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4" r:id="rId3"/>
  </p:sldMasterIdLst>
  <p:notesMasterIdLst>
    <p:notesMasterId r:id="rId21"/>
  </p:notesMasterIdLst>
  <p:sldIdLst>
    <p:sldId id="257" r:id="rId4"/>
    <p:sldId id="264" r:id="rId5"/>
    <p:sldId id="286" r:id="rId6"/>
    <p:sldId id="265" r:id="rId7"/>
    <p:sldId id="263" r:id="rId8"/>
    <p:sldId id="266" r:id="rId9"/>
    <p:sldId id="287" r:id="rId10"/>
    <p:sldId id="288" r:id="rId11"/>
    <p:sldId id="285" r:id="rId12"/>
    <p:sldId id="272" r:id="rId13"/>
    <p:sldId id="278" r:id="rId14"/>
    <p:sldId id="273" r:id="rId15"/>
    <p:sldId id="275" r:id="rId16"/>
    <p:sldId id="274" r:id="rId17"/>
    <p:sldId id="280" r:id="rId18"/>
    <p:sldId id="276" r:id="rId19"/>
    <p:sldId id="47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52CBBE"/>
    <a:srgbClr val="92D050"/>
    <a:srgbClr val="E0C4FC"/>
    <a:srgbClr val="FEC630"/>
    <a:srgbClr val="FF5969"/>
    <a:srgbClr val="FF7C80"/>
    <a:srgbClr val="C7EBE0"/>
    <a:srgbClr val="00A0A8"/>
    <a:srgbClr val="5D7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01" autoAdjust="0"/>
    <p:restoredTop sz="91607" autoAdjust="0"/>
  </p:normalViewPr>
  <p:slideViewPr>
    <p:cSldViewPr snapToGrid="0">
      <p:cViewPr varScale="1">
        <p:scale>
          <a:sx n="101" d="100"/>
          <a:sy n="101" d="100"/>
        </p:scale>
        <p:origin x="62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4" Type="http://schemas.openxmlformats.org/officeDocument/2006/relationships/image" Target="../media/image13.sv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https://blacksea-cbc.net/interreg-next-bsb-2021-2027/public-consultations" TargetMode="Externa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4" Type="http://schemas.openxmlformats.org/officeDocument/2006/relationships/image" Target="../media/image13.sv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https://blacksea-cbc.net/interreg-next-bsb-2021-2027/public-consultations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D56C69-D212-43E2-9181-FC6124C43F16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63FD03-965D-4927-9A6F-DFA70E0A1D48}">
      <dgm:prSet phldrT="[Text]"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Advantages</a:t>
          </a:r>
        </a:p>
      </dgm:t>
    </dgm:pt>
    <dgm:pt modelId="{A3923E39-B5F7-4C93-8179-715772C5A5A6}" type="parTrans" cxnId="{2C506F45-D254-411F-A51B-DD19B5564D0D}">
      <dgm:prSet/>
      <dgm:spPr/>
      <dgm:t>
        <a:bodyPr/>
        <a:lstStyle/>
        <a:p>
          <a:endParaRPr lang="en-US"/>
        </a:p>
      </dgm:t>
    </dgm:pt>
    <dgm:pt modelId="{68859657-912F-4778-B44E-CF53EA4D3394}" type="sibTrans" cxnId="{2C506F45-D254-411F-A51B-DD19B5564D0D}">
      <dgm:prSet/>
      <dgm:spPr/>
      <dgm:t>
        <a:bodyPr/>
        <a:lstStyle/>
        <a:p>
          <a:endParaRPr lang="en-US"/>
        </a:p>
      </dgm:t>
    </dgm:pt>
    <dgm:pt modelId="{6CDFC0C3-EAB1-40AD-BFFC-5D5A9F904CBE}">
      <dgm:prSet phldrT="[Text]"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Disadvantages</a:t>
          </a:r>
        </a:p>
      </dgm:t>
    </dgm:pt>
    <dgm:pt modelId="{E3F585B3-B1E7-4C7D-BB86-B7E4325618FA}" type="parTrans" cxnId="{AA6F8CCC-D5AF-4769-915C-A8BB872740BA}">
      <dgm:prSet/>
      <dgm:spPr/>
      <dgm:t>
        <a:bodyPr/>
        <a:lstStyle/>
        <a:p>
          <a:endParaRPr lang="en-US"/>
        </a:p>
      </dgm:t>
    </dgm:pt>
    <dgm:pt modelId="{68FCA644-C952-40A5-AD72-7F5F94C3171C}" type="sibTrans" cxnId="{AA6F8CCC-D5AF-4769-915C-A8BB872740BA}">
      <dgm:prSet/>
      <dgm:spPr/>
      <dgm:t>
        <a:bodyPr/>
        <a:lstStyle/>
        <a:p>
          <a:endParaRPr lang="en-US"/>
        </a:p>
      </dgm:t>
    </dgm:pt>
    <dgm:pt modelId="{CB0E12CB-FBC0-40D5-8559-9A68F5CA3A90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n-US" sz="1600" dirty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en-US" sz="2000" dirty="0">
              <a:solidFill>
                <a:srgbClr val="002060"/>
              </a:solidFill>
              <a:latin typeface="Trebuchet MS" panose="020B0603020202020204" pitchFamily="34" charset="0"/>
            </a:rPr>
            <a:t>Reimbursements do not match real costs - the expenditure could fall over or under the amount received based on flat rate</a:t>
          </a:r>
        </a:p>
      </dgm:t>
    </dgm:pt>
    <dgm:pt modelId="{72B88569-A2E3-43B1-B769-63934A750D17}" type="parTrans" cxnId="{08A20473-51BD-4649-B940-E7C386A24B8B}">
      <dgm:prSet/>
      <dgm:spPr/>
      <dgm:t>
        <a:bodyPr/>
        <a:lstStyle/>
        <a:p>
          <a:endParaRPr lang="en-US"/>
        </a:p>
      </dgm:t>
    </dgm:pt>
    <dgm:pt modelId="{B6214692-2186-4D61-89B8-A8D43B00030D}" type="sibTrans" cxnId="{08A20473-51BD-4649-B940-E7C386A24B8B}">
      <dgm:prSet/>
      <dgm:spPr/>
      <dgm:t>
        <a:bodyPr/>
        <a:lstStyle/>
        <a:p>
          <a:endParaRPr lang="en-US"/>
        </a:p>
      </dgm:t>
    </dgm:pt>
    <dgm:pt modelId="{67C7887E-B352-4E2F-B800-03B69985AD52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n-US" sz="2000" b="0" i="0" dirty="0">
              <a:solidFill>
                <a:srgbClr val="002060"/>
              </a:solidFill>
              <a:latin typeface="Trebuchet MS" panose="020B0603020202020204" pitchFamily="34" charset="0"/>
            </a:rPr>
            <a:t>Snowball effect – if irregularities identified in real costs, then SCOs are reduced</a:t>
          </a:r>
          <a:endParaRPr lang="en-US" sz="200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8A85047D-6A6C-49BE-9454-306299B54ED8}" type="parTrans" cxnId="{BEC36C00-59A9-44D0-9DFF-5B4CFB1835D6}">
      <dgm:prSet/>
      <dgm:spPr/>
      <dgm:t>
        <a:bodyPr/>
        <a:lstStyle/>
        <a:p>
          <a:endParaRPr lang="en-US"/>
        </a:p>
      </dgm:t>
    </dgm:pt>
    <dgm:pt modelId="{52AAD608-954F-44AA-A966-968D100723B8}" type="sibTrans" cxnId="{BEC36C00-59A9-44D0-9DFF-5B4CFB1835D6}">
      <dgm:prSet/>
      <dgm:spPr/>
      <dgm:t>
        <a:bodyPr/>
        <a:lstStyle/>
        <a:p>
          <a:endParaRPr lang="en-US"/>
        </a:p>
      </dgm:t>
    </dgm:pt>
    <dgm:pt modelId="{E510714E-5773-4CB8-A65D-3EBF88AA9AD3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n-US" sz="1600" b="0" i="0" dirty="0">
              <a:solidFill>
                <a:srgbClr val="002060"/>
              </a:solidFill>
              <a:latin typeface="Trebuchet MS" panose="020B0603020202020204" pitchFamily="34" charset="0"/>
            </a:rPr>
            <a:t>Reduce the beneficiaries’ workload, no obligation to submit documents for verification to prove that the expenses have been incurred and paid;</a:t>
          </a:r>
          <a:endParaRPr lang="en-US" sz="160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44B0EA15-9A4B-4BF3-9442-39F4A2210021}" type="parTrans" cxnId="{FF2437B9-43FF-4EB2-805D-B67A9B20D791}">
      <dgm:prSet/>
      <dgm:spPr/>
      <dgm:t>
        <a:bodyPr/>
        <a:lstStyle/>
        <a:p>
          <a:endParaRPr lang="en-US"/>
        </a:p>
      </dgm:t>
    </dgm:pt>
    <dgm:pt modelId="{4A30F01C-19F3-492B-B122-E3D4F4B9528D}" type="sibTrans" cxnId="{FF2437B9-43FF-4EB2-805D-B67A9B20D791}">
      <dgm:prSet/>
      <dgm:spPr/>
      <dgm:t>
        <a:bodyPr/>
        <a:lstStyle/>
        <a:p>
          <a:endParaRPr lang="en-US"/>
        </a:p>
      </dgm:t>
    </dgm:pt>
    <dgm:pt modelId="{BA267661-F11F-48DF-993A-5F53B354FA5B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n-US" sz="1600" b="0" i="0" dirty="0">
              <a:solidFill>
                <a:srgbClr val="002060"/>
              </a:solidFill>
              <a:latin typeface="Trebuchet MS" panose="020B0603020202020204" pitchFamily="34" charset="0"/>
            </a:rPr>
            <a:t>Reduce error rate and irregularities, as reimbursements are automatically calculated based on percentage;</a:t>
          </a:r>
        </a:p>
      </dgm:t>
    </dgm:pt>
    <dgm:pt modelId="{9D5FCD1D-F2A4-4360-8117-513FFF66EBAD}" type="parTrans" cxnId="{877A7EE1-4F24-4FAD-8264-CE70C88A0BD0}">
      <dgm:prSet/>
      <dgm:spPr/>
      <dgm:t>
        <a:bodyPr/>
        <a:lstStyle/>
        <a:p>
          <a:endParaRPr lang="en-US"/>
        </a:p>
      </dgm:t>
    </dgm:pt>
    <dgm:pt modelId="{0149E371-6C4D-4C19-8EB5-B2C4EB750AD6}" type="sibTrans" cxnId="{877A7EE1-4F24-4FAD-8264-CE70C88A0BD0}">
      <dgm:prSet/>
      <dgm:spPr/>
      <dgm:t>
        <a:bodyPr/>
        <a:lstStyle/>
        <a:p>
          <a:endParaRPr lang="en-US"/>
        </a:p>
      </dgm:t>
    </dgm:pt>
    <dgm:pt modelId="{CCAA81DD-119D-4498-96AA-F5BAAE3CE91A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n-US" sz="1600" b="0" i="0" dirty="0">
              <a:solidFill>
                <a:srgbClr val="002060"/>
              </a:solidFill>
              <a:latin typeface="Trebuchet MS" panose="020B0603020202020204" pitchFamily="34" charset="0"/>
            </a:rPr>
            <a:t>Reduce control effort and speed up of verifications at all levels and of payments to Beneficiaries;</a:t>
          </a:r>
        </a:p>
      </dgm:t>
    </dgm:pt>
    <dgm:pt modelId="{B94626DF-7F06-45D5-95F1-E10BD4ECD2BD}" type="parTrans" cxnId="{CF268971-9A61-413A-9B60-DA0AC8D09583}">
      <dgm:prSet/>
      <dgm:spPr/>
      <dgm:t>
        <a:bodyPr/>
        <a:lstStyle/>
        <a:p>
          <a:endParaRPr lang="en-US"/>
        </a:p>
      </dgm:t>
    </dgm:pt>
    <dgm:pt modelId="{17DC722D-9B75-4C02-B5D4-FD1BB9842FF1}" type="sibTrans" cxnId="{CF268971-9A61-413A-9B60-DA0AC8D09583}">
      <dgm:prSet/>
      <dgm:spPr/>
      <dgm:t>
        <a:bodyPr/>
        <a:lstStyle/>
        <a:p>
          <a:endParaRPr lang="en-US"/>
        </a:p>
      </dgm:t>
    </dgm:pt>
    <dgm:pt modelId="{BDD18592-976B-4420-9F24-F831A62F1F6A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n-US" sz="1600" b="0" i="0" dirty="0">
              <a:solidFill>
                <a:srgbClr val="002060"/>
              </a:solidFill>
              <a:latin typeface="Trebuchet MS" panose="020B0603020202020204" pitchFamily="34" charset="0"/>
            </a:rPr>
            <a:t>Better use of time to focus on project activities and accurate reporting.</a:t>
          </a:r>
        </a:p>
      </dgm:t>
    </dgm:pt>
    <dgm:pt modelId="{3D80EDBD-6EAA-4F2C-A708-CA74E1E3066F}" type="parTrans" cxnId="{8983217C-3782-4484-92F9-05392DF72C23}">
      <dgm:prSet/>
      <dgm:spPr/>
      <dgm:t>
        <a:bodyPr/>
        <a:lstStyle/>
        <a:p>
          <a:endParaRPr lang="en-US"/>
        </a:p>
      </dgm:t>
    </dgm:pt>
    <dgm:pt modelId="{F444A678-EFE5-4B56-B1E5-FE8D67D2049A}" type="sibTrans" cxnId="{8983217C-3782-4484-92F9-05392DF72C23}">
      <dgm:prSet/>
      <dgm:spPr/>
      <dgm:t>
        <a:bodyPr/>
        <a:lstStyle/>
        <a:p>
          <a:endParaRPr lang="en-US"/>
        </a:p>
      </dgm:t>
    </dgm:pt>
    <dgm:pt modelId="{E4E470D1-9AEC-451C-A790-F0CF445E49C0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endParaRPr lang="en-US" sz="160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048F73F8-5C44-4142-97EC-74F96F2F25A6}" type="parTrans" cxnId="{46FE1F4A-4EA9-4648-9006-CFB00B5F37F8}">
      <dgm:prSet/>
      <dgm:spPr/>
      <dgm:t>
        <a:bodyPr/>
        <a:lstStyle/>
        <a:p>
          <a:endParaRPr lang="en-US"/>
        </a:p>
      </dgm:t>
    </dgm:pt>
    <dgm:pt modelId="{F99FCAC3-E012-4541-A73C-1ED10B44D4D0}" type="sibTrans" cxnId="{46FE1F4A-4EA9-4648-9006-CFB00B5F37F8}">
      <dgm:prSet/>
      <dgm:spPr/>
      <dgm:t>
        <a:bodyPr/>
        <a:lstStyle/>
        <a:p>
          <a:endParaRPr lang="en-US"/>
        </a:p>
      </dgm:t>
    </dgm:pt>
    <dgm:pt modelId="{DC572FD5-C09F-4F8B-88EA-FDA088D4C74F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endParaRPr lang="en-US" sz="1600" b="0" i="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DF8C3849-A928-425C-96CF-3E00E8A9DCD6}" type="parTrans" cxnId="{1157BEEF-645E-4C8F-B34C-EA5D046416DC}">
      <dgm:prSet/>
      <dgm:spPr/>
      <dgm:t>
        <a:bodyPr/>
        <a:lstStyle/>
        <a:p>
          <a:endParaRPr lang="en-US"/>
        </a:p>
      </dgm:t>
    </dgm:pt>
    <dgm:pt modelId="{9235DECD-82A8-49FD-93D3-4BA5353AAAA5}" type="sibTrans" cxnId="{1157BEEF-645E-4C8F-B34C-EA5D046416DC}">
      <dgm:prSet/>
      <dgm:spPr/>
      <dgm:t>
        <a:bodyPr/>
        <a:lstStyle/>
        <a:p>
          <a:endParaRPr lang="en-US"/>
        </a:p>
      </dgm:t>
    </dgm:pt>
    <dgm:pt modelId="{634A9650-AD50-4DCA-8123-993AA61F07BD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endParaRPr lang="en-US" sz="1600" b="0" i="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442F1BFA-13D8-407B-BA13-BBD2F5A25EDD}" type="parTrans" cxnId="{76BC970D-B341-42FC-AFD6-28C3CA5C618B}">
      <dgm:prSet/>
      <dgm:spPr/>
      <dgm:t>
        <a:bodyPr/>
        <a:lstStyle/>
        <a:p>
          <a:endParaRPr lang="en-US"/>
        </a:p>
      </dgm:t>
    </dgm:pt>
    <dgm:pt modelId="{C656D622-49D7-48F6-AE41-8CBC22C9F193}" type="sibTrans" cxnId="{76BC970D-B341-42FC-AFD6-28C3CA5C618B}">
      <dgm:prSet/>
      <dgm:spPr/>
      <dgm:t>
        <a:bodyPr/>
        <a:lstStyle/>
        <a:p>
          <a:endParaRPr lang="en-US"/>
        </a:p>
      </dgm:t>
    </dgm:pt>
    <dgm:pt modelId="{7227922F-E13F-4E0A-9984-0FFB60B49B11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endParaRPr lang="en-US" sz="200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E875F0F5-F0C5-48F8-9986-D0F784F7816A}" type="parTrans" cxnId="{595FC95A-4BAF-4666-98CF-FE36DE2D5569}">
      <dgm:prSet/>
      <dgm:spPr/>
      <dgm:t>
        <a:bodyPr/>
        <a:lstStyle/>
        <a:p>
          <a:endParaRPr lang="en-US"/>
        </a:p>
      </dgm:t>
    </dgm:pt>
    <dgm:pt modelId="{89116571-60D1-458C-B493-F7A3A719F7B3}" type="sibTrans" cxnId="{595FC95A-4BAF-4666-98CF-FE36DE2D5569}">
      <dgm:prSet/>
      <dgm:spPr/>
      <dgm:t>
        <a:bodyPr/>
        <a:lstStyle/>
        <a:p>
          <a:endParaRPr lang="en-US"/>
        </a:p>
      </dgm:t>
    </dgm:pt>
    <dgm:pt modelId="{DB026951-13BE-44F3-A364-D148FC60F284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14000"/>
            </a:lnSpc>
            <a:spcAft>
              <a:spcPts val="0"/>
            </a:spcAft>
          </a:pPr>
          <a:endParaRPr lang="en-US" sz="1600" b="0" i="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AFFB2630-3027-4FD7-ADC1-7A1FC7919138}" type="parTrans" cxnId="{171DC006-7C82-44A7-85DC-08051FA5122A}">
      <dgm:prSet/>
      <dgm:spPr/>
      <dgm:t>
        <a:bodyPr/>
        <a:lstStyle/>
        <a:p>
          <a:endParaRPr lang="en-US"/>
        </a:p>
      </dgm:t>
    </dgm:pt>
    <dgm:pt modelId="{68B033B1-68CF-49AD-8994-62F390D50EA9}" type="sibTrans" cxnId="{171DC006-7C82-44A7-85DC-08051FA5122A}">
      <dgm:prSet/>
      <dgm:spPr/>
      <dgm:t>
        <a:bodyPr/>
        <a:lstStyle/>
        <a:p>
          <a:endParaRPr lang="en-US"/>
        </a:p>
      </dgm:t>
    </dgm:pt>
    <dgm:pt modelId="{27D1170E-8624-4252-8AF8-D6A12862F6EC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14000"/>
            </a:lnSpc>
            <a:spcAft>
              <a:spcPts val="0"/>
            </a:spcAft>
          </a:pPr>
          <a:endParaRPr lang="en-US" sz="1600" b="0" i="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14576515-0B63-4735-AFB9-6C3BF367A450}" type="parTrans" cxnId="{13ABA6B4-BABE-4757-B9D9-1BF77D6FAA5C}">
      <dgm:prSet/>
      <dgm:spPr/>
      <dgm:t>
        <a:bodyPr/>
        <a:lstStyle/>
        <a:p>
          <a:endParaRPr lang="en-US"/>
        </a:p>
      </dgm:t>
    </dgm:pt>
    <dgm:pt modelId="{96C676B1-6465-40CF-9193-165466AFD2DA}" type="sibTrans" cxnId="{13ABA6B4-BABE-4757-B9D9-1BF77D6FAA5C}">
      <dgm:prSet/>
      <dgm:spPr/>
      <dgm:t>
        <a:bodyPr/>
        <a:lstStyle/>
        <a:p>
          <a:endParaRPr lang="en-US"/>
        </a:p>
      </dgm:t>
    </dgm:pt>
    <dgm:pt modelId="{4BEC4FB7-DFE9-4D72-A298-FEA8933253DD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lnSpc>
              <a:spcPct val="114000"/>
            </a:lnSpc>
            <a:spcAft>
              <a:spcPts val="0"/>
            </a:spcAft>
          </a:pPr>
          <a:endParaRPr lang="en-US" sz="1600" b="0" i="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AD3A526B-CF32-48E2-BA14-44D05161A990}" type="parTrans" cxnId="{521B2869-6CFF-442B-9568-113C488F27A9}">
      <dgm:prSet/>
      <dgm:spPr/>
      <dgm:t>
        <a:bodyPr/>
        <a:lstStyle/>
        <a:p>
          <a:endParaRPr lang="en-US"/>
        </a:p>
      </dgm:t>
    </dgm:pt>
    <dgm:pt modelId="{18C3D3F6-9CA9-47CD-A024-2CB9E801AE4C}" type="sibTrans" cxnId="{521B2869-6CFF-442B-9568-113C488F27A9}">
      <dgm:prSet/>
      <dgm:spPr/>
      <dgm:t>
        <a:bodyPr/>
        <a:lstStyle/>
        <a:p>
          <a:endParaRPr lang="en-US"/>
        </a:p>
      </dgm:t>
    </dgm:pt>
    <dgm:pt modelId="{93B781C1-45E3-47DE-913A-E5B9BE73D5C8}" type="pres">
      <dgm:prSet presAssocID="{05D56C69-D212-43E2-9181-FC6124C43F16}" presName="linearFlow" presStyleCnt="0">
        <dgm:presLayoutVars>
          <dgm:dir/>
          <dgm:animLvl val="lvl"/>
          <dgm:resizeHandles/>
        </dgm:presLayoutVars>
      </dgm:prSet>
      <dgm:spPr/>
    </dgm:pt>
    <dgm:pt modelId="{DD0EB282-0F3E-438F-B067-16E17EF24125}" type="pres">
      <dgm:prSet presAssocID="{8E63FD03-965D-4927-9A6F-DFA70E0A1D48}" presName="compositeNode" presStyleCnt="0">
        <dgm:presLayoutVars>
          <dgm:bulletEnabled val="1"/>
        </dgm:presLayoutVars>
      </dgm:prSet>
      <dgm:spPr/>
    </dgm:pt>
    <dgm:pt modelId="{7622E145-74F9-4F07-87AF-EFA17675463D}" type="pres">
      <dgm:prSet presAssocID="{8E63FD03-965D-4927-9A6F-DFA70E0A1D48}" presName="image" presStyleLbl="fgImgPlace1" presStyleIdx="0" presStyleCnt="2" custScaleX="47594" custScaleY="49121" custLinFactNeighborX="-54345" custLinFactNeighborY="-1223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 with solid fill"/>
        </a:ext>
      </dgm:extLst>
    </dgm:pt>
    <dgm:pt modelId="{E18080D4-10D0-4076-B366-CFB8F6FDD4CF}" type="pres">
      <dgm:prSet presAssocID="{8E63FD03-965D-4927-9A6F-DFA70E0A1D48}" presName="childNode" presStyleLbl="node1" presStyleIdx="0" presStyleCnt="2" custScaleX="108934" custScaleY="128205">
        <dgm:presLayoutVars>
          <dgm:bulletEnabled val="1"/>
        </dgm:presLayoutVars>
      </dgm:prSet>
      <dgm:spPr/>
    </dgm:pt>
    <dgm:pt modelId="{5222A1F4-1485-4FA1-93A3-86CABDC9F838}" type="pres">
      <dgm:prSet presAssocID="{8E63FD03-965D-4927-9A6F-DFA70E0A1D48}" presName="parentNode" presStyleLbl="revTx" presStyleIdx="0" presStyleCnt="2" custLinFactNeighborX="-56609" custLinFactNeighborY="816">
        <dgm:presLayoutVars>
          <dgm:chMax val="0"/>
          <dgm:bulletEnabled val="1"/>
        </dgm:presLayoutVars>
      </dgm:prSet>
      <dgm:spPr/>
    </dgm:pt>
    <dgm:pt modelId="{413AF678-B019-407E-BDC1-DFA359AB1521}" type="pres">
      <dgm:prSet presAssocID="{68859657-912F-4778-B44E-CF53EA4D3394}" presName="sibTrans" presStyleCnt="0"/>
      <dgm:spPr/>
    </dgm:pt>
    <dgm:pt modelId="{5A8E869C-9865-4CDC-9CF7-6CE87632D5EC}" type="pres">
      <dgm:prSet presAssocID="{6CDFC0C3-EAB1-40AD-BFFC-5D5A9F904CBE}" presName="compositeNode" presStyleCnt="0">
        <dgm:presLayoutVars>
          <dgm:bulletEnabled val="1"/>
        </dgm:presLayoutVars>
      </dgm:prSet>
      <dgm:spPr/>
    </dgm:pt>
    <dgm:pt modelId="{C624181B-226D-4489-9EA9-C01517BA5E7C}" type="pres">
      <dgm:prSet presAssocID="{6CDFC0C3-EAB1-40AD-BFFC-5D5A9F904CBE}" presName="image" presStyleLbl="fgImgPlace1" presStyleIdx="1" presStyleCnt="2" custScaleX="58088" custScaleY="49279" custLinFactNeighborX="-31923" custLinFactNeighborY="-1155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se with solid fill"/>
        </a:ext>
      </dgm:extLst>
    </dgm:pt>
    <dgm:pt modelId="{4F94DE01-4154-4A3B-AACC-CF9128938FD9}" type="pres">
      <dgm:prSet presAssocID="{6CDFC0C3-EAB1-40AD-BFFC-5D5A9F904CBE}" presName="childNode" presStyleLbl="node1" presStyleIdx="1" presStyleCnt="2" custScaleY="128205" custLinFactNeighborX="1194" custLinFactNeighborY="1981">
        <dgm:presLayoutVars>
          <dgm:bulletEnabled val="1"/>
        </dgm:presLayoutVars>
      </dgm:prSet>
      <dgm:spPr/>
    </dgm:pt>
    <dgm:pt modelId="{70631E3F-6ABD-45F7-953A-32DA00C39385}" type="pres">
      <dgm:prSet presAssocID="{6CDFC0C3-EAB1-40AD-BFFC-5D5A9F904CBE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BEC36C00-59A9-44D0-9DFF-5B4CFB1835D6}" srcId="{6CDFC0C3-EAB1-40AD-BFFC-5D5A9F904CBE}" destId="{67C7887E-B352-4E2F-B800-03B69985AD52}" srcOrd="2" destOrd="0" parTransId="{8A85047D-6A6C-49BE-9454-306299B54ED8}" sibTransId="{52AAD608-954F-44AA-A966-968D100723B8}"/>
    <dgm:cxn modelId="{171DC006-7C82-44A7-85DC-08051FA5122A}" srcId="{8E63FD03-965D-4927-9A6F-DFA70E0A1D48}" destId="{DB026951-13BE-44F3-A364-D148FC60F284}" srcOrd="9" destOrd="0" parTransId="{AFFB2630-3027-4FD7-ADC1-7A1FC7919138}" sibTransId="{68B033B1-68CF-49AD-8994-62F390D50EA9}"/>
    <dgm:cxn modelId="{76BC970D-B341-42FC-AFD6-28C3CA5C618B}" srcId="{8E63FD03-965D-4927-9A6F-DFA70E0A1D48}" destId="{634A9650-AD50-4DCA-8123-993AA61F07BD}" srcOrd="5" destOrd="0" parTransId="{442F1BFA-13D8-407B-BA13-BBD2F5A25EDD}" sibTransId="{C656D622-49D7-48F6-AE41-8CBC22C9F193}"/>
    <dgm:cxn modelId="{8F3CCD11-098F-409D-A8D9-2324AE6C8AA9}" type="presOf" srcId="{05D56C69-D212-43E2-9181-FC6124C43F16}" destId="{93B781C1-45E3-47DE-913A-E5B9BE73D5C8}" srcOrd="0" destOrd="0" presId="urn:microsoft.com/office/officeart/2005/8/layout/hList2"/>
    <dgm:cxn modelId="{2446CF14-EE82-4FE9-A4A4-2F310A7C76AF}" type="presOf" srcId="{E4E470D1-9AEC-451C-A790-F0CF445E49C0}" destId="{E18080D4-10D0-4076-B366-CFB8F6FDD4CF}" srcOrd="0" destOrd="1" presId="urn:microsoft.com/office/officeart/2005/8/layout/hList2"/>
    <dgm:cxn modelId="{50F60427-40D7-4780-8C36-C36C6B5003EC}" type="presOf" srcId="{DC572FD5-C09F-4F8B-88EA-FDA088D4C74F}" destId="{E18080D4-10D0-4076-B366-CFB8F6FDD4CF}" srcOrd="0" destOrd="3" presId="urn:microsoft.com/office/officeart/2005/8/layout/hList2"/>
    <dgm:cxn modelId="{B163A25F-5FB9-4BEC-90C1-80A0A8D2766E}" type="presOf" srcId="{6CDFC0C3-EAB1-40AD-BFFC-5D5A9F904CBE}" destId="{70631E3F-6ABD-45F7-953A-32DA00C39385}" srcOrd="0" destOrd="0" presId="urn:microsoft.com/office/officeart/2005/8/layout/hList2"/>
    <dgm:cxn modelId="{2C506F45-D254-411F-A51B-DD19B5564D0D}" srcId="{05D56C69-D212-43E2-9181-FC6124C43F16}" destId="{8E63FD03-965D-4927-9A6F-DFA70E0A1D48}" srcOrd="0" destOrd="0" parTransId="{A3923E39-B5F7-4C93-8179-715772C5A5A6}" sibTransId="{68859657-912F-4778-B44E-CF53EA4D3394}"/>
    <dgm:cxn modelId="{B0883B68-28CF-491C-972A-901AD08E38CF}" type="presOf" srcId="{E510714E-5773-4CB8-A65D-3EBF88AA9AD3}" destId="{E18080D4-10D0-4076-B366-CFB8F6FDD4CF}" srcOrd="0" destOrd="0" presId="urn:microsoft.com/office/officeart/2005/8/layout/hList2"/>
    <dgm:cxn modelId="{521B2869-6CFF-442B-9568-113C488F27A9}" srcId="{8E63FD03-965D-4927-9A6F-DFA70E0A1D48}" destId="{4BEC4FB7-DFE9-4D72-A298-FEA8933253DD}" srcOrd="7" destOrd="0" parTransId="{AD3A526B-CF32-48E2-BA14-44D05161A990}" sibTransId="{18C3D3F6-9CA9-47CD-A024-2CB9E801AE4C}"/>
    <dgm:cxn modelId="{46FE1F4A-4EA9-4648-9006-CFB00B5F37F8}" srcId="{8E63FD03-965D-4927-9A6F-DFA70E0A1D48}" destId="{E4E470D1-9AEC-451C-A790-F0CF445E49C0}" srcOrd="1" destOrd="0" parTransId="{048F73F8-5C44-4142-97EC-74F96F2F25A6}" sibTransId="{F99FCAC3-E012-4541-A73C-1ED10B44D4D0}"/>
    <dgm:cxn modelId="{CF268971-9A61-413A-9B60-DA0AC8D09583}" srcId="{8E63FD03-965D-4927-9A6F-DFA70E0A1D48}" destId="{CCAA81DD-119D-4498-96AA-F5BAAE3CE91A}" srcOrd="4" destOrd="0" parTransId="{B94626DF-7F06-45D5-95F1-E10BD4ECD2BD}" sibTransId="{17DC722D-9B75-4C02-B5D4-FD1BB9842FF1}"/>
    <dgm:cxn modelId="{08A20473-51BD-4649-B940-E7C386A24B8B}" srcId="{6CDFC0C3-EAB1-40AD-BFFC-5D5A9F904CBE}" destId="{CB0E12CB-FBC0-40D5-8559-9A68F5CA3A90}" srcOrd="0" destOrd="0" parTransId="{72B88569-A2E3-43B1-B769-63934A750D17}" sibTransId="{B6214692-2186-4D61-89B8-A8D43B00030D}"/>
    <dgm:cxn modelId="{958A857A-EBED-4450-A408-C20593587B6D}" type="presOf" srcId="{CCAA81DD-119D-4498-96AA-F5BAAE3CE91A}" destId="{E18080D4-10D0-4076-B366-CFB8F6FDD4CF}" srcOrd="0" destOrd="4" presId="urn:microsoft.com/office/officeart/2005/8/layout/hList2"/>
    <dgm:cxn modelId="{595FC95A-4BAF-4666-98CF-FE36DE2D5569}" srcId="{6CDFC0C3-EAB1-40AD-BFFC-5D5A9F904CBE}" destId="{7227922F-E13F-4E0A-9984-0FFB60B49B11}" srcOrd="1" destOrd="0" parTransId="{E875F0F5-F0C5-48F8-9986-D0F784F7816A}" sibTransId="{89116571-60D1-458C-B493-F7A3A719F7B3}"/>
    <dgm:cxn modelId="{8983217C-3782-4484-92F9-05392DF72C23}" srcId="{8E63FD03-965D-4927-9A6F-DFA70E0A1D48}" destId="{BDD18592-976B-4420-9F24-F831A62F1F6A}" srcOrd="6" destOrd="0" parTransId="{3D80EDBD-6EAA-4F2C-A708-CA74E1E3066F}" sibTransId="{F444A678-EFE5-4B56-B1E5-FE8D67D2049A}"/>
    <dgm:cxn modelId="{693ED87D-AD64-4959-B4EB-A941419D9290}" type="presOf" srcId="{8E63FD03-965D-4927-9A6F-DFA70E0A1D48}" destId="{5222A1F4-1485-4FA1-93A3-86CABDC9F838}" srcOrd="0" destOrd="0" presId="urn:microsoft.com/office/officeart/2005/8/layout/hList2"/>
    <dgm:cxn modelId="{C2C69B94-DDB4-4C8B-B153-CEB67A2CFE1C}" type="presOf" srcId="{BDD18592-976B-4420-9F24-F831A62F1F6A}" destId="{E18080D4-10D0-4076-B366-CFB8F6FDD4CF}" srcOrd="0" destOrd="6" presId="urn:microsoft.com/office/officeart/2005/8/layout/hList2"/>
    <dgm:cxn modelId="{C1AD9CAA-D5CC-438C-B667-5523113E76D6}" type="presOf" srcId="{7227922F-E13F-4E0A-9984-0FFB60B49B11}" destId="{4F94DE01-4154-4A3B-AACC-CF9128938FD9}" srcOrd="0" destOrd="1" presId="urn:microsoft.com/office/officeart/2005/8/layout/hList2"/>
    <dgm:cxn modelId="{C13DACB1-A18D-4E69-8099-621445471CF9}" type="presOf" srcId="{67C7887E-B352-4E2F-B800-03B69985AD52}" destId="{4F94DE01-4154-4A3B-AACC-CF9128938FD9}" srcOrd="0" destOrd="2" presId="urn:microsoft.com/office/officeart/2005/8/layout/hList2"/>
    <dgm:cxn modelId="{13ABA6B4-BABE-4757-B9D9-1BF77D6FAA5C}" srcId="{8E63FD03-965D-4927-9A6F-DFA70E0A1D48}" destId="{27D1170E-8624-4252-8AF8-D6A12862F6EC}" srcOrd="8" destOrd="0" parTransId="{14576515-0B63-4735-AFB9-6C3BF367A450}" sibTransId="{96C676B1-6465-40CF-9193-165466AFD2DA}"/>
    <dgm:cxn modelId="{FF2437B9-43FF-4EB2-805D-B67A9B20D791}" srcId="{8E63FD03-965D-4927-9A6F-DFA70E0A1D48}" destId="{E510714E-5773-4CB8-A65D-3EBF88AA9AD3}" srcOrd="0" destOrd="0" parTransId="{44B0EA15-9A4B-4BF3-9442-39F4A2210021}" sibTransId="{4A30F01C-19F3-492B-B122-E3D4F4B9528D}"/>
    <dgm:cxn modelId="{AA6F8CCC-D5AF-4769-915C-A8BB872740BA}" srcId="{05D56C69-D212-43E2-9181-FC6124C43F16}" destId="{6CDFC0C3-EAB1-40AD-BFFC-5D5A9F904CBE}" srcOrd="1" destOrd="0" parTransId="{E3F585B3-B1E7-4C7D-BB86-B7E4325618FA}" sibTransId="{68FCA644-C952-40A5-AD72-7F5F94C3171C}"/>
    <dgm:cxn modelId="{2515DED0-D104-478B-9C12-F7D82B08BFE1}" type="presOf" srcId="{27D1170E-8624-4252-8AF8-D6A12862F6EC}" destId="{E18080D4-10D0-4076-B366-CFB8F6FDD4CF}" srcOrd="0" destOrd="8" presId="urn:microsoft.com/office/officeart/2005/8/layout/hList2"/>
    <dgm:cxn modelId="{D37550DD-7074-4910-AD8F-E5D0D6E1004A}" type="presOf" srcId="{CB0E12CB-FBC0-40D5-8559-9A68F5CA3A90}" destId="{4F94DE01-4154-4A3B-AACC-CF9128938FD9}" srcOrd="0" destOrd="0" presId="urn:microsoft.com/office/officeart/2005/8/layout/hList2"/>
    <dgm:cxn modelId="{877A7EE1-4F24-4FAD-8264-CE70C88A0BD0}" srcId="{8E63FD03-965D-4927-9A6F-DFA70E0A1D48}" destId="{BA267661-F11F-48DF-993A-5F53B354FA5B}" srcOrd="2" destOrd="0" parTransId="{9D5FCD1D-F2A4-4360-8117-513FFF66EBAD}" sibTransId="{0149E371-6C4D-4C19-8EB5-B2C4EB750AD6}"/>
    <dgm:cxn modelId="{ED58E0E2-764E-4AFA-ADC8-BA2162315A2F}" type="presOf" srcId="{4BEC4FB7-DFE9-4D72-A298-FEA8933253DD}" destId="{E18080D4-10D0-4076-B366-CFB8F6FDD4CF}" srcOrd="0" destOrd="7" presId="urn:microsoft.com/office/officeart/2005/8/layout/hList2"/>
    <dgm:cxn modelId="{1157BEEF-645E-4C8F-B34C-EA5D046416DC}" srcId="{8E63FD03-965D-4927-9A6F-DFA70E0A1D48}" destId="{DC572FD5-C09F-4F8B-88EA-FDA088D4C74F}" srcOrd="3" destOrd="0" parTransId="{DF8C3849-A928-425C-96CF-3E00E8A9DCD6}" sibTransId="{9235DECD-82A8-49FD-93D3-4BA5353AAAA5}"/>
    <dgm:cxn modelId="{3A2525F0-191B-4779-8B1B-A1620B0C25B4}" type="presOf" srcId="{DB026951-13BE-44F3-A364-D148FC60F284}" destId="{E18080D4-10D0-4076-B366-CFB8F6FDD4CF}" srcOrd="0" destOrd="9" presId="urn:microsoft.com/office/officeart/2005/8/layout/hList2"/>
    <dgm:cxn modelId="{AC6990F3-12E1-4706-96CD-B314D89D54AF}" type="presOf" srcId="{634A9650-AD50-4DCA-8123-993AA61F07BD}" destId="{E18080D4-10D0-4076-B366-CFB8F6FDD4CF}" srcOrd="0" destOrd="5" presId="urn:microsoft.com/office/officeart/2005/8/layout/hList2"/>
    <dgm:cxn modelId="{F3FB7AFE-F85E-4697-88A7-B1BA30CA38B3}" type="presOf" srcId="{BA267661-F11F-48DF-993A-5F53B354FA5B}" destId="{E18080D4-10D0-4076-B366-CFB8F6FDD4CF}" srcOrd="0" destOrd="2" presId="urn:microsoft.com/office/officeart/2005/8/layout/hList2"/>
    <dgm:cxn modelId="{A9CCD625-F752-4E69-B762-234390ADE918}" type="presParOf" srcId="{93B781C1-45E3-47DE-913A-E5B9BE73D5C8}" destId="{DD0EB282-0F3E-438F-B067-16E17EF24125}" srcOrd="0" destOrd="0" presId="urn:microsoft.com/office/officeart/2005/8/layout/hList2"/>
    <dgm:cxn modelId="{97C67660-B9A3-4EAC-BA0D-E51C2787A843}" type="presParOf" srcId="{DD0EB282-0F3E-438F-B067-16E17EF24125}" destId="{7622E145-74F9-4F07-87AF-EFA17675463D}" srcOrd="0" destOrd="0" presId="urn:microsoft.com/office/officeart/2005/8/layout/hList2"/>
    <dgm:cxn modelId="{58720F81-C392-44F5-9FA8-80E7062F09FF}" type="presParOf" srcId="{DD0EB282-0F3E-438F-B067-16E17EF24125}" destId="{E18080D4-10D0-4076-B366-CFB8F6FDD4CF}" srcOrd="1" destOrd="0" presId="urn:microsoft.com/office/officeart/2005/8/layout/hList2"/>
    <dgm:cxn modelId="{F1CCC251-07DF-4756-87BC-99B6E5F441EC}" type="presParOf" srcId="{DD0EB282-0F3E-438F-B067-16E17EF24125}" destId="{5222A1F4-1485-4FA1-93A3-86CABDC9F838}" srcOrd="2" destOrd="0" presId="urn:microsoft.com/office/officeart/2005/8/layout/hList2"/>
    <dgm:cxn modelId="{31D85E0B-00F1-4BF4-B9CC-1B715C3ED040}" type="presParOf" srcId="{93B781C1-45E3-47DE-913A-E5B9BE73D5C8}" destId="{413AF678-B019-407E-BDC1-DFA359AB1521}" srcOrd="1" destOrd="0" presId="urn:microsoft.com/office/officeart/2005/8/layout/hList2"/>
    <dgm:cxn modelId="{2374B856-F131-4446-8B54-BE7F7F03A550}" type="presParOf" srcId="{93B781C1-45E3-47DE-913A-E5B9BE73D5C8}" destId="{5A8E869C-9865-4CDC-9CF7-6CE87632D5EC}" srcOrd="2" destOrd="0" presId="urn:microsoft.com/office/officeart/2005/8/layout/hList2"/>
    <dgm:cxn modelId="{A76D75C0-0E95-46F3-A041-A994BD30C2D3}" type="presParOf" srcId="{5A8E869C-9865-4CDC-9CF7-6CE87632D5EC}" destId="{C624181B-226D-4489-9EA9-C01517BA5E7C}" srcOrd="0" destOrd="0" presId="urn:microsoft.com/office/officeart/2005/8/layout/hList2"/>
    <dgm:cxn modelId="{358BD637-C6AC-423B-A21E-88097C0C8023}" type="presParOf" srcId="{5A8E869C-9865-4CDC-9CF7-6CE87632D5EC}" destId="{4F94DE01-4154-4A3B-AACC-CF9128938FD9}" srcOrd="1" destOrd="0" presId="urn:microsoft.com/office/officeart/2005/8/layout/hList2"/>
    <dgm:cxn modelId="{D0C05542-712C-4DE0-95D5-7828F6DA432A}" type="presParOf" srcId="{5A8E869C-9865-4CDC-9CF7-6CE87632D5EC}" destId="{70631E3F-6ABD-45F7-953A-32DA00C39385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BCD8E0-D6B5-47B9-8826-1C18093BD8FB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880E72CB-7839-4307-B7DA-5E72CB76324A}" type="pres">
      <dgm:prSet presAssocID="{0BBCD8E0-D6B5-47B9-8826-1C18093BD8FB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9BCDBDD5-CE2D-4257-ABE4-DF9D253593A7}" type="presOf" srcId="{0BBCD8E0-D6B5-47B9-8826-1C18093BD8FB}" destId="{880E72CB-7839-4307-B7DA-5E72CB76324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C16053-D9FD-4442-BA9F-EB8D638DA0E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A91DFFD-AF4D-407A-994B-7362CD62C9A5}">
      <dgm:prSet phldrT="[Text]" custT="1"/>
      <dgm:spPr/>
      <dgm:t>
        <a:bodyPr/>
        <a:lstStyle/>
        <a:p>
          <a:pPr algn="l"/>
          <a:r>
            <a:rPr lang="en-GB" sz="2400" b="1" dirty="0">
              <a:solidFill>
                <a:srgbClr val="002060"/>
              </a:solidFill>
              <a:latin typeface="Trebuchet MS" panose="020B0603020202020204" pitchFamily="34" charset="0"/>
            </a:rPr>
            <a:t>18</a:t>
          </a:r>
          <a:r>
            <a:rPr lang="en-GB" sz="2400" b="1" baseline="30000" dirty="0">
              <a:solidFill>
                <a:srgbClr val="002060"/>
              </a:solidFill>
              <a:latin typeface="Trebuchet MS" panose="020B0603020202020204" pitchFamily="34" charset="0"/>
            </a:rPr>
            <a:t>th</a:t>
          </a:r>
          <a:r>
            <a:rPr lang="en-GB" sz="2400" b="1" dirty="0">
              <a:solidFill>
                <a:srgbClr val="002060"/>
              </a:solidFill>
              <a:latin typeface="Trebuchet MS" panose="020B0603020202020204" pitchFamily="34" charset="0"/>
            </a:rPr>
            <a:t> October -  </a:t>
          </a:r>
        </a:p>
        <a:p>
          <a:pPr algn="l"/>
          <a:r>
            <a:rPr lang="en-GB" sz="2400" b="1" dirty="0">
              <a:solidFill>
                <a:srgbClr val="002060"/>
              </a:solidFill>
              <a:latin typeface="Trebuchet MS" panose="020B0603020202020204" pitchFamily="34" charset="0"/>
            </a:rPr>
            <a:t>2</a:t>
          </a:r>
          <a:r>
            <a:rPr lang="en-GB" sz="2400" b="1" baseline="30000" dirty="0">
              <a:solidFill>
                <a:srgbClr val="002060"/>
              </a:solidFill>
              <a:latin typeface="Trebuchet MS" panose="020B0603020202020204" pitchFamily="34" charset="0"/>
            </a:rPr>
            <a:t>nd</a:t>
          </a:r>
          <a:r>
            <a:rPr lang="en-GB" sz="2400" b="1" dirty="0">
              <a:solidFill>
                <a:srgbClr val="002060"/>
              </a:solidFill>
              <a:latin typeface="Trebuchet MS" panose="020B0603020202020204" pitchFamily="34" charset="0"/>
            </a:rPr>
            <a:t> December 2022</a:t>
          </a:r>
        </a:p>
      </dgm:t>
    </dgm:pt>
    <dgm:pt modelId="{8259946C-8B32-4FB2-AF8F-D7B41D7E9342}" type="parTrans" cxnId="{A1BAC9C4-483D-4802-A4FF-0512156CAE06}">
      <dgm:prSet/>
      <dgm:spPr/>
      <dgm:t>
        <a:bodyPr/>
        <a:lstStyle/>
        <a:p>
          <a:endParaRPr lang="en-GB"/>
        </a:p>
      </dgm:t>
    </dgm:pt>
    <dgm:pt modelId="{10DC288A-E666-4B7C-899C-15F9835C52DD}" type="sibTrans" cxnId="{A1BAC9C4-483D-4802-A4FF-0512156CAE06}">
      <dgm:prSet/>
      <dgm:spPr/>
      <dgm:t>
        <a:bodyPr/>
        <a:lstStyle/>
        <a:p>
          <a:endParaRPr lang="en-GB"/>
        </a:p>
      </dgm:t>
    </dgm:pt>
    <dgm:pt modelId="{D63C5213-BCB3-418A-A20A-0383FB143770}">
      <dgm:prSet phldrT="[Text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marL="0" indent="-342900" algn="l" defTabSz="914400" rtl="0" eaLnBrk="1" latinLnBrk="0" hangingPunct="1">
            <a:buFontTx/>
            <a:buNone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Public Consultations of the Guidelines for Applicants &amp; survey</a:t>
          </a:r>
        </a:p>
      </dgm:t>
    </dgm:pt>
    <dgm:pt modelId="{FB94648D-62AD-4536-8AF1-3B7B2BDE513C}" type="parTrans" cxnId="{EA4B226C-160C-4002-8851-90BF5A995A8D}">
      <dgm:prSet/>
      <dgm:spPr/>
      <dgm:t>
        <a:bodyPr/>
        <a:lstStyle/>
        <a:p>
          <a:endParaRPr lang="en-GB"/>
        </a:p>
      </dgm:t>
    </dgm:pt>
    <dgm:pt modelId="{EB3AE5A1-9034-4468-9D6B-FD07A67D4894}" type="sibTrans" cxnId="{EA4B226C-160C-4002-8851-90BF5A995A8D}">
      <dgm:prSet/>
      <dgm:spPr/>
      <dgm:t>
        <a:bodyPr/>
        <a:lstStyle/>
        <a:p>
          <a:endParaRPr lang="en-GB"/>
        </a:p>
      </dgm:t>
    </dgm:pt>
    <dgm:pt modelId="{57C3D54C-09D6-4853-90C8-3A8DF0573C11}">
      <dgm:prSet phldrT="[Text]" custT="1"/>
      <dgm:spPr/>
      <dgm:t>
        <a:bodyPr/>
        <a:lstStyle/>
        <a:p>
          <a:r>
            <a:rPr lang="en-GB" sz="2400" b="1" dirty="0">
              <a:solidFill>
                <a:srgbClr val="002060"/>
              </a:solidFill>
              <a:latin typeface="Trebuchet MS" panose="020B0603020202020204" pitchFamily="34" charset="0"/>
            </a:rPr>
            <a:t>1</a:t>
          </a:r>
          <a:r>
            <a:rPr lang="en-GB" sz="2400" b="1" baseline="30000" dirty="0">
              <a:solidFill>
                <a:srgbClr val="002060"/>
              </a:solidFill>
              <a:latin typeface="Trebuchet MS" panose="020B0603020202020204" pitchFamily="34" charset="0"/>
            </a:rPr>
            <a:t>st</a:t>
          </a:r>
          <a:r>
            <a:rPr lang="en-GB" sz="2400" b="1" dirty="0">
              <a:solidFill>
                <a:srgbClr val="002060"/>
              </a:solidFill>
              <a:latin typeface="Trebuchet MS" panose="020B0603020202020204" pitchFamily="34" charset="0"/>
            </a:rPr>
            <a:t> Quarter 2023</a:t>
          </a:r>
        </a:p>
      </dgm:t>
    </dgm:pt>
    <dgm:pt modelId="{26E54D83-3E08-45F1-A13A-DD50CD485132}" type="sibTrans" cxnId="{95010C56-DFD9-49D6-A3FD-0D6F3FD516A2}">
      <dgm:prSet/>
      <dgm:spPr/>
      <dgm:t>
        <a:bodyPr/>
        <a:lstStyle/>
        <a:p>
          <a:endParaRPr lang="en-GB"/>
        </a:p>
      </dgm:t>
    </dgm:pt>
    <dgm:pt modelId="{0245A368-7A62-47C3-9735-1F8E79573D2E}" type="parTrans" cxnId="{95010C56-DFD9-49D6-A3FD-0D6F3FD516A2}">
      <dgm:prSet/>
      <dgm:spPr/>
      <dgm:t>
        <a:bodyPr/>
        <a:lstStyle/>
        <a:p>
          <a:endParaRPr lang="en-GB"/>
        </a:p>
      </dgm:t>
    </dgm:pt>
    <dgm:pt modelId="{65E2F687-37EF-459B-A11E-CDEEC8F2495F}">
      <dgm:prSet phldrT="[Text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pPr marL="0" indent="-342900" algn="l" defTabSz="914400" rtl="0" eaLnBrk="1" latinLnBrk="0" hangingPunct="1">
            <a:buFont typeface="Arial" panose="020B0604020202020204" pitchFamily="34" charset="0"/>
            <a:buChar char="•"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Launch of the 1</a:t>
          </a:r>
          <a:r>
            <a:rPr lang="en-GB" sz="2400" kern="1200" baseline="300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st</a:t>
          </a: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 call for proposals</a:t>
          </a:r>
        </a:p>
      </dgm:t>
    </dgm:pt>
    <dgm:pt modelId="{CC3A1EB8-654E-4650-8C03-D22AD302C44B}" type="sibTrans" cxnId="{2D36DC64-CC54-4324-A03A-B19FF5F79018}">
      <dgm:prSet/>
      <dgm:spPr/>
      <dgm:t>
        <a:bodyPr/>
        <a:lstStyle/>
        <a:p>
          <a:endParaRPr lang="en-GB"/>
        </a:p>
      </dgm:t>
    </dgm:pt>
    <dgm:pt modelId="{2BE50C77-3E28-4EB8-9AA5-45460D7FC3AA}" type="parTrans" cxnId="{2D36DC64-CC54-4324-A03A-B19FF5F79018}">
      <dgm:prSet/>
      <dgm:spPr/>
      <dgm:t>
        <a:bodyPr/>
        <a:lstStyle/>
        <a:p>
          <a:endParaRPr lang="en-GB"/>
        </a:p>
      </dgm:t>
    </dgm:pt>
    <dgm:pt modelId="{D3E19719-6AB9-404B-A5C7-C8EDC9EFAEA0}">
      <dgm:prSet phldrT="[Text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marL="0" indent="-342900" algn="l" defTabSz="914400" rtl="0" eaLnBrk="1" latinLnBrk="0" hangingPunct="1">
            <a:buFontTx/>
            <a:buNone/>
            <a:defRPr/>
          </a:pPr>
          <a:r>
            <a:rPr lang="en-US" sz="22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  <a:hlinkClick xmlns:r="http://schemas.openxmlformats.org/officeDocument/2006/relationships" r:id="rId1"/>
            </a:rPr>
            <a:t>https://blacksea-cbc.net/interreg-next-bsb-2021-2027/public-consultations</a:t>
          </a:r>
          <a:endParaRPr lang="en-GB" sz="2200" kern="1200" dirty="0">
            <a:solidFill>
              <a:srgbClr val="003399"/>
            </a:solidFill>
            <a:latin typeface="Trebuchet MS" panose="020B0603020202020204" pitchFamily="34" charset="0"/>
            <a:ea typeface="+mn-ea"/>
            <a:cs typeface="+mn-cs"/>
          </a:endParaRPr>
        </a:p>
      </dgm:t>
    </dgm:pt>
    <dgm:pt modelId="{94757D1D-71AE-495B-A4EA-2114CCAA5A78}" type="parTrans" cxnId="{9A10F218-6758-4B19-99A0-666F1AC0B430}">
      <dgm:prSet/>
      <dgm:spPr/>
      <dgm:t>
        <a:bodyPr/>
        <a:lstStyle/>
        <a:p>
          <a:endParaRPr lang="en-US"/>
        </a:p>
      </dgm:t>
    </dgm:pt>
    <dgm:pt modelId="{3383F966-D5C1-4686-908B-80EF962A044B}" type="sibTrans" cxnId="{9A10F218-6758-4B19-99A0-666F1AC0B430}">
      <dgm:prSet/>
      <dgm:spPr/>
      <dgm:t>
        <a:bodyPr/>
        <a:lstStyle/>
        <a:p>
          <a:endParaRPr lang="en-US"/>
        </a:p>
      </dgm:t>
    </dgm:pt>
    <dgm:pt modelId="{9C886FA8-F772-4B6D-BC46-64C9A9BB9744}">
      <dgm:prSet phldrT="[Text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rtl="0" eaLnBrk="1" latinLnBrk="0" hangingPunct="1">
            <a:buFontTx/>
            <a:buNone/>
            <a:defRPr/>
          </a:pPr>
          <a:r>
            <a:rPr lang="en-GB" sz="2800" dirty="0">
              <a:solidFill>
                <a:srgbClr val="C00000"/>
              </a:solidFill>
              <a:latin typeface="Trebuchet MS" panose="020B0603020202020204" pitchFamily="34" charset="0"/>
              <a:ea typeface="+mn-ea"/>
              <a:cs typeface="+mn-cs"/>
            </a:rPr>
            <a:t>Remember! 3 months to submit the application</a:t>
          </a:r>
        </a:p>
      </dgm:t>
    </dgm:pt>
    <dgm:pt modelId="{5F6E4EAB-5200-4C0E-B969-17718E3F2A8F}" type="parTrans" cxnId="{83CEBA39-E4BD-4713-9857-C802164A3FF4}">
      <dgm:prSet/>
      <dgm:spPr/>
      <dgm:t>
        <a:bodyPr/>
        <a:lstStyle/>
        <a:p>
          <a:endParaRPr lang="en-US"/>
        </a:p>
      </dgm:t>
    </dgm:pt>
    <dgm:pt modelId="{35CBE95A-058E-4418-9BA2-596CB7E9E84A}" type="sibTrans" cxnId="{83CEBA39-E4BD-4713-9857-C802164A3FF4}">
      <dgm:prSet/>
      <dgm:spPr/>
      <dgm:t>
        <a:bodyPr/>
        <a:lstStyle/>
        <a:p>
          <a:endParaRPr lang="en-US"/>
        </a:p>
      </dgm:t>
    </dgm:pt>
    <dgm:pt modelId="{4CE46850-D979-481E-8D81-71E601EEE835}">
      <dgm:prSet phldrT="[Text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pPr marL="0" indent="-342900" algn="l" defTabSz="914400" rtl="0" eaLnBrk="1" latinLnBrk="0" hangingPunct="1">
            <a:buFont typeface="Arial" panose="020B0604020202020204" pitchFamily="34" charset="0"/>
            <a:buChar char="•"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Trainings for applicants</a:t>
          </a:r>
        </a:p>
      </dgm:t>
    </dgm:pt>
    <dgm:pt modelId="{559BAA80-AD37-4B33-8343-705DF16B96AB}" type="parTrans" cxnId="{453D8B09-CF13-43B8-BD73-57132FD87FD6}">
      <dgm:prSet/>
      <dgm:spPr/>
      <dgm:t>
        <a:bodyPr/>
        <a:lstStyle/>
        <a:p>
          <a:endParaRPr lang="en-US"/>
        </a:p>
      </dgm:t>
    </dgm:pt>
    <dgm:pt modelId="{76DC21BA-755D-4649-AFDE-5F7EED516C2C}" type="sibTrans" cxnId="{453D8B09-CF13-43B8-BD73-57132FD87FD6}">
      <dgm:prSet/>
      <dgm:spPr/>
      <dgm:t>
        <a:bodyPr/>
        <a:lstStyle/>
        <a:p>
          <a:endParaRPr lang="en-US"/>
        </a:p>
      </dgm:t>
    </dgm:pt>
    <dgm:pt modelId="{89D1CFF4-666F-4857-9723-613984744A72}" type="pres">
      <dgm:prSet presAssocID="{8DC16053-D9FD-4442-BA9F-EB8D638DA0E3}" presName="Name0" presStyleCnt="0">
        <dgm:presLayoutVars>
          <dgm:dir/>
          <dgm:animLvl val="lvl"/>
          <dgm:resizeHandles val="exact"/>
        </dgm:presLayoutVars>
      </dgm:prSet>
      <dgm:spPr/>
    </dgm:pt>
    <dgm:pt modelId="{BC32490B-72A0-4FAD-AF34-5AD66720F6E2}" type="pres">
      <dgm:prSet presAssocID="{FA91DFFD-AF4D-407A-994B-7362CD62C9A5}" presName="linNode" presStyleCnt="0"/>
      <dgm:spPr/>
    </dgm:pt>
    <dgm:pt modelId="{BA196FD8-4E1C-4DD0-9779-CB0D0603DD7F}" type="pres">
      <dgm:prSet presAssocID="{FA91DFFD-AF4D-407A-994B-7362CD62C9A5}" presName="parentText" presStyleLbl="node1" presStyleIdx="0" presStyleCnt="3" custScaleX="108767" custScaleY="37943" custLinFactNeighborX="-616" custLinFactNeighborY="-4589">
        <dgm:presLayoutVars>
          <dgm:chMax val="1"/>
          <dgm:bulletEnabled val="1"/>
        </dgm:presLayoutVars>
      </dgm:prSet>
      <dgm:spPr/>
    </dgm:pt>
    <dgm:pt modelId="{6AEA96F7-05DD-49C6-AAA3-81832EBC3437}" type="pres">
      <dgm:prSet presAssocID="{FA91DFFD-AF4D-407A-994B-7362CD62C9A5}" presName="descendantText" presStyleLbl="alignAccFollowNode1" presStyleIdx="0" presStyleCnt="2" custScaleX="109522" custScaleY="39461" custLinFactNeighborX="28" custLinFactNeighborY="-5591">
        <dgm:presLayoutVars>
          <dgm:bulletEnabled val="1"/>
        </dgm:presLayoutVars>
      </dgm:prSet>
      <dgm:spPr/>
    </dgm:pt>
    <dgm:pt modelId="{AD665855-C362-4177-B566-0E49AF173D98}" type="pres">
      <dgm:prSet presAssocID="{10DC288A-E666-4B7C-899C-15F9835C52DD}" presName="sp" presStyleCnt="0"/>
      <dgm:spPr/>
    </dgm:pt>
    <dgm:pt modelId="{D23434F6-D6B2-4743-9A3E-AFD324F04889}" type="pres">
      <dgm:prSet presAssocID="{57C3D54C-09D6-4853-90C8-3A8DF0573C11}" presName="linNode" presStyleCnt="0"/>
      <dgm:spPr/>
    </dgm:pt>
    <dgm:pt modelId="{2C35C890-FB47-4DB6-BD27-D5F7016C4B63}" type="pres">
      <dgm:prSet presAssocID="{57C3D54C-09D6-4853-90C8-3A8DF0573C11}" presName="parentText" presStyleLbl="node1" presStyleIdx="1" presStyleCnt="3" custScaleX="103644" custScaleY="25344" custLinFactNeighborX="386" custLinFactNeighborY="-9282">
        <dgm:presLayoutVars>
          <dgm:chMax val="1"/>
          <dgm:bulletEnabled val="1"/>
        </dgm:presLayoutVars>
      </dgm:prSet>
      <dgm:spPr/>
    </dgm:pt>
    <dgm:pt modelId="{415B55BB-A15E-4912-992F-E8E330BC7EAC}" type="pres">
      <dgm:prSet presAssocID="{57C3D54C-09D6-4853-90C8-3A8DF0573C11}" presName="descendantText" presStyleLbl="alignAccFollowNode1" presStyleIdx="1" presStyleCnt="2" custAng="0" custScaleX="103716" custScaleY="25463" custLinFactNeighborX="84392" custLinFactNeighborY="-9737">
        <dgm:presLayoutVars>
          <dgm:bulletEnabled val="1"/>
        </dgm:presLayoutVars>
      </dgm:prSet>
      <dgm:spPr/>
    </dgm:pt>
    <dgm:pt modelId="{6D106607-F6D7-47F5-A897-B03AA92760C7}" type="pres">
      <dgm:prSet presAssocID="{26E54D83-3E08-45F1-A13A-DD50CD485132}" presName="sp" presStyleCnt="0"/>
      <dgm:spPr/>
    </dgm:pt>
    <dgm:pt modelId="{3E9EA4DC-4EA8-4423-B073-0DC80FB483D5}" type="pres">
      <dgm:prSet presAssocID="{9C886FA8-F772-4B6D-BC46-64C9A9BB9744}" presName="linNode" presStyleCnt="0"/>
      <dgm:spPr/>
    </dgm:pt>
    <dgm:pt modelId="{5886D6D4-3FE8-4C5B-8C6D-E16A31368129}" type="pres">
      <dgm:prSet presAssocID="{9C886FA8-F772-4B6D-BC46-64C9A9BB9744}" presName="parentText" presStyleLbl="node1" presStyleIdx="2" presStyleCnt="3" custAng="0" custScaleX="263017" custScaleY="14431" custLinFactNeighborX="7067" custLinFactNeighborY="-9019">
        <dgm:presLayoutVars>
          <dgm:chMax val="1"/>
          <dgm:bulletEnabled val="1"/>
        </dgm:presLayoutVars>
      </dgm:prSet>
      <dgm:spPr/>
    </dgm:pt>
  </dgm:ptLst>
  <dgm:cxnLst>
    <dgm:cxn modelId="{453D8B09-CF13-43B8-BD73-57132FD87FD6}" srcId="{57C3D54C-09D6-4853-90C8-3A8DF0573C11}" destId="{4CE46850-D979-481E-8D81-71E601EEE835}" srcOrd="1" destOrd="0" parTransId="{559BAA80-AD37-4B33-8343-705DF16B96AB}" sibTransId="{76DC21BA-755D-4649-AFDE-5F7EED516C2C}"/>
    <dgm:cxn modelId="{AAEA0A13-1C57-4090-9E79-B6C418D28509}" type="presOf" srcId="{4CE46850-D979-481E-8D81-71E601EEE835}" destId="{415B55BB-A15E-4912-992F-E8E330BC7EAC}" srcOrd="0" destOrd="1" presId="urn:microsoft.com/office/officeart/2005/8/layout/vList5"/>
    <dgm:cxn modelId="{9A10F218-6758-4B19-99A0-666F1AC0B430}" srcId="{FA91DFFD-AF4D-407A-994B-7362CD62C9A5}" destId="{D3E19719-6AB9-404B-A5C7-C8EDC9EFAEA0}" srcOrd="1" destOrd="0" parTransId="{94757D1D-71AE-495B-A4EA-2114CCAA5A78}" sibTransId="{3383F966-D5C1-4686-908B-80EF962A044B}"/>
    <dgm:cxn modelId="{CC0D2F20-C04F-4DD9-AF7A-BAD62D146A89}" type="presOf" srcId="{D3E19719-6AB9-404B-A5C7-C8EDC9EFAEA0}" destId="{6AEA96F7-05DD-49C6-AAA3-81832EBC3437}" srcOrd="0" destOrd="1" presId="urn:microsoft.com/office/officeart/2005/8/layout/vList5"/>
    <dgm:cxn modelId="{83CEBA39-E4BD-4713-9857-C802164A3FF4}" srcId="{8DC16053-D9FD-4442-BA9F-EB8D638DA0E3}" destId="{9C886FA8-F772-4B6D-BC46-64C9A9BB9744}" srcOrd="2" destOrd="0" parTransId="{5F6E4EAB-5200-4C0E-B969-17718E3F2A8F}" sibTransId="{35CBE95A-058E-4418-9BA2-596CB7E9E84A}"/>
    <dgm:cxn modelId="{AE97E95B-9C1D-4726-B495-E8EDCEF2E0E9}" type="presOf" srcId="{9C886FA8-F772-4B6D-BC46-64C9A9BB9744}" destId="{5886D6D4-3FE8-4C5B-8C6D-E16A31368129}" srcOrd="0" destOrd="0" presId="urn:microsoft.com/office/officeart/2005/8/layout/vList5"/>
    <dgm:cxn modelId="{2D36DC64-CC54-4324-A03A-B19FF5F79018}" srcId="{57C3D54C-09D6-4853-90C8-3A8DF0573C11}" destId="{65E2F687-37EF-459B-A11E-CDEEC8F2495F}" srcOrd="0" destOrd="0" parTransId="{2BE50C77-3E28-4EB8-9AA5-45460D7FC3AA}" sibTransId="{CC3A1EB8-654E-4650-8C03-D22AD302C44B}"/>
    <dgm:cxn modelId="{3F675166-EB1F-4ED9-968A-5F8FAE5BD008}" type="presOf" srcId="{D63C5213-BCB3-418A-A20A-0383FB143770}" destId="{6AEA96F7-05DD-49C6-AAA3-81832EBC3437}" srcOrd="0" destOrd="0" presId="urn:microsoft.com/office/officeart/2005/8/layout/vList5"/>
    <dgm:cxn modelId="{EA4B226C-160C-4002-8851-90BF5A995A8D}" srcId="{FA91DFFD-AF4D-407A-994B-7362CD62C9A5}" destId="{D63C5213-BCB3-418A-A20A-0383FB143770}" srcOrd="0" destOrd="0" parTransId="{FB94648D-62AD-4536-8AF1-3B7B2BDE513C}" sibTransId="{EB3AE5A1-9034-4468-9D6B-FD07A67D4894}"/>
    <dgm:cxn modelId="{A64FF44E-C808-4D25-A766-FF505130EE8B}" type="presOf" srcId="{65E2F687-37EF-459B-A11E-CDEEC8F2495F}" destId="{415B55BB-A15E-4912-992F-E8E330BC7EAC}" srcOrd="0" destOrd="0" presId="urn:microsoft.com/office/officeart/2005/8/layout/vList5"/>
    <dgm:cxn modelId="{95010C56-DFD9-49D6-A3FD-0D6F3FD516A2}" srcId="{8DC16053-D9FD-4442-BA9F-EB8D638DA0E3}" destId="{57C3D54C-09D6-4853-90C8-3A8DF0573C11}" srcOrd="1" destOrd="0" parTransId="{0245A368-7A62-47C3-9735-1F8E79573D2E}" sibTransId="{26E54D83-3E08-45F1-A13A-DD50CD485132}"/>
    <dgm:cxn modelId="{A10592A0-F03F-4598-BE14-9A40E2489F80}" type="presOf" srcId="{8DC16053-D9FD-4442-BA9F-EB8D638DA0E3}" destId="{89D1CFF4-666F-4857-9723-613984744A72}" srcOrd="0" destOrd="0" presId="urn:microsoft.com/office/officeart/2005/8/layout/vList5"/>
    <dgm:cxn modelId="{A1BAC9C4-483D-4802-A4FF-0512156CAE06}" srcId="{8DC16053-D9FD-4442-BA9F-EB8D638DA0E3}" destId="{FA91DFFD-AF4D-407A-994B-7362CD62C9A5}" srcOrd="0" destOrd="0" parTransId="{8259946C-8B32-4FB2-AF8F-D7B41D7E9342}" sibTransId="{10DC288A-E666-4B7C-899C-15F9835C52DD}"/>
    <dgm:cxn modelId="{48F7C8D7-DBA9-4338-A91C-07AB6528A66A}" type="presOf" srcId="{FA91DFFD-AF4D-407A-994B-7362CD62C9A5}" destId="{BA196FD8-4E1C-4DD0-9779-CB0D0603DD7F}" srcOrd="0" destOrd="0" presId="urn:microsoft.com/office/officeart/2005/8/layout/vList5"/>
    <dgm:cxn modelId="{D99358F5-5226-4F81-A472-967D5AA825E4}" type="presOf" srcId="{57C3D54C-09D6-4853-90C8-3A8DF0573C11}" destId="{2C35C890-FB47-4DB6-BD27-D5F7016C4B63}" srcOrd="0" destOrd="0" presId="urn:microsoft.com/office/officeart/2005/8/layout/vList5"/>
    <dgm:cxn modelId="{016886E7-3074-42B6-B7D6-4A984C955D51}" type="presParOf" srcId="{89D1CFF4-666F-4857-9723-613984744A72}" destId="{BC32490B-72A0-4FAD-AF34-5AD66720F6E2}" srcOrd="0" destOrd="0" presId="urn:microsoft.com/office/officeart/2005/8/layout/vList5"/>
    <dgm:cxn modelId="{D849D6E6-3D83-4BFB-8E08-E7147E705B4A}" type="presParOf" srcId="{BC32490B-72A0-4FAD-AF34-5AD66720F6E2}" destId="{BA196FD8-4E1C-4DD0-9779-CB0D0603DD7F}" srcOrd="0" destOrd="0" presId="urn:microsoft.com/office/officeart/2005/8/layout/vList5"/>
    <dgm:cxn modelId="{0CEC1606-14EB-4A5A-B8CC-45E9912DCF3D}" type="presParOf" srcId="{BC32490B-72A0-4FAD-AF34-5AD66720F6E2}" destId="{6AEA96F7-05DD-49C6-AAA3-81832EBC3437}" srcOrd="1" destOrd="0" presId="urn:microsoft.com/office/officeart/2005/8/layout/vList5"/>
    <dgm:cxn modelId="{7A83FC2F-22DE-4BF2-8E52-3BAD5679A2CE}" type="presParOf" srcId="{89D1CFF4-666F-4857-9723-613984744A72}" destId="{AD665855-C362-4177-B566-0E49AF173D98}" srcOrd="1" destOrd="0" presId="urn:microsoft.com/office/officeart/2005/8/layout/vList5"/>
    <dgm:cxn modelId="{6C875731-6E71-43C2-86F1-124CF2C2C33A}" type="presParOf" srcId="{89D1CFF4-666F-4857-9723-613984744A72}" destId="{D23434F6-D6B2-4743-9A3E-AFD324F04889}" srcOrd="2" destOrd="0" presId="urn:microsoft.com/office/officeart/2005/8/layout/vList5"/>
    <dgm:cxn modelId="{F3CEC3A9-6245-41E7-BE47-288EBE6104AC}" type="presParOf" srcId="{D23434F6-D6B2-4743-9A3E-AFD324F04889}" destId="{2C35C890-FB47-4DB6-BD27-D5F7016C4B63}" srcOrd="0" destOrd="0" presId="urn:microsoft.com/office/officeart/2005/8/layout/vList5"/>
    <dgm:cxn modelId="{DC2F54FD-2663-436A-BAC1-2DD01F750C50}" type="presParOf" srcId="{D23434F6-D6B2-4743-9A3E-AFD324F04889}" destId="{415B55BB-A15E-4912-992F-E8E330BC7EAC}" srcOrd="1" destOrd="0" presId="urn:microsoft.com/office/officeart/2005/8/layout/vList5"/>
    <dgm:cxn modelId="{28F0F718-BD5A-4B30-B799-BC24E7E31DD2}" type="presParOf" srcId="{89D1CFF4-666F-4857-9723-613984744A72}" destId="{6D106607-F6D7-47F5-A897-B03AA92760C7}" srcOrd="3" destOrd="0" presId="urn:microsoft.com/office/officeart/2005/8/layout/vList5"/>
    <dgm:cxn modelId="{8C1B7EAD-9507-41B1-B94A-90A44B427BC8}" type="presParOf" srcId="{89D1CFF4-666F-4857-9723-613984744A72}" destId="{3E9EA4DC-4EA8-4423-B073-0DC80FB483D5}" srcOrd="4" destOrd="0" presId="urn:microsoft.com/office/officeart/2005/8/layout/vList5"/>
    <dgm:cxn modelId="{37D59043-2BBB-4D1A-947F-13CD7E9038C9}" type="presParOf" srcId="{3E9EA4DC-4EA8-4423-B073-0DC80FB483D5}" destId="{5886D6D4-3FE8-4C5B-8C6D-E16A3136812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22A1F4-1485-4FA1-93A3-86CABDC9F838}">
      <dsp:nvSpPr>
        <dsp:cNvPr id="0" name=""/>
        <dsp:cNvSpPr/>
      </dsp:nvSpPr>
      <dsp:spPr>
        <a:xfrm rot="16200000">
          <a:off x="-1786652" y="2415609"/>
          <a:ext cx="4215931" cy="642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66760" bIns="0" numCol="1" spcCol="1270" anchor="t" anchorCtr="0">
          <a:noAutofit/>
        </a:bodyPr>
        <a:lstStyle/>
        <a:p>
          <a:pPr marL="0" lvl="0" indent="0" algn="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 dirty="0">
              <a:solidFill>
                <a:srgbClr val="002060"/>
              </a:solidFill>
            </a:rPr>
            <a:t>Advantages</a:t>
          </a:r>
        </a:p>
      </dsp:txBody>
      <dsp:txXfrm>
        <a:off x="-1786652" y="2415609"/>
        <a:ext cx="4215931" cy="642625"/>
      </dsp:txXfrm>
    </dsp:sp>
    <dsp:sp modelId="{E18080D4-10D0-4076-B366-CFB8F6FDD4CF}">
      <dsp:nvSpPr>
        <dsp:cNvPr id="0" name=""/>
        <dsp:cNvSpPr/>
      </dsp:nvSpPr>
      <dsp:spPr>
        <a:xfrm>
          <a:off x="558649" y="2"/>
          <a:ext cx="3486929" cy="5405034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566760" rIns="113792" bIns="113792" numCol="1" spcCol="1270" anchor="t" anchorCtr="0">
          <a:noAutofit/>
        </a:bodyPr>
        <a:lstStyle/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600" b="0" i="0" kern="1200" dirty="0">
              <a:solidFill>
                <a:srgbClr val="002060"/>
              </a:solidFill>
              <a:latin typeface="Trebuchet MS" panose="020B0603020202020204" pitchFamily="34" charset="0"/>
            </a:rPr>
            <a:t>Reduce the beneficiaries’ workload, no obligation to submit documents for verification to prove that the expenses have been incurred and paid;</a:t>
          </a:r>
          <a:endParaRPr lang="en-US" sz="1600" kern="1200" dirty="0">
            <a:solidFill>
              <a:srgbClr val="002060"/>
            </a:solidFill>
            <a:latin typeface="Trebuchet MS" panose="020B0603020202020204" pitchFamily="34" charset="0"/>
          </a:endParaRPr>
        </a:p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endParaRPr lang="en-US" sz="1600" kern="1200" dirty="0">
            <a:solidFill>
              <a:srgbClr val="002060"/>
            </a:solidFill>
            <a:latin typeface="Trebuchet MS" panose="020B0603020202020204" pitchFamily="34" charset="0"/>
          </a:endParaRPr>
        </a:p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600" b="0" i="0" kern="1200" dirty="0">
              <a:solidFill>
                <a:srgbClr val="002060"/>
              </a:solidFill>
              <a:latin typeface="Trebuchet MS" panose="020B0603020202020204" pitchFamily="34" charset="0"/>
            </a:rPr>
            <a:t>Reduce error rate and irregularities, as reimbursements are automatically calculated based on percentage;</a:t>
          </a:r>
        </a:p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endParaRPr lang="en-US" sz="1600" b="0" i="0" kern="1200" dirty="0">
            <a:solidFill>
              <a:srgbClr val="002060"/>
            </a:solidFill>
            <a:latin typeface="Trebuchet MS" panose="020B0603020202020204" pitchFamily="34" charset="0"/>
          </a:endParaRPr>
        </a:p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600" b="0" i="0" kern="1200" dirty="0">
              <a:solidFill>
                <a:srgbClr val="002060"/>
              </a:solidFill>
              <a:latin typeface="Trebuchet MS" panose="020B0603020202020204" pitchFamily="34" charset="0"/>
            </a:rPr>
            <a:t>Reduce control effort and speed up of verifications at all levels and of payments to Beneficiaries;</a:t>
          </a:r>
        </a:p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endParaRPr lang="en-US" sz="1600" b="0" i="0" kern="1200" dirty="0">
            <a:solidFill>
              <a:srgbClr val="002060"/>
            </a:solidFill>
            <a:latin typeface="Trebuchet MS" panose="020B0603020202020204" pitchFamily="34" charset="0"/>
          </a:endParaRPr>
        </a:p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600" b="0" i="0" kern="1200" dirty="0">
              <a:solidFill>
                <a:srgbClr val="002060"/>
              </a:solidFill>
              <a:latin typeface="Trebuchet MS" panose="020B0603020202020204" pitchFamily="34" charset="0"/>
            </a:rPr>
            <a:t>Better use of time to focus on project activities and accurate reporting.</a:t>
          </a:r>
        </a:p>
        <a:p>
          <a:pPr marL="171450" lvl="1" indent="-171450" algn="just" defTabSz="711200">
            <a:lnSpc>
              <a:spcPct val="114000"/>
            </a:lnSpc>
            <a:spcBef>
              <a:spcPct val="0"/>
            </a:spcBef>
            <a:spcAft>
              <a:spcPts val="0"/>
            </a:spcAft>
            <a:buChar char="•"/>
          </a:pPr>
          <a:endParaRPr lang="en-US" sz="1600" b="0" i="0" kern="1200" dirty="0">
            <a:solidFill>
              <a:srgbClr val="002060"/>
            </a:solidFill>
            <a:latin typeface="Trebuchet MS" panose="020B0603020202020204" pitchFamily="34" charset="0"/>
          </a:endParaRPr>
        </a:p>
        <a:p>
          <a:pPr marL="171450" lvl="1" indent="-171450" algn="just" defTabSz="711200">
            <a:lnSpc>
              <a:spcPct val="114000"/>
            </a:lnSpc>
            <a:spcBef>
              <a:spcPct val="0"/>
            </a:spcBef>
            <a:spcAft>
              <a:spcPts val="0"/>
            </a:spcAft>
            <a:buChar char="•"/>
          </a:pPr>
          <a:endParaRPr lang="en-US" sz="1600" b="0" i="0" kern="1200" dirty="0">
            <a:solidFill>
              <a:srgbClr val="002060"/>
            </a:solidFill>
            <a:latin typeface="Trebuchet MS" panose="020B0603020202020204" pitchFamily="34" charset="0"/>
          </a:endParaRPr>
        </a:p>
        <a:p>
          <a:pPr marL="171450" lvl="1" indent="-171450" algn="just" defTabSz="711200">
            <a:lnSpc>
              <a:spcPct val="114000"/>
            </a:lnSpc>
            <a:spcBef>
              <a:spcPct val="0"/>
            </a:spcBef>
            <a:spcAft>
              <a:spcPts val="0"/>
            </a:spcAft>
            <a:buChar char="•"/>
          </a:pPr>
          <a:endParaRPr lang="en-US" sz="1600" b="0" i="0" kern="1200" dirty="0">
            <a:solidFill>
              <a:srgbClr val="002060"/>
            </a:solidFill>
            <a:latin typeface="Trebuchet MS" panose="020B0603020202020204" pitchFamily="34" charset="0"/>
          </a:endParaRPr>
        </a:p>
      </dsp:txBody>
      <dsp:txXfrm>
        <a:off x="558649" y="2"/>
        <a:ext cx="3486929" cy="5405034"/>
      </dsp:txXfrm>
    </dsp:sp>
    <dsp:sp modelId="{7622E145-74F9-4F07-87AF-EFA17675463D}">
      <dsp:nvSpPr>
        <dsp:cNvPr id="0" name=""/>
        <dsp:cNvSpPr/>
      </dsp:nvSpPr>
      <dsp:spPr>
        <a:xfrm>
          <a:off x="0" y="0"/>
          <a:ext cx="611702" cy="63132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631E3F-6ABD-45F7-953A-32DA00C39385}">
      <dsp:nvSpPr>
        <dsp:cNvPr id="0" name=""/>
        <dsp:cNvSpPr/>
      </dsp:nvSpPr>
      <dsp:spPr>
        <a:xfrm rot="16200000">
          <a:off x="3077371" y="2381207"/>
          <a:ext cx="4215931" cy="642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66760" bIns="0" numCol="1" spcCol="1270" anchor="t" anchorCtr="0">
          <a:noAutofit/>
        </a:bodyPr>
        <a:lstStyle/>
        <a:p>
          <a:pPr marL="0" lvl="0" indent="0" algn="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 dirty="0">
              <a:solidFill>
                <a:srgbClr val="002060"/>
              </a:solidFill>
            </a:rPr>
            <a:t>Disadvantages</a:t>
          </a:r>
        </a:p>
      </dsp:txBody>
      <dsp:txXfrm>
        <a:off x="3077371" y="2381207"/>
        <a:ext cx="4215931" cy="642625"/>
      </dsp:txXfrm>
    </dsp:sp>
    <dsp:sp modelId="{4F94DE01-4154-4A3B-AACC-CF9128938FD9}">
      <dsp:nvSpPr>
        <dsp:cNvPr id="0" name=""/>
        <dsp:cNvSpPr/>
      </dsp:nvSpPr>
      <dsp:spPr>
        <a:xfrm>
          <a:off x="5544869" y="5"/>
          <a:ext cx="3200955" cy="5405034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566760" rIns="113792" bIns="113792" numCol="1" spcCol="1270" anchor="t" anchorCtr="0">
          <a:noAutofit/>
        </a:bodyPr>
        <a:lstStyle/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600" kern="1200" dirty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en-US" sz="2000" kern="1200" dirty="0">
              <a:solidFill>
                <a:srgbClr val="002060"/>
              </a:solidFill>
              <a:latin typeface="Trebuchet MS" panose="020B0603020202020204" pitchFamily="34" charset="0"/>
            </a:rPr>
            <a:t>Reimbursements do not match real costs - the expenditure could fall over or under the amount received based on flat rate</a:t>
          </a:r>
        </a:p>
        <a:p>
          <a:pPr marL="228600" lvl="1" indent="-22860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endParaRPr lang="en-US" sz="2000" kern="1200" dirty="0">
            <a:solidFill>
              <a:srgbClr val="002060"/>
            </a:solidFill>
            <a:latin typeface="Trebuchet MS" panose="020B0603020202020204" pitchFamily="34" charset="0"/>
          </a:endParaRPr>
        </a:p>
        <a:p>
          <a:pPr marL="228600" lvl="1" indent="-22860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2000" b="0" i="0" kern="1200" dirty="0">
              <a:solidFill>
                <a:srgbClr val="002060"/>
              </a:solidFill>
              <a:latin typeface="Trebuchet MS" panose="020B0603020202020204" pitchFamily="34" charset="0"/>
            </a:rPr>
            <a:t>Snowball effect – if irregularities identified in real costs, then SCOs are reduced</a:t>
          </a:r>
          <a:endParaRPr lang="en-US" sz="2000" kern="1200" dirty="0">
            <a:solidFill>
              <a:srgbClr val="002060"/>
            </a:solidFill>
            <a:latin typeface="Trebuchet MS" panose="020B0603020202020204" pitchFamily="34" charset="0"/>
          </a:endParaRPr>
        </a:p>
      </dsp:txBody>
      <dsp:txXfrm>
        <a:off x="5544869" y="5"/>
        <a:ext cx="3200955" cy="5405034"/>
      </dsp:txXfrm>
    </dsp:sp>
    <dsp:sp modelId="{C624181B-226D-4489-9EA9-C01517BA5E7C}">
      <dsp:nvSpPr>
        <dsp:cNvPr id="0" name=""/>
        <dsp:cNvSpPr/>
      </dsp:nvSpPr>
      <dsp:spPr>
        <a:xfrm>
          <a:off x="4723071" y="0"/>
          <a:ext cx="746576" cy="63335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EA96F7-05DD-49C6-AAA3-81832EBC3437}">
      <dsp:nvSpPr>
        <dsp:cNvPr id="0" name=""/>
        <dsp:cNvSpPr/>
      </dsp:nvSpPr>
      <dsp:spPr>
        <a:xfrm rot="5400000">
          <a:off x="5257272" y="-1847053"/>
          <a:ext cx="1514740" cy="5679474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-342900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Public Consultations of the Guidelines for Applicants &amp; survey</a:t>
          </a:r>
        </a:p>
        <a:p>
          <a:pPr marL="0" lvl="1" indent="-342900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  <a:defRPr/>
          </a:pPr>
          <a:r>
            <a:rPr lang="en-US" sz="22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  <a:hlinkClick xmlns:r="http://schemas.openxmlformats.org/officeDocument/2006/relationships" r:id="rId1"/>
            </a:rPr>
            <a:t>https://blacksea-cbc.net/interreg-next-bsb-2021-2027/public-consultations</a:t>
          </a:r>
          <a:endParaRPr lang="en-GB" sz="2200" kern="1200" dirty="0">
            <a:solidFill>
              <a:srgbClr val="003399"/>
            </a:solidFill>
            <a:latin typeface="Trebuchet MS" panose="020B0603020202020204" pitchFamily="34" charset="0"/>
            <a:ea typeface="+mn-ea"/>
            <a:cs typeface="+mn-cs"/>
          </a:endParaRPr>
        </a:p>
      </dsp:txBody>
      <dsp:txXfrm rot="-5400000">
        <a:off x="3174905" y="309258"/>
        <a:ext cx="5605530" cy="1366852"/>
      </dsp:txXfrm>
    </dsp:sp>
    <dsp:sp modelId="{BA196FD8-4E1C-4DD0-9779-CB0D0603DD7F}">
      <dsp:nvSpPr>
        <dsp:cNvPr id="0" name=""/>
        <dsp:cNvSpPr/>
      </dsp:nvSpPr>
      <dsp:spPr>
        <a:xfrm>
          <a:off x="0" y="76813"/>
          <a:ext cx="3172681" cy="18205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rgbClr val="002060"/>
              </a:solidFill>
              <a:latin typeface="Trebuchet MS" panose="020B0603020202020204" pitchFamily="34" charset="0"/>
            </a:rPr>
            <a:t>18</a:t>
          </a:r>
          <a:r>
            <a:rPr lang="en-GB" sz="2400" b="1" kern="1200" baseline="30000" dirty="0">
              <a:solidFill>
                <a:srgbClr val="002060"/>
              </a:solidFill>
              <a:latin typeface="Trebuchet MS" panose="020B0603020202020204" pitchFamily="34" charset="0"/>
            </a:rPr>
            <a:t>th</a:t>
          </a:r>
          <a:r>
            <a:rPr lang="en-GB" sz="2400" b="1" kern="1200" dirty="0">
              <a:solidFill>
                <a:srgbClr val="002060"/>
              </a:solidFill>
              <a:latin typeface="Trebuchet MS" panose="020B0603020202020204" pitchFamily="34" charset="0"/>
            </a:rPr>
            <a:t> October - 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rgbClr val="002060"/>
              </a:solidFill>
              <a:latin typeface="Trebuchet MS" panose="020B0603020202020204" pitchFamily="34" charset="0"/>
            </a:rPr>
            <a:t>2</a:t>
          </a:r>
          <a:r>
            <a:rPr lang="en-GB" sz="2400" b="1" kern="1200" baseline="30000" dirty="0">
              <a:solidFill>
                <a:srgbClr val="002060"/>
              </a:solidFill>
              <a:latin typeface="Trebuchet MS" panose="020B0603020202020204" pitchFamily="34" charset="0"/>
            </a:rPr>
            <a:t>nd</a:t>
          </a:r>
          <a:r>
            <a:rPr lang="en-GB" sz="2400" b="1" kern="1200" dirty="0">
              <a:solidFill>
                <a:srgbClr val="002060"/>
              </a:solidFill>
              <a:latin typeface="Trebuchet MS" panose="020B0603020202020204" pitchFamily="34" charset="0"/>
            </a:rPr>
            <a:t> December 2022</a:t>
          </a:r>
        </a:p>
      </dsp:txBody>
      <dsp:txXfrm>
        <a:off x="88874" y="165687"/>
        <a:ext cx="2994933" cy="1642840"/>
      </dsp:txXfrm>
    </dsp:sp>
    <dsp:sp modelId="{415B55BB-A15E-4912-992F-E8E330BC7EAC}">
      <dsp:nvSpPr>
        <dsp:cNvPr id="0" name=""/>
        <dsp:cNvSpPr/>
      </dsp:nvSpPr>
      <dsp:spPr>
        <a:xfrm rot="5400000">
          <a:off x="5533566" y="-240925"/>
          <a:ext cx="977416" cy="5665393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-342900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Launch of the 1</a:t>
          </a:r>
          <a:r>
            <a:rPr lang="en-GB" sz="2400" kern="1200" baseline="300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st</a:t>
          </a: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 call for proposals</a:t>
          </a:r>
        </a:p>
        <a:p>
          <a:pPr marL="0" lvl="1" indent="-342900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Trainings for applicants</a:t>
          </a:r>
        </a:p>
      </dsp:txBody>
      <dsp:txXfrm rot="-5400000">
        <a:off x="3189578" y="2150777"/>
        <a:ext cx="5617679" cy="881988"/>
      </dsp:txXfrm>
    </dsp:sp>
    <dsp:sp modelId="{2C35C890-FB47-4DB6-BD27-D5F7016C4B63}">
      <dsp:nvSpPr>
        <dsp:cNvPr id="0" name=""/>
        <dsp:cNvSpPr/>
      </dsp:nvSpPr>
      <dsp:spPr>
        <a:xfrm>
          <a:off x="22492" y="1912132"/>
          <a:ext cx="3184571" cy="121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rgbClr val="002060"/>
              </a:solidFill>
              <a:latin typeface="Trebuchet MS" panose="020B0603020202020204" pitchFamily="34" charset="0"/>
            </a:rPr>
            <a:t>1</a:t>
          </a:r>
          <a:r>
            <a:rPr lang="en-GB" sz="2400" b="1" kern="1200" baseline="30000" dirty="0">
              <a:solidFill>
                <a:srgbClr val="002060"/>
              </a:solidFill>
              <a:latin typeface="Trebuchet MS" panose="020B0603020202020204" pitchFamily="34" charset="0"/>
            </a:rPr>
            <a:t>st</a:t>
          </a:r>
          <a:r>
            <a:rPr lang="en-GB" sz="2400" b="1" kern="1200" dirty="0">
              <a:solidFill>
                <a:srgbClr val="002060"/>
              </a:solidFill>
              <a:latin typeface="Trebuchet MS" panose="020B0603020202020204" pitchFamily="34" charset="0"/>
            </a:rPr>
            <a:t> Quarter 2023</a:t>
          </a:r>
        </a:p>
      </dsp:txBody>
      <dsp:txXfrm>
        <a:off x="81855" y="1971495"/>
        <a:ext cx="3065845" cy="1097334"/>
      </dsp:txXfrm>
    </dsp:sp>
    <dsp:sp modelId="{5886D6D4-3FE8-4C5B-8C6D-E16A31368129}">
      <dsp:nvSpPr>
        <dsp:cNvPr id="0" name=""/>
        <dsp:cNvSpPr/>
      </dsp:nvSpPr>
      <dsp:spPr>
        <a:xfrm>
          <a:off x="226689" y="3380722"/>
          <a:ext cx="8384428" cy="692430"/>
        </a:xfrm>
        <a:prstGeom prst="round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  <a:defRPr/>
          </a:pPr>
          <a:r>
            <a:rPr lang="en-GB" sz="2800" kern="1200" dirty="0">
              <a:solidFill>
                <a:srgbClr val="C00000"/>
              </a:solidFill>
              <a:latin typeface="Trebuchet MS" panose="020B0603020202020204" pitchFamily="34" charset="0"/>
              <a:ea typeface="+mn-ea"/>
              <a:cs typeface="+mn-cs"/>
            </a:rPr>
            <a:t>Remember! 3 months to submit the application</a:t>
          </a:r>
        </a:p>
      </dsp:txBody>
      <dsp:txXfrm>
        <a:off x="260491" y="3414524"/>
        <a:ext cx="8316824" cy="6248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7756A7-813C-41A7-B9B7-C46617AE16EA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9E70F-33BD-438F-95ED-349416A70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424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National public authorities located outside may be eligible only if essential for the project purpose,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 terms of exclusive institutional competences and relevance for the project implementation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9E70F-33BD-438F-95ED-349416A7089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906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 activities outside eligible area: </a:t>
            </a:r>
            <a:r>
              <a:rPr lang="en-GB" sz="1800" dirty="0" err="1"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e.g</a:t>
            </a:r>
            <a:r>
              <a:rPr lang="en-GB" sz="1800" dirty="0"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capacity building, exchange of experience, promotion of project results at international level)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9E70F-33BD-438F-95ED-349416A7089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893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5085F-39AA-4BF6-ADC6-DB7E6A8457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8D6840-804A-4EE2-9237-DF3082EB0B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AC296-AA56-4995-96B1-D96538F66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C3924-1C30-4845-9069-2D2F65775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FC659-45A1-4C7E-B589-BAD2480A5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00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0644C-1C10-4877-A07B-7B05AC2EB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DB4D26-52B4-4898-8552-2F1D054D71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A6C5B-66A8-4A81-A45D-93D23D724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F744-22AB-4762-A675-ACF00C149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1FC1B-4952-452B-B8EE-283480E42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921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F877EA-AC99-405D-B38F-4660E72FF8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E066D8-189F-488D-A7E5-4459F9B2E2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BEAFC-B594-451D-8850-A7A24657D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D64D5-5E6F-4CB3-B6D5-8699A8057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B1F07-FD96-433B-95F4-B0A3D7C32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03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16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7896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178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03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422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12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4769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529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6169F-C062-4D8D-9958-1D64499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87B74-E2BF-4A3A-8FA7-7C2B278FFC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D4C83-1284-4BB3-B0F1-7527C8966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C4C6C-5C03-4C0D-999F-46A8D8FEE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4CEED-C381-4F77-974B-A24C4CF9B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3006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672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4839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2945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4147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327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75723-8353-4BF9-B9CB-2D34455A5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687A1-AD7E-4378-B552-DC83DB2881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0AF83E-646C-443E-9282-7819CF520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F728B-3948-4C88-AAA0-4F54A3C44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4F194-5328-4DA6-BBA8-8B80D2D55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017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DFCAF-C8A8-4867-B332-B1DB7EEA0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172D0-2806-40E1-B714-009535E16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2C12FF-C408-4261-86B1-E469061B0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6618A1-9C6F-4CCF-A77B-2713F6712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244AEE-3393-4D49-9979-D6D98B661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AC99E8-B06B-4E92-8E2B-46D25471D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12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D1621-F7F5-4BB1-90B7-5918C21EC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7D1E33-57A8-46FC-9F0A-DBAAC8313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ADF519-9420-4361-B317-69BDEF3C1C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47AFEA-2435-4690-9A20-FAF6F3D91B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935725-854D-4F34-B863-B1C6AD61D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AF3BB0-E2B3-4BDF-9FC8-3CA1730F7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703049-F984-41BE-AA9F-2BCF0CC0D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6B8A0D-A110-4D1A-9C5E-CD82DAC8B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701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EF6A4-97ED-4F1E-8E89-4709772A2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1927F1-7B9B-4828-874E-E75145DD8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8C380D-0A32-42DB-B1E4-2D6DE111D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13471-C12C-447D-8C9F-DC9A49EB0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378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6931D3-8B39-47ED-B2CF-9CCB73D44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AB8897-1640-4FB0-BBA7-22F9CB2D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3B87AA-C7C2-4464-8067-1B84C8B12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83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479F1-FA60-42A8-9D3F-17A0EC69F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1EB8A-DA26-459D-ACE1-0646B2C4C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313457-EAFE-4A31-BAE9-494DCE9162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87ABB-5AE7-446E-9333-CFBE002E4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85996A-0D3E-4141-905C-09E425F98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AD0C1-EBF9-41E8-B1DF-9B75B30B1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958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17464-C7F0-4B64-9465-9A2BC2025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4D177E-335A-4379-BFB6-6F6502707A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6966AD-1EDB-4702-B13F-25E92CE123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09F454-B1AD-474C-8296-DD6D65DB2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49C371-7954-4586-B599-0631A885F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B02A8-1BAD-4A42-B2BF-78176A5A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2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ACDEC-4A75-4D7E-A116-134496313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886FBE-71E4-4C4E-85BE-9BB04B5D88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29899-B643-4492-BE2B-7EEE6CF365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19B81-D1BB-4DF3-A8CC-0F35E61FCDB0}" type="datetimeFigureOut">
              <a:rPr lang="en-US" smtClean="0"/>
              <a:t>11/11/2022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DBEC5-2151-47BB-9484-437784F4C4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C11DA-074A-41E0-9609-A511677CC6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C3620-4DE2-48EF-AF31-0F5DD9BFD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96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042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935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72">
            <a:extLst>
              <a:ext uri="{FF2B5EF4-FFF2-40B4-BE49-F238E27FC236}">
                <a16:creationId xmlns:a16="http://schemas.microsoft.com/office/drawing/2014/main" id="{0192D459-FCE7-47CA-AB13-2787C1BD3D6E}"/>
              </a:ext>
            </a:extLst>
          </p:cNvPr>
          <p:cNvSpPr txBox="1"/>
          <p:nvPr/>
        </p:nvSpPr>
        <p:spPr>
          <a:xfrm>
            <a:off x="1466242" y="1658285"/>
            <a:ext cx="63118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Interreg NEXT </a:t>
            </a:r>
          </a:p>
          <a:p>
            <a:r>
              <a:rPr lang="en-GB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Black Sea Basin Programme</a:t>
            </a:r>
          </a:p>
          <a:p>
            <a:endParaRPr lang="en-GB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r>
              <a:rPr lang="en-GB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Info Day</a:t>
            </a:r>
          </a:p>
          <a:p>
            <a:r>
              <a:rPr lang="en-GB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November 2022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B0F25633-FE09-42D0-A44F-74E9983F74AC}"/>
              </a:ext>
            </a:extLst>
          </p:cNvPr>
          <p:cNvSpPr/>
          <p:nvPr/>
        </p:nvSpPr>
        <p:spPr>
          <a:xfrm>
            <a:off x="8427272" y="2105561"/>
            <a:ext cx="3117876" cy="31373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085BD9A-7DF0-4A12-91C6-84EC12C32563}"/>
              </a:ext>
            </a:extLst>
          </p:cNvPr>
          <p:cNvSpPr/>
          <p:nvPr/>
        </p:nvSpPr>
        <p:spPr>
          <a:xfrm>
            <a:off x="8761599" y="2920069"/>
            <a:ext cx="2466473" cy="232281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52CBBE"/>
                </a:solidFill>
                <a:latin typeface="Trebuchet MS" panose="020B0603020202020204" pitchFamily="34" charset="0"/>
              </a:rPr>
              <a:t>1</a:t>
            </a:r>
            <a:r>
              <a:rPr lang="en-US" sz="2000" b="1" baseline="30000" dirty="0">
                <a:solidFill>
                  <a:srgbClr val="52CBBE"/>
                </a:solidFill>
                <a:latin typeface="Trebuchet MS" panose="020B0603020202020204" pitchFamily="34" charset="0"/>
              </a:rPr>
              <a:t>st</a:t>
            </a:r>
            <a:r>
              <a:rPr lang="en-US" sz="2000" b="1" dirty="0">
                <a:solidFill>
                  <a:srgbClr val="52CBBE"/>
                </a:solidFill>
                <a:latin typeface="Trebuchet MS" panose="020B0603020202020204" pitchFamily="34" charset="0"/>
              </a:rPr>
              <a:t> call for project proposals - Application </a:t>
            </a:r>
          </a:p>
          <a:p>
            <a:pPr algn="ctr"/>
            <a:r>
              <a:rPr lang="en-US" sz="2000" b="1" dirty="0">
                <a:solidFill>
                  <a:srgbClr val="52CBBE"/>
                </a:solidFill>
                <a:latin typeface="Trebuchet MS" panose="020B0603020202020204" pitchFamily="34" charset="0"/>
              </a:rPr>
              <a:t>Pack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C327164-17FF-4DE0-9E9B-F7CEF524BDCA}"/>
              </a:ext>
            </a:extLst>
          </p:cNvPr>
          <p:cNvGrpSpPr/>
          <p:nvPr/>
        </p:nvGrpSpPr>
        <p:grpSpPr>
          <a:xfrm>
            <a:off x="-12636917" y="339046"/>
            <a:ext cx="12565845" cy="6130385"/>
            <a:chOff x="-9296849" y="0"/>
            <a:chExt cx="12482920" cy="691362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FC2F059-8E54-4001-8796-4C372505F15C}"/>
                </a:ext>
              </a:extLst>
            </p:cNvPr>
            <p:cNvSpPr/>
            <p:nvPr/>
          </p:nvSpPr>
          <p:spPr>
            <a:xfrm>
              <a:off x="-9296849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CA5D056-97B8-4FFF-9320-5B4740BDA197}"/>
                </a:ext>
              </a:extLst>
            </p:cNvPr>
            <p:cNvSpPr/>
            <p:nvPr/>
          </p:nvSpPr>
          <p:spPr>
            <a:xfrm>
              <a:off x="2728871" y="5879592"/>
              <a:ext cx="457200" cy="978408"/>
            </a:xfrm>
            <a:prstGeom prst="rect">
              <a:avLst/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9ECC404-AFC9-4772-95FF-42E6C31C5C21}"/>
                </a:ext>
              </a:extLst>
            </p:cNvPr>
            <p:cNvSpPr txBox="1"/>
            <p:nvPr/>
          </p:nvSpPr>
          <p:spPr>
            <a:xfrm rot="16200000">
              <a:off x="2387700" y="6137963"/>
              <a:ext cx="1089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Slide 1</a:t>
              </a:r>
            </a:p>
          </p:txBody>
        </p: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55092" y="0"/>
            <a:ext cx="12482920" cy="68766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085BD9A-7DF0-4A12-91C6-84EC12C32563}"/>
              </a:ext>
            </a:extLst>
          </p:cNvPr>
          <p:cNvSpPr/>
          <p:nvPr/>
        </p:nvSpPr>
        <p:spPr>
          <a:xfrm>
            <a:off x="17691996" y="5106180"/>
            <a:ext cx="355716" cy="280947"/>
          </a:xfrm>
          <a:prstGeom prst="ellipse">
            <a:avLst/>
          </a:prstGeom>
          <a:solidFill>
            <a:srgbClr val="F0E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47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6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D23EC4F-3744-4600-8360-6E3AF1147591}"/>
              </a:ext>
            </a:extLst>
          </p:cNvPr>
          <p:cNvSpPr/>
          <p:nvPr/>
        </p:nvSpPr>
        <p:spPr>
          <a:xfrm>
            <a:off x="2309091" y="4430628"/>
            <a:ext cx="9549033" cy="20532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418ECF-10E2-41E0-9D2D-17E2CCED4590}"/>
              </a:ext>
            </a:extLst>
          </p:cNvPr>
          <p:cNvSpPr/>
          <p:nvPr/>
        </p:nvSpPr>
        <p:spPr>
          <a:xfrm>
            <a:off x="2309091" y="1796869"/>
            <a:ext cx="9549033" cy="23412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4006989" y="782239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Main budget lines 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4098" y="0"/>
            <a:ext cx="125619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B8DF059-17CF-495B-8848-EBB609375ED1}"/>
              </a:ext>
            </a:extLst>
          </p:cNvPr>
          <p:cNvSpPr/>
          <p:nvPr/>
        </p:nvSpPr>
        <p:spPr>
          <a:xfrm>
            <a:off x="1440844" y="1829281"/>
            <a:ext cx="648960" cy="65454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84873990-F6EE-42B0-8289-3A90A8C3B4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674" y="1965247"/>
            <a:ext cx="398396" cy="398396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61" name="Oval 60">
            <a:extLst>
              <a:ext uri="{FF2B5EF4-FFF2-40B4-BE49-F238E27FC236}">
                <a16:creationId xmlns:a16="http://schemas.microsoft.com/office/drawing/2014/main" id="{8B8DF059-17CF-495B-8848-EBB609375ED1}"/>
              </a:ext>
            </a:extLst>
          </p:cNvPr>
          <p:cNvSpPr/>
          <p:nvPr/>
        </p:nvSpPr>
        <p:spPr>
          <a:xfrm>
            <a:off x="1459054" y="3489653"/>
            <a:ext cx="630750" cy="61082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79" y="3592915"/>
            <a:ext cx="336986" cy="336986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2363392" y="1829282"/>
            <a:ext cx="9549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Staff costs </a:t>
            </a:r>
            <a:r>
              <a:rPr lang="en-US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- 20%</a:t>
            </a: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 of the direct costs other than the direct “staff costs” of that operation</a:t>
            </a:r>
            <a:r>
              <a:rPr lang="en-US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309091" y="3547756"/>
            <a:ext cx="9913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  <a:latin typeface="Trebuchet MS" panose="020B0603020202020204" pitchFamily="34" charset="0"/>
              </a:rPr>
              <a:t>Office and administration costs </a:t>
            </a:r>
            <a:r>
              <a:rPr lang="en-US" sz="2000" dirty="0">
                <a:solidFill>
                  <a:srgbClr val="00B050"/>
                </a:solidFill>
                <a:latin typeface="Trebuchet MS" panose="020B0603020202020204" pitchFamily="34" charset="0"/>
              </a:rPr>
              <a:t>- 7%</a:t>
            </a:r>
            <a:r>
              <a:rPr lang="en-GB" sz="2000" dirty="0">
                <a:solidFill>
                  <a:srgbClr val="00B050"/>
                </a:solidFill>
                <a:latin typeface="Trebuchet MS" panose="020B0603020202020204" pitchFamily="34" charset="0"/>
              </a:rPr>
              <a:t> of the eligible direct costs (indirect)</a:t>
            </a:r>
          </a:p>
        </p:txBody>
      </p:sp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6A90CD7-59A3-4A57-B25B-484CC6C79447}"/>
              </a:ext>
            </a:extLst>
          </p:cNvPr>
          <p:cNvSpPr/>
          <p:nvPr/>
        </p:nvSpPr>
        <p:spPr>
          <a:xfrm>
            <a:off x="1444365" y="2643577"/>
            <a:ext cx="645439" cy="6388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1D125A-1CE3-481C-B0BD-1A6239D0FF8B}"/>
              </a:ext>
            </a:extLst>
          </p:cNvPr>
          <p:cNvSpPr txBox="1"/>
          <p:nvPr/>
        </p:nvSpPr>
        <p:spPr>
          <a:xfrm>
            <a:off x="2363392" y="2794456"/>
            <a:ext cx="8145107" cy="425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Travel &amp; Accommodation costs - </a:t>
            </a:r>
            <a:r>
              <a:rPr lang="en-US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15% of eligible staff costs</a:t>
            </a:r>
          </a:p>
        </p:txBody>
      </p:sp>
      <p:pic>
        <p:nvPicPr>
          <p:cNvPr id="3" name="Graphic 2" descr="Airplane with solid fill">
            <a:extLst>
              <a:ext uri="{FF2B5EF4-FFF2-40B4-BE49-F238E27FC236}">
                <a16:creationId xmlns:a16="http://schemas.microsoft.com/office/drawing/2014/main" id="{6F7D2B4F-745B-41CD-A3EF-F7892DAD6D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56969" y="2669591"/>
            <a:ext cx="629806" cy="5314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F1C977B-16EB-441C-9A58-BAFC2BFB660E}"/>
              </a:ext>
            </a:extLst>
          </p:cNvPr>
          <p:cNvSpPr txBox="1"/>
          <p:nvPr/>
        </p:nvSpPr>
        <p:spPr>
          <a:xfrm>
            <a:off x="2324171" y="4396201"/>
            <a:ext cx="7156955" cy="416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External expertise and services</a:t>
            </a:r>
            <a:endParaRPr lang="en-US" sz="2000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079994-01FA-4593-BB1B-DABCEF3F48DF}"/>
              </a:ext>
            </a:extLst>
          </p:cNvPr>
          <p:cNvSpPr txBox="1"/>
          <p:nvPr/>
        </p:nvSpPr>
        <p:spPr>
          <a:xfrm>
            <a:off x="2363391" y="5123267"/>
            <a:ext cx="4359311" cy="416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Equipment</a:t>
            </a:r>
            <a:endParaRPr lang="en-US" sz="2000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3EA4A66-974E-438B-B7D4-0ECB4F8A87FF}"/>
              </a:ext>
            </a:extLst>
          </p:cNvPr>
          <p:cNvSpPr txBox="1"/>
          <p:nvPr/>
        </p:nvSpPr>
        <p:spPr>
          <a:xfrm>
            <a:off x="2363392" y="5840793"/>
            <a:ext cx="4359311" cy="492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Infrastructure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and works 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D9D3751-4ED8-4106-AF37-3C5ABE48DBCE}"/>
              </a:ext>
            </a:extLst>
          </p:cNvPr>
          <p:cNvSpPr/>
          <p:nvPr/>
        </p:nvSpPr>
        <p:spPr>
          <a:xfrm>
            <a:off x="1456970" y="4376576"/>
            <a:ext cx="629806" cy="580631"/>
          </a:xfrm>
          <a:prstGeom prst="ellipse">
            <a:avLst/>
          </a:prstGeom>
          <a:solidFill>
            <a:srgbClr val="FF596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xplosion: 8 Points 4">
            <a:extLst>
              <a:ext uri="{FF2B5EF4-FFF2-40B4-BE49-F238E27FC236}">
                <a16:creationId xmlns:a16="http://schemas.microsoft.com/office/drawing/2014/main" id="{EA1B9732-D02E-4C93-B689-77E318DD50E1}"/>
              </a:ext>
            </a:extLst>
          </p:cNvPr>
          <p:cNvSpPr/>
          <p:nvPr/>
        </p:nvSpPr>
        <p:spPr>
          <a:xfrm>
            <a:off x="9653286" y="2199190"/>
            <a:ext cx="2132313" cy="1449352"/>
          </a:xfrm>
          <a:prstGeom prst="irregularSeal1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Trebuchet MS" panose="020B0603020202020204" pitchFamily="34" charset="0"/>
              </a:rPr>
              <a:t>Flat rate</a:t>
            </a:r>
          </a:p>
        </p:txBody>
      </p:sp>
      <p:sp>
        <p:nvSpPr>
          <p:cNvPr id="31" name="Explosion: 8 Points 30">
            <a:extLst>
              <a:ext uri="{FF2B5EF4-FFF2-40B4-BE49-F238E27FC236}">
                <a16:creationId xmlns:a16="http://schemas.microsoft.com/office/drawing/2014/main" id="{E9C9B9FE-FEC2-4200-85CD-33D7A297EE1E}"/>
              </a:ext>
            </a:extLst>
          </p:cNvPr>
          <p:cNvSpPr/>
          <p:nvPr/>
        </p:nvSpPr>
        <p:spPr>
          <a:xfrm>
            <a:off x="7929417" y="4498333"/>
            <a:ext cx="2082683" cy="16825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Trebuchet MS" panose="020B0603020202020204" pitchFamily="34" charset="0"/>
              </a:rPr>
              <a:t>Real costs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AA59344-E887-4BF8-A70A-620CCB7B615A}"/>
              </a:ext>
            </a:extLst>
          </p:cNvPr>
          <p:cNvSpPr/>
          <p:nvPr/>
        </p:nvSpPr>
        <p:spPr>
          <a:xfrm>
            <a:off x="1470308" y="5070993"/>
            <a:ext cx="616467" cy="58063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E252ED0-B036-414C-9B14-E2AAB9F0F82B}"/>
              </a:ext>
            </a:extLst>
          </p:cNvPr>
          <p:cNvSpPr/>
          <p:nvPr/>
        </p:nvSpPr>
        <p:spPr>
          <a:xfrm>
            <a:off x="1486206" y="5781442"/>
            <a:ext cx="600569" cy="61082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9F965AA-20B5-49B8-A220-BE6C118F84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79" y="5919427"/>
            <a:ext cx="346006" cy="346006"/>
          </a:xfrm>
          <a:prstGeom prst="rect">
            <a:avLst/>
          </a:prstGeom>
        </p:spPr>
      </p:pic>
      <p:sp>
        <p:nvSpPr>
          <p:cNvPr id="29" name="Trapezoid 13">
            <a:extLst>
              <a:ext uri="{FF2B5EF4-FFF2-40B4-BE49-F238E27FC236}">
                <a16:creationId xmlns:a16="http://schemas.microsoft.com/office/drawing/2014/main" id="{250CC2A5-AC5A-47A3-B533-235025D54696}"/>
              </a:ext>
            </a:extLst>
          </p:cNvPr>
          <p:cNvSpPr/>
          <p:nvPr/>
        </p:nvSpPr>
        <p:spPr>
          <a:xfrm>
            <a:off x="1612399" y="5194605"/>
            <a:ext cx="336986" cy="303951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90368079-E70A-4960-833D-F61360E3BBCC}"/>
              </a:ext>
            </a:extLst>
          </p:cNvPr>
          <p:cNvSpPr/>
          <p:nvPr/>
        </p:nvSpPr>
        <p:spPr>
          <a:xfrm>
            <a:off x="1594249" y="4524239"/>
            <a:ext cx="327966" cy="28868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069267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94F50BEE-679D-4530-A5E8-532A1ECED0AD}"/>
              </a:ext>
            </a:extLst>
          </p:cNvPr>
          <p:cNvSpPr txBox="1"/>
          <p:nvPr/>
        </p:nvSpPr>
        <p:spPr>
          <a:xfrm>
            <a:off x="3432744" y="707668"/>
            <a:ext cx="5884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Simplified costs options - Flat rate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1931E08-48BC-42E2-A55A-215F832F4394}"/>
              </a:ext>
            </a:extLst>
          </p:cNvPr>
          <p:cNvGrpSpPr/>
          <p:nvPr/>
        </p:nvGrpSpPr>
        <p:grpSpPr>
          <a:xfrm>
            <a:off x="6588436" y="3455366"/>
            <a:ext cx="1645671" cy="1051186"/>
            <a:chOff x="6382299" y="3574368"/>
            <a:chExt cx="1645671" cy="1051186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CD125DD-5FA7-4C3C-86D4-BECA4FA30FE7}"/>
                </a:ext>
              </a:extLst>
            </p:cNvPr>
            <p:cNvSpPr txBox="1"/>
            <p:nvPr/>
          </p:nvSpPr>
          <p:spPr>
            <a:xfrm>
              <a:off x="6382299" y="3574368"/>
              <a:ext cx="1591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b="1" dirty="0">
                <a:solidFill>
                  <a:srgbClr val="52CBBE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9DF3BAA0-159F-48B1-BA69-3D91DAAEBE46}"/>
                </a:ext>
              </a:extLst>
            </p:cNvPr>
            <p:cNvSpPr txBox="1"/>
            <p:nvPr/>
          </p:nvSpPr>
          <p:spPr>
            <a:xfrm>
              <a:off x="6436388" y="4317777"/>
              <a:ext cx="15915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A3725B73-D5E5-49E8-A59B-E16C8EEE661F}"/>
              </a:ext>
            </a:extLst>
          </p:cNvPr>
          <p:cNvSpPr/>
          <p:nvPr/>
        </p:nvSpPr>
        <p:spPr>
          <a:xfrm>
            <a:off x="-11590772" y="0"/>
            <a:ext cx="120511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604A5B4-608D-4DC2-940E-329477234D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8783787"/>
              </p:ext>
            </p:extLst>
          </p:nvPr>
        </p:nvGraphicFramePr>
        <p:xfrm>
          <a:off x="1991900" y="1305459"/>
          <a:ext cx="8766617" cy="540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9153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3475788" y="754543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Payments and reporting   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4098" y="0"/>
            <a:ext cx="1257817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B8DF059-17CF-495B-8848-EBB609375ED1}"/>
              </a:ext>
            </a:extLst>
          </p:cNvPr>
          <p:cNvSpPr/>
          <p:nvPr/>
        </p:nvSpPr>
        <p:spPr>
          <a:xfrm>
            <a:off x="3903751" y="1711701"/>
            <a:ext cx="662056" cy="6620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02060"/>
                </a:solidFill>
                <a:latin typeface="Trebuchet MS" panose="020B0603020202020204" pitchFamily="34" charset="0"/>
              </a:rPr>
              <a:t>1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B8DF059-17CF-495B-8848-EBB609375ED1}"/>
              </a:ext>
            </a:extLst>
          </p:cNvPr>
          <p:cNvSpPr/>
          <p:nvPr/>
        </p:nvSpPr>
        <p:spPr>
          <a:xfrm>
            <a:off x="3903751" y="2624434"/>
            <a:ext cx="662056" cy="65476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02060"/>
                </a:solidFill>
                <a:latin typeface="Trebuchet MS" panose="020B0603020202020204" pitchFamily="34" charset="0"/>
              </a:rPr>
              <a:t>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36353" y="1810816"/>
            <a:ext cx="594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52CBBE"/>
                </a:solidFill>
                <a:latin typeface="Trebuchet MS" panose="020B0603020202020204" pitchFamily="34" charset="0"/>
              </a:rPr>
              <a:t>Advance payment – maximum 20%</a:t>
            </a:r>
            <a:endParaRPr lang="en-GB" sz="2400" dirty="0">
              <a:solidFill>
                <a:srgbClr val="52CBBE"/>
              </a:solidFill>
              <a:latin typeface="Trebuchet MS" panose="020B0603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36353" y="2432472"/>
            <a:ext cx="67857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52CBBE"/>
                </a:solidFill>
                <a:latin typeface="Trebuchet MS" panose="020B0603020202020204" pitchFamily="34" charset="0"/>
              </a:rPr>
              <a:t>Several interim payments – linked and based on actual expenditure made and reported; in each tranche, </a:t>
            </a:r>
            <a:r>
              <a:rPr lang="ro-RO" sz="2400" dirty="0">
                <a:solidFill>
                  <a:srgbClr val="52CBBE"/>
                </a:solidFill>
                <a:latin typeface="Trebuchet MS" panose="020B0603020202020204" pitchFamily="34" charset="0"/>
              </a:rPr>
              <a:t>retention of </a:t>
            </a:r>
            <a:r>
              <a:rPr lang="en-US" sz="2400" dirty="0">
                <a:solidFill>
                  <a:srgbClr val="52CBBE"/>
                </a:solidFill>
                <a:latin typeface="Trebuchet MS" panose="020B0603020202020204" pitchFamily="34" charset="0"/>
              </a:rPr>
              <a:t>20% of the advance payment.</a:t>
            </a:r>
            <a:endParaRPr lang="en-GB" sz="2400" dirty="0">
              <a:solidFill>
                <a:srgbClr val="52CBBE"/>
              </a:solidFill>
              <a:latin typeface="Trebuchet MS" panose="020B0603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574474" y="4060846"/>
            <a:ext cx="79537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FF5050"/>
                </a:solidFill>
                <a:latin typeface="Trebuchet MS" panose="020B0603020202020204" pitchFamily="34" charset="0"/>
              </a:rPr>
              <a:t>Reports – every 4 months,  covering 3 months implementation period + 1 month for preparation and submission</a:t>
            </a:r>
          </a:p>
          <a:p>
            <a:endParaRPr lang="en-GB" sz="2800" dirty="0">
              <a:solidFill>
                <a:srgbClr val="FF5050"/>
              </a:solidFill>
            </a:endParaRPr>
          </a:p>
        </p:txBody>
      </p:sp>
      <p:pic>
        <p:nvPicPr>
          <p:cNvPr id="42" name="Picture 41" descr="Secure In-App Payments on iOS and Android with Ionic API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638" y="2041648"/>
            <a:ext cx="1581150" cy="92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 descr="Global Report – December 2021 – DMC – Drug Monitoring Centr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650" y="4199392"/>
            <a:ext cx="1381125" cy="9865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5487496" y="5597495"/>
            <a:ext cx="6613349" cy="1107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2800" dirty="0">
              <a:solidFill>
                <a:srgbClr val="FF5050"/>
              </a:solidFill>
            </a:endParaRPr>
          </a:p>
        </p:txBody>
      </p:sp>
      <p:pic>
        <p:nvPicPr>
          <p:cNvPr id="14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933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sosceles Triangle 26">
            <a:extLst>
              <a:ext uri="{FF2B5EF4-FFF2-40B4-BE49-F238E27FC236}">
                <a16:creationId xmlns:a16="http://schemas.microsoft.com/office/drawing/2014/main" id="{A74270BA-1792-467F-A6A7-0BF3D4998CAC}"/>
              </a:ext>
            </a:extLst>
          </p:cNvPr>
          <p:cNvSpPr/>
          <p:nvPr/>
        </p:nvSpPr>
        <p:spPr>
          <a:xfrm rot="9021294">
            <a:off x="6068631" y="5495434"/>
            <a:ext cx="1364692" cy="1274235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0115" h="1067431">
                <a:moveTo>
                  <a:pt x="1172115" y="1067431"/>
                </a:moveTo>
                <a:lnTo>
                  <a:pt x="0" y="0"/>
                </a:lnTo>
                <a:lnTo>
                  <a:pt x="2180115" y="1067431"/>
                </a:lnTo>
                <a:lnTo>
                  <a:pt x="1172115" y="106743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ea typeface="+mj-ea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2789922" y="726886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State aid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4098" y="0"/>
            <a:ext cx="12570079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F43056F-8E89-4012-878F-329520E18E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14" y="2217169"/>
            <a:ext cx="686878" cy="68687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773" y="4259074"/>
            <a:ext cx="336986" cy="336986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8C3B0C63-B84F-43FB-A701-9CF97DB1FB6E}"/>
              </a:ext>
            </a:extLst>
          </p:cNvPr>
          <p:cNvGrpSpPr/>
          <p:nvPr/>
        </p:nvGrpSpPr>
        <p:grpSpPr>
          <a:xfrm>
            <a:off x="5624865" y="1752877"/>
            <a:ext cx="4858023" cy="863358"/>
            <a:chOff x="803640" y="3362835"/>
            <a:chExt cx="2059657" cy="863358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BEBD5963-82EA-45CF-83B3-A5183192B3B6}"/>
                </a:ext>
              </a:extLst>
            </p:cNvPr>
            <p:cNvSpPr txBox="1"/>
            <p:nvPr/>
          </p:nvSpPr>
          <p:spPr>
            <a:xfrm>
              <a:off x="803640" y="3579862"/>
              <a:ext cx="18772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GB" sz="1200" dirty="0">
                  <a:solidFill>
                    <a:schemeClr val="bg1"/>
                  </a:solidFill>
                </a:rPr>
                <a:t>Creation of manuals, methods, briefs, documentaries and multimedia material based on JOP BSB 2014-2020 experiences </a:t>
              </a:r>
            </a:p>
            <a:p>
              <a:endParaRPr lang="ko-KR" altLang="en-US" sz="1200" dirty="0">
                <a:solidFill>
                  <a:schemeClr val="bg1"/>
                </a:solidFill>
                <a:ea typeface="+mj-ea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01F8CA-D52A-4CA8-A92B-CF1D912C8B88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  <a:ea typeface="+mj-ea"/>
                  <a:cs typeface="Arial" pitchFamily="34" charset="0"/>
                </a:rPr>
                <a:t>VISIBILITY</a:t>
              </a:r>
              <a:endParaRPr lang="ko-KR" altLang="en-US" sz="1200" b="1" dirty="0">
                <a:solidFill>
                  <a:schemeClr val="bg1"/>
                </a:solidFill>
                <a:ea typeface="+mj-ea"/>
                <a:cs typeface="Arial" pitchFamily="34" charset="0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BEBD5963-82EA-45CF-83B3-A5183192B3B6}"/>
              </a:ext>
            </a:extLst>
          </p:cNvPr>
          <p:cNvSpPr txBox="1"/>
          <p:nvPr/>
        </p:nvSpPr>
        <p:spPr>
          <a:xfrm>
            <a:off x="5839930" y="1821458"/>
            <a:ext cx="4427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200" dirty="0">
                <a:solidFill>
                  <a:schemeClr val="bg1"/>
                </a:solidFill>
              </a:rPr>
              <a:t>Creation of manuals, methods, briefs, documentaries and multimedia material based on JOP BSB 2014-2020 experiences </a:t>
            </a:r>
          </a:p>
          <a:p>
            <a:endParaRPr lang="ko-KR" altLang="en-US" sz="1200" dirty="0">
              <a:solidFill>
                <a:schemeClr val="bg1"/>
              </a:solidFill>
              <a:ea typeface="+mj-ea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27319" y="1494374"/>
            <a:ext cx="4619371" cy="1205736"/>
          </a:xfrm>
          <a:prstGeom prst="rect">
            <a:avLst/>
          </a:prstGeom>
          <a:solidFill>
            <a:srgbClr val="C7EB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AutoNum type="arabicPeriod"/>
              <a:defRPr/>
            </a:pPr>
            <a:r>
              <a:rPr lang="en-GB" dirty="0">
                <a:solidFill>
                  <a:srgbClr val="003399"/>
                </a:solidFill>
              </a:rPr>
              <a:t> </a:t>
            </a:r>
            <a:r>
              <a:rPr lang="en-GB" dirty="0">
                <a:solidFill>
                  <a:srgbClr val="003399"/>
                </a:solidFill>
                <a:latin typeface="Trebuchet MS" panose="020B0603020202020204" pitchFamily="34" charset="0"/>
              </a:rPr>
              <a:t>Lead Partner and Partners – undertake </a:t>
            </a:r>
            <a:r>
              <a:rPr lang="en-GB" b="1" dirty="0">
                <a:solidFill>
                  <a:srgbClr val="003399"/>
                </a:solidFill>
                <a:latin typeface="Trebuchet MS" panose="020B0603020202020204" pitchFamily="34" charset="0"/>
              </a:rPr>
              <a:t>self-assessment of all activities </a:t>
            </a:r>
            <a:r>
              <a:rPr lang="en-GB" dirty="0">
                <a:solidFill>
                  <a:srgbClr val="003399"/>
                </a:solidFill>
                <a:latin typeface="Trebuchet MS" panose="020B0603020202020204" pitchFamily="34" charset="0"/>
              </a:rPr>
              <a:t>to clarify the aspects related to: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7124786" y="3084913"/>
            <a:ext cx="3921904" cy="908795"/>
          </a:xfrm>
          <a:prstGeom prst="rect">
            <a:avLst/>
          </a:prstGeom>
          <a:solidFill>
            <a:srgbClr val="C7EB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en-GB" dirty="0">
                <a:solidFill>
                  <a:srgbClr val="003399"/>
                </a:solidFill>
                <a:latin typeface="Trebuchet MS" panose="020B0603020202020204" pitchFamily="34" charset="0"/>
              </a:rPr>
              <a:t>Identification of “undertaking” and “economic activity”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6427319" y="5608439"/>
            <a:ext cx="4619369" cy="892945"/>
          </a:xfrm>
          <a:prstGeom prst="rect">
            <a:avLst/>
          </a:prstGeom>
          <a:solidFill>
            <a:srgbClr val="C7EB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GB" dirty="0">
                <a:solidFill>
                  <a:srgbClr val="003399"/>
                </a:solidFill>
              </a:rPr>
              <a:t>2. </a:t>
            </a:r>
            <a:r>
              <a:rPr lang="en-GB">
                <a:solidFill>
                  <a:srgbClr val="003399"/>
                </a:solidFill>
                <a:latin typeface="Trebuchet MS" panose="020B0603020202020204" pitchFamily="34" charset="0"/>
              </a:rPr>
              <a:t>Lead Partner </a:t>
            </a:r>
            <a:r>
              <a:rPr lang="en-GB" b="1" dirty="0">
                <a:solidFill>
                  <a:srgbClr val="003399"/>
                </a:solidFill>
                <a:latin typeface="Trebuchet MS" panose="020B0603020202020204" pitchFamily="34" charset="0"/>
              </a:rPr>
              <a:t>fill in the State aid self-assessment section in </a:t>
            </a:r>
            <a:r>
              <a:rPr lang="en-GB" b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JeMS</a:t>
            </a:r>
            <a:r>
              <a:rPr lang="en-GB" dirty="0">
                <a:solidFill>
                  <a:srgbClr val="003399"/>
                </a:solidFill>
                <a:latin typeface="Trebuchet MS" panose="020B0603020202020204" pitchFamily="34" charset="0"/>
              </a:rPr>
              <a:t>.</a:t>
            </a:r>
          </a:p>
        </p:txBody>
      </p:sp>
      <p:sp>
        <p:nvSpPr>
          <p:cNvPr id="107" name="Isosceles Triangle 26">
            <a:extLst>
              <a:ext uri="{FF2B5EF4-FFF2-40B4-BE49-F238E27FC236}">
                <a16:creationId xmlns:a16="http://schemas.microsoft.com/office/drawing/2014/main" id="{26EDB45A-15BC-450E-B5F6-B4FC3589B883}"/>
              </a:ext>
            </a:extLst>
          </p:cNvPr>
          <p:cNvSpPr/>
          <p:nvPr/>
        </p:nvSpPr>
        <p:spPr>
          <a:xfrm rot="16200000">
            <a:off x="4476925" y="1125310"/>
            <a:ext cx="1361985" cy="2538811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0115" h="1067431">
                <a:moveTo>
                  <a:pt x="1172115" y="1067431"/>
                </a:moveTo>
                <a:lnTo>
                  <a:pt x="0" y="0"/>
                </a:lnTo>
                <a:lnTo>
                  <a:pt x="2180115" y="1067431"/>
                </a:lnTo>
                <a:lnTo>
                  <a:pt x="1172115" y="106743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ea typeface="+mj-ea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7124786" y="4332528"/>
            <a:ext cx="3921904" cy="908795"/>
          </a:xfrm>
          <a:prstGeom prst="rect">
            <a:avLst/>
          </a:prstGeom>
          <a:solidFill>
            <a:srgbClr val="C7EB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en-GB" dirty="0">
                <a:solidFill>
                  <a:srgbClr val="003399"/>
                </a:solidFill>
                <a:latin typeface="Trebuchet MS" panose="020B0603020202020204" pitchFamily="34" charset="0"/>
              </a:rPr>
              <a:t>Identification of State aid relevant activities</a:t>
            </a:r>
          </a:p>
        </p:txBody>
      </p:sp>
      <p:sp>
        <p:nvSpPr>
          <p:cNvPr id="7" name="Oval 6"/>
          <p:cNvSpPr/>
          <p:nvPr/>
        </p:nvSpPr>
        <p:spPr>
          <a:xfrm>
            <a:off x="1218648" y="2180715"/>
            <a:ext cx="2649633" cy="2227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Steps to be followed by all Lead Partners and Partners:</a:t>
            </a:r>
          </a:p>
        </p:txBody>
      </p:sp>
      <p:sp>
        <p:nvSpPr>
          <p:cNvPr id="10" name="Down Arrow 9"/>
          <p:cNvSpPr/>
          <p:nvPr/>
        </p:nvSpPr>
        <p:spPr>
          <a:xfrm>
            <a:off x="8443635" y="2693692"/>
            <a:ext cx="349660" cy="3941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Down Arrow 110"/>
          <p:cNvSpPr/>
          <p:nvPr/>
        </p:nvSpPr>
        <p:spPr>
          <a:xfrm>
            <a:off x="8426234" y="3993707"/>
            <a:ext cx="349660" cy="3388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Down Arrow 111"/>
          <p:cNvSpPr/>
          <p:nvPr/>
        </p:nvSpPr>
        <p:spPr>
          <a:xfrm>
            <a:off x="8426234" y="5241323"/>
            <a:ext cx="349660" cy="3388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3" name="Picture 4" descr="C:\Users\LauraT\Pictures\2014-09-state-ai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591" y="4661976"/>
            <a:ext cx="2174968" cy="14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Isosceles Triangle 26">
            <a:extLst>
              <a:ext uri="{FF2B5EF4-FFF2-40B4-BE49-F238E27FC236}">
                <a16:creationId xmlns:a16="http://schemas.microsoft.com/office/drawing/2014/main" id="{26EDB45A-15BC-450E-B5F6-B4FC3589B883}"/>
              </a:ext>
            </a:extLst>
          </p:cNvPr>
          <p:cNvSpPr/>
          <p:nvPr/>
        </p:nvSpPr>
        <p:spPr>
          <a:xfrm rot="19840061">
            <a:off x="4417892" y="3187074"/>
            <a:ext cx="1378146" cy="2954838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0115" h="1067431">
                <a:moveTo>
                  <a:pt x="1172115" y="1067431"/>
                </a:moveTo>
                <a:lnTo>
                  <a:pt x="0" y="0"/>
                </a:lnTo>
                <a:lnTo>
                  <a:pt x="2180115" y="1067431"/>
                </a:lnTo>
                <a:lnTo>
                  <a:pt x="1172115" y="106743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ea typeface="+mj-ea"/>
            </a:endParaRPr>
          </a:p>
        </p:txBody>
      </p:sp>
      <p:pic>
        <p:nvPicPr>
          <p:cNvPr id="22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04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3184644" y="732613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Public procurement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4097" y="0"/>
            <a:ext cx="1248292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773" y="4259074"/>
            <a:ext cx="336986" cy="336986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2645375" y="2933673"/>
            <a:ext cx="2465707" cy="1962310"/>
            <a:chOff x="0" y="9525"/>
            <a:chExt cx="1736041" cy="876300"/>
          </a:xfrm>
        </p:grpSpPr>
        <p:grpSp>
          <p:nvGrpSpPr>
            <p:cNvPr id="35" name="Group 34"/>
            <p:cNvGrpSpPr/>
            <p:nvPr/>
          </p:nvGrpSpPr>
          <p:grpSpPr>
            <a:xfrm>
              <a:off x="0" y="9525"/>
              <a:ext cx="1168980" cy="876300"/>
              <a:chOff x="0" y="0"/>
              <a:chExt cx="1168980" cy="876300"/>
            </a:xfrm>
          </p:grpSpPr>
          <p:sp>
            <p:nvSpPr>
              <p:cNvPr id="41" name="Flowchart: Document 40"/>
              <p:cNvSpPr/>
              <p:nvPr/>
            </p:nvSpPr>
            <p:spPr>
              <a:xfrm>
                <a:off x="0" y="0"/>
                <a:ext cx="1095375" cy="876300"/>
              </a:xfrm>
              <a:prstGeom prst="flowChartDocumen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42" name="Text Box 17"/>
              <p:cNvSpPr txBox="1"/>
              <p:nvPr/>
            </p:nvSpPr>
            <p:spPr>
              <a:xfrm>
                <a:off x="0" y="85725"/>
                <a:ext cx="1168980" cy="6477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1600" b="1" dirty="0">
                    <a:effectLst/>
                    <a:latin typeface="Trebuchet MS" panose="020B0603020202020204" pitchFamily="34" charset="0"/>
                    <a:ea typeface="Calibri"/>
                    <a:cs typeface="Times New Roman"/>
                  </a:rPr>
                  <a:t>INTERREG REGULATION</a:t>
                </a:r>
                <a:endParaRPr lang="en-GB" sz="1600" dirty="0">
                  <a:effectLst/>
                  <a:latin typeface="Trebuchet MS" panose="020B0603020202020204" pitchFamily="34" charset="0"/>
                  <a:ea typeface="Calibri"/>
                  <a:cs typeface="Times New Roman"/>
                </a:endParaRPr>
              </a:p>
            </p:txBody>
          </p:sp>
        </p:grpSp>
        <p:sp>
          <p:nvSpPr>
            <p:cNvPr id="38" name="Text Box 4"/>
            <p:cNvSpPr txBox="1"/>
            <p:nvPr/>
          </p:nvSpPr>
          <p:spPr>
            <a:xfrm>
              <a:off x="907366" y="240966"/>
              <a:ext cx="828675" cy="4191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GB" sz="1400" b="1" dirty="0">
                  <a:ln>
                    <a:noFill/>
                  </a:ln>
                  <a:effectLst>
                    <a:outerShdw blurRad="69850" dist="43180" dir="5400000" sx="0" sy="0">
                      <a:srgbClr val="000000">
                        <a:alpha val="65000"/>
                      </a:srgbClr>
                    </a:outerShdw>
                  </a:effectLst>
                  <a:latin typeface="Trebuchet MS"/>
                  <a:ea typeface="Calibri"/>
                  <a:cs typeface="Times New Roman"/>
                </a:rPr>
                <a:t>and</a:t>
              </a:r>
              <a:endParaRPr lang="en-GB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790899" y="1708168"/>
            <a:ext cx="3573449" cy="933901"/>
            <a:chOff x="0" y="0"/>
            <a:chExt cx="3573449" cy="933901"/>
          </a:xfrm>
        </p:grpSpPr>
        <p:grpSp>
          <p:nvGrpSpPr>
            <p:cNvPr id="73" name="Group 72"/>
            <p:cNvGrpSpPr/>
            <p:nvPr/>
          </p:nvGrpSpPr>
          <p:grpSpPr>
            <a:xfrm>
              <a:off x="0" y="0"/>
              <a:ext cx="1095375" cy="876300"/>
              <a:chOff x="0" y="0"/>
              <a:chExt cx="1095375" cy="876300"/>
            </a:xfrm>
          </p:grpSpPr>
          <p:sp>
            <p:nvSpPr>
              <p:cNvPr id="75" name="Flowchart: Document 74"/>
              <p:cNvSpPr/>
              <p:nvPr/>
            </p:nvSpPr>
            <p:spPr>
              <a:xfrm>
                <a:off x="0" y="0"/>
                <a:ext cx="1095375" cy="876300"/>
              </a:xfrm>
              <a:prstGeom prst="flowChartDocumen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76" name="Text Box 20"/>
              <p:cNvSpPr txBox="1"/>
              <p:nvPr/>
            </p:nvSpPr>
            <p:spPr>
              <a:xfrm>
                <a:off x="0" y="76200"/>
                <a:ext cx="981075" cy="5518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1100" b="1" dirty="0">
                    <a:effectLst/>
                    <a:latin typeface="Trebuchet MS" panose="020B0603020202020204" pitchFamily="34" charset="0"/>
                    <a:ea typeface="Calibri"/>
                    <a:cs typeface="Times New Roman"/>
                  </a:rPr>
                  <a:t>NATIONAL LAW</a:t>
                </a:r>
                <a:endParaRPr lang="en-GB" sz="1100" dirty="0">
                  <a:effectLst/>
                  <a:latin typeface="Trebuchet MS" panose="020B0603020202020204" pitchFamily="34" charset="0"/>
                  <a:ea typeface="Calibri"/>
                  <a:cs typeface="Times New Roman"/>
                </a:endParaRPr>
              </a:p>
            </p:txBody>
          </p:sp>
        </p:grpSp>
        <p:sp>
          <p:nvSpPr>
            <p:cNvPr id="74" name="Text Box 33"/>
            <p:cNvSpPr txBox="1"/>
            <p:nvPr/>
          </p:nvSpPr>
          <p:spPr>
            <a:xfrm>
              <a:off x="1437856" y="9773"/>
              <a:ext cx="2135593" cy="92412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635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GB" sz="1600" dirty="0">
                  <a:effectLst/>
                  <a:latin typeface="Trebuchet MS"/>
                  <a:ea typeface="Calibri"/>
                  <a:cs typeface="Times New Roman"/>
                </a:rPr>
                <a:t>Contracting authorities/ entities in EU Member States</a:t>
              </a:r>
              <a:endParaRPr lang="en-GB" sz="1600" dirty="0">
                <a:effectLst/>
                <a:ea typeface="Calibri"/>
                <a:cs typeface="Times New Roman"/>
              </a:endParaRPr>
            </a:p>
          </p:txBody>
        </p:sp>
      </p:grpSp>
      <p:sp>
        <p:nvSpPr>
          <p:cNvPr id="77" name="Text Box 7"/>
          <p:cNvSpPr txBox="1"/>
          <p:nvPr/>
        </p:nvSpPr>
        <p:spPr>
          <a:xfrm>
            <a:off x="9602997" y="4634329"/>
            <a:ext cx="828675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400" b="1" dirty="0">
                <a:ln>
                  <a:noFill/>
                </a:ln>
                <a:solidFill>
                  <a:srgbClr val="C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rebuchet MS"/>
                <a:ea typeface="Calibri"/>
                <a:cs typeface="Times New Roman"/>
              </a:rPr>
              <a:t>or</a:t>
            </a:r>
            <a:endParaRPr lang="en-GB" sz="11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8" name="Flowchart: Document 77"/>
          <p:cNvSpPr/>
          <p:nvPr/>
        </p:nvSpPr>
        <p:spPr>
          <a:xfrm>
            <a:off x="5840679" y="3222393"/>
            <a:ext cx="1095375" cy="1171575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79" name="Text Box 25"/>
          <p:cNvSpPr txBox="1"/>
          <p:nvPr/>
        </p:nvSpPr>
        <p:spPr>
          <a:xfrm>
            <a:off x="5877498" y="3281332"/>
            <a:ext cx="1058556" cy="92392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200" b="1" dirty="0">
                <a:effectLst/>
                <a:latin typeface="Trebuchet MS" panose="020B0603020202020204" pitchFamily="34" charset="0"/>
                <a:ea typeface="Calibri"/>
                <a:cs typeface="Times New Roman"/>
              </a:rPr>
              <a:t>NATIONAL LAW + FINANCING AGREEMENT</a:t>
            </a:r>
            <a:endParaRPr lang="en-GB" sz="1200" dirty="0">
              <a:effectLst/>
              <a:latin typeface="Trebuchet MS" panose="020B0603020202020204" pitchFamily="34" charset="0"/>
              <a:ea typeface="Calibri"/>
              <a:cs typeface="Times New Roman"/>
            </a:endParaRPr>
          </a:p>
        </p:txBody>
      </p:sp>
      <p:sp>
        <p:nvSpPr>
          <p:cNvPr id="80" name="Text Box 26"/>
          <p:cNvSpPr txBox="1"/>
          <p:nvPr/>
        </p:nvSpPr>
        <p:spPr>
          <a:xfrm>
            <a:off x="7237120" y="3117016"/>
            <a:ext cx="2132355" cy="14184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dirty="0">
                <a:effectLst/>
                <a:latin typeface="Trebuchet MS"/>
                <a:ea typeface="Calibri"/>
                <a:cs typeface="Times New Roman"/>
              </a:rPr>
              <a:t>Public authorities in partner countries with co-financing transferred to the managing authority</a:t>
            </a:r>
            <a:endParaRPr lang="en-GB" sz="1600" dirty="0">
              <a:effectLst/>
              <a:ea typeface="Calibri"/>
              <a:cs typeface="Times New Roman"/>
            </a:endParaRPr>
          </a:p>
        </p:txBody>
      </p:sp>
      <p:sp>
        <p:nvSpPr>
          <p:cNvPr id="81" name="Text Box 7"/>
          <p:cNvSpPr txBox="1"/>
          <p:nvPr/>
        </p:nvSpPr>
        <p:spPr>
          <a:xfrm>
            <a:off x="9584276" y="2724123"/>
            <a:ext cx="828675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400" b="1" dirty="0">
                <a:ln>
                  <a:noFill/>
                </a:ln>
                <a:solidFill>
                  <a:srgbClr val="C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rebuchet MS"/>
                <a:ea typeface="Calibri"/>
                <a:cs typeface="Times New Roman"/>
              </a:rPr>
              <a:t>or</a:t>
            </a:r>
            <a:endParaRPr lang="en-GB" sz="11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5840679" y="4830313"/>
            <a:ext cx="3508401" cy="1610154"/>
            <a:chOff x="-1036827" y="37320"/>
            <a:chExt cx="3011647" cy="1344873"/>
          </a:xfrm>
        </p:grpSpPr>
        <p:grpSp>
          <p:nvGrpSpPr>
            <p:cNvPr id="83" name="Group 82"/>
            <p:cNvGrpSpPr/>
            <p:nvPr/>
          </p:nvGrpSpPr>
          <p:grpSpPr>
            <a:xfrm>
              <a:off x="-1036827" y="37320"/>
              <a:ext cx="1138333" cy="1344873"/>
              <a:chOff x="-1036827" y="37320"/>
              <a:chExt cx="1138333" cy="1344873"/>
            </a:xfrm>
          </p:grpSpPr>
          <p:sp>
            <p:nvSpPr>
              <p:cNvPr id="85" name="Flowchart: Document 84"/>
              <p:cNvSpPr/>
              <p:nvPr/>
            </p:nvSpPr>
            <p:spPr>
              <a:xfrm>
                <a:off x="-1036827" y="37320"/>
                <a:ext cx="1095375" cy="1257300"/>
              </a:xfrm>
              <a:prstGeom prst="flowChartDocumen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89" name="Text Box 19"/>
              <p:cNvSpPr txBox="1"/>
              <p:nvPr/>
            </p:nvSpPr>
            <p:spPr>
              <a:xfrm>
                <a:off x="-950989" y="37321"/>
                <a:ext cx="1052495" cy="1344872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1200" b="1" dirty="0">
                    <a:effectLst/>
                    <a:latin typeface="Trebuchet MS" panose="020B0603020202020204" pitchFamily="34" charset="0"/>
                    <a:ea typeface="Calibri"/>
                    <a:cs typeface="Times New Roman"/>
                  </a:rPr>
                  <a:t>FINANCIAL REGULATION + FINANCING AGREEMENT (where applicable)</a:t>
                </a:r>
                <a:endParaRPr lang="en-GB" sz="1200" dirty="0">
                  <a:effectLst/>
                  <a:latin typeface="Trebuchet MS" panose="020B0603020202020204" pitchFamily="34" charset="0"/>
                  <a:ea typeface="Calibri"/>
                  <a:cs typeface="Times New Roman"/>
                </a:endParaRPr>
              </a:p>
            </p:txBody>
          </p:sp>
        </p:grpSp>
        <p:sp>
          <p:nvSpPr>
            <p:cNvPr id="84" name="Text Box 34"/>
            <p:cNvSpPr txBox="1"/>
            <p:nvPr/>
          </p:nvSpPr>
          <p:spPr>
            <a:xfrm>
              <a:off x="144386" y="457550"/>
              <a:ext cx="1830434" cy="383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635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GB" sz="1600" dirty="0">
                  <a:effectLst/>
                  <a:latin typeface="Trebuchet MS"/>
                  <a:ea typeface="Calibri"/>
                  <a:cs typeface="Times New Roman"/>
                </a:rPr>
                <a:t>Other beneficiaries</a:t>
              </a:r>
              <a:endParaRPr lang="en-GB" sz="1600" dirty="0">
                <a:effectLst/>
                <a:ea typeface="Calibri"/>
                <a:cs typeface="Times New Roman"/>
              </a:endParaRPr>
            </a:p>
          </p:txBody>
        </p:sp>
      </p:grpSp>
      <p:pic>
        <p:nvPicPr>
          <p:cNvPr id="4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Left Brace 1">
            <a:extLst>
              <a:ext uri="{FF2B5EF4-FFF2-40B4-BE49-F238E27FC236}">
                <a16:creationId xmlns:a16="http://schemas.microsoft.com/office/drawing/2014/main" id="{39412C8B-AD9F-4BD2-8C95-8A09F8521CC0}"/>
              </a:ext>
            </a:extLst>
          </p:cNvPr>
          <p:cNvSpPr/>
          <p:nvPr/>
        </p:nvSpPr>
        <p:spPr>
          <a:xfrm>
            <a:off x="4978766" y="1942535"/>
            <a:ext cx="247675" cy="33909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25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3116199" y="803628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Assessment</a:t>
            </a:r>
            <a:r>
              <a:rPr kumimoji="0" lang="ro-R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</a:t>
            </a:r>
            <a:r>
              <a:rPr kumimoji="0" lang="ro-RO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pproach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4098" y="0"/>
            <a:ext cx="125619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442" y="4933195"/>
            <a:ext cx="336986" cy="336986"/>
          </a:xfrm>
          <a:prstGeom prst="rect">
            <a:avLst/>
          </a:prstGeom>
        </p:spPr>
      </p:pic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324A628-5C68-4591-B7E3-DC56C84DB8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9814563"/>
              </p:ext>
            </p:extLst>
          </p:nvPr>
        </p:nvGraphicFramePr>
        <p:xfrm>
          <a:off x="2032000" y="1449239"/>
          <a:ext cx="8128000" cy="3653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7B58CC7-FE1F-4B23-8200-6A8AA2DB2B80}"/>
              </a:ext>
            </a:extLst>
          </p:cNvPr>
          <p:cNvSpPr txBox="1"/>
          <p:nvPr/>
        </p:nvSpPr>
        <p:spPr>
          <a:xfrm>
            <a:off x="3354837" y="3640522"/>
            <a:ext cx="6314376" cy="959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52CBB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Strategic Criteria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52CBB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596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Operational Criteria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596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3FCFE18-5B27-4A7E-A6B2-F97AB65E0EF2}"/>
              </a:ext>
            </a:extLst>
          </p:cNvPr>
          <p:cNvSpPr/>
          <p:nvPr/>
        </p:nvSpPr>
        <p:spPr>
          <a:xfrm>
            <a:off x="3020301" y="3838426"/>
            <a:ext cx="190500" cy="190500"/>
          </a:xfrm>
          <a:prstGeom prst="ellipse">
            <a:avLst/>
          </a:prstGeom>
          <a:solidFill>
            <a:srgbClr val="52C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5F25038-CDE6-4EC4-B247-22A58F6ABE6B}"/>
              </a:ext>
            </a:extLst>
          </p:cNvPr>
          <p:cNvSpPr/>
          <p:nvPr/>
        </p:nvSpPr>
        <p:spPr>
          <a:xfrm>
            <a:off x="3014065" y="4343857"/>
            <a:ext cx="190500" cy="190500"/>
          </a:xfrm>
          <a:prstGeom prst="ellipse">
            <a:avLst/>
          </a:prstGeom>
          <a:solidFill>
            <a:srgbClr val="FF5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D7489BD-F8E0-4CC7-AE89-7813AE0B7DD0}"/>
              </a:ext>
            </a:extLst>
          </p:cNvPr>
          <p:cNvSpPr/>
          <p:nvPr/>
        </p:nvSpPr>
        <p:spPr>
          <a:xfrm>
            <a:off x="2631900" y="4814835"/>
            <a:ext cx="7237563" cy="161253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2060"/>
                </a:solidFill>
                <a:latin typeface="Trebuchet MS" panose="020B0603020202020204" pitchFamily="34" charset="0"/>
              </a:rPr>
              <a:t>All applications must be submitted through the </a:t>
            </a:r>
          </a:p>
          <a:p>
            <a:pPr algn="ctr"/>
            <a:r>
              <a:rPr lang="en-US" dirty="0">
                <a:solidFill>
                  <a:srgbClr val="002060"/>
                </a:solidFill>
                <a:latin typeface="Trebuchet MS" panose="020B0603020202020204" pitchFamily="34" charset="0"/>
              </a:rPr>
              <a:t>Joint electronic Monitoring System (</a:t>
            </a:r>
            <a:r>
              <a:rPr lang="en-US" dirty="0" err="1">
                <a:solidFill>
                  <a:srgbClr val="002060"/>
                </a:solidFill>
                <a:latin typeface="Trebuchet MS" panose="020B0603020202020204" pitchFamily="34" charset="0"/>
              </a:rPr>
              <a:t>JeMS</a:t>
            </a:r>
            <a:r>
              <a:rPr lang="en-US" dirty="0">
                <a:solidFill>
                  <a:srgbClr val="002060"/>
                </a:solidFill>
                <a:latin typeface="Trebuchet MS" panose="020B0603020202020204" pitchFamily="34" charset="0"/>
              </a:rPr>
              <a:t>), which will be used also during the evaluation process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2971DC-CF2C-49EB-9D32-080B181348F8}"/>
              </a:ext>
            </a:extLst>
          </p:cNvPr>
          <p:cNvSpPr txBox="1"/>
          <p:nvPr/>
        </p:nvSpPr>
        <p:spPr>
          <a:xfrm>
            <a:off x="2195855" y="989452"/>
            <a:ext cx="766311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2 </a:t>
            </a: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STEP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STEP</a:t>
            </a: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1 - Administrative &amp; Eligibility Assessment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STEP 2 -</a:t>
            </a: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Quality Assessment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975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3223613" y="854928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Estimated calendar 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8528" y="64655"/>
            <a:ext cx="12570079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F43056F-8E89-4012-878F-329520E18E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14" y="2217169"/>
            <a:ext cx="686878" cy="686878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8C3B0C63-B84F-43FB-A701-9CF97DB1FB6E}"/>
              </a:ext>
            </a:extLst>
          </p:cNvPr>
          <p:cNvGrpSpPr/>
          <p:nvPr/>
        </p:nvGrpSpPr>
        <p:grpSpPr>
          <a:xfrm>
            <a:off x="5624865" y="1752877"/>
            <a:ext cx="4858023" cy="863358"/>
            <a:chOff x="803640" y="3362835"/>
            <a:chExt cx="2059657" cy="863358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BEBD5963-82EA-45CF-83B3-A5183192B3B6}"/>
                </a:ext>
              </a:extLst>
            </p:cNvPr>
            <p:cNvSpPr txBox="1"/>
            <p:nvPr/>
          </p:nvSpPr>
          <p:spPr>
            <a:xfrm>
              <a:off x="803640" y="3579862"/>
              <a:ext cx="18772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GB" sz="1200" dirty="0">
                  <a:solidFill>
                    <a:schemeClr val="bg1"/>
                  </a:solidFill>
                </a:rPr>
                <a:t>Creation of manuals, methods, briefs, documentaries and multimedia material based on JOP BSB 2014-2020 experiences </a:t>
              </a:r>
            </a:p>
            <a:p>
              <a:endParaRPr lang="ko-KR" altLang="en-US" sz="1200" dirty="0">
                <a:solidFill>
                  <a:schemeClr val="bg1"/>
                </a:solidFill>
                <a:ea typeface="+mj-ea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01F8CA-D52A-4CA8-A92B-CF1D912C8B88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  <a:ea typeface="+mj-ea"/>
                  <a:cs typeface="Arial" pitchFamily="34" charset="0"/>
                </a:rPr>
                <a:t>VISIBILITY</a:t>
              </a:r>
              <a:endParaRPr lang="ko-KR" altLang="en-US" sz="1200" b="1" dirty="0">
                <a:solidFill>
                  <a:schemeClr val="bg1"/>
                </a:solidFill>
                <a:ea typeface="+mj-ea"/>
                <a:cs typeface="Arial" pitchFamily="34" charset="0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BEBD5963-82EA-45CF-83B3-A5183192B3B6}"/>
              </a:ext>
            </a:extLst>
          </p:cNvPr>
          <p:cNvSpPr txBox="1"/>
          <p:nvPr/>
        </p:nvSpPr>
        <p:spPr>
          <a:xfrm>
            <a:off x="5839930" y="1821458"/>
            <a:ext cx="4427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200" dirty="0">
                <a:solidFill>
                  <a:schemeClr val="bg1"/>
                </a:solidFill>
              </a:rPr>
              <a:t>Creation of manuals, methods, briefs, documentaries and multimedia material based on JOP BSB 2014-2020 experiences </a:t>
            </a:r>
          </a:p>
          <a:p>
            <a:endParaRPr lang="ko-KR" altLang="en-US" sz="1200" dirty="0">
              <a:solidFill>
                <a:schemeClr val="bg1"/>
              </a:solidFill>
              <a:ea typeface="+mj-ea"/>
              <a:cs typeface="Arial" pitchFamily="34" charset="0"/>
            </a:endParaRPr>
          </a:p>
        </p:txBody>
      </p:sp>
      <p:pic>
        <p:nvPicPr>
          <p:cNvPr id="22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0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841503465"/>
              </p:ext>
            </p:extLst>
          </p:nvPr>
        </p:nvGraphicFramePr>
        <p:xfrm>
          <a:off x="1989491" y="1634836"/>
          <a:ext cx="8854971" cy="4802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284809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95D4C71-D567-4974-B8FF-1E99694A8F70}"/>
              </a:ext>
            </a:extLst>
          </p:cNvPr>
          <p:cNvGrpSpPr/>
          <p:nvPr/>
        </p:nvGrpSpPr>
        <p:grpSpPr>
          <a:xfrm>
            <a:off x="2939544" y="3429378"/>
            <a:ext cx="1591582" cy="617162"/>
            <a:chOff x="1488849" y="3837442"/>
            <a:chExt cx="1591582" cy="61716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5F3452F-DCCC-4AE3-A144-230AEFB8F9CD}"/>
                </a:ext>
              </a:extLst>
            </p:cNvPr>
            <p:cNvSpPr txBox="1"/>
            <p:nvPr/>
          </p:nvSpPr>
          <p:spPr>
            <a:xfrm>
              <a:off x="1488849" y="3837442"/>
              <a:ext cx="1591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b="1" dirty="0">
                <a:solidFill>
                  <a:srgbClr val="FF5969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3F7B0B6-F862-47F8-A26B-F81C9F589737}"/>
                </a:ext>
              </a:extLst>
            </p:cNvPr>
            <p:cNvSpPr txBox="1"/>
            <p:nvPr/>
          </p:nvSpPr>
          <p:spPr>
            <a:xfrm>
              <a:off x="1488849" y="4146827"/>
              <a:ext cx="15915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5612A87-5805-4B42-85A8-3E11EBCB708C}"/>
              </a:ext>
            </a:extLst>
          </p:cNvPr>
          <p:cNvSpPr/>
          <p:nvPr/>
        </p:nvSpPr>
        <p:spPr>
          <a:xfrm>
            <a:off x="-12048528" y="64655"/>
            <a:ext cx="12570079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\\Drmie_dgcte\dcti\Programe CTE 2007-2013\BMN\BMN 21-27\Comunicare\3 Visual identity\LOGO\Logo NEXT Black Sea Basin RGB Color.jpg">
            <a:extLst>
              <a:ext uri="{FF2B5EF4-FFF2-40B4-BE49-F238E27FC236}">
                <a16:creationId xmlns:a16="http://schemas.microsoft.com/office/drawing/2014/main" id="{8FF2493F-0114-4EC7-BC84-4F07009A2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0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F993228-99E2-46D0-806B-B440470CE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187" y="1851717"/>
            <a:ext cx="4743676" cy="34126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4EEE7DF-EBE3-457E-A028-7902FB7FDF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862" y="1358424"/>
            <a:ext cx="3363933" cy="18124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D701D17-7CFC-47B4-A007-1900FA8B7A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1" y="4555754"/>
            <a:ext cx="3363933" cy="2162021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558C2EF-8F28-4395-9F3D-30ACEF4300D9}"/>
              </a:ext>
            </a:extLst>
          </p:cNvPr>
          <p:cNvSpPr/>
          <p:nvPr/>
        </p:nvSpPr>
        <p:spPr>
          <a:xfrm>
            <a:off x="1876064" y="1286145"/>
            <a:ext cx="2355182" cy="4108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u="sng" dirty="0">
                <a:solidFill>
                  <a:srgbClr val="4F81BD">
                    <a:lumMod val="75000"/>
                  </a:srgbClr>
                </a:solidFill>
                <a:latin typeface="Trebuchet MS" panose="020B0603020202020204" pitchFamily="34" charset="0"/>
              </a:rPr>
              <a:t>www.blacksea-cbc.net</a:t>
            </a:r>
            <a:endParaRPr lang="ro-RO" sz="1350" b="1" u="sng" dirty="0">
              <a:solidFill>
                <a:srgbClr val="4F81BD">
                  <a:lumMod val="75000"/>
                </a:srgbClr>
              </a:solidFill>
              <a:latin typeface="Trebuchet MS" panose="020B0603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F9D569A-3831-4299-84EF-ACDB68CF9A75}"/>
              </a:ext>
            </a:extLst>
          </p:cNvPr>
          <p:cNvSpPr/>
          <p:nvPr/>
        </p:nvSpPr>
        <p:spPr>
          <a:xfrm>
            <a:off x="6707098" y="766173"/>
            <a:ext cx="3218470" cy="4108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u="sng" dirty="0">
                <a:solidFill>
                  <a:srgbClr val="4F81BD">
                    <a:lumMod val="75000"/>
                  </a:srgbClr>
                </a:solidFill>
                <a:latin typeface="Trebuchet MS" panose="020B0603020202020204" pitchFamily="34" charset="0"/>
              </a:rPr>
              <a:t>www.facebook.com/BlackSeaBasin/</a:t>
            </a:r>
            <a:endParaRPr lang="ro-RO" sz="1350" b="1" u="sng" dirty="0">
              <a:solidFill>
                <a:srgbClr val="4F81BD">
                  <a:lumMod val="75000"/>
                </a:srgb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989DDE2-0487-42F6-8DE0-012F8A692579}"/>
              </a:ext>
            </a:extLst>
          </p:cNvPr>
          <p:cNvSpPr/>
          <p:nvPr/>
        </p:nvSpPr>
        <p:spPr>
          <a:xfrm>
            <a:off x="6865862" y="4059583"/>
            <a:ext cx="3479112" cy="4108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u="sng" dirty="0">
                <a:solidFill>
                  <a:srgbClr val="4F81BD">
                    <a:lumMod val="75000"/>
                  </a:srgbClr>
                </a:solidFill>
                <a:latin typeface="Trebuchet MS" panose="020B0603020202020204" pitchFamily="34" charset="0"/>
              </a:rPr>
              <a:t>www.instagram.com/blackseabasincbc/</a:t>
            </a:r>
            <a:endParaRPr lang="ro-RO" sz="1350" b="1" u="sng" dirty="0">
              <a:solidFill>
                <a:srgbClr val="4F81BD">
                  <a:lumMod val="75000"/>
                </a:srgb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676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89F2A12A-F688-4EAF-9DE3-228DE942F9B1}"/>
              </a:ext>
            </a:extLst>
          </p:cNvPr>
          <p:cNvSpPr txBox="1"/>
          <p:nvPr/>
        </p:nvSpPr>
        <p:spPr>
          <a:xfrm>
            <a:off x="4896847" y="296939"/>
            <a:ext cx="4836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600" b="1" dirty="0">
              <a:solidFill>
                <a:srgbClr val="FF5969"/>
              </a:solidFill>
              <a:latin typeface="Tw Cen MT" panose="020B0602020104020603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3725B73-D5E5-49E8-A59B-E16C8EEE661F}"/>
              </a:ext>
            </a:extLst>
          </p:cNvPr>
          <p:cNvSpPr/>
          <p:nvPr/>
        </p:nvSpPr>
        <p:spPr>
          <a:xfrm>
            <a:off x="-11590772" y="0"/>
            <a:ext cx="1210057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9F2A12A-F688-4EAF-9DE3-228DE942F9B1}"/>
              </a:ext>
            </a:extLst>
          </p:cNvPr>
          <p:cNvSpPr txBox="1"/>
          <p:nvPr/>
        </p:nvSpPr>
        <p:spPr>
          <a:xfrm>
            <a:off x="2008148" y="668303"/>
            <a:ext cx="8507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Application Pack</a:t>
            </a:r>
          </a:p>
        </p:txBody>
      </p:sp>
      <p:sp>
        <p:nvSpPr>
          <p:cNvPr id="101" name="Oval 100"/>
          <p:cNvSpPr/>
          <p:nvPr/>
        </p:nvSpPr>
        <p:spPr>
          <a:xfrm>
            <a:off x="9829782" y="2588612"/>
            <a:ext cx="2203269" cy="21648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92B2C9F2-254A-4E4D-9238-351BAA957E7B}"/>
              </a:ext>
            </a:extLst>
          </p:cNvPr>
          <p:cNvSpPr/>
          <p:nvPr/>
        </p:nvSpPr>
        <p:spPr>
          <a:xfrm>
            <a:off x="10126666" y="3188918"/>
            <a:ext cx="1592032" cy="151570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E86F8AFB-ECB1-4FCB-A50D-1099BE94CDF4}"/>
              </a:ext>
            </a:extLst>
          </p:cNvPr>
          <p:cNvSpPr/>
          <p:nvPr/>
        </p:nvSpPr>
        <p:spPr>
          <a:xfrm>
            <a:off x="10234467" y="3362855"/>
            <a:ext cx="1393897" cy="1339537"/>
          </a:xfrm>
          <a:prstGeom prst="ellipse">
            <a:avLst/>
          </a:prstGeom>
          <a:solidFill>
            <a:srgbClr val="52C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17C265CA-4FA1-4FFA-A329-59048140871A}"/>
              </a:ext>
            </a:extLst>
          </p:cNvPr>
          <p:cNvGrpSpPr/>
          <p:nvPr/>
        </p:nvGrpSpPr>
        <p:grpSpPr>
          <a:xfrm>
            <a:off x="10516040" y="3671058"/>
            <a:ext cx="900616" cy="762828"/>
            <a:chOff x="8204317" y="2115665"/>
            <a:chExt cx="464344" cy="464344"/>
          </a:xfrm>
          <a:solidFill>
            <a:schemeClr val="bg1"/>
          </a:solidFill>
        </p:grpSpPr>
        <p:sp>
          <p:nvSpPr>
            <p:cNvPr id="105" name="AutoShape 81">
              <a:extLst>
                <a:ext uri="{FF2B5EF4-FFF2-40B4-BE49-F238E27FC236}">
                  <a16:creationId xmlns:a16="http://schemas.microsoft.com/office/drawing/2014/main" id="{D393A67B-A67A-43E3-9E1F-DA00B175F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317" y="211566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6" name="AutoShape 82">
              <a:extLst>
                <a:ext uri="{FF2B5EF4-FFF2-40B4-BE49-F238E27FC236}">
                  <a16:creationId xmlns:a16="http://schemas.microsoft.com/office/drawing/2014/main" id="{39A60FA6-3875-47DC-BF20-ED7A80D5B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07" name="Block Arc 106"/>
          <p:cNvSpPr/>
          <p:nvPr/>
        </p:nvSpPr>
        <p:spPr>
          <a:xfrm>
            <a:off x="10149505" y="2732344"/>
            <a:ext cx="1615497" cy="1174257"/>
          </a:xfrm>
          <a:prstGeom prst="blockArc">
            <a:avLst>
              <a:gd name="adj1" fmla="val 10879655"/>
              <a:gd name="adj2" fmla="val 0"/>
              <a:gd name="adj3" fmla="val 25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Simplification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F2A12A-F688-4EAF-9DE3-228DE942F9B1}"/>
              </a:ext>
            </a:extLst>
          </p:cNvPr>
          <p:cNvSpPr txBox="1"/>
          <p:nvPr/>
        </p:nvSpPr>
        <p:spPr>
          <a:xfrm>
            <a:off x="3397667" y="1429710"/>
            <a:ext cx="4319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002060"/>
                </a:solidFill>
                <a:latin typeface="Trebuchet MS" panose="020B0603020202020204" pitchFamily="34" charset="0"/>
              </a:rPr>
              <a:t>More reader friendly</a:t>
            </a:r>
            <a:endParaRPr lang="en-US" sz="32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9F2A12A-F688-4EAF-9DE3-228DE942F9B1}"/>
              </a:ext>
            </a:extLst>
          </p:cNvPr>
          <p:cNvSpPr txBox="1"/>
          <p:nvPr/>
        </p:nvSpPr>
        <p:spPr>
          <a:xfrm>
            <a:off x="3397667" y="2535765"/>
            <a:ext cx="4319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002060"/>
                </a:solidFill>
                <a:latin typeface="Trebuchet MS" panose="020B0603020202020204" pitchFamily="34" charset="0"/>
              </a:rPr>
              <a:t>Separate documents </a:t>
            </a:r>
            <a:endParaRPr lang="en-US" sz="32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9F2A12A-F688-4EAF-9DE3-228DE942F9B1}"/>
              </a:ext>
            </a:extLst>
          </p:cNvPr>
          <p:cNvSpPr txBox="1"/>
          <p:nvPr/>
        </p:nvSpPr>
        <p:spPr>
          <a:xfrm>
            <a:off x="3019182" y="3627153"/>
            <a:ext cx="6376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cap="small" dirty="0">
                <a:solidFill>
                  <a:srgbClr val="002060"/>
                </a:solidFill>
                <a:latin typeface="Trebuchet MS" panose="020B0603020202020204" pitchFamily="34" charset="0"/>
              </a:rPr>
              <a:t>Part I - GENERAL INFORMATION ABOUT THE CALL</a:t>
            </a:r>
          </a:p>
          <a:p>
            <a:r>
              <a:rPr lang="en-GB" sz="1400" b="1" cap="small" dirty="0">
                <a:solidFill>
                  <a:srgbClr val="002060"/>
                </a:solidFill>
                <a:latin typeface="Trebuchet MS" panose="020B0603020202020204" pitchFamily="34" charset="0"/>
              </a:rPr>
              <a:t>Part II - KEY ASPECTS OF THE (INTERREG VI-B NEXT) BLACK SEA BASIN PROGRAMME</a:t>
            </a:r>
          </a:p>
          <a:p>
            <a:r>
              <a:rPr lang="en-GB" sz="1400" b="1" cap="small" dirty="0">
                <a:solidFill>
                  <a:srgbClr val="002060"/>
                </a:solidFill>
                <a:latin typeface="Trebuchet MS" panose="020B0603020202020204" pitchFamily="34" charset="0"/>
              </a:rPr>
              <a:t>Part III - PROJECT MAIN REQUIREMENTS</a:t>
            </a:r>
          </a:p>
          <a:p>
            <a:r>
              <a:rPr lang="en-GB" sz="1400" b="1" cap="small" dirty="0">
                <a:solidFill>
                  <a:srgbClr val="002060"/>
                </a:solidFill>
                <a:latin typeface="Trebuchet MS" panose="020B0603020202020204" pitchFamily="34" charset="0"/>
              </a:rPr>
              <a:t>Part IV - APPLICATION FORM – OFFLINE TEMPLATE</a:t>
            </a:r>
            <a:endParaRPr lang="en-GB" sz="1400" dirty="0"/>
          </a:p>
        </p:txBody>
      </p:sp>
      <p:sp>
        <p:nvSpPr>
          <p:cNvPr id="5" name="Rectangle 4"/>
          <p:cNvSpPr/>
          <p:nvPr/>
        </p:nvSpPr>
        <p:spPr>
          <a:xfrm>
            <a:off x="4102500" y="5856126"/>
            <a:ext cx="4664421" cy="727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 </a:t>
            </a:r>
            <a:r>
              <a:rPr lang="en-GB" dirty="0">
                <a:solidFill>
                  <a:srgbClr val="52CBBE"/>
                </a:solidFill>
                <a:latin typeface="Trebuchet MS" panose="020B0603020202020204" pitchFamily="34" charset="0"/>
              </a:rPr>
              <a:t>Two separate Application Packs</a:t>
            </a:r>
          </a:p>
        </p:txBody>
      </p:sp>
      <p:sp>
        <p:nvSpPr>
          <p:cNvPr id="72" name="Rectangle 71"/>
          <p:cNvSpPr/>
          <p:nvPr/>
        </p:nvSpPr>
        <p:spPr>
          <a:xfrm>
            <a:off x="2465064" y="4901908"/>
            <a:ext cx="5071808" cy="727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52CBBE"/>
                </a:solidFill>
                <a:latin typeface="Trebuchet MS" panose="020B0603020202020204" pitchFamily="34" charset="0"/>
              </a:rPr>
              <a:t>Two separate calls: - regular projects </a:t>
            </a:r>
          </a:p>
          <a:p>
            <a:pPr algn="ctr"/>
            <a:r>
              <a:rPr lang="en-GB" dirty="0">
                <a:solidFill>
                  <a:srgbClr val="52CBBE"/>
                </a:solidFill>
                <a:latin typeface="Trebuchet MS" panose="020B0603020202020204" pitchFamily="34" charset="0"/>
              </a:rPr>
              <a:t>		         - small scale projects</a:t>
            </a:r>
          </a:p>
        </p:txBody>
      </p:sp>
      <p:sp>
        <p:nvSpPr>
          <p:cNvPr id="2" name="Down Arrow 1"/>
          <p:cNvSpPr/>
          <p:nvPr/>
        </p:nvSpPr>
        <p:spPr>
          <a:xfrm>
            <a:off x="5083481" y="2088690"/>
            <a:ext cx="172617" cy="454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Down Arrow 47"/>
          <p:cNvSpPr/>
          <p:nvPr/>
        </p:nvSpPr>
        <p:spPr>
          <a:xfrm>
            <a:off x="5083480" y="3135386"/>
            <a:ext cx="172617" cy="454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Down Arrow 49"/>
          <p:cNvSpPr/>
          <p:nvPr/>
        </p:nvSpPr>
        <p:spPr>
          <a:xfrm>
            <a:off x="6207290" y="5588549"/>
            <a:ext cx="172617" cy="454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1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8528" y="64655"/>
            <a:ext cx="12570079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F43056F-8E89-4012-878F-329520E18E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14" y="2217169"/>
            <a:ext cx="686878" cy="686878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8C3B0C63-B84F-43FB-A701-9CF97DB1FB6E}"/>
              </a:ext>
            </a:extLst>
          </p:cNvPr>
          <p:cNvGrpSpPr/>
          <p:nvPr/>
        </p:nvGrpSpPr>
        <p:grpSpPr>
          <a:xfrm>
            <a:off x="5624865" y="1752877"/>
            <a:ext cx="4858023" cy="863358"/>
            <a:chOff x="803640" y="3362835"/>
            <a:chExt cx="2059657" cy="863358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BEBD5963-82EA-45CF-83B3-A5183192B3B6}"/>
                </a:ext>
              </a:extLst>
            </p:cNvPr>
            <p:cNvSpPr txBox="1"/>
            <p:nvPr/>
          </p:nvSpPr>
          <p:spPr>
            <a:xfrm>
              <a:off x="803640" y="3579862"/>
              <a:ext cx="18772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GB" sz="1200" dirty="0">
                  <a:solidFill>
                    <a:schemeClr val="bg1"/>
                  </a:solidFill>
                </a:rPr>
                <a:t>Creation of manuals, methods, briefs, documentaries and multimedia material based on JOP BSB 2014-2020 experiences </a:t>
              </a:r>
            </a:p>
            <a:p>
              <a:endParaRPr lang="ko-KR" altLang="en-US" sz="1200" dirty="0">
                <a:solidFill>
                  <a:schemeClr val="bg1"/>
                </a:solidFill>
                <a:ea typeface="+mj-ea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01F8CA-D52A-4CA8-A92B-CF1D912C8B88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  <a:ea typeface="+mj-ea"/>
                  <a:cs typeface="Arial" pitchFamily="34" charset="0"/>
                </a:rPr>
                <a:t>VISIBILITY</a:t>
              </a:r>
              <a:endParaRPr lang="ko-KR" altLang="en-US" sz="1200" b="1" dirty="0">
                <a:solidFill>
                  <a:schemeClr val="bg1"/>
                </a:solidFill>
                <a:ea typeface="+mj-ea"/>
                <a:cs typeface="Arial" pitchFamily="34" charset="0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BEBD5963-82EA-45CF-83B3-A5183192B3B6}"/>
              </a:ext>
            </a:extLst>
          </p:cNvPr>
          <p:cNvSpPr txBox="1"/>
          <p:nvPr/>
        </p:nvSpPr>
        <p:spPr>
          <a:xfrm>
            <a:off x="2317532" y="1821458"/>
            <a:ext cx="7950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200" dirty="0">
                <a:solidFill>
                  <a:schemeClr val="bg1"/>
                </a:solidFill>
              </a:rPr>
              <a:t>Creation of manuals, methods, briefs, documentaries and multimedia material based on JOP BSB 2014-2020 experiences </a:t>
            </a:r>
          </a:p>
          <a:p>
            <a:endParaRPr lang="ko-KR" altLang="en-US" sz="1200" dirty="0">
              <a:solidFill>
                <a:schemeClr val="bg1"/>
              </a:solidFill>
              <a:ea typeface="+mj-ea"/>
              <a:cs typeface="Arial" pitchFamily="34" charset="0"/>
            </a:endParaRPr>
          </a:p>
        </p:txBody>
      </p:sp>
      <p:pic>
        <p:nvPicPr>
          <p:cNvPr id="22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0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4BA0CEA-45B1-47B6-BF44-68977A77D5FC}"/>
              </a:ext>
            </a:extLst>
          </p:cNvPr>
          <p:cNvSpPr txBox="1">
            <a:spLocks/>
          </p:cNvSpPr>
          <p:nvPr/>
        </p:nvSpPr>
        <p:spPr>
          <a:xfrm>
            <a:off x="1418898" y="1821458"/>
            <a:ext cx="10105696" cy="23965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Applications submitted on-line, only by the Lead Partner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Other users (consultants or Partners) allowed to fill in sections of the Application – they </a:t>
            </a:r>
            <a:r>
              <a:rPr lang="en-GB" sz="1800" dirty="0">
                <a:solidFill>
                  <a:srgbClr val="002060"/>
                </a:solidFill>
                <a:latin typeface="Trebuchet MS" panose="020B0603020202020204" pitchFamily="34" charset="0"/>
                <a:ea typeface="STKaiti"/>
                <a:cs typeface="Tahoma" panose="020B0604030504040204" pitchFamily="34" charset="0"/>
              </a:rPr>
              <a:t>can read or add/modify data in the AF, only after the Lead Partner gives the necessary permissions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All users shall have an user name and password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Allows uploading of documents in different formats (PDF, Excel)</a:t>
            </a:r>
          </a:p>
          <a:p>
            <a:pPr marL="0" indent="0">
              <a:buFontTx/>
              <a:buNone/>
              <a:defRPr/>
            </a:pPr>
            <a:endParaRPr lang="en-GB" altLang="en-US" sz="2000" dirty="0">
              <a:solidFill>
                <a:srgbClr val="003399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z="2000" dirty="0">
              <a:solidFill>
                <a:srgbClr val="003399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>
              <a:solidFill>
                <a:srgbClr val="003399"/>
              </a:solidFill>
              <a:ea typeface="ＭＳ Ｐゴシック" pitchFamily="34" charset="-128"/>
            </a:endParaRPr>
          </a:p>
        </p:txBody>
      </p:sp>
      <p:sp>
        <p:nvSpPr>
          <p:cNvPr id="2" name="Explosion: 8 Points 1">
            <a:extLst>
              <a:ext uri="{FF2B5EF4-FFF2-40B4-BE49-F238E27FC236}">
                <a16:creationId xmlns:a16="http://schemas.microsoft.com/office/drawing/2014/main" id="{003D1C9A-2BDB-4FE0-8E59-AB3654605C34}"/>
              </a:ext>
            </a:extLst>
          </p:cNvPr>
          <p:cNvSpPr/>
          <p:nvPr/>
        </p:nvSpPr>
        <p:spPr>
          <a:xfrm>
            <a:off x="1607221" y="4141901"/>
            <a:ext cx="2155576" cy="1466193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  <a:latin typeface="Trebuchet MS" panose="020B0603020202020204" pitchFamily="34" charset="0"/>
              </a:rPr>
              <a:t>What’s new?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E66E7B6-0843-4B8A-A012-EC6401ADD2C0}"/>
              </a:ext>
            </a:extLst>
          </p:cNvPr>
          <p:cNvSpPr txBox="1">
            <a:spLocks/>
          </p:cNvSpPr>
          <p:nvPr/>
        </p:nvSpPr>
        <p:spPr>
          <a:xfrm>
            <a:off x="3951120" y="3717204"/>
            <a:ext cx="7950290" cy="27593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endParaRPr lang="en-GB" altLang="en-US" sz="2000" dirty="0">
              <a:solidFill>
                <a:srgbClr val="003399"/>
              </a:solidFill>
              <a:ea typeface="ＭＳ Ｐゴシック" pitchFamily="34" charset="-128"/>
            </a:endParaRPr>
          </a:p>
          <a:p>
            <a:pPr marL="0" indent="0" algn="ctr">
              <a:buNone/>
              <a:defRPr/>
            </a:pPr>
            <a:r>
              <a:rPr lang="en-GB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Pre-submission checks automatically made by </a:t>
            </a:r>
            <a:r>
              <a:rPr lang="en-GB" altLang="en-US" sz="1800" dirty="0" err="1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JeMS</a:t>
            </a:r>
            <a:r>
              <a:rPr lang="en-GB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 - verifies that all sections are filled in with text, not the quality of information!</a:t>
            </a:r>
          </a:p>
          <a:p>
            <a:pPr algn="ctr">
              <a:buFont typeface="Wingdings" panose="05000000000000000000" pitchFamily="2" charset="2"/>
              <a:buChar char="ü"/>
              <a:defRPr/>
            </a:pPr>
            <a:endParaRPr lang="en-GB" altLang="en-US" sz="1800" dirty="0">
              <a:solidFill>
                <a:srgbClr val="00206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0" indent="0" algn="ctr">
              <a:buNone/>
              <a:defRPr/>
            </a:pPr>
            <a:r>
              <a:rPr lang="en-GB" altLang="en-US" sz="1800" dirty="0" err="1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JeMS</a:t>
            </a:r>
            <a:r>
              <a:rPr lang="en-GB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 does not allow submission of Application unless all fields are filled in.        </a:t>
            </a:r>
          </a:p>
          <a:p>
            <a:pPr marL="0" indent="0" algn="ctr">
              <a:buNone/>
              <a:defRPr/>
            </a:pPr>
            <a:endParaRPr lang="en-GB" altLang="en-US" sz="1800" dirty="0">
              <a:solidFill>
                <a:srgbClr val="00206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0" indent="0" algn="ctr">
              <a:buNone/>
              <a:defRPr/>
            </a:pPr>
            <a:r>
              <a:rPr lang="en-GB" altLang="en-US" sz="1800" dirty="0">
                <a:solidFill>
                  <a:srgbClr val="C00000"/>
                </a:solidFill>
                <a:latin typeface="Trebuchet MS" panose="020B0603020202020204" pitchFamily="34" charset="0"/>
                <a:ea typeface="ＭＳ Ｐゴシック" pitchFamily="34" charset="-128"/>
              </a:rPr>
              <a:t>Take sufficient time for verifications!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0BA93B1-6928-410E-83CE-2DAA295707B1}"/>
              </a:ext>
            </a:extLst>
          </p:cNvPr>
          <p:cNvSpPr/>
          <p:nvPr/>
        </p:nvSpPr>
        <p:spPr>
          <a:xfrm rot="5400000">
            <a:off x="7467931" y="4744562"/>
            <a:ext cx="351530" cy="353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A0BBD4-C3FC-4F68-805C-4889848EC00D}"/>
              </a:ext>
            </a:extLst>
          </p:cNvPr>
          <p:cNvSpPr/>
          <p:nvPr/>
        </p:nvSpPr>
        <p:spPr>
          <a:xfrm rot="5400000">
            <a:off x="7467931" y="5475519"/>
            <a:ext cx="351530" cy="353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47531B-1C4F-417F-99BC-769CD894D24B}"/>
              </a:ext>
            </a:extLst>
          </p:cNvPr>
          <p:cNvSpPr txBox="1"/>
          <p:nvPr/>
        </p:nvSpPr>
        <p:spPr>
          <a:xfrm>
            <a:off x="2796390" y="552795"/>
            <a:ext cx="83669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Submission of Application Form – Joint Electronic Monitoring System (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JeMS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95378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0E41BA87-329E-4C48-8496-33558F6C7288}"/>
              </a:ext>
            </a:extLst>
          </p:cNvPr>
          <p:cNvSpPr/>
          <p:nvPr/>
        </p:nvSpPr>
        <p:spPr>
          <a:xfrm>
            <a:off x="1310210" y="2848522"/>
            <a:ext cx="2032012" cy="1198879"/>
          </a:xfrm>
          <a:prstGeom prst="round2SameRect">
            <a:avLst>
              <a:gd name="adj1" fmla="val 12063"/>
              <a:gd name="adj2" fmla="val 0"/>
            </a:avLst>
          </a:prstGeom>
          <a:solidFill>
            <a:srgbClr val="FF5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3773775" y="650631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First call for proposals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3725B73-D5E5-49E8-A59B-E16C8EEE661F}"/>
              </a:ext>
            </a:extLst>
          </p:cNvPr>
          <p:cNvSpPr/>
          <p:nvPr/>
        </p:nvSpPr>
        <p:spPr>
          <a:xfrm>
            <a:off x="-11590772" y="0"/>
            <a:ext cx="120511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8DDA1F2-D40D-4C00-A335-B4D88888BC92}"/>
              </a:ext>
            </a:extLst>
          </p:cNvPr>
          <p:cNvSpPr txBox="1"/>
          <p:nvPr/>
        </p:nvSpPr>
        <p:spPr>
          <a:xfrm>
            <a:off x="1477819" y="1412755"/>
            <a:ext cx="9163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Duration: 3 months, estimated launching date: 1</a:t>
            </a:r>
            <a:r>
              <a:rPr lang="en-GB" sz="2000" b="1" baseline="30000" dirty="0">
                <a:solidFill>
                  <a:srgbClr val="002060"/>
                </a:solidFill>
                <a:latin typeface="Trebuchet MS" panose="020B0603020202020204" pitchFamily="34" charset="0"/>
              </a:rPr>
              <a:t>st</a:t>
            </a:r>
            <a:r>
              <a:rPr lang="en-GB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 quarter of 2023</a:t>
            </a:r>
            <a:endParaRPr lang="en-US" sz="2000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8DDA1F2-D40D-4C00-A335-B4D88888BC92}"/>
              </a:ext>
            </a:extLst>
          </p:cNvPr>
          <p:cNvSpPr txBox="1"/>
          <p:nvPr/>
        </p:nvSpPr>
        <p:spPr>
          <a:xfrm>
            <a:off x="1477819" y="1957477"/>
            <a:ext cx="9745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Financial allocation: </a:t>
            </a:r>
            <a:r>
              <a:rPr lang="en-GB" sz="2000" b="1" dirty="0">
                <a:solidFill>
                  <a:srgbClr val="FF7C80"/>
                </a:solidFill>
                <a:latin typeface="Trebuchet MS" panose="020B0603020202020204" pitchFamily="34" charset="0"/>
              </a:rPr>
              <a:t>Small scale </a:t>
            </a:r>
            <a:r>
              <a:rPr lang="en-GB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and </a:t>
            </a:r>
            <a:r>
              <a:rPr lang="en-GB" sz="2000" b="1" dirty="0">
                <a:solidFill>
                  <a:srgbClr val="52CBBE"/>
                </a:solidFill>
                <a:latin typeface="Trebuchet MS" panose="020B0603020202020204" pitchFamily="34" charset="0"/>
              </a:rPr>
              <a:t>regular projects </a:t>
            </a:r>
            <a:r>
              <a:rPr lang="en-US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≈</a:t>
            </a:r>
            <a:r>
              <a:rPr lang="en-GB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35 mil. Euro</a:t>
            </a:r>
            <a:r>
              <a:rPr lang="en-GB" b="1" dirty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endParaRPr lang="en-US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AutoShape 2" descr="Premium Photo | Euro money. euro cash background. euro money banknot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AutoShape 4" descr="Premium Photo | Euro money. euro cash background. euro money banknote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3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01FCC2-7E82-4668-90D6-7C1F64491F02}"/>
              </a:ext>
            </a:extLst>
          </p:cNvPr>
          <p:cNvSpPr txBox="1"/>
          <p:nvPr/>
        </p:nvSpPr>
        <p:spPr>
          <a:xfrm>
            <a:off x="1075377" y="3058413"/>
            <a:ext cx="2501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b="1" dirty="0">
                <a:solidFill>
                  <a:srgbClr val="F2F2F2"/>
                </a:solidFill>
                <a:latin typeface="Trebuchet MS" panose="020B0603020202020204" pitchFamily="34" charset="0"/>
              </a:rPr>
              <a:t>S</a:t>
            </a:r>
            <a:r>
              <a:rPr lang="en-GB" sz="2400" b="1" dirty="0">
                <a:solidFill>
                  <a:srgbClr val="F2F2F2"/>
                </a:solidFill>
                <a:latin typeface="Trebuchet MS" panose="020B0603020202020204" pitchFamily="34" charset="0"/>
              </a:rPr>
              <a:t>mall scale</a:t>
            </a:r>
            <a:endParaRPr lang="en-US" sz="2400" b="1" dirty="0">
              <a:solidFill>
                <a:srgbClr val="F2F2F2"/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4F5BE2F-065F-46EA-BE24-EBBB86B732B8}"/>
              </a:ext>
            </a:extLst>
          </p:cNvPr>
          <p:cNvSpPr/>
          <p:nvPr/>
        </p:nvSpPr>
        <p:spPr>
          <a:xfrm flipV="1">
            <a:off x="1285928" y="3601428"/>
            <a:ext cx="2056294" cy="2285394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0" sx="107000" sy="10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EB8417-41D7-4CB6-ABAD-2992C559B04E}"/>
              </a:ext>
            </a:extLst>
          </p:cNvPr>
          <p:cNvSpPr txBox="1"/>
          <p:nvPr/>
        </p:nvSpPr>
        <p:spPr>
          <a:xfrm>
            <a:off x="1236914" y="4012703"/>
            <a:ext cx="21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2060"/>
                </a:solidFill>
                <a:latin typeface="Trebuchet MS" panose="020B0603020202020204" pitchFamily="34" charset="0"/>
              </a:rPr>
              <a:t>250,000 – 500,000 Euro/project</a:t>
            </a:r>
          </a:p>
          <a:p>
            <a:endParaRPr lang="en-US" sz="1600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2060"/>
                </a:solidFill>
                <a:latin typeface="Trebuchet MS" panose="020B0603020202020204" pitchFamily="34" charset="0"/>
              </a:rPr>
              <a:t>Up to 18 months</a:t>
            </a:r>
          </a:p>
          <a:p>
            <a:endParaRPr lang="en-GB" sz="1600" dirty="0">
              <a:solidFill>
                <a:srgbClr val="00206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0A19DE6-9EBA-476A-B451-DF74DFD7B1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354" y="5221246"/>
            <a:ext cx="519441" cy="51944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958FC6C-5C0B-4E92-AE03-350C91A99D40}"/>
              </a:ext>
            </a:extLst>
          </p:cNvPr>
          <p:cNvGrpSpPr/>
          <p:nvPr/>
        </p:nvGrpSpPr>
        <p:grpSpPr>
          <a:xfrm>
            <a:off x="3922710" y="2857639"/>
            <a:ext cx="2501676" cy="1997831"/>
            <a:chOff x="3876173" y="2209800"/>
            <a:chExt cx="1805441" cy="1866900"/>
          </a:xfrm>
        </p:grpSpPr>
        <p:sp>
          <p:nvSpPr>
            <p:cNvPr id="17" name="Rectangle: Top Corners Rounded 16">
              <a:extLst>
                <a:ext uri="{FF2B5EF4-FFF2-40B4-BE49-F238E27FC236}">
                  <a16:creationId xmlns:a16="http://schemas.microsoft.com/office/drawing/2014/main" id="{6AFF2DC6-55B0-40C8-898E-EF6650B20407}"/>
                </a:ext>
              </a:extLst>
            </p:cNvPr>
            <p:cNvSpPr/>
            <p:nvPr/>
          </p:nvSpPr>
          <p:spPr>
            <a:xfrm>
              <a:off x="3991395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rgbClr val="52C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301DB6E-330A-4C83-ADF3-4177DB8CD4C9}"/>
                </a:ext>
              </a:extLst>
            </p:cNvPr>
            <p:cNvSpPr txBox="1"/>
            <p:nvPr/>
          </p:nvSpPr>
          <p:spPr>
            <a:xfrm>
              <a:off x="3876173" y="2354177"/>
              <a:ext cx="1805441" cy="431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F2F2F2"/>
                  </a:solidFill>
                  <a:latin typeface="Trebuchet MS" panose="020B0603020202020204" pitchFamily="34" charset="0"/>
                </a:rPr>
                <a:t>Regular</a:t>
              </a:r>
              <a:endParaRPr lang="en-US" sz="2400" b="1" dirty="0">
                <a:solidFill>
                  <a:srgbClr val="F2F2F2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782AFEB-56E3-4B9B-B005-61E4B96E5755}"/>
              </a:ext>
            </a:extLst>
          </p:cNvPr>
          <p:cNvSpPr/>
          <p:nvPr/>
        </p:nvSpPr>
        <p:spPr>
          <a:xfrm flipV="1">
            <a:off x="4082365" y="3601427"/>
            <a:ext cx="2205346" cy="2285393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0" sx="107000" sy="10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B672A71-12B7-4704-BC9B-97F486945601}"/>
              </a:ext>
            </a:extLst>
          </p:cNvPr>
          <p:cNvSpPr txBox="1"/>
          <p:nvPr/>
        </p:nvSpPr>
        <p:spPr>
          <a:xfrm>
            <a:off x="4020841" y="3999663"/>
            <a:ext cx="24035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2060"/>
                </a:solidFill>
                <a:latin typeface="Trebuchet MS" panose="020B0603020202020204" pitchFamily="34" charset="0"/>
              </a:rPr>
              <a:t>500,001 – 1,500,000 Euro/project</a:t>
            </a:r>
          </a:p>
          <a:p>
            <a:endParaRPr lang="en-US" sz="1600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srgbClr val="002060"/>
                </a:solidFill>
                <a:latin typeface="Trebuchet MS" panose="020B0603020202020204" pitchFamily="34" charset="0"/>
              </a:rPr>
              <a:t>Up to 30 months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F998B6D-C99E-4832-A36F-74A5C7A580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202" y="5223015"/>
            <a:ext cx="517672" cy="517671"/>
          </a:xfrm>
          <a:prstGeom prst="rect">
            <a:avLst/>
          </a:prstGeom>
        </p:spPr>
      </p:pic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356252F7-2F2D-4FA9-846C-C5B069941BC7}"/>
              </a:ext>
            </a:extLst>
          </p:cNvPr>
          <p:cNvSpPr txBox="1">
            <a:spLocks/>
          </p:cNvSpPr>
          <p:nvPr/>
        </p:nvSpPr>
        <p:spPr>
          <a:xfrm>
            <a:off x="7193104" y="2857639"/>
            <a:ext cx="4626857" cy="35616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n-GB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Interreg</a:t>
            </a:r>
            <a:r>
              <a:rPr lang="ro-RO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 funds </a:t>
            </a:r>
            <a:r>
              <a:rPr lang="en-GB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- </a:t>
            </a:r>
            <a:r>
              <a:rPr lang="ro-RO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9</a:t>
            </a:r>
            <a:r>
              <a:rPr lang="en-GB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0</a:t>
            </a:r>
            <a:r>
              <a:rPr lang="ro-RO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%</a:t>
            </a:r>
            <a:endParaRPr lang="en-GB" altLang="en-US" sz="2000" dirty="0">
              <a:solidFill>
                <a:srgbClr val="00206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GB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Co-financing </a:t>
            </a:r>
            <a:r>
              <a:rPr lang="ro-RO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– </a:t>
            </a:r>
            <a:r>
              <a:rPr lang="en-GB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10</a:t>
            </a:r>
            <a:r>
              <a:rPr lang="ro-RO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%</a:t>
            </a:r>
            <a:endParaRPr lang="en-GB" altLang="en-US" sz="2000" dirty="0">
              <a:solidFill>
                <a:srgbClr val="00206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en-GB" altLang="en-US" sz="2000" dirty="0">
              <a:solidFill>
                <a:srgbClr val="00206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en-GB" altLang="en-US" sz="2000" dirty="0">
              <a:solidFill>
                <a:srgbClr val="FF000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en-GB" altLang="en-US" sz="2000" dirty="0">
              <a:solidFill>
                <a:srgbClr val="FF000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en-GB" altLang="en-US" sz="2000" dirty="0">
              <a:solidFill>
                <a:srgbClr val="FF000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en-GB" altLang="en-US" sz="2000" dirty="0">
              <a:solidFill>
                <a:srgbClr val="FF000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0" indent="0">
              <a:buNone/>
              <a:defRPr/>
            </a:pPr>
            <a:r>
              <a:rPr lang="en-GB" altLang="en-US" sz="2000" dirty="0">
                <a:solidFill>
                  <a:srgbClr val="FF0000"/>
                </a:solidFill>
                <a:latin typeface="Trebuchet MS" panose="020B0603020202020204" pitchFamily="34" charset="0"/>
                <a:ea typeface="ＭＳ Ｐゴシック" pitchFamily="34" charset="-128"/>
              </a:rPr>
              <a:t>Percentages of grant and co-financing - e</a:t>
            </a:r>
            <a:r>
              <a:rPr lang="ro-RO" altLang="en-US" sz="2000" dirty="0">
                <a:solidFill>
                  <a:srgbClr val="FF0000"/>
                </a:solidFill>
                <a:latin typeface="Trebuchet MS" panose="020B0603020202020204" pitchFamily="34" charset="0"/>
                <a:ea typeface="ＭＳ Ｐゴシック" pitchFamily="34" charset="-128"/>
              </a:rPr>
              <a:t>qual for all Partners</a:t>
            </a:r>
            <a:endParaRPr lang="en-GB" altLang="en-US" sz="2000" dirty="0">
              <a:solidFill>
                <a:srgbClr val="003399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0" indent="0">
              <a:buFontTx/>
              <a:buNone/>
              <a:defRPr/>
            </a:pPr>
            <a:endParaRPr lang="ro-RO" altLang="en-US" sz="2000" dirty="0">
              <a:solidFill>
                <a:srgbClr val="003399"/>
              </a:solidFill>
              <a:ea typeface="ＭＳ Ｐゴシック" pitchFamily="34" charset="-128"/>
            </a:endParaRP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5A7849E1-A283-4A67-8856-6E8B8DC62F12}"/>
              </a:ext>
            </a:extLst>
          </p:cNvPr>
          <p:cNvSpPr/>
          <p:nvPr/>
        </p:nvSpPr>
        <p:spPr>
          <a:xfrm>
            <a:off x="9009983" y="2408669"/>
            <a:ext cx="369454" cy="4001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6A0C6F2-2DB3-4D31-AA9E-B61BB2FDFF49}"/>
              </a:ext>
            </a:extLst>
          </p:cNvPr>
          <p:cNvCxnSpPr/>
          <p:nvPr/>
        </p:nvCxnSpPr>
        <p:spPr>
          <a:xfrm flipH="1">
            <a:off x="8238836" y="3650916"/>
            <a:ext cx="471055" cy="4112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FB2130E-4539-491F-B94B-FC0C7959C242}"/>
              </a:ext>
            </a:extLst>
          </p:cNvPr>
          <p:cNvCxnSpPr>
            <a:cxnSpLocks/>
          </p:cNvCxnSpPr>
          <p:nvPr/>
        </p:nvCxnSpPr>
        <p:spPr>
          <a:xfrm>
            <a:off x="9551820" y="3601427"/>
            <a:ext cx="432649" cy="4112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E40B78D6-8B05-4E9B-83F0-BAB9B37560DA}"/>
              </a:ext>
            </a:extLst>
          </p:cNvPr>
          <p:cNvSpPr/>
          <p:nvPr/>
        </p:nvSpPr>
        <p:spPr>
          <a:xfrm>
            <a:off x="9194710" y="4027534"/>
            <a:ext cx="2625251" cy="129377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Financial contribution from national government or others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BC0A562-A3BC-45A0-A490-73FC486AA54C}"/>
              </a:ext>
            </a:extLst>
          </p:cNvPr>
          <p:cNvSpPr/>
          <p:nvPr/>
        </p:nvSpPr>
        <p:spPr>
          <a:xfrm>
            <a:off x="7193104" y="4106797"/>
            <a:ext cx="1873897" cy="111621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Beneficiary’s own resources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F6A9710-CB3A-47AA-BEC5-2895FE17EFC8}"/>
              </a:ext>
            </a:extLst>
          </p:cNvPr>
          <p:cNvSpPr/>
          <p:nvPr/>
        </p:nvSpPr>
        <p:spPr>
          <a:xfrm>
            <a:off x="8589818" y="3906742"/>
            <a:ext cx="962002" cy="40011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002060"/>
                </a:solidFill>
                <a:latin typeface="Trebuchet MS" panose="020B0603020202020204" pitchFamily="34" charset="0"/>
              </a:rPr>
              <a:t>And/or</a:t>
            </a:r>
          </a:p>
        </p:txBody>
      </p:sp>
    </p:spTree>
    <p:extLst>
      <p:ext uri="{BB962C8B-B14F-4D97-AF65-F5344CB8AC3E}">
        <p14:creationId xmlns:p14="http://schemas.microsoft.com/office/powerpoint/2010/main" val="354061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94F50BEE-679D-4530-A5E8-532A1ECED0AD}"/>
              </a:ext>
            </a:extLst>
          </p:cNvPr>
          <p:cNvSpPr txBox="1"/>
          <p:nvPr/>
        </p:nvSpPr>
        <p:spPr>
          <a:xfrm>
            <a:off x="3245273" y="863928"/>
            <a:ext cx="6295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Eligibility of applicants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1931E08-48BC-42E2-A55A-215F832F4394}"/>
              </a:ext>
            </a:extLst>
          </p:cNvPr>
          <p:cNvGrpSpPr/>
          <p:nvPr/>
        </p:nvGrpSpPr>
        <p:grpSpPr>
          <a:xfrm>
            <a:off x="6588436" y="3455366"/>
            <a:ext cx="1645671" cy="1051186"/>
            <a:chOff x="6382299" y="3574368"/>
            <a:chExt cx="1645671" cy="1051186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CD125DD-5FA7-4C3C-86D4-BECA4FA30FE7}"/>
                </a:ext>
              </a:extLst>
            </p:cNvPr>
            <p:cNvSpPr txBox="1"/>
            <p:nvPr/>
          </p:nvSpPr>
          <p:spPr>
            <a:xfrm>
              <a:off x="6382299" y="3574368"/>
              <a:ext cx="1591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b="1" dirty="0">
                <a:solidFill>
                  <a:srgbClr val="52CBBE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9DF3BAA0-159F-48B1-BA69-3D91DAAEBE46}"/>
                </a:ext>
              </a:extLst>
            </p:cNvPr>
            <p:cNvSpPr txBox="1"/>
            <p:nvPr/>
          </p:nvSpPr>
          <p:spPr>
            <a:xfrm>
              <a:off x="6436388" y="4317777"/>
              <a:ext cx="15915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A3725B73-D5E5-49E8-A59B-E16C8EEE661F}"/>
              </a:ext>
            </a:extLst>
          </p:cNvPr>
          <p:cNvSpPr/>
          <p:nvPr/>
        </p:nvSpPr>
        <p:spPr>
          <a:xfrm>
            <a:off x="-11590772" y="0"/>
            <a:ext cx="120511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33C83E76-0228-461C-A00E-8F45F6F0A75D}"/>
              </a:ext>
            </a:extLst>
          </p:cNvPr>
          <p:cNvSpPr/>
          <p:nvPr/>
        </p:nvSpPr>
        <p:spPr>
          <a:xfrm>
            <a:off x="987944" y="2880191"/>
            <a:ext cx="1399494" cy="139949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1AC6F15-34FC-4F24-99F4-8CF487142B18}"/>
              </a:ext>
            </a:extLst>
          </p:cNvPr>
          <p:cNvSpPr/>
          <p:nvPr/>
        </p:nvSpPr>
        <p:spPr>
          <a:xfrm>
            <a:off x="1091293" y="2969431"/>
            <a:ext cx="1221014" cy="1221014"/>
          </a:xfrm>
          <a:prstGeom prst="ellipse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98C429C-9C09-410B-87AF-ED6804429BC1}"/>
              </a:ext>
            </a:extLst>
          </p:cNvPr>
          <p:cNvGrpSpPr/>
          <p:nvPr/>
        </p:nvGrpSpPr>
        <p:grpSpPr>
          <a:xfrm>
            <a:off x="1316995" y="3223398"/>
            <a:ext cx="800647" cy="722713"/>
            <a:chOff x="6357938" y="1647825"/>
            <a:chExt cx="465138" cy="464344"/>
          </a:xfrm>
          <a:solidFill>
            <a:schemeClr val="bg1"/>
          </a:solidFill>
        </p:grpSpPr>
        <p:sp>
          <p:nvSpPr>
            <p:cNvPr id="30" name="AutoShape 84">
              <a:extLst>
                <a:ext uri="{FF2B5EF4-FFF2-40B4-BE49-F238E27FC236}">
                  <a16:creationId xmlns:a16="http://schemas.microsoft.com/office/drawing/2014/main" id="{4D16407B-3CAC-42B1-8D84-056D34DAD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7938" y="1647825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2" name="AutoShape 85">
              <a:extLst>
                <a:ext uri="{FF2B5EF4-FFF2-40B4-BE49-F238E27FC236}">
                  <a16:creationId xmlns:a16="http://schemas.microsoft.com/office/drawing/2014/main" id="{FF01926D-9718-4C82-95AD-0A821AC57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1821657"/>
              <a:ext cx="130175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86">
              <a:extLst>
                <a:ext uri="{FF2B5EF4-FFF2-40B4-BE49-F238E27FC236}">
                  <a16:creationId xmlns:a16="http://schemas.microsoft.com/office/drawing/2014/main" id="{A3973605-392D-4E4F-9960-1FD392EE8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1778000"/>
              <a:ext cx="130175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4" name="AutoShape 87">
              <a:extLst>
                <a:ext uri="{FF2B5EF4-FFF2-40B4-BE49-F238E27FC236}">
                  <a16:creationId xmlns:a16="http://schemas.microsoft.com/office/drawing/2014/main" id="{E7AE679B-791A-4C95-A49E-2349D9101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1734344"/>
              <a:ext cx="130175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5" name="AutoShape 88">
              <a:extLst>
                <a:ext uri="{FF2B5EF4-FFF2-40B4-BE49-F238E27FC236}">
                  <a16:creationId xmlns:a16="http://schemas.microsoft.com/office/drawing/2014/main" id="{E788C123-A35E-4B1E-8E3C-5CC145AE6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4619" y="2039938"/>
              <a:ext cx="1301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6" name="AutoShape 89">
              <a:extLst>
                <a:ext uri="{FF2B5EF4-FFF2-40B4-BE49-F238E27FC236}">
                  <a16:creationId xmlns:a16="http://schemas.microsoft.com/office/drawing/2014/main" id="{37DA38EB-F122-425C-887C-A1FB0E426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4619" y="1996282"/>
              <a:ext cx="1301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8" name="AutoShape 90">
              <a:extLst>
                <a:ext uri="{FF2B5EF4-FFF2-40B4-BE49-F238E27FC236}">
                  <a16:creationId xmlns:a16="http://schemas.microsoft.com/office/drawing/2014/main" id="{C1239E10-33F4-42CB-82B0-C391D4D79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4619" y="1952625"/>
              <a:ext cx="1301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91">
              <a:extLst>
                <a:ext uri="{FF2B5EF4-FFF2-40B4-BE49-F238E27FC236}">
                  <a16:creationId xmlns:a16="http://schemas.microsoft.com/office/drawing/2014/main" id="{AC665847-78D5-4CA6-9C50-40B4AC144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2039938"/>
              <a:ext cx="1301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92">
              <a:extLst>
                <a:ext uri="{FF2B5EF4-FFF2-40B4-BE49-F238E27FC236}">
                  <a16:creationId xmlns:a16="http://schemas.microsoft.com/office/drawing/2014/main" id="{7F175EEE-51C2-4CFA-9FF6-8A9DC5253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1996282"/>
              <a:ext cx="1301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93">
              <a:extLst>
                <a:ext uri="{FF2B5EF4-FFF2-40B4-BE49-F238E27FC236}">
                  <a16:creationId xmlns:a16="http://schemas.microsoft.com/office/drawing/2014/main" id="{592D7C2A-26BA-4539-9111-BCDD22292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1952625"/>
              <a:ext cx="1301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94">
              <a:extLst>
                <a:ext uri="{FF2B5EF4-FFF2-40B4-BE49-F238E27FC236}">
                  <a16:creationId xmlns:a16="http://schemas.microsoft.com/office/drawing/2014/main" id="{4513A997-DB42-4C1C-8539-40EBC8059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4619" y="1865313"/>
              <a:ext cx="289719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95">
              <a:extLst>
                <a:ext uri="{FF2B5EF4-FFF2-40B4-BE49-F238E27FC236}">
                  <a16:creationId xmlns:a16="http://schemas.microsoft.com/office/drawing/2014/main" id="{71BD7787-A525-4164-BE65-9F3E689D2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4619" y="1908969"/>
              <a:ext cx="289719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6" name="AutoShape 96">
              <a:extLst>
                <a:ext uri="{FF2B5EF4-FFF2-40B4-BE49-F238E27FC236}">
                  <a16:creationId xmlns:a16="http://schemas.microsoft.com/office/drawing/2014/main" id="{89E7416E-1789-4224-832B-943E2083E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4619" y="1705769"/>
              <a:ext cx="130175" cy="130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9BA800B3-8C43-4DA9-B967-038647B11F86}"/>
              </a:ext>
            </a:extLst>
          </p:cNvPr>
          <p:cNvSpPr/>
          <p:nvPr/>
        </p:nvSpPr>
        <p:spPr>
          <a:xfrm>
            <a:off x="2588283" y="1457164"/>
            <a:ext cx="918532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o-RO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r>
              <a:rPr lang="en-GB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Legal status:</a:t>
            </a:r>
          </a:p>
          <a:p>
            <a:endParaRPr lang="ro-RO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marL="342900" indent="-342900">
              <a:buAutoNum type="alphaLcParenR"/>
            </a:pPr>
            <a:r>
              <a:rPr lang="en-GB" dirty="0">
                <a:solidFill>
                  <a:srgbClr val="002060"/>
                </a:solidFill>
                <a:latin typeface="Trebuchet MS" panose="020B0603020202020204" pitchFamily="34" charset="0"/>
              </a:rPr>
              <a:t>Public authorities</a:t>
            </a:r>
          </a:p>
          <a:p>
            <a:pPr marL="342900" indent="-342900">
              <a:buAutoNum type="alphaLcParenR"/>
            </a:pPr>
            <a:endParaRPr lang="en-GB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GB" dirty="0">
                <a:solidFill>
                  <a:srgbClr val="002060"/>
                </a:solidFill>
                <a:latin typeface="Trebuchet MS" panose="020B0603020202020204" pitchFamily="34" charset="0"/>
              </a:rPr>
              <a:t>b)  Bodies governed by public law </a:t>
            </a:r>
            <a:endParaRPr lang="ro-RO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endParaRPr lang="ro-RO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GB" dirty="0">
                <a:solidFill>
                  <a:srgbClr val="002060"/>
                </a:solidFill>
                <a:latin typeface="Trebuchet MS" panose="020B0603020202020204" pitchFamily="34" charset="0"/>
              </a:rPr>
              <a:t>c)  Non-profit organisations  </a:t>
            </a:r>
          </a:p>
          <a:p>
            <a:endParaRPr lang="en-GB" sz="2000" dirty="0">
              <a:latin typeface="Trebuchet MS" panose="020B0603020202020204" pitchFamily="34" charset="0"/>
            </a:endParaRPr>
          </a:p>
          <a:p>
            <a:r>
              <a:rPr lang="en-GB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Geographical location:</a:t>
            </a:r>
          </a:p>
          <a:p>
            <a:endParaRPr lang="en-GB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r>
              <a:rPr lang="en-GB" dirty="0">
                <a:solidFill>
                  <a:srgbClr val="002060"/>
                </a:solidFill>
                <a:latin typeface="Trebuchet MS" panose="020B0603020202020204" pitchFamily="34" charset="0"/>
              </a:rPr>
              <a:t>Effectively established (registered and located as legal entities) in the eligible area</a:t>
            </a:r>
            <a:r>
              <a:rPr lang="ro-RO" dirty="0">
                <a:solidFill>
                  <a:srgbClr val="002060"/>
                </a:solidFill>
                <a:latin typeface="Trebuchet MS" panose="020B0603020202020204" pitchFamily="34" charset="0"/>
              </a:rPr>
              <a:t>.</a:t>
            </a:r>
            <a:endParaRPr lang="en-US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algn="ctr"/>
            <a:endParaRPr lang="en-GB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algn="ctr"/>
            <a:endParaRPr lang="en-GB" dirty="0">
              <a:latin typeface="Trebuchet MS" panose="020B0603020202020204" pitchFamily="34" charset="0"/>
            </a:endParaRPr>
          </a:p>
          <a:p>
            <a:r>
              <a:rPr lang="en-GB" sz="2000" dirty="0">
                <a:solidFill>
                  <a:srgbClr val="FF0000"/>
                </a:solidFill>
                <a:latin typeface="Trebuchet MS" panose="020B0603020202020204" pitchFamily="34" charset="0"/>
              </a:rPr>
              <a:t>Legal status and geographical location are cumulative criteria!!!</a:t>
            </a: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DDAF4708-8339-4F54-AD5A-52913B1AA557}"/>
              </a:ext>
            </a:extLst>
          </p:cNvPr>
          <p:cNvSpPr/>
          <p:nvPr/>
        </p:nvSpPr>
        <p:spPr>
          <a:xfrm>
            <a:off x="6240941" y="2823214"/>
            <a:ext cx="293299" cy="800367"/>
          </a:xfrm>
          <a:prstGeom prst="leftBrac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943262F-AD42-48CA-9E68-79E3C8ACD548}"/>
              </a:ext>
            </a:extLst>
          </p:cNvPr>
          <p:cNvSpPr txBox="1"/>
          <p:nvPr/>
        </p:nvSpPr>
        <p:spPr>
          <a:xfrm>
            <a:off x="6488203" y="2711300"/>
            <a:ext cx="53805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Meeting needs of general public interest, no commercial or industrial character</a:t>
            </a:r>
          </a:p>
          <a:p>
            <a:pPr marL="171450" indent="-171450">
              <a:buFontTx/>
              <a:buChar char="-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Have legal personality</a:t>
            </a:r>
          </a:p>
          <a:p>
            <a:pPr marL="171450" indent="-171450">
              <a:buFontTx/>
              <a:buChar char="-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Are financed for the most part by the state or local authorities</a:t>
            </a:r>
          </a:p>
        </p:txBody>
      </p:sp>
    </p:spTree>
    <p:extLst>
      <p:ext uri="{BB962C8B-B14F-4D97-AF65-F5344CB8AC3E}">
        <p14:creationId xmlns:p14="http://schemas.microsoft.com/office/powerpoint/2010/main" val="25456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FC2F059-8E54-4001-8796-4C372505F15C}"/>
              </a:ext>
            </a:extLst>
          </p:cNvPr>
          <p:cNvSpPr/>
          <p:nvPr/>
        </p:nvSpPr>
        <p:spPr>
          <a:xfrm>
            <a:off x="-290920" y="0"/>
            <a:ext cx="1248292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3725B73-D5E5-49E8-A59B-E16C8EEE661F}"/>
              </a:ext>
            </a:extLst>
          </p:cNvPr>
          <p:cNvSpPr/>
          <p:nvPr/>
        </p:nvSpPr>
        <p:spPr>
          <a:xfrm>
            <a:off x="-11590772" y="0"/>
            <a:ext cx="1210057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28D7A39-9F11-4EF7-909B-4BFBB6E25816}"/>
              </a:ext>
            </a:extLst>
          </p:cNvPr>
          <p:cNvSpPr txBox="1"/>
          <p:nvPr/>
        </p:nvSpPr>
        <p:spPr>
          <a:xfrm>
            <a:off x="2117995" y="802767"/>
            <a:ext cx="8189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Partnership</a:t>
            </a:r>
            <a:r>
              <a:rPr lang="en-GB" sz="3200" b="1" dirty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1839341" y="1430976"/>
            <a:ext cx="6852976" cy="39792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4" indent="-342900" algn="just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GB" altLang="en-US" sz="2000" dirty="0">
                <a:solidFill>
                  <a:srgbClr val="FF7C80"/>
                </a:solidFill>
                <a:latin typeface="Trebuchet MS" panose="020B0603020202020204" pitchFamily="34" charset="0"/>
                <a:ea typeface="ＭＳ Ｐゴシック" pitchFamily="34" charset="-128"/>
              </a:rPr>
              <a:t>Small scale - minimum 3 - maximum 4;</a:t>
            </a:r>
          </a:p>
          <a:p>
            <a:pPr marL="342900" lvl="4" indent="-342900" algn="just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GB" altLang="en-US" sz="2000" dirty="0">
                <a:solidFill>
                  <a:srgbClr val="52CBBE"/>
                </a:solidFill>
                <a:latin typeface="Trebuchet MS" panose="020B0603020202020204" pitchFamily="34" charset="0"/>
                <a:ea typeface="ＭＳ Ｐゴシック" pitchFamily="34" charset="-128"/>
              </a:rPr>
              <a:t>Regular  - minimum 4 – maximum 6;</a:t>
            </a:r>
          </a:p>
          <a:p>
            <a:pPr marL="342900" lvl="4" indent="-342900" algn="just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GB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Maximum 2 partners from the same country;</a:t>
            </a:r>
          </a:p>
          <a:p>
            <a:pPr marL="342900" lvl="4" indent="-342900" algn="just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Partners - from at least 3 different participating countries including at least one from a EU Member State and one from a partner country;</a:t>
            </a:r>
            <a:endParaRPr lang="en-GB" altLang="en-US" sz="2000" dirty="0">
              <a:solidFill>
                <a:srgbClr val="002060"/>
              </a:solidFill>
              <a:latin typeface="Trebuchet MS" panose="020B0603020202020204" pitchFamily="34" charset="0"/>
              <a:ea typeface="ＭＳ Ｐゴシック" pitchFamily="34" charset="-128"/>
            </a:endParaRPr>
          </a:p>
          <a:p>
            <a:pPr marL="342900" lvl="4" indent="-342900" algn="just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Same organization – Leader in maximum 1 </a:t>
            </a:r>
            <a:r>
              <a:rPr lang="en-US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grant contract </a:t>
            </a:r>
            <a:r>
              <a:rPr lang="en-US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per Priority -</a:t>
            </a:r>
            <a:r>
              <a:rPr lang="ro-RO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 rule applies </a:t>
            </a:r>
            <a:r>
              <a:rPr lang="ro-RO" sz="2000" u="sng" dirty="0">
                <a:solidFill>
                  <a:srgbClr val="002060"/>
                </a:solidFill>
                <a:latin typeface="Trebuchet MS" panose="020B0603020202020204" pitchFamily="34" charset="0"/>
              </a:rPr>
              <a:t>separately</a:t>
            </a:r>
            <a:r>
              <a:rPr lang="ro-RO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 for small scale projects </a:t>
            </a:r>
            <a:r>
              <a:rPr lang="en-US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and</a:t>
            </a:r>
            <a:r>
              <a:rPr lang="ro-RO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 regular projects</a:t>
            </a:r>
            <a:endParaRPr lang="en-US" sz="2000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algn="just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GB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 A Lead Partner/Partner – may be partner in other applications;</a:t>
            </a:r>
          </a:p>
          <a:p>
            <a:pPr marL="0" indent="0">
              <a:buNone/>
              <a:defRPr/>
            </a:pP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1839341" y="5517352"/>
            <a:ext cx="9143999" cy="6600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defRPr/>
            </a:pPr>
            <a:r>
              <a:rPr lang="en-GB" altLang="en-US" sz="20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itchFamily="34" charset="-128"/>
              </a:rPr>
              <a:t>Departments/units/sub-units of the same Lead Partner shall not be considered different Partner under the same Priority;</a:t>
            </a:r>
          </a:p>
        </p:txBody>
      </p:sp>
      <p:pic>
        <p:nvPicPr>
          <p:cNvPr id="10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6104E330-870E-4471-9959-3565C16B52A6}"/>
              </a:ext>
            </a:extLst>
          </p:cNvPr>
          <p:cNvSpPr/>
          <p:nvPr/>
        </p:nvSpPr>
        <p:spPr>
          <a:xfrm>
            <a:off x="9490841" y="1598065"/>
            <a:ext cx="1828800" cy="181268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8B4A709-2697-49B7-8935-D214559AFCEB}"/>
              </a:ext>
            </a:extLst>
          </p:cNvPr>
          <p:cNvGrpSpPr/>
          <p:nvPr/>
        </p:nvGrpSpPr>
        <p:grpSpPr>
          <a:xfrm>
            <a:off x="9829260" y="1981183"/>
            <a:ext cx="1213945" cy="1046448"/>
            <a:chOff x="2676526" y="2041913"/>
            <a:chExt cx="3486148" cy="283356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5E86A4D-74DC-4553-B957-BF1E910C054A}"/>
                </a:ext>
              </a:extLst>
            </p:cNvPr>
            <p:cNvGrpSpPr/>
            <p:nvPr/>
          </p:nvGrpSpPr>
          <p:grpSpPr>
            <a:xfrm>
              <a:off x="2745022" y="2041913"/>
              <a:ext cx="3417652" cy="2755290"/>
              <a:chOff x="2745022" y="2041913"/>
              <a:chExt cx="3417652" cy="2755290"/>
            </a:xfrm>
            <a:solidFill>
              <a:srgbClr val="FAB117"/>
            </a:solidFill>
          </p:grpSpPr>
          <p:sp>
            <p:nvSpPr>
              <p:cNvPr id="19" name="Freeform 3">
                <a:extLst>
                  <a:ext uri="{FF2B5EF4-FFF2-40B4-BE49-F238E27FC236}">
                    <a16:creationId xmlns:a16="http://schemas.microsoft.com/office/drawing/2014/main" id="{E3E056AA-CDEF-404D-8252-F3DAB2D3509A}"/>
                  </a:ext>
                </a:extLst>
              </p:cNvPr>
              <p:cNvSpPr/>
              <p:nvPr/>
            </p:nvSpPr>
            <p:spPr>
              <a:xfrm>
                <a:off x="2901403" y="2041913"/>
                <a:ext cx="3261271" cy="1993269"/>
              </a:xfrm>
              <a:custGeom>
                <a:avLst/>
                <a:gdLst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962025 w 3228975"/>
                  <a:gd name="connsiteY4" fmla="*/ 19050 h 1866900"/>
                  <a:gd name="connsiteX5" fmla="*/ 2105025 w 3228975"/>
                  <a:gd name="connsiteY5" fmla="*/ 9525 h 1866900"/>
                  <a:gd name="connsiteX6" fmla="*/ 3228975 w 3228975"/>
                  <a:gd name="connsiteY6" fmla="*/ 476250 h 1866900"/>
                  <a:gd name="connsiteX7" fmla="*/ 3219450 w 3228975"/>
                  <a:gd name="connsiteY7" fmla="*/ 1866900 h 1866900"/>
                  <a:gd name="connsiteX8" fmla="*/ 3086100 w 3228975"/>
                  <a:gd name="connsiteY8" fmla="*/ 1847850 h 1866900"/>
                  <a:gd name="connsiteX9" fmla="*/ 2095500 w 3228975"/>
                  <a:gd name="connsiteY9" fmla="*/ 771525 h 1866900"/>
                  <a:gd name="connsiteX10" fmla="*/ 1095375 w 3228975"/>
                  <a:gd name="connsiteY10" fmla="*/ 571500 h 1866900"/>
                  <a:gd name="connsiteX11" fmla="*/ 0 w 3228975"/>
                  <a:gd name="connsiteY11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2105025 w 3228975"/>
                  <a:gd name="connsiteY4" fmla="*/ 9525 h 1866900"/>
                  <a:gd name="connsiteX5" fmla="*/ 3228975 w 3228975"/>
                  <a:gd name="connsiteY5" fmla="*/ 476250 h 1866900"/>
                  <a:gd name="connsiteX6" fmla="*/ 3219450 w 3228975"/>
                  <a:gd name="connsiteY6" fmla="*/ 1866900 h 1866900"/>
                  <a:gd name="connsiteX7" fmla="*/ 3086100 w 3228975"/>
                  <a:gd name="connsiteY7" fmla="*/ 1847850 h 1866900"/>
                  <a:gd name="connsiteX8" fmla="*/ 2095500 w 3228975"/>
                  <a:gd name="connsiteY8" fmla="*/ 771525 h 1866900"/>
                  <a:gd name="connsiteX9" fmla="*/ 1095375 w 3228975"/>
                  <a:gd name="connsiteY9" fmla="*/ 571500 h 1866900"/>
                  <a:gd name="connsiteX10" fmla="*/ 0 w 3228975"/>
                  <a:gd name="connsiteY10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2105025 w 3228975"/>
                  <a:gd name="connsiteY4" fmla="*/ 9525 h 1866900"/>
                  <a:gd name="connsiteX5" fmla="*/ 3228975 w 3228975"/>
                  <a:gd name="connsiteY5" fmla="*/ 476250 h 1866900"/>
                  <a:gd name="connsiteX6" fmla="*/ 3219450 w 3228975"/>
                  <a:gd name="connsiteY6" fmla="*/ 1866900 h 1866900"/>
                  <a:gd name="connsiteX7" fmla="*/ 3086100 w 3228975"/>
                  <a:gd name="connsiteY7" fmla="*/ 1847850 h 1866900"/>
                  <a:gd name="connsiteX8" fmla="*/ 2095500 w 3228975"/>
                  <a:gd name="connsiteY8" fmla="*/ 771525 h 1866900"/>
                  <a:gd name="connsiteX9" fmla="*/ 1095375 w 3228975"/>
                  <a:gd name="connsiteY9" fmla="*/ 571500 h 1866900"/>
                  <a:gd name="connsiteX10" fmla="*/ 0 w 3228975"/>
                  <a:gd name="connsiteY10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2105025 w 3228975"/>
                  <a:gd name="connsiteY4" fmla="*/ 9525 h 1866900"/>
                  <a:gd name="connsiteX5" fmla="*/ 3228975 w 3228975"/>
                  <a:gd name="connsiteY5" fmla="*/ 476250 h 1866900"/>
                  <a:gd name="connsiteX6" fmla="*/ 3219450 w 3228975"/>
                  <a:gd name="connsiteY6" fmla="*/ 1866900 h 1866900"/>
                  <a:gd name="connsiteX7" fmla="*/ 3086100 w 3228975"/>
                  <a:gd name="connsiteY7" fmla="*/ 1847850 h 1866900"/>
                  <a:gd name="connsiteX8" fmla="*/ 2095500 w 3228975"/>
                  <a:gd name="connsiteY8" fmla="*/ 771525 h 1866900"/>
                  <a:gd name="connsiteX9" fmla="*/ 1095375 w 3228975"/>
                  <a:gd name="connsiteY9" fmla="*/ 571500 h 1866900"/>
                  <a:gd name="connsiteX10" fmla="*/ 0 w 3228975"/>
                  <a:gd name="connsiteY10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66775 w 3228975"/>
                  <a:gd name="connsiteY2" fmla="*/ 0 h 1866900"/>
                  <a:gd name="connsiteX3" fmla="*/ 2105025 w 3228975"/>
                  <a:gd name="connsiteY3" fmla="*/ 9525 h 1866900"/>
                  <a:gd name="connsiteX4" fmla="*/ 3228975 w 3228975"/>
                  <a:gd name="connsiteY4" fmla="*/ 476250 h 1866900"/>
                  <a:gd name="connsiteX5" fmla="*/ 3219450 w 3228975"/>
                  <a:gd name="connsiteY5" fmla="*/ 1866900 h 1866900"/>
                  <a:gd name="connsiteX6" fmla="*/ 3086100 w 3228975"/>
                  <a:gd name="connsiteY6" fmla="*/ 1847850 h 1866900"/>
                  <a:gd name="connsiteX7" fmla="*/ 2095500 w 3228975"/>
                  <a:gd name="connsiteY7" fmla="*/ 771525 h 1866900"/>
                  <a:gd name="connsiteX8" fmla="*/ 1095375 w 3228975"/>
                  <a:gd name="connsiteY8" fmla="*/ 571500 h 1866900"/>
                  <a:gd name="connsiteX9" fmla="*/ 0 w 3228975"/>
                  <a:gd name="connsiteY9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66775 w 3228975"/>
                  <a:gd name="connsiteY2" fmla="*/ 0 h 1866900"/>
                  <a:gd name="connsiteX3" fmla="*/ 2105025 w 3228975"/>
                  <a:gd name="connsiteY3" fmla="*/ 9525 h 1866900"/>
                  <a:gd name="connsiteX4" fmla="*/ 3228975 w 3228975"/>
                  <a:gd name="connsiteY4" fmla="*/ 476250 h 1866900"/>
                  <a:gd name="connsiteX5" fmla="*/ 3219450 w 3228975"/>
                  <a:gd name="connsiteY5" fmla="*/ 1866900 h 1866900"/>
                  <a:gd name="connsiteX6" fmla="*/ 3086100 w 3228975"/>
                  <a:gd name="connsiteY6" fmla="*/ 1847850 h 1866900"/>
                  <a:gd name="connsiteX7" fmla="*/ 2095500 w 3228975"/>
                  <a:gd name="connsiteY7" fmla="*/ 771525 h 1866900"/>
                  <a:gd name="connsiteX8" fmla="*/ 1095375 w 3228975"/>
                  <a:gd name="connsiteY8" fmla="*/ 571500 h 1866900"/>
                  <a:gd name="connsiteX9" fmla="*/ 0 w 3228975"/>
                  <a:gd name="connsiteY9" fmla="*/ 790575 h 1866900"/>
                  <a:gd name="connsiteX0" fmla="*/ 253889 w 3254264"/>
                  <a:gd name="connsiteY0" fmla="*/ 1143000 h 1866900"/>
                  <a:gd name="connsiteX1" fmla="*/ 25289 w 3254264"/>
                  <a:gd name="connsiteY1" fmla="*/ 790575 h 1866900"/>
                  <a:gd name="connsiteX2" fmla="*/ 892064 w 3254264"/>
                  <a:gd name="connsiteY2" fmla="*/ 0 h 1866900"/>
                  <a:gd name="connsiteX3" fmla="*/ 2130314 w 3254264"/>
                  <a:gd name="connsiteY3" fmla="*/ 9525 h 1866900"/>
                  <a:gd name="connsiteX4" fmla="*/ 3254264 w 3254264"/>
                  <a:gd name="connsiteY4" fmla="*/ 476250 h 1866900"/>
                  <a:gd name="connsiteX5" fmla="*/ 3244739 w 3254264"/>
                  <a:gd name="connsiteY5" fmla="*/ 1866900 h 1866900"/>
                  <a:gd name="connsiteX6" fmla="*/ 3111389 w 3254264"/>
                  <a:gd name="connsiteY6" fmla="*/ 1847850 h 1866900"/>
                  <a:gd name="connsiteX7" fmla="*/ 2120789 w 3254264"/>
                  <a:gd name="connsiteY7" fmla="*/ 771525 h 1866900"/>
                  <a:gd name="connsiteX8" fmla="*/ 1120664 w 3254264"/>
                  <a:gd name="connsiteY8" fmla="*/ 571500 h 1866900"/>
                  <a:gd name="connsiteX9" fmla="*/ 253889 w 3254264"/>
                  <a:gd name="connsiteY9" fmla="*/ 1143000 h 1866900"/>
                  <a:gd name="connsiteX0" fmla="*/ 1097065 w 3230665"/>
                  <a:gd name="connsiteY0" fmla="*/ 571500 h 1866900"/>
                  <a:gd name="connsiteX1" fmla="*/ 1690 w 3230665"/>
                  <a:gd name="connsiteY1" fmla="*/ 790575 h 1866900"/>
                  <a:gd name="connsiteX2" fmla="*/ 868465 w 3230665"/>
                  <a:gd name="connsiteY2" fmla="*/ 0 h 1866900"/>
                  <a:gd name="connsiteX3" fmla="*/ 2106715 w 3230665"/>
                  <a:gd name="connsiteY3" fmla="*/ 9525 h 1866900"/>
                  <a:gd name="connsiteX4" fmla="*/ 3230665 w 3230665"/>
                  <a:gd name="connsiteY4" fmla="*/ 476250 h 1866900"/>
                  <a:gd name="connsiteX5" fmla="*/ 3221140 w 3230665"/>
                  <a:gd name="connsiteY5" fmla="*/ 1866900 h 1866900"/>
                  <a:gd name="connsiteX6" fmla="*/ 3087790 w 3230665"/>
                  <a:gd name="connsiteY6" fmla="*/ 1847850 h 1866900"/>
                  <a:gd name="connsiteX7" fmla="*/ 2097190 w 3230665"/>
                  <a:gd name="connsiteY7" fmla="*/ 771525 h 1866900"/>
                  <a:gd name="connsiteX8" fmla="*/ 1097065 w 3230665"/>
                  <a:gd name="connsiteY8" fmla="*/ 571500 h 1866900"/>
                  <a:gd name="connsiteX0" fmla="*/ 1099783 w 3233383"/>
                  <a:gd name="connsiteY0" fmla="*/ 571500 h 1866900"/>
                  <a:gd name="connsiteX1" fmla="*/ 4408 w 3233383"/>
                  <a:gd name="connsiteY1" fmla="*/ 790575 h 1866900"/>
                  <a:gd name="connsiteX2" fmla="*/ 871183 w 3233383"/>
                  <a:gd name="connsiteY2" fmla="*/ 0 h 1866900"/>
                  <a:gd name="connsiteX3" fmla="*/ 2109433 w 3233383"/>
                  <a:gd name="connsiteY3" fmla="*/ 9525 h 1866900"/>
                  <a:gd name="connsiteX4" fmla="*/ 3233383 w 3233383"/>
                  <a:gd name="connsiteY4" fmla="*/ 476250 h 1866900"/>
                  <a:gd name="connsiteX5" fmla="*/ 3223858 w 3233383"/>
                  <a:gd name="connsiteY5" fmla="*/ 1866900 h 1866900"/>
                  <a:gd name="connsiteX6" fmla="*/ 3090508 w 3233383"/>
                  <a:gd name="connsiteY6" fmla="*/ 1847850 h 1866900"/>
                  <a:gd name="connsiteX7" fmla="*/ 2099908 w 3233383"/>
                  <a:gd name="connsiteY7" fmla="*/ 771525 h 1866900"/>
                  <a:gd name="connsiteX8" fmla="*/ 1099783 w 3233383"/>
                  <a:gd name="connsiteY8" fmla="*/ 571500 h 1866900"/>
                  <a:gd name="connsiteX0" fmla="*/ 1099783 w 3233383"/>
                  <a:gd name="connsiteY0" fmla="*/ 571500 h 1866900"/>
                  <a:gd name="connsiteX1" fmla="*/ 4408 w 3233383"/>
                  <a:gd name="connsiteY1" fmla="*/ 790575 h 1866900"/>
                  <a:gd name="connsiteX2" fmla="*/ 871183 w 3233383"/>
                  <a:gd name="connsiteY2" fmla="*/ 0 h 1866900"/>
                  <a:gd name="connsiteX3" fmla="*/ 2109433 w 3233383"/>
                  <a:gd name="connsiteY3" fmla="*/ 9525 h 1866900"/>
                  <a:gd name="connsiteX4" fmla="*/ 3233383 w 3233383"/>
                  <a:gd name="connsiteY4" fmla="*/ 476250 h 1866900"/>
                  <a:gd name="connsiteX5" fmla="*/ 3223858 w 3233383"/>
                  <a:gd name="connsiteY5" fmla="*/ 1866900 h 1866900"/>
                  <a:gd name="connsiteX6" fmla="*/ 3090508 w 3233383"/>
                  <a:gd name="connsiteY6" fmla="*/ 1847850 h 1866900"/>
                  <a:gd name="connsiteX7" fmla="*/ 2099908 w 3233383"/>
                  <a:gd name="connsiteY7" fmla="*/ 771525 h 1866900"/>
                  <a:gd name="connsiteX8" fmla="*/ 1099783 w 3233383"/>
                  <a:gd name="connsiteY8" fmla="*/ 571500 h 1866900"/>
                  <a:gd name="connsiteX0" fmla="*/ 1099427 w 3233027"/>
                  <a:gd name="connsiteY0" fmla="*/ 571500 h 1866900"/>
                  <a:gd name="connsiteX1" fmla="*/ 4052 w 3233027"/>
                  <a:gd name="connsiteY1" fmla="*/ 790575 h 1866900"/>
                  <a:gd name="connsiteX2" fmla="*/ 870827 w 3233027"/>
                  <a:gd name="connsiteY2" fmla="*/ 0 h 1866900"/>
                  <a:gd name="connsiteX3" fmla="*/ 2109077 w 3233027"/>
                  <a:gd name="connsiteY3" fmla="*/ 9525 h 1866900"/>
                  <a:gd name="connsiteX4" fmla="*/ 3233027 w 3233027"/>
                  <a:gd name="connsiteY4" fmla="*/ 476250 h 1866900"/>
                  <a:gd name="connsiteX5" fmla="*/ 3223502 w 3233027"/>
                  <a:gd name="connsiteY5" fmla="*/ 1866900 h 1866900"/>
                  <a:gd name="connsiteX6" fmla="*/ 3090152 w 3233027"/>
                  <a:gd name="connsiteY6" fmla="*/ 1847850 h 1866900"/>
                  <a:gd name="connsiteX7" fmla="*/ 2099552 w 3233027"/>
                  <a:gd name="connsiteY7" fmla="*/ 771525 h 1866900"/>
                  <a:gd name="connsiteX8" fmla="*/ 1099427 w 3233027"/>
                  <a:gd name="connsiteY8" fmla="*/ 571500 h 1866900"/>
                  <a:gd name="connsiteX0" fmla="*/ 1118366 w 3251966"/>
                  <a:gd name="connsiteY0" fmla="*/ 571500 h 1866900"/>
                  <a:gd name="connsiteX1" fmla="*/ 3941 w 3251966"/>
                  <a:gd name="connsiteY1" fmla="*/ 809625 h 1866900"/>
                  <a:gd name="connsiteX2" fmla="*/ 889766 w 3251966"/>
                  <a:gd name="connsiteY2" fmla="*/ 0 h 1866900"/>
                  <a:gd name="connsiteX3" fmla="*/ 2128016 w 3251966"/>
                  <a:gd name="connsiteY3" fmla="*/ 9525 h 1866900"/>
                  <a:gd name="connsiteX4" fmla="*/ 3251966 w 3251966"/>
                  <a:gd name="connsiteY4" fmla="*/ 476250 h 1866900"/>
                  <a:gd name="connsiteX5" fmla="*/ 3242441 w 3251966"/>
                  <a:gd name="connsiteY5" fmla="*/ 1866900 h 1866900"/>
                  <a:gd name="connsiteX6" fmla="*/ 3109091 w 3251966"/>
                  <a:gd name="connsiteY6" fmla="*/ 1847850 h 1866900"/>
                  <a:gd name="connsiteX7" fmla="*/ 2118491 w 3251966"/>
                  <a:gd name="connsiteY7" fmla="*/ 771525 h 1866900"/>
                  <a:gd name="connsiteX8" fmla="*/ 1118366 w 3251966"/>
                  <a:gd name="connsiteY8" fmla="*/ 571500 h 1866900"/>
                  <a:gd name="connsiteX0" fmla="*/ 1119025 w 3252625"/>
                  <a:gd name="connsiteY0" fmla="*/ 571500 h 1866900"/>
                  <a:gd name="connsiteX1" fmla="*/ 4600 w 3252625"/>
                  <a:gd name="connsiteY1" fmla="*/ 809625 h 1866900"/>
                  <a:gd name="connsiteX2" fmla="*/ 890425 w 3252625"/>
                  <a:gd name="connsiteY2" fmla="*/ 0 h 1866900"/>
                  <a:gd name="connsiteX3" fmla="*/ 2128675 w 3252625"/>
                  <a:gd name="connsiteY3" fmla="*/ 9525 h 1866900"/>
                  <a:gd name="connsiteX4" fmla="*/ 3252625 w 3252625"/>
                  <a:gd name="connsiteY4" fmla="*/ 476250 h 1866900"/>
                  <a:gd name="connsiteX5" fmla="*/ 3243100 w 3252625"/>
                  <a:gd name="connsiteY5" fmla="*/ 1866900 h 1866900"/>
                  <a:gd name="connsiteX6" fmla="*/ 3109750 w 3252625"/>
                  <a:gd name="connsiteY6" fmla="*/ 1847850 h 1866900"/>
                  <a:gd name="connsiteX7" fmla="*/ 2119150 w 3252625"/>
                  <a:gd name="connsiteY7" fmla="*/ 771525 h 1866900"/>
                  <a:gd name="connsiteX8" fmla="*/ 1119025 w 3252625"/>
                  <a:gd name="connsiteY8" fmla="*/ 571500 h 1866900"/>
                  <a:gd name="connsiteX0" fmla="*/ 1118146 w 3251746"/>
                  <a:gd name="connsiteY0" fmla="*/ 571500 h 1866900"/>
                  <a:gd name="connsiteX1" fmla="*/ 3721 w 3251746"/>
                  <a:gd name="connsiteY1" fmla="*/ 809625 h 1866900"/>
                  <a:gd name="connsiteX2" fmla="*/ 889546 w 3251746"/>
                  <a:gd name="connsiteY2" fmla="*/ 0 h 1866900"/>
                  <a:gd name="connsiteX3" fmla="*/ 2127796 w 3251746"/>
                  <a:gd name="connsiteY3" fmla="*/ 9525 h 1866900"/>
                  <a:gd name="connsiteX4" fmla="*/ 3251746 w 3251746"/>
                  <a:gd name="connsiteY4" fmla="*/ 476250 h 1866900"/>
                  <a:gd name="connsiteX5" fmla="*/ 3242221 w 3251746"/>
                  <a:gd name="connsiteY5" fmla="*/ 1866900 h 1866900"/>
                  <a:gd name="connsiteX6" fmla="*/ 3108871 w 3251746"/>
                  <a:gd name="connsiteY6" fmla="*/ 1847850 h 1866900"/>
                  <a:gd name="connsiteX7" fmla="*/ 2118271 w 3251746"/>
                  <a:gd name="connsiteY7" fmla="*/ 771525 h 1866900"/>
                  <a:gd name="connsiteX8" fmla="*/ 1118146 w 3251746"/>
                  <a:gd name="connsiteY8" fmla="*/ 571500 h 1866900"/>
                  <a:gd name="connsiteX0" fmla="*/ 1118146 w 3251746"/>
                  <a:gd name="connsiteY0" fmla="*/ 589645 h 1885045"/>
                  <a:gd name="connsiteX1" fmla="*/ 3721 w 3251746"/>
                  <a:gd name="connsiteY1" fmla="*/ 827770 h 1885045"/>
                  <a:gd name="connsiteX2" fmla="*/ 889546 w 3251746"/>
                  <a:gd name="connsiteY2" fmla="*/ 18145 h 1885045"/>
                  <a:gd name="connsiteX3" fmla="*/ 2127796 w 3251746"/>
                  <a:gd name="connsiteY3" fmla="*/ 27670 h 1885045"/>
                  <a:gd name="connsiteX4" fmla="*/ 3251746 w 3251746"/>
                  <a:gd name="connsiteY4" fmla="*/ 494395 h 1885045"/>
                  <a:gd name="connsiteX5" fmla="*/ 3242221 w 3251746"/>
                  <a:gd name="connsiteY5" fmla="*/ 1885045 h 1885045"/>
                  <a:gd name="connsiteX6" fmla="*/ 3108871 w 3251746"/>
                  <a:gd name="connsiteY6" fmla="*/ 1865995 h 1885045"/>
                  <a:gd name="connsiteX7" fmla="*/ 2118271 w 3251746"/>
                  <a:gd name="connsiteY7" fmla="*/ 789670 h 1885045"/>
                  <a:gd name="connsiteX8" fmla="*/ 1118146 w 3251746"/>
                  <a:gd name="connsiteY8" fmla="*/ 589645 h 1885045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108871 w 3251746"/>
                  <a:gd name="connsiteY6" fmla="*/ 188238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108871 w 3251746"/>
                  <a:gd name="connsiteY6" fmla="*/ 188238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108871 w 3251746"/>
                  <a:gd name="connsiteY6" fmla="*/ 188238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2994571 w 3251746"/>
                  <a:gd name="connsiteY6" fmla="*/ 1777612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2994571 w 3251746"/>
                  <a:gd name="connsiteY6" fmla="*/ 1777612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21976"/>
                  <a:gd name="connsiteX1" fmla="*/ 3721 w 3251746"/>
                  <a:gd name="connsiteY1" fmla="*/ 844162 h 1921976"/>
                  <a:gd name="connsiteX2" fmla="*/ 889546 w 3251746"/>
                  <a:gd name="connsiteY2" fmla="*/ 34537 h 1921976"/>
                  <a:gd name="connsiteX3" fmla="*/ 2127796 w 3251746"/>
                  <a:gd name="connsiteY3" fmla="*/ 44062 h 1921976"/>
                  <a:gd name="connsiteX4" fmla="*/ 3251746 w 3251746"/>
                  <a:gd name="connsiteY4" fmla="*/ 510787 h 1921976"/>
                  <a:gd name="connsiteX5" fmla="*/ 3242221 w 3251746"/>
                  <a:gd name="connsiteY5" fmla="*/ 1901437 h 1921976"/>
                  <a:gd name="connsiteX6" fmla="*/ 2994571 w 3251746"/>
                  <a:gd name="connsiteY6" fmla="*/ 1777612 h 1921976"/>
                  <a:gd name="connsiteX7" fmla="*/ 2118271 w 3251746"/>
                  <a:gd name="connsiteY7" fmla="*/ 806062 h 1921976"/>
                  <a:gd name="connsiteX8" fmla="*/ 1118146 w 3251746"/>
                  <a:gd name="connsiteY8" fmla="*/ 606037 h 1921976"/>
                  <a:gd name="connsiteX0" fmla="*/ 1118146 w 3242221"/>
                  <a:gd name="connsiteY0" fmla="*/ 606037 h 1921976"/>
                  <a:gd name="connsiteX1" fmla="*/ 3721 w 3242221"/>
                  <a:gd name="connsiteY1" fmla="*/ 844162 h 1921976"/>
                  <a:gd name="connsiteX2" fmla="*/ 889546 w 3242221"/>
                  <a:gd name="connsiteY2" fmla="*/ 34537 h 1921976"/>
                  <a:gd name="connsiteX3" fmla="*/ 2127796 w 3242221"/>
                  <a:gd name="connsiteY3" fmla="*/ 44062 h 1921976"/>
                  <a:gd name="connsiteX4" fmla="*/ 3242221 w 3242221"/>
                  <a:gd name="connsiteY4" fmla="*/ 615562 h 1921976"/>
                  <a:gd name="connsiteX5" fmla="*/ 3242221 w 3242221"/>
                  <a:gd name="connsiteY5" fmla="*/ 1901437 h 1921976"/>
                  <a:gd name="connsiteX6" fmla="*/ 2994571 w 3242221"/>
                  <a:gd name="connsiteY6" fmla="*/ 1777612 h 1921976"/>
                  <a:gd name="connsiteX7" fmla="*/ 2118271 w 3242221"/>
                  <a:gd name="connsiteY7" fmla="*/ 806062 h 1921976"/>
                  <a:gd name="connsiteX8" fmla="*/ 1118146 w 3242221"/>
                  <a:gd name="connsiteY8" fmla="*/ 606037 h 1921976"/>
                  <a:gd name="connsiteX0" fmla="*/ 1118146 w 3242221"/>
                  <a:gd name="connsiteY0" fmla="*/ 606037 h 1921976"/>
                  <a:gd name="connsiteX1" fmla="*/ 3721 w 3242221"/>
                  <a:gd name="connsiteY1" fmla="*/ 844162 h 1921976"/>
                  <a:gd name="connsiteX2" fmla="*/ 889546 w 3242221"/>
                  <a:gd name="connsiteY2" fmla="*/ 34537 h 1921976"/>
                  <a:gd name="connsiteX3" fmla="*/ 2127796 w 3242221"/>
                  <a:gd name="connsiteY3" fmla="*/ 44062 h 1921976"/>
                  <a:gd name="connsiteX4" fmla="*/ 3242221 w 3242221"/>
                  <a:gd name="connsiteY4" fmla="*/ 615562 h 1921976"/>
                  <a:gd name="connsiteX5" fmla="*/ 3242221 w 3242221"/>
                  <a:gd name="connsiteY5" fmla="*/ 1901437 h 1921976"/>
                  <a:gd name="connsiteX6" fmla="*/ 2994571 w 3242221"/>
                  <a:gd name="connsiteY6" fmla="*/ 1777612 h 1921976"/>
                  <a:gd name="connsiteX7" fmla="*/ 2118271 w 3242221"/>
                  <a:gd name="connsiteY7" fmla="*/ 806062 h 1921976"/>
                  <a:gd name="connsiteX8" fmla="*/ 1118146 w 3242221"/>
                  <a:gd name="connsiteY8" fmla="*/ 606037 h 1921976"/>
                  <a:gd name="connsiteX0" fmla="*/ 1118146 w 3261271"/>
                  <a:gd name="connsiteY0" fmla="*/ 606037 h 1993269"/>
                  <a:gd name="connsiteX1" fmla="*/ 3721 w 3261271"/>
                  <a:gd name="connsiteY1" fmla="*/ 844162 h 1993269"/>
                  <a:gd name="connsiteX2" fmla="*/ 889546 w 3261271"/>
                  <a:gd name="connsiteY2" fmla="*/ 34537 h 1993269"/>
                  <a:gd name="connsiteX3" fmla="*/ 2127796 w 3261271"/>
                  <a:gd name="connsiteY3" fmla="*/ 44062 h 1993269"/>
                  <a:gd name="connsiteX4" fmla="*/ 3242221 w 3261271"/>
                  <a:gd name="connsiteY4" fmla="*/ 615562 h 1993269"/>
                  <a:gd name="connsiteX5" fmla="*/ 3261271 w 3261271"/>
                  <a:gd name="connsiteY5" fmla="*/ 1987162 h 1993269"/>
                  <a:gd name="connsiteX6" fmla="*/ 2994571 w 3261271"/>
                  <a:gd name="connsiteY6" fmla="*/ 1777612 h 1993269"/>
                  <a:gd name="connsiteX7" fmla="*/ 2118271 w 3261271"/>
                  <a:gd name="connsiteY7" fmla="*/ 806062 h 1993269"/>
                  <a:gd name="connsiteX8" fmla="*/ 1118146 w 3261271"/>
                  <a:gd name="connsiteY8" fmla="*/ 606037 h 199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61271" h="1993269">
                    <a:moveTo>
                      <a:pt x="1118146" y="606037"/>
                    </a:moveTo>
                    <a:cubicBezTo>
                      <a:pt x="816521" y="761612"/>
                      <a:pt x="308521" y="1206112"/>
                      <a:pt x="3721" y="844162"/>
                    </a:cubicBezTo>
                    <a:cubicBezTo>
                      <a:pt x="-62359" y="765692"/>
                      <a:pt x="772071" y="98037"/>
                      <a:pt x="889546" y="34537"/>
                    </a:cubicBezTo>
                    <a:cubicBezTo>
                      <a:pt x="1007021" y="-9913"/>
                      <a:pt x="2000796" y="-16263"/>
                      <a:pt x="2127796" y="44062"/>
                    </a:cubicBezTo>
                    <a:cubicBezTo>
                      <a:pt x="2616746" y="180587"/>
                      <a:pt x="2915196" y="345687"/>
                      <a:pt x="3242221" y="615562"/>
                    </a:cubicBezTo>
                    <a:lnTo>
                      <a:pt x="3261271" y="1987162"/>
                    </a:lnTo>
                    <a:cubicBezTo>
                      <a:pt x="3159671" y="2012562"/>
                      <a:pt x="3134271" y="1961762"/>
                      <a:pt x="2994571" y="1777612"/>
                    </a:cubicBezTo>
                    <a:cubicBezTo>
                      <a:pt x="2616746" y="1444237"/>
                      <a:pt x="2343696" y="1148962"/>
                      <a:pt x="2118271" y="806062"/>
                    </a:cubicBezTo>
                    <a:cubicBezTo>
                      <a:pt x="1756321" y="777487"/>
                      <a:pt x="1432471" y="720337"/>
                      <a:pt x="1118146" y="606037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20" name="Rounded Rectangle 4">
                <a:extLst>
                  <a:ext uri="{FF2B5EF4-FFF2-40B4-BE49-F238E27FC236}">
                    <a16:creationId xmlns:a16="http://schemas.microsoft.com/office/drawing/2014/main" id="{C8F26B30-45EE-4433-9172-BCFF720EEB7F}"/>
                  </a:ext>
                </a:extLst>
              </p:cNvPr>
              <p:cNvSpPr/>
              <p:nvPr/>
            </p:nvSpPr>
            <p:spPr>
              <a:xfrm rot="2002203">
                <a:off x="2745022" y="3807001"/>
                <a:ext cx="339508" cy="612148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1" name="Rounded Rectangle 11">
                <a:extLst>
                  <a:ext uri="{FF2B5EF4-FFF2-40B4-BE49-F238E27FC236}">
                    <a16:creationId xmlns:a16="http://schemas.microsoft.com/office/drawing/2014/main" id="{71B7F4AF-2BFF-4128-AB00-E1DD2A168795}"/>
                  </a:ext>
                </a:extLst>
              </p:cNvPr>
              <p:cNvSpPr/>
              <p:nvPr/>
            </p:nvSpPr>
            <p:spPr>
              <a:xfrm rot="2002203">
                <a:off x="3276558" y="3627997"/>
                <a:ext cx="339508" cy="93469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2" name="Rounded Rectangle 12">
                <a:extLst>
                  <a:ext uri="{FF2B5EF4-FFF2-40B4-BE49-F238E27FC236}">
                    <a16:creationId xmlns:a16="http://schemas.microsoft.com/office/drawing/2014/main" id="{18DDBA16-4DED-4818-91DB-2E4C21A09191}"/>
                  </a:ext>
                </a:extLst>
              </p:cNvPr>
              <p:cNvSpPr/>
              <p:nvPr/>
            </p:nvSpPr>
            <p:spPr>
              <a:xfrm rot="2002203">
                <a:off x="3656813" y="3935485"/>
                <a:ext cx="339508" cy="7243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" name="Rounded Rectangle 13">
                <a:extLst>
                  <a:ext uri="{FF2B5EF4-FFF2-40B4-BE49-F238E27FC236}">
                    <a16:creationId xmlns:a16="http://schemas.microsoft.com/office/drawing/2014/main" id="{1D740FA3-A4C8-4107-B70A-E1746EE052B6}"/>
                  </a:ext>
                </a:extLst>
              </p:cNvPr>
              <p:cNvSpPr/>
              <p:nvPr/>
            </p:nvSpPr>
            <p:spPr>
              <a:xfrm rot="2002203">
                <a:off x="4082895" y="4229792"/>
                <a:ext cx="339508" cy="567411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9633B206-477C-41C1-8D1F-34A3617B5346}"/>
                </a:ext>
              </a:extLst>
            </p:cNvPr>
            <p:cNvSpPr/>
            <p:nvPr/>
          </p:nvSpPr>
          <p:spPr>
            <a:xfrm>
              <a:off x="2676526" y="2590800"/>
              <a:ext cx="3152217" cy="2284673"/>
            </a:xfrm>
            <a:custGeom>
              <a:avLst/>
              <a:gdLst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803401 w 3152217"/>
                <a:gd name="connsiteY25" fmla="*/ 2014854 h 2217998"/>
                <a:gd name="connsiteX26" fmla="*/ 1771650 w 3152217"/>
                <a:gd name="connsiteY26" fmla="*/ 2057400 h 2217998"/>
                <a:gd name="connsiteX27" fmla="*/ 1798691 w 3152217"/>
                <a:gd name="connsiteY27" fmla="*/ 2010144 h 2217998"/>
                <a:gd name="connsiteX28" fmla="*/ 1775643 w 3152217"/>
                <a:gd name="connsiteY28" fmla="*/ 1987096 h 2217998"/>
                <a:gd name="connsiteX29" fmla="*/ 1848068 w 3152217"/>
                <a:gd name="connsiteY29" fmla="*/ 1914670 h 2217998"/>
                <a:gd name="connsiteX30" fmla="*/ 1533525 w 3152217"/>
                <a:gd name="connsiteY30" fmla="*/ 1485900 h 2217998"/>
                <a:gd name="connsiteX31" fmla="*/ 1219200 w 3152217"/>
                <a:gd name="connsiteY31" fmla="*/ 1181100 h 2217998"/>
                <a:gd name="connsiteX32" fmla="*/ 571500 w 3152217"/>
                <a:gd name="connsiteY32" fmla="*/ 1295400 h 2217998"/>
                <a:gd name="connsiteX33" fmla="*/ 0 w 3152217"/>
                <a:gd name="connsiteY33" fmla="*/ 1266825 h 2217998"/>
                <a:gd name="connsiteX34" fmla="*/ 9525 w 3152217"/>
                <a:gd name="connsiteY34" fmla="*/ 28575 h 2217998"/>
                <a:gd name="connsiteX35" fmla="*/ 323850 w 3152217"/>
                <a:gd name="connsiteY35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803401 w 3152217"/>
                <a:gd name="connsiteY25" fmla="*/ 2014854 h 2217998"/>
                <a:gd name="connsiteX26" fmla="*/ 1771650 w 3152217"/>
                <a:gd name="connsiteY26" fmla="*/ 2057400 h 2217998"/>
                <a:gd name="connsiteX27" fmla="*/ 1798691 w 3152217"/>
                <a:gd name="connsiteY27" fmla="*/ 2010144 h 2217998"/>
                <a:gd name="connsiteX28" fmla="*/ 1775643 w 3152217"/>
                <a:gd name="connsiteY28" fmla="*/ 1987096 h 2217998"/>
                <a:gd name="connsiteX29" fmla="*/ 1848068 w 3152217"/>
                <a:gd name="connsiteY29" fmla="*/ 1914670 h 2217998"/>
                <a:gd name="connsiteX30" fmla="*/ 1533525 w 3152217"/>
                <a:gd name="connsiteY30" fmla="*/ 1485900 h 2217998"/>
                <a:gd name="connsiteX31" fmla="*/ 1219200 w 3152217"/>
                <a:gd name="connsiteY31" fmla="*/ 1181100 h 2217998"/>
                <a:gd name="connsiteX32" fmla="*/ 571500 w 3152217"/>
                <a:gd name="connsiteY32" fmla="*/ 1295400 h 2217998"/>
                <a:gd name="connsiteX33" fmla="*/ 0 w 3152217"/>
                <a:gd name="connsiteY33" fmla="*/ 1266825 h 2217998"/>
                <a:gd name="connsiteX34" fmla="*/ 9525 w 3152217"/>
                <a:gd name="connsiteY34" fmla="*/ 28575 h 2217998"/>
                <a:gd name="connsiteX35" fmla="*/ 323850 w 3152217"/>
                <a:gd name="connsiteY35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803401 w 3152217"/>
                <a:gd name="connsiteY25" fmla="*/ 2014854 h 2217998"/>
                <a:gd name="connsiteX26" fmla="*/ 1798691 w 3152217"/>
                <a:gd name="connsiteY26" fmla="*/ 2010144 h 2217998"/>
                <a:gd name="connsiteX27" fmla="*/ 1775643 w 3152217"/>
                <a:gd name="connsiteY27" fmla="*/ 1987096 h 2217998"/>
                <a:gd name="connsiteX28" fmla="*/ 1848068 w 3152217"/>
                <a:gd name="connsiteY28" fmla="*/ 1914670 h 2217998"/>
                <a:gd name="connsiteX29" fmla="*/ 1533525 w 3152217"/>
                <a:gd name="connsiteY29" fmla="*/ 1485900 h 2217998"/>
                <a:gd name="connsiteX30" fmla="*/ 1219200 w 3152217"/>
                <a:gd name="connsiteY30" fmla="*/ 1181100 h 2217998"/>
                <a:gd name="connsiteX31" fmla="*/ 571500 w 3152217"/>
                <a:gd name="connsiteY31" fmla="*/ 1295400 h 2217998"/>
                <a:gd name="connsiteX32" fmla="*/ 0 w 3152217"/>
                <a:gd name="connsiteY32" fmla="*/ 1266825 h 2217998"/>
                <a:gd name="connsiteX33" fmla="*/ 9525 w 3152217"/>
                <a:gd name="connsiteY33" fmla="*/ 28575 h 2217998"/>
                <a:gd name="connsiteX34" fmla="*/ 323850 w 3152217"/>
                <a:gd name="connsiteY34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798691 w 3152217"/>
                <a:gd name="connsiteY25" fmla="*/ 2010144 h 2217998"/>
                <a:gd name="connsiteX26" fmla="*/ 1775643 w 3152217"/>
                <a:gd name="connsiteY26" fmla="*/ 1987096 h 2217998"/>
                <a:gd name="connsiteX27" fmla="*/ 1848068 w 3152217"/>
                <a:gd name="connsiteY27" fmla="*/ 1914670 h 2217998"/>
                <a:gd name="connsiteX28" fmla="*/ 1533525 w 3152217"/>
                <a:gd name="connsiteY28" fmla="*/ 1485900 h 2217998"/>
                <a:gd name="connsiteX29" fmla="*/ 1219200 w 3152217"/>
                <a:gd name="connsiteY29" fmla="*/ 1181100 h 2217998"/>
                <a:gd name="connsiteX30" fmla="*/ 571500 w 3152217"/>
                <a:gd name="connsiteY30" fmla="*/ 1295400 h 2217998"/>
                <a:gd name="connsiteX31" fmla="*/ 0 w 3152217"/>
                <a:gd name="connsiteY31" fmla="*/ 1266825 h 2217998"/>
                <a:gd name="connsiteX32" fmla="*/ 9525 w 3152217"/>
                <a:gd name="connsiteY32" fmla="*/ 28575 h 2217998"/>
                <a:gd name="connsiteX33" fmla="*/ 323850 w 3152217"/>
                <a:gd name="connsiteY33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798691 w 3152217"/>
                <a:gd name="connsiteY25" fmla="*/ 2010144 h 2217998"/>
                <a:gd name="connsiteX26" fmla="*/ 1775643 w 3152217"/>
                <a:gd name="connsiteY26" fmla="*/ 1987096 h 2217998"/>
                <a:gd name="connsiteX27" fmla="*/ 1848068 w 3152217"/>
                <a:gd name="connsiteY27" fmla="*/ 1914670 h 2217998"/>
                <a:gd name="connsiteX28" fmla="*/ 1533525 w 3152217"/>
                <a:gd name="connsiteY28" fmla="*/ 1485900 h 2217998"/>
                <a:gd name="connsiteX29" fmla="*/ 1219200 w 3152217"/>
                <a:gd name="connsiteY29" fmla="*/ 1181100 h 2217998"/>
                <a:gd name="connsiteX30" fmla="*/ 571500 w 3152217"/>
                <a:gd name="connsiteY30" fmla="*/ 1295400 h 2217998"/>
                <a:gd name="connsiteX31" fmla="*/ 0 w 3152217"/>
                <a:gd name="connsiteY31" fmla="*/ 1266825 h 2217998"/>
                <a:gd name="connsiteX32" fmla="*/ 9525 w 3152217"/>
                <a:gd name="connsiteY32" fmla="*/ 28575 h 2217998"/>
                <a:gd name="connsiteX33" fmla="*/ 323850 w 3152217"/>
                <a:gd name="connsiteY33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8068 w 3152217"/>
                <a:gd name="connsiteY26" fmla="*/ 191467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8068 w 3152217"/>
                <a:gd name="connsiteY26" fmla="*/ 1911865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8068 w 3152217"/>
                <a:gd name="connsiteY26" fmla="*/ 1911865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3152217 w 3152217"/>
                <a:gd name="connsiteY5" fmla="*/ 1217685 h 2217998"/>
                <a:gd name="connsiteX6" fmla="*/ 3152217 w 3152217"/>
                <a:gd name="connsiteY6" fmla="*/ 1429902 h 2217998"/>
                <a:gd name="connsiteX7" fmla="*/ 2940000 w 3152217"/>
                <a:gd name="connsiteY7" fmla="*/ 1429902 h 2217998"/>
                <a:gd name="connsiteX8" fmla="*/ 2539107 w 3152217"/>
                <a:gd name="connsiteY8" fmla="*/ 1029008 h 2217998"/>
                <a:gd name="connsiteX9" fmla="*/ 2474399 w 3152217"/>
                <a:gd name="connsiteY9" fmla="*/ 1115717 h 2217998"/>
                <a:gd name="connsiteX10" fmla="*/ 2907621 w 3152217"/>
                <a:gd name="connsiteY10" fmla="*/ 1548940 h 2217998"/>
                <a:gd name="connsiteX11" fmla="*/ 2907621 w 3152217"/>
                <a:gd name="connsiteY11" fmla="*/ 1761157 h 2217998"/>
                <a:gd name="connsiteX12" fmla="*/ 2695404 w 3152217"/>
                <a:gd name="connsiteY12" fmla="*/ 1761157 h 2217998"/>
                <a:gd name="connsiteX13" fmla="*/ 2293017 w 3152217"/>
                <a:gd name="connsiteY13" fmla="*/ 1358769 h 2217998"/>
                <a:gd name="connsiteX14" fmla="*/ 2228234 w 3152217"/>
                <a:gd name="connsiteY14" fmla="*/ 1445578 h 2217998"/>
                <a:gd name="connsiteX15" fmla="*/ 2648161 w 3152217"/>
                <a:gd name="connsiteY15" fmla="*/ 1865505 h 2217998"/>
                <a:gd name="connsiteX16" fmla="*/ 2648161 w 3152217"/>
                <a:gd name="connsiteY16" fmla="*/ 2077722 h 2217998"/>
                <a:gd name="connsiteX17" fmla="*/ 2435944 w 3152217"/>
                <a:gd name="connsiteY17" fmla="*/ 2077722 h 2217998"/>
                <a:gd name="connsiteX18" fmla="*/ 2046853 w 3152217"/>
                <a:gd name="connsiteY18" fmla="*/ 1688629 h 2217998"/>
                <a:gd name="connsiteX19" fmla="*/ 1987859 w 3152217"/>
                <a:gd name="connsiteY19" fmla="*/ 1774879 h 2217998"/>
                <a:gd name="connsiteX20" fmla="*/ 2218760 w 3152217"/>
                <a:gd name="connsiteY20" fmla="*/ 2005781 h 2217998"/>
                <a:gd name="connsiteX21" fmla="*/ 2218760 w 3152217"/>
                <a:gd name="connsiteY21" fmla="*/ 2217998 h 2217998"/>
                <a:gd name="connsiteX22" fmla="*/ 2006543 w 3152217"/>
                <a:gd name="connsiteY22" fmla="*/ 2217998 h 2217998"/>
                <a:gd name="connsiteX23" fmla="*/ 1798691 w 3152217"/>
                <a:gd name="connsiteY23" fmla="*/ 2010144 h 2217998"/>
                <a:gd name="connsiteX24" fmla="*/ 1775643 w 3152217"/>
                <a:gd name="connsiteY24" fmla="*/ 1987096 h 2217998"/>
                <a:gd name="connsiteX25" fmla="*/ 1842458 w 3152217"/>
                <a:gd name="connsiteY25" fmla="*/ 1897840 h 2217998"/>
                <a:gd name="connsiteX26" fmla="*/ 1533525 w 3152217"/>
                <a:gd name="connsiteY26" fmla="*/ 1485900 h 2217998"/>
                <a:gd name="connsiteX27" fmla="*/ 1219200 w 3152217"/>
                <a:gd name="connsiteY27" fmla="*/ 1181100 h 2217998"/>
                <a:gd name="connsiteX28" fmla="*/ 571500 w 3152217"/>
                <a:gd name="connsiteY28" fmla="*/ 1295400 h 2217998"/>
                <a:gd name="connsiteX29" fmla="*/ 0 w 3152217"/>
                <a:gd name="connsiteY29" fmla="*/ 1266825 h 2217998"/>
                <a:gd name="connsiteX30" fmla="*/ 9525 w 3152217"/>
                <a:gd name="connsiteY30" fmla="*/ 28575 h 2217998"/>
                <a:gd name="connsiteX31" fmla="*/ 323850 w 3152217"/>
                <a:gd name="connsiteY31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314575 w 3152217"/>
                <a:gd name="connsiteY3" fmla="*/ 285750 h 2217998"/>
                <a:gd name="connsiteX4" fmla="*/ 2724150 w 3152217"/>
                <a:gd name="connsiteY4" fmla="*/ 781050 h 2217998"/>
                <a:gd name="connsiteX5" fmla="*/ 3152217 w 3152217"/>
                <a:gd name="connsiteY5" fmla="*/ 1217685 h 2217998"/>
                <a:gd name="connsiteX6" fmla="*/ 3152217 w 3152217"/>
                <a:gd name="connsiteY6" fmla="*/ 1429902 h 2217998"/>
                <a:gd name="connsiteX7" fmla="*/ 2940000 w 3152217"/>
                <a:gd name="connsiteY7" fmla="*/ 1429902 h 2217998"/>
                <a:gd name="connsiteX8" fmla="*/ 2539107 w 3152217"/>
                <a:gd name="connsiteY8" fmla="*/ 1029008 h 2217998"/>
                <a:gd name="connsiteX9" fmla="*/ 2474399 w 3152217"/>
                <a:gd name="connsiteY9" fmla="*/ 1115717 h 2217998"/>
                <a:gd name="connsiteX10" fmla="*/ 2907621 w 3152217"/>
                <a:gd name="connsiteY10" fmla="*/ 1548940 h 2217998"/>
                <a:gd name="connsiteX11" fmla="*/ 2907621 w 3152217"/>
                <a:gd name="connsiteY11" fmla="*/ 1761157 h 2217998"/>
                <a:gd name="connsiteX12" fmla="*/ 2695404 w 3152217"/>
                <a:gd name="connsiteY12" fmla="*/ 1761157 h 2217998"/>
                <a:gd name="connsiteX13" fmla="*/ 2293017 w 3152217"/>
                <a:gd name="connsiteY13" fmla="*/ 1358769 h 2217998"/>
                <a:gd name="connsiteX14" fmla="*/ 2228234 w 3152217"/>
                <a:gd name="connsiteY14" fmla="*/ 1445578 h 2217998"/>
                <a:gd name="connsiteX15" fmla="*/ 2648161 w 3152217"/>
                <a:gd name="connsiteY15" fmla="*/ 1865505 h 2217998"/>
                <a:gd name="connsiteX16" fmla="*/ 2648161 w 3152217"/>
                <a:gd name="connsiteY16" fmla="*/ 2077722 h 2217998"/>
                <a:gd name="connsiteX17" fmla="*/ 2435944 w 3152217"/>
                <a:gd name="connsiteY17" fmla="*/ 2077722 h 2217998"/>
                <a:gd name="connsiteX18" fmla="*/ 2046853 w 3152217"/>
                <a:gd name="connsiteY18" fmla="*/ 1688629 h 2217998"/>
                <a:gd name="connsiteX19" fmla="*/ 1987859 w 3152217"/>
                <a:gd name="connsiteY19" fmla="*/ 1774879 h 2217998"/>
                <a:gd name="connsiteX20" fmla="*/ 2218760 w 3152217"/>
                <a:gd name="connsiteY20" fmla="*/ 2005781 h 2217998"/>
                <a:gd name="connsiteX21" fmla="*/ 2218760 w 3152217"/>
                <a:gd name="connsiteY21" fmla="*/ 2217998 h 2217998"/>
                <a:gd name="connsiteX22" fmla="*/ 2006543 w 3152217"/>
                <a:gd name="connsiteY22" fmla="*/ 2217998 h 2217998"/>
                <a:gd name="connsiteX23" fmla="*/ 1798691 w 3152217"/>
                <a:gd name="connsiteY23" fmla="*/ 2010144 h 2217998"/>
                <a:gd name="connsiteX24" fmla="*/ 1775643 w 3152217"/>
                <a:gd name="connsiteY24" fmla="*/ 1987096 h 2217998"/>
                <a:gd name="connsiteX25" fmla="*/ 1842458 w 3152217"/>
                <a:gd name="connsiteY25" fmla="*/ 1897840 h 2217998"/>
                <a:gd name="connsiteX26" fmla="*/ 1533525 w 3152217"/>
                <a:gd name="connsiteY26" fmla="*/ 1485900 h 2217998"/>
                <a:gd name="connsiteX27" fmla="*/ 1219200 w 3152217"/>
                <a:gd name="connsiteY27" fmla="*/ 1181100 h 2217998"/>
                <a:gd name="connsiteX28" fmla="*/ 571500 w 3152217"/>
                <a:gd name="connsiteY28" fmla="*/ 1295400 h 2217998"/>
                <a:gd name="connsiteX29" fmla="*/ 0 w 3152217"/>
                <a:gd name="connsiteY29" fmla="*/ 1266825 h 2217998"/>
                <a:gd name="connsiteX30" fmla="*/ 9525 w 3152217"/>
                <a:gd name="connsiteY30" fmla="*/ 28575 h 2217998"/>
                <a:gd name="connsiteX31" fmla="*/ 323850 w 3152217"/>
                <a:gd name="connsiteY31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314575 w 3152217"/>
                <a:gd name="connsiteY3" fmla="*/ 285750 h 2217998"/>
                <a:gd name="connsiteX4" fmla="*/ 2724150 w 3152217"/>
                <a:gd name="connsiteY4" fmla="*/ 781050 h 2217998"/>
                <a:gd name="connsiteX5" fmla="*/ 3152217 w 3152217"/>
                <a:gd name="connsiteY5" fmla="*/ 1217685 h 2217998"/>
                <a:gd name="connsiteX6" fmla="*/ 3152217 w 3152217"/>
                <a:gd name="connsiteY6" fmla="*/ 1429902 h 2217998"/>
                <a:gd name="connsiteX7" fmla="*/ 2940000 w 3152217"/>
                <a:gd name="connsiteY7" fmla="*/ 1429902 h 2217998"/>
                <a:gd name="connsiteX8" fmla="*/ 2539107 w 3152217"/>
                <a:gd name="connsiteY8" fmla="*/ 1029008 h 2217998"/>
                <a:gd name="connsiteX9" fmla="*/ 2474399 w 3152217"/>
                <a:gd name="connsiteY9" fmla="*/ 1115717 h 2217998"/>
                <a:gd name="connsiteX10" fmla="*/ 2907621 w 3152217"/>
                <a:gd name="connsiteY10" fmla="*/ 1548940 h 2217998"/>
                <a:gd name="connsiteX11" fmla="*/ 2907621 w 3152217"/>
                <a:gd name="connsiteY11" fmla="*/ 1761157 h 2217998"/>
                <a:gd name="connsiteX12" fmla="*/ 2695404 w 3152217"/>
                <a:gd name="connsiteY12" fmla="*/ 1761157 h 2217998"/>
                <a:gd name="connsiteX13" fmla="*/ 2293017 w 3152217"/>
                <a:gd name="connsiteY13" fmla="*/ 1358769 h 2217998"/>
                <a:gd name="connsiteX14" fmla="*/ 2228234 w 3152217"/>
                <a:gd name="connsiteY14" fmla="*/ 1445578 h 2217998"/>
                <a:gd name="connsiteX15" fmla="*/ 2648161 w 3152217"/>
                <a:gd name="connsiteY15" fmla="*/ 1865505 h 2217998"/>
                <a:gd name="connsiteX16" fmla="*/ 2648161 w 3152217"/>
                <a:gd name="connsiteY16" fmla="*/ 2077722 h 2217998"/>
                <a:gd name="connsiteX17" fmla="*/ 2435944 w 3152217"/>
                <a:gd name="connsiteY17" fmla="*/ 2077722 h 2217998"/>
                <a:gd name="connsiteX18" fmla="*/ 2046853 w 3152217"/>
                <a:gd name="connsiteY18" fmla="*/ 1688629 h 2217998"/>
                <a:gd name="connsiteX19" fmla="*/ 1987859 w 3152217"/>
                <a:gd name="connsiteY19" fmla="*/ 1774879 h 2217998"/>
                <a:gd name="connsiteX20" fmla="*/ 2218760 w 3152217"/>
                <a:gd name="connsiteY20" fmla="*/ 2005781 h 2217998"/>
                <a:gd name="connsiteX21" fmla="*/ 2218760 w 3152217"/>
                <a:gd name="connsiteY21" fmla="*/ 2217998 h 2217998"/>
                <a:gd name="connsiteX22" fmla="*/ 2006543 w 3152217"/>
                <a:gd name="connsiteY22" fmla="*/ 2217998 h 2217998"/>
                <a:gd name="connsiteX23" fmla="*/ 1798691 w 3152217"/>
                <a:gd name="connsiteY23" fmla="*/ 2010144 h 2217998"/>
                <a:gd name="connsiteX24" fmla="*/ 1775643 w 3152217"/>
                <a:gd name="connsiteY24" fmla="*/ 1987096 h 2217998"/>
                <a:gd name="connsiteX25" fmla="*/ 1842458 w 3152217"/>
                <a:gd name="connsiteY25" fmla="*/ 1897840 h 2217998"/>
                <a:gd name="connsiteX26" fmla="*/ 1533525 w 3152217"/>
                <a:gd name="connsiteY26" fmla="*/ 1485900 h 2217998"/>
                <a:gd name="connsiteX27" fmla="*/ 1219200 w 3152217"/>
                <a:gd name="connsiteY27" fmla="*/ 1181100 h 2217998"/>
                <a:gd name="connsiteX28" fmla="*/ 571500 w 3152217"/>
                <a:gd name="connsiteY28" fmla="*/ 1295400 h 2217998"/>
                <a:gd name="connsiteX29" fmla="*/ 0 w 3152217"/>
                <a:gd name="connsiteY29" fmla="*/ 1266825 h 2217998"/>
                <a:gd name="connsiteX30" fmla="*/ 9525 w 3152217"/>
                <a:gd name="connsiteY30" fmla="*/ 28575 h 2217998"/>
                <a:gd name="connsiteX31" fmla="*/ 323850 w 3152217"/>
                <a:gd name="connsiteY31" fmla="*/ 0 h 2217998"/>
                <a:gd name="connsiteX0" fmla="*/ 361950 w 3152217"/>
                <a:gd name="connsiteY0" fmla="*/ 0 h 2256098"/>
                <a:gd name="connsiteX1" fmla="*/ 95250 w 3152217"/>
                <a:gd name="connsiteY1" fmla="*/ 247650 h 2256098"/>
                <a:gd name="connsiteX2" fmla="*/ 1352550 w 3152217"/>
                <a:gd name="connsiteY2" fmla="*/ 123825 h 2256098"/>
                <a:gd name="connsiteX3" fmla="*/ 2314575 w 3152217"/>
                <a:gd name="connsiteY3" fmla="*/ 323850 h 2256098"/>
                <a:gd name="connsiteX4" fmla="*/ 2724150 w 3152217"/>
                <a:gd name="connsiteY4" fmla="*/ 819150 h 2256098"/>
                <a:gd name="connsiteX5" fmla="*/ 3152217 w 3152217"/>
                <a:gd name="connsiteY5" fmla="*/ 1255785 h 2256098"/>
                <a:gd name="connsiteX6" fmla="*/ 3152217 w 3152217"/>
                <a:gd name="connsiteY6" fmla="*/ 1468002 h 2256098"/>
                <a:gd name="connsiteX7" fmla="*/ 2940000 w 3152217"/>
                <a:gd name="connsiteY7" fmla="*/ 1468002 h 2256098"/>
                <a:gd name="connsiteX8" fmla="*/ 2539107 w 3152217"/>
                <a:gd name="connsiteY8" fmla="*/ 1067108 h 2256098"/>
                <a:gd name="connsiteX9" fmla="*/ 2474399 w 3152217"/>
                <a:gd name="connsiteY9" fmla="*/ 1153817 h 2256098"/>
                <a:gd name="connsiteX10" fmla="*/ 2907621 w 3152217"/>
                <a:gd name="connsiteY10" fmla="*/ 1587040 h 2256098"/>
                <a:gd name="connsiteX11" fmla="*/ 2907621 w 3152217"/>
                <a:gd name="connsiteY11" fmla="*/ 1799257 h 2256098"/>
                <a:gd name="connsiteX12" fmla="*/ 2695404 w 3152217"/>
                <a:gd name="connsiteY12" fmla="*/ 1799257 h 2256098"/>
                <a:gd name="connsiteX13" fmla="*/ 2293017 w 3152217"/>
                <a:gd name="connsiteY13" fmla="*/ 1396869 h 2256098"/>
                <a:gd name="connsiteX14" fmla="*/ 2228234 w 3152217"/>
                <a:gd name="connsiteY14" fmla="*/ 1483678 h 2256098"/>
                <a:gd name="connsiteX15" fmla="*/ 2648161 w 3152217"/>
                <a:gd name="connsiteY15" fmla="*/ 1903605 h 2256098"/>
                <a:gd name="connsiteX16" fmla="*/ 2648161 w 3152217"/>
                <a:gd name="connsiteY16" fmla="*/ 2115822 h 2256098"/>
                <a:gd name="connsiteX17" fmla="*/ 2435944 w 3152217"/>
                <a:gd name="connsiteY17" fmla="*/ 2115822 h 2256098"/>
                <a:gd name="connsiteX18" fmla="*/ 2046853 w 3152217"/>
                <a:gd name="connsiteY18" fmla="*/ 1726729 h 2256098"/>
                <a:gd name="connsiteX19" fmla="*/ 1987859 w 3152217"/>
                <a:gd name="connsiteY19" fmla="*/ 1812979 h 2256098"/>
                <a:gd name="connsiteX20" fmla="*/ 2218760 w 3152217"/>
                <a:gd name="connsiteY20" fmla="*/ 2043881 h 2256098"/>
                <a:gd name="connsiteX21" fmla="*/ 2218760 w 3152217"/>
                <a:gd name="connsiteY21" fmla="*/ 2256098 h 2256098"/>
                <a:gd name="connsiteX22" fmla="*/ 2006543 w 3152217"/>
                <a:gd name="connsiteY22" fmla="*/ 2256098 h 2256098"/>
                <a:gd name="connsiteX23" fmla="*/ 1798691 w 3152217"/>
                <a:gd name="connsiteY23" fmla="*/ 2048244 h 2256098"/>
                <a:gd name="connsiteX24" fmla="*/ 1775643 w 3152217"/>
                <a:gd name="connsiteY24" fmla="*/ 2025196 h 2256098"/>
                <a:gd name="connsiteX25" fmla="*/ 1842458 w 3152217"/>
                <a:gd name="connsiteY25" fmla="*/ 1935940 h 2256098"/>
                <a:gd name="connsiteX26" fmla="*/ 1533525 w 3152217"/>
                <a:gd name="connsiteY26" fmla="*/ 1524000 h 2256098"/>
                <a:gd name="connsiteX27" fmla="*/ 1219200 w 3152217"/>
                <a:gd name="connsiteY27" fmla="*/ 1219200 h 2256098"/>
                <a:gd name="connsiteX28" fmla="*/ 571500 w 3152217"/>
                <a:gd name="connsiteY28" fmla="*/ 1333500 h 2256098"/>
                <a:gd name="connsiteX29" fmla="*/ 0 w 3152217"/>
                <a:gd name="connsiteY29" fmla="*/ 1304925 h 2256098"/>
                <a:gd name="connsiteX30" fmla="*/ 9525 w 3152217"/>
                <a:gd name="connsiteY30" fmla="*/ 66675 h 2256098"/>
                <a:gd name="connsiteX31" fmla="*/ 361950 w 3152217"/>
                <a:gd name="connsiteY31" fmla="*/ 0 h 2256098"/>
                <a:gd name="connsiteX0" fmla="*/ 361950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61950 w 3152217"/>
                <a:gd name="connsiteY31" fmla="*/ 9525 h 2265623"/>
                <a:gd name="connsiteX0" fmla="*/ 40957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409575 w 3152217"/>
                <a:gd name="connsiteY31" fmla="*/ 9525 h 2265623"/>
                <a:gd name="connsiteX0" fmla="*/ 39052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90525 w 3152217"/>
                <a:gd name="connsiteY31" fmla="*/ 9525 h 2265623"/>
                <a:gd name="connsiteX0" fmla="*/ 390525 w 3152217"/>
                <a:gd name="connsiteY0" fmla="*/ 24506 h 2280604"/>
                <a:gd name="connsiteX1" fmla="*/ 95250 w 3152217"/>
                <a:gd name="connsiteY1" fmla="*/ 272156 h 2280604"/>
                <a:gd name="connsiteX2" fmla="*/ 1352550 w 3152217"/>
                <a:gd name="connsiteY2" fmla="*/ 148331 h 2280604"/>
                <a:gd name="connsiteX3" fmla="*/ 2314575 w 3152217"/>
                <a:gd name="connsiteY3" fmla="*/ 348356 h 2280604"/>
                <a:gd name="connsiteX4" fmla="*/ 2724150 w 3152217"/>
                <a:gd name="connsiteY4" fmla="*/ 843656 h 2280604"/>
                <a:gd name="connsiteX5" fmla="*/ 3152217 w 3152217"/>
                <a:gd name="connsiteY5" fmla="*/ 1280291 h 2280604"/>
                <a:gd name="connsiteX6" fmla="*/ 3152217 w 3152217"/>
                <a:gd name="connsiteY6" fmla="*/ 1492508 h 2280604"/>
                <a:gd name="connsiteX7" fmla="*/ 2940000 w 3152217"/>
                <a:gd name="connsiteY7" fmla="*/ 1492508 h 2280604"/>
                <a:gd name="connsiteX8" fmla="*/ 2539107 w 3152217"/>
                <a:gd name="connsiteY8" fmla="*/ 1091614 h 2280604"/>
                <a:gd name="connsiteX9" fmla="*/ 2474399 w 3152217"/>
                <a:gd name="connsiteY9" fmla="*/ 1178323 h 2280604"/>
                <a:gd name="connsiteX10" fmla="*/ 2907621 w 3152217"/>
                <a:gd name="connsiteY10" fmla="*/ 1611546 h 2280604"/>
                <a:gd name="connsiteX11" fmla="*/ 2907621 w 3152217"/>
                <a:gd name="connsiteY11" fmla="*/ 1823763 h 2280604"/>
                <a:gd name="connsiteX12" fmla="*/ 2695404 w 3152217"/>
                <a:gd name="connsiteY12" fmla="*/ 1823763 h 2280604"/>
                <a:gd name="connsiteX13" fmla="*/ 2293017 w 3152217"/>
                <a:gd name="connsiteY13" fmla="*/ 1421375 h 2280604"/>
                <a:gd name="connsiteX14" fmla="*/ 2228234 w 3152217"/>
                <a:gd name="connsiteY14" fmla="*/ 1508184 h 2280604"/>
                <a:gd name="connsiteX15" fmla="*/ 2648161 w 3152217"/>
                <a:gd name="connsiteY15" fmla="*/ 1928111 h 2280604"/>
                <a:gd name="connsiteX16" fmla="*/ 2648161 w 3152217"/>
                <a:gd name="connsiteY16" fmla="*/ 2140328 h 2280604"/>
                <a:gd name="connsiteX17" fmla="*/ 2435944 w 3152217"/>
                <a:gd name="connsiteY17" fmla="*/ 2140328 h 2280604"/>
                <a:gd name="connsiteX18" fmla="*/ 2046853 w 3152217"/>
                <a:gd name="connsiteY18" fmla="*/ 1751235 h 2280604"/>
                <a:gd name="connsiteX19" fmla="*/ 1987859 w 3152217"/>
                <a:gd name="connsiteY19" fmla="*/ 1837485 h 2280604"/>
                <a:gd name="connsiteX20" fmla="*/ 2218760 w 3152217"/>
                <a:gd name="connsiteY20" fmla="*/ 2068387 h 2280604"/>
                <a:gd name="connsiteX21" fmla="*/ 2218760 w 3152217"/>
                <a:gd name="connsiteY21" fmla="*/ 2280604 h 2280604"/>
                <a:gd name="connsiteX22" fmla="*/ 2006543 w 3152217"/>
                <a:gd name="connsiteY22" fmla="*/ 2280604 h 2280604"/>
                <a:gd name="connsiteX23" fmla="*/ 1798691 w 3152217"/>
                <a:gd name="connsiteY23" fmla="*/ 2072750 h 2280604"/>
                <a:gd name="connsiteX24" fmla="*/ 1775643 w 3152217"/>
                <a:gd name="connsiteY24" fmla="*/ 2049702 h 2280604"/>
                <a:gd name="connsiteX25" fmla="*/ 1842458 w 3152217"/>
                <a:gd name="connsiteY25" fmla="*/ 1960446 h 2280604"/>
                <a:gd name="connsiteX26" fmla="*/ 1533525 w 3152217"/>
                <a:gd name="connsiteY26" fmla="*/ 1548506 h 2280604"/>
                <a:gd name="connsiteX27" fmla="*/ 1219200 w 3152217"/>
                <a:gd name="connsiteY27" fmla="*/ 1243706 h 2280604"/>
                <a:gd name="connsiteX28" fmla="*/ 571500 w 3152217"/>
                <a:gd name="connsiteY28" fmla="*/ 1358006 h 2280604"/>
                <a:gd name="connsiteX29" fmla="*/ 0 w 3152217"/>
                <a:gd name="connsiteY29" fmla="*/ 1329431 h 2280604"/>
                <a:gd name="connsiteX30" fmla="*/ 0 w 3152217"/>
                <a:gd name="connsiteY30" fmla="*/ 14981 h 2280604"/>
                <a:gd name="connsiteX31" fmla="*/ 390525 w 3152217"/>
                <a:gd name="connsiteY31" fmla="*/ 24506 h 2280604"/>
                <a:gd name="connsiteX0" fmla="*/ 390525 w 3152217"/>
                <a:gd name="connsiteY0" fmla="*/ 33386 h 2289484"/>
                <a:gd name="connsiteX1" fmla="*/ 95250 w 3152217"/>
                <a:gd name="connsiteY1" fmla="*/ 281036 h 2289484"/>
                <a:gd name="connsiteX2" fmla="*/ 1352550 w 3152217"/>
                <a:gd name="connsiteY2" fmla="*/ 157211 h 2289484"/>
                <a:gd name="connsiteX3" fmla="*/ 2314575 w 3152217"/>
                <a:gd name="connsiteY3" fmla="*/ 357236 h 2289484"/>
                <a:gd name="connsiteX4" fmla="*/ 2724150 w 3152217"/>
                <a:gd name="connsiteY4" fmla="*/ 852536 h 2289484"/>
                <a:gd name="connsiteX5" fmla="*/ 3152217 w 3152217"/>
                <a:gd name="connsiteY5" fmla="*/ 1289171 h 2289484"/>
                <a:gd name="connsiteX6" fmla="*/ 3152217 w 3152217"/>
                <a:gd name="connsiteY6" fmla="*/ 1501388 h 2289484"/>
                <a:gd name="connsiteX7" fmla="*/ 2940000 w 3152217"/>
                <a:gd name="connsiteY7" fmla="*/ 1501388 h 2289484"/>
                <a:gd name="connsiteX8" fmla="*/ 2539107 w 3152217"/>
                <a:gd name="connsiteY8" fmla="*/ 1100494 h 2289484"/>
                <a:gd name="connsiteX9" fmla="*/ 2474399 w 3152217"/>
                <a:gd name="connsiteY9" fmla="*/ 1187203 h 2289484"/>
                <a:gd name="connsiteX10" fmla="*/ 2907621 w 3152217"/>
                <a:gd name="connsiteY10" fmla="*/ 1620426 h 2289484"/>
                <a:gd name="connsiteX11" fmla="*/ 2907621 w 3152217"/>
                <a:gd name="connsiteY11" fmla="*/ 1832643 h 2289484"/>
                <a:gd name="connsiteX12" fmla="*/ 2695404 w 3152217"/>
                <a:gd name="connsiteY12" fmla="*/ 1832643 h 2289484"/>
                <a:gd name="connsiteX13" fmla="*/ 2293017 w 3152217"/>
                <a:gd name="connsiteY13" fmla="*/ 1430255 h 2289484"/>
                <a:gd name="connsiteX14" fmla="*/ 2228234 w 3152217"/>
                <a:gd name="connsiteY14" fmla="*/ 1517064 h 2289484"/>
                <a:gd name="connsiteX15" fmla="*/ 2648161 w 3152217"/>
                <a:gd name="connsiteY15" fmla="*/ 1936991 h 2289484"/>
                <a:gd name="connsiteX16" fmla="*/ 2648161 w 3152217"/>
                <a:gd name="connsiteY16" fmla="*/ 2149208 h 2289484"/>
                <a:gd name="connsiteX17" fmla="*/ 2435944 w 3152217"/>
                <a:gd name="connsiteY17" fmla="*/ 2149208 h 2289484"/>
                <a:gd name="connsiteX18" fmla="*/ 2046853 w 3152217"/>
                <a:gd name="connsiteY18" fmla="*/ 1760115 h 2289484"/>
                <a:gd name="connsiteX19" fmla="*/ 1987859 w 3152217"/>
                <a:gd name="connsiteY19" fmla="*/ 1846365 h 2289484"/>
                <a:gd name="connsiteX20" fmla="*/ 2218760 w 3152217"/>
                <a:gd name="connsiteY20" fmla="*/ 2077267 h 2289484"/>
                <a:gd name="connsiteX21" fmla="*/ 2218760 w 3152217"/>
                <a:gd name="connsiteY21" fmla="*/ 2289484 h 2289484"/>
                <a:gd name="connsiteX22" fmla="*/ 2006543 w 3152217"/>
                <a:gd name="connsiteY22" fmla="*/ 2289484 h 2289484"/>
                <a:gd name="connsiteX23" fmla="*/ 1798691 w 3152217"/>
                <a:gd name="connsiteY23" fmla="*/ 2081630 h 2289484"/>
                <a:gd name="connsiteX24" fmla="*/ 1775643 w 3152217"/>
                <a:gd name="connsiteY24" fmla="*/ 2058582 h 2289484"/>
                <a:gd name="connsiteX25" fmla="*/ 1842458 w 3152217"/>
                <a:gd name="connsiteY25" fmla="*/ 1969326 h 2289484"/>
                <a:gd name="connsiteX26" fmla="*/ 1533525 w 3152217"/>
                <a:gd name="connsiteY26" fmla="*/ 1557386 h 2289484"/>
                <a:gd name="connsiteX27" fmla="*/ 1219200 w 3152217"/>
                <a:gd name="connsiteY27" fmla="*/ 1252586 h 2289484"/>
                <a:gd name="connsiteX28" fmla="*/ 571500 w 3152217"/>
                <a:gd name="connsiteY28" fmla="*/ 1366886 h 2289484"/>
                <a:gd name="connsiteX29" fmla="*/ 0 w 3152217"/>
                <a:gd name="connsiteY29" fmla="*/ 1338311 h 2289484"/>
                <a:gd name="connsiteX30" fmla="*/ 0 w 3152217"/>
                <a:gd name="connsiteY30" fmla="*/ 23861 h 2289484"/>
                <a:gd name="connsiteX31" fmla="*/ 390525 w 3152217"/>
                <a:gd name="connsiteY31" fmla="*/ 33386 h 2289484"/>
                <a:gd name="connsiteX0" fmla="*/ 390525 w 3152217"/>
                <a:gd name="connsiteY0" fmla="*/ 24507 h 2280605"/>
                <a:gd name="connsiteX1" fmla="*/ 95250 w 3152217"/>
                <a:gd name="connsiteY1" fmla="*/ 272157 h 2280605"/>
                <a:gd name="connsiteX2" fmla="*/ 1352550 w 3152217"/>
                <a:gd name="connsiteY2" fmla="*/ 148332 h 2280605"/>
                <a:gd name="connsiteX3" fmla="*/ 2314575 w 3152217"/>
                <a:gd name="connsiteY3" fmla="*/ 348357 h 2280605"/>
                <a:gd name="connsiteX4" fmla="*/ 2724150 w 3152217"/>
                <a:gd name="connsiteY4" fmla="*/ 843657 h 2280605"/>
                <a:gd name="connsiteX5" fmla="*/ 3152217 w 3152217"/>
                <a:gd name="connsiteY5" fmla="*/ 1280292 h 2280605"/>
                <a:gd name="connsiteX6" fmla="*/ 3152217 w 3152217"/>
                <a:gd name="connsiteY6" fmla="*/ 1492509 h 2280605"/>
                <a:gd name="connsiteX7" fmla="*/ 2940000 w 3152217"/>
                <a:gd name="connsiteY7" fmla="*/ 1492509 h 2280605"/>
                <a:gd name="connsiteX8" fmla="*/ 2539107 w 3152217"/>
                <a:gd name="connsiteY8" fmla="*/ 1091615 h 2280605"/>
                <a:gd name="connsiteX9" fmla="*/ 2474399 w 3152217"/>
                <a:gd name="connsiteY9" fmla="*/ 1178324 h 2280605"/>
                <a:gd name="connsiteX10" fmla="*/ 2907621 w 3152217"/>
                <a:gd name="connsiteY10" fmla="*/ 1611547 h 2280605"/>
                <a:gd name="connsiteX11" fmla="*/ 2907621 w 3152217"/>
                <a:gd name="connsiteY11" fmla="*/ 1823764 h 2280605"/>
                <a:gd name="connsiteX12" fmla="*/ 2695404 w 3152217"/>
                <a:gd name="connsiteY12" fmla="*/ 1823764 h 2280605"/>
                <a:gd name="connsiteX13" fmla="*/ 2293017 w 3152217"/>
                <a:gd name="connsiteY13" fmla="*/ 1421376 h 2280605"/>
                <a:gd name="connsiteX14" fmla="*/ 2228234 w 3152217"/>
                <a:gd name="connsiteY14" fmla="*/ 1508185 h 2280605"/>
                <a:gd name="connsiteX15" fmla="*/ 2648161 w 3152217"/>
                <a:gd name="connsiteY15" fmla="*/ 1928112 h 2280605"/>
                <a:gd name="connsiteX16" fmla="*/ 2648161 w 3152217"/>
                <a:gd name="connsiteY16" fmla="*/ 2140329 h 2280605"/>
                <a:gd name="connsiteX17" fmla="*/ 2435944 w 3152217"/>
                <a:gd name="connsiteY17" fmla="*/ 2140329 h 2280605"/>
                <a:gd name="connsiteX18" fmla="*/ 2046853 w 3152217"/>
                <a:gd name="connsiteY18" fmla="*/ 1751236 h 2280605"/>
                <a:gd name="connsiteX19" fmla="*/ 1987859 w 3152217"/>
                <a:gd name="connsiteY19" fmla="*/ 1837486 h 2280605"/>
                <a:gd name="connsiteX20" fmla="*/ 2218760 w 3152217"/>
                <a:gd name="connsiteY20" fmla="*/ 2068388 h 2280605"/>
                <a:gd name="connsiteX21" fmla="*/ 2218760 w 3152217"/>
                <a:gd name="connsiteY21" fmla="*/ 2280605 h 2280605"/>
                <a:gd name="connsiteX22" fmla="*/ 2006543 w 3152217"/>
                <a:gd name="connsiteY22" fmla="*/ 2280605 h 2280605"/>
                <a:gd name="connsiteX23" fmla="*/ 1798691 w 3152217"/>
                <a:gd name="connsiteY23" fmla="*/ 2072751 h 2280605"/>
                <a:gd name="connsiteX24" fmla="*/ 1775643 w 3152217"/>
                <a:gd name="connsiteY24" fmla="*/ 2049703 h 2280605"/>
                <a:gd name="connsiteX25" fmla="*/ 1842458 w 3152217"/>
                <a:gd name="connsiteY25" fmla="*/ 1960447 h 2280605"/>
                <a:gd name="connsiteX26" fmla="*/ 1533525 w 3152217"/>
                <a:gd name="connsiteY26" fmla="*/ 1548507 h 2280605"/>
                <a:gd name="connsiteX27" fmla="*/ 1219200 w 3152217"/>
                <a:gd name="connsiteY27" fmla="*/ 1243707 h 2280605"/>
                <a:gd name="connsiteX28" fmla="*/ 571500 w 3152217"/>
                <a:gd name="connsiteY28" fmla="*/ 1358007 h 2280605"/>
                <a:gd name="connsiteX29" fmla="*/ 0 w 3152217"/>
                <a:gd name="connsiteY29" fmla="*/ 1329432 h 2280605"/>
                <a:gd name="connsiteX30" fmla="*/ 0 w 3152217"/>
                <a:gd name="connsiteY30" fmla="*/ 14982 h 2280605"/>
                <a:gd name="connsiteX31" fmla="*/ 390525 w 3152217"/>
                <a:gd name="connsiteY31" fmla="*/ 24507 h 2280605"/>
                <a:gd name="connsiteX0" fmla="*/ 39052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90525 w 3152217"/>
                <a:gd name="connsiteY31" fmla="*/ 9525 h 2265623"/>
                <a:gd name="connsiteX0" fmla="*/ 39052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90525 w 3152217"/>
                <a:gd name="connsiteY31" fmla="*/ 9525 h 2265623"/>
                <a:gd name="connsiteX0" fmla="*/ 400050 w 3152217"/>
                <a:gd name="connsiteY0" fmla="*/ 0 h 2284673"/>
                <a:gd name="connsiteX1" fmla="*/ 95250 w 3152217"/>
                <a:gd name="connsiteY1" fmla="*/ 276225 h 2284673"/>
                <a:gd name="connsiteX2" fmla="*/ 1352550 w 3152217"/>
                <a:gd name="connsiteY2" fmla="*/ 152400 h 2284673"/>
                <a:gd name="connsiteX3" fmla="*/ 2314575 w 3152217"/>
                <a:gd name="connsiteY3" fmla="*/ 352425 h 2284673"/>
                <a:gd name="connsiteX4" fmla="*/ 2724150 w 3152217"/>
                <a:gd name="connsiteY4" fmla="*/ 847725 h 2284673"/>
                <a:gd name="connsiteX5" fmla="*/ 3152217 w 3152217"/>
                <a:gd name="connsiteY5" fmla="*/ 1284360 h 2284673"/>
                <a:gd name="connsiteX6" fmla="*/ 3152217 w 3152217"/>
                <a:gd name="connsiteY6" fmla="*/ 1496577 h 2284673"/>
                <a:gd name="connsiteX7" fmla="*/ 2940000 w 3152217"/>
                <a:gd name="connsiteY7" fmla="*/ 1496577 h 2284673"/>
                <a:gd name="connsiteX8" fmla="*/ 2539107 w 3152217"/>
                <a:gd name="connsiteY8" fmla="*/ 1095683 h 2284673"/>
                <a:gd name="connsiteX9" fmla="*/ 2474399 w 3152217"/>
                <a:gd name="connsiteY9" fmla="*/ 1182392 h 2284673"/>
                <a:gd name="connsiteX10" fmla="*/ 2907621 w 3152217"/>
                <a:gd name="connsiteY10" fmla="*/ 1615615 h 2284673"/>
                <a:gd name="connsiteX11" fmla="*/ 2907621 w 3152217"/>
                <a:gd name="connsiteY11" fmla="*/ 1827832 h 2284673"/>
                <a:gd name="connsiteX12" fmla="*/ 2695404 w 3152217"/>
                <a:gd name="connsiteY12" fmla="*/ 1827832 h 2284673"/>
                <a:gd name="connsiteX13" fmla="*/ 2293017 w 3152217"/>
                <a:gd name="connsiteY13" fmla="*/ 1425444 h 2284673"/>
                <a:gd name="connsiteX14" fmla="*/ 2228234 w 3152217"/>
                <a:gd name="connsiteY14" fmla="*/ 1512253 h 2284673"/>
                <a:gd name="connsiteX15" fmla="*/ 2648161 w 3152217"/>
                <a:gd name="connsiteY15" fmla="*/ 1932180 h 2284673"/>
                <a:gd name="connsiteX16" fmla="*/ 2648161 w 3152217"/>
                <a:gd name="connsiteY16" fmla="*/ 2144397 h 2284673"/>
                <a:gd name="connsiteX17" fmla="*/ 2435944 w 3152217"/>
                <a:gd name="connsiteY17" fmla="*/ 2144397 h 2284673"/>
                <a:gd name="connsiteX18" fmla="*/ 2046853 w 3152217"/>
                <a:gd name="connsiteY18" fmla="*/ 1755304 h 2284673"/>
                <a:gd name="connsiteX19" fmla="*/ 1987859 w 3152217"/>
                <a:gd name="connsiteY19" fmla="*/ 1841554 h 2284673"/>
                <a:gd name="connsiteX20" fmla="*/ 2218760 w 3152217"/>
                <a:gd name="connsiteY20" fmla="*/ 2072456 h 2284673"/>
                <a:gd name="connsiteX21" fmla="*/ 2218760 w 3152217"/>
                <a:gd name="connsiteY21" fmla="*/ 2284673 h 2284673"/>
                <a:gd name="connsiteX22" fmla="*/ 2006543 w 3152217"/>
                <a:gd name="connsiteY22" fmla="*/ 2284673 h 2284673"/>
                <a:gd name="connsiteX23" fmla="*/ 1798691 w 3152217"/>
                <a:gd name="connsiteY23" fmla="*/ 2076819 h 2284673"/>
                <a:gd name="connsiteX24" fmla="*/ 1775643 w 3152217"/>
                <a:gd name="connsiteY24" fmla="*/ 2053771 h 2284673"/>
                <a:gd name="connsiteX25" fmla="*/ 1842458 w 3152217"/>
                <a:gd name="connsiteY25" fmla="*/ 1964515 h 2284673"/>
                <a:gd name="connsiteX26" fmla="*/ 1533525 w 3152217"/>
                <a:gd name="connsiteY26" fmla="*/ 1552575 h 2284673"/>
                <a:gd name="connsiteX27" fmla="*/ 1219200 w 3152217"/>
                <a:gd name="connsiteY27" fmla="*/ 1247775 h 2284673"/>
                <a:gd name="connsiteX28" fmla="*/ 571500 w 3152217"/>
                <a:gd name="connsiteY28" fmla="*/ 1362075 h 2284673"/>
                <a:gd name="connsiteX29" fmla="*/ 0 w 3152217"/>
                <a:gd name="connsiteY29" fmla="*/ 1333500 h 2284673"/>
                <a:gd name="connsiteX30" fmla="*/ 0 w 3152217"/>
                <a:gd name="connsiteY30" fmla="*/ 19050 h 2284673"/>
                <a:gd name="connsiteX31" fmla="*/ 400050 w 3152217"/>
                <a:gd name="connsiteY31" fmla="*/ 0 h 228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152217" h="2284673">
                  <a:moveTo>
                    <a:pt x="400050" y="0"/>
                  </a:moveTo>
                  <a:lnTo>
                    <a:pt x="95250" y="276225"/>
                  </a:lnTo>
                  <a:cubicBezTo>
                    <a:pt x="349250" y="777875"/>
                    <a:pt x="831850" y="460375"/>
                    <a:pt x="1352550" y="152400"/>
                  </a:cubicBezTo>
                  <a:cubicBezTo>
                    <a:pt x="1641475" y="288925"/>
                    <a:pt x="1968500" y="301625"/>
                    <a:pt x="2314575" y="352425"/>
                  </a:cubicBezTo>
                  <a:cubicBezTo>
                    <a:pt x="2451100" y="603250"/>
                    <a:pt x="2587625" y="682625"/>
                    <a:pt x="2724150" y="847725"/>
                  </a:cubicBezTo>
                  <a:lnTo>
                    <a:pt x="3152217" y="1284360"/>
                  </a:lnTo>
                  <a:cubicBezTo>
                    <a:pt x="3210819" y="1342962"/>
                    <a:pt x="3210819" y="1437975"/>
                    <a:pt x="3152217" y="1496577"/>
                  </a:cubicBezTo>
                  <a:cubicBezTo>
                    <a:pt x="3093615" y="1555179"/>
                    <a:pt x="2998602" y="1555179"/>
                    <a:pt x="2940000" y="1496577"/>
                  </a:cubicBezTo>
                  <a:lnTo>
                    <a:pt x="2539107" y="1095683"/>
                  </a:lnTo>
                  <a:lnTo>
                    <a:pt x="2474399" y="1182392"/>
                  </a:lnTo>
                  <a:lnTo>
                    <a:pt x="2907621" y="1615615"/>
                  </a:lnTo>
                  <a:cubicBezTo>
                    <a:pt x="2966223" y="1674217"/>
                    <a:pt x="2966223" y="1769230"/>
                    <a:pt x="2907621" y="1827832"/>
                  </a:cubicBezTo>
                  <a:cubicBezTo>
                    <a:pt x="2849019" y="1886434"/>
                    <a:pt x="2754006" y="1886434"/>
                    <a:pt x="2695404" y="1827832"/>
                  </a:cubicBezTo>
                  <a:lnTo>
                    <a:pt x="2293017" y="1425444"/>
                  </a:lnTo>
                  <a:lnTo>
                    <a:pt x="2228234" y="1512253"/>
                  </a:lnTo>
                  <a:lnTo>
                    <a:pt x="2648161" y="1932180"/>
                  </a:lnTo>
                  <a:cubicBezTo>
                    <a:pt x="2706763" y="1990782"/>
                    <a:pt x="2706763" y="2085795"/>
                    <a:pt x="2648161" y="2144397"/>
                  </a:cubicBezTo>
                  <a:cubicBezTo>
                    <a:pt x="2589559" y="2202999"/>
                    <a:pt x="2494546" y="2202999"/>
                    <a:pt x="2435944" y="2144397"/>
                  </a:cubicBezTo>
                  <a:lnTo>
                    <a:pt x="2046853" y="1755304"/>
                  </a:lnTo>
                  <a:lnTo>
                    <a:pt x="1987859" y="1841554"/>
                  </a:lnTo>
                  <a:lnTo>
                    <a:pt x="2218760" y="2072456"/>
                  </a:lnTo>
                  <a:cubicBezTo>
                    <a:pt x="2277362" y="2131058"/>
                    <a:pt x="2277362" y="2226071"/>
                    <a:pt x="2218760" y="2284673"/>
                  </a:cubicBezTo>
                  <a:cubicBezTo>
                    <a:pt x="2160158" y="2343275"/>
                    <a:pt x="2065146" y="2343275"/>
                    <a:pt x="2006543" y="2284673"/>
                  </a:cubicBezTo>
                  <a:lnTo>
                    <a:pt x="1798691" y="2076819"/>
                  </a:lnTo>
                  <a:lnTo>
                    <a:pt x="1775643" y="2053771"/>
                  </a:lnTo>
                  <a:lnTo>
                    <a:pt x="1842458" y="1964515"/>
                  </a:lnTo>
                  <a:cubicBezTo>
                    <a:pt x="2026677" y="1607442"/>
                    <a:pt x="1697608" y="1472750"/>
                    <a:pt x="1533525" y="1552575"/>
                  </a:cubicBezTo>
                  <a:cubicBezTo>
                    <a:pt x="1555750" y="1323975"/>
                    <a:pt x="1380229" y="1237081"/>
                    <a:pt x="1219200" y="1247775"/>
                  </a:cubicBezTo>
                  <a:cubicBezTo>
                    <a:pt x="1190625" y="958850"/>
                    <a:pt x="838200" y="793750"/>
                    <a:pt x="571500" y="1362075"/>
                  </a:cubicBezTo>
                  <a:cubicBezTo>
                    <a:pt x="504825" y="1114425"/>
                    <a:pt x="276225" y="1066800"/>
                    <a:pt x="0" y="1333500"/>
                  </a:cubicBezTo>
                  <a:lnTo>
                    <a:pt x="0" y="19050"/>
                  </a:lnTo>
                  <a:lnTo>
                    <a:pt x="40005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</p:grpSp>
    </p:spTree>
    <p:extLst>
      <p:ext uri="{BB962C8B-B14F-4D97-AF65-F5344CB8AC3E}">
        <p14:creationId xmlns:p14="http://schemas.microsoft.com/office/powerpoint/2010/main" val="709220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270DBDA-5A57-46B2-89C7-0FBAF4B0D36B}"/>
              </a:ext>
            </a:extLst>
          </p:cNvPr>
          <p:cNvSpPr/>
          <p:nvPr/>
        </p:nvSpPr>
        <p:spPr>
          <a:xfrm>
            <a:off x="3113218" y="1258724"/>
            <a:ext cx="8607980" cy="51767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One Single Work Package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3481221" y="485112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Eligibility of activities 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4098" y="0"/>
            <a:ext cx="12553895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3121222" y="1708727"/>
            <a:ext cx="8359578" cy="472670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endParaRPr lang="ro-RO" altLang="en-US" sz="2000" dirty="0">
              <a:solidFill>
                <a:srgbClr val="003399"/>
              </a:solidFill>
              <a:ea typeface="ＭＳ Ｐゴシック" pitchFamily="34" charset="-128"/>
            </a:endParaRPr>
          </a:p>
        </p:txBody>
      </p:sp>
      <p:pic>
        <p:nvPicPr>
          <p:cNvPr id="10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4866612E-8251-49DA-8530-F32BD4D2BEC8}"/>
              </a:ext>
            </a:extLst>
          </p:cNvPr>
          <p:cNvSpPr/>
          <p:nvPr/>
        </p:nvSpPr>
        <p:spPr>
          <a:xfrm>
            <a:off x="1599079" y="2577035"/>
            <a:ext cx="1399494" cy="139949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1016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8030736-1CFF-46A8-8760-DEAEEE0F00A8}"/>
              </a:ext>
            </a:extLst>
          </p:cNvPr>
          <p:cNvSpPr/>
          <p:nvPr/>
        </p:nvSpPr>
        <p:spPr>
          <a:xfrm>
            <a:off x="1688319" y="2666275"/>
            <a:ext cx="1221014" cy="1221014"/>
          </a:xfrm>
          <a:prstGeom prst="ellipse">
            <a:avLst/>
          </a:prstGeom>
          <a:solidFill>
            <a:srgbClr val="FEC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AFB9F99-2841-4A3E-BCD1-70E31649E6C8}"/>
              </a:ext>
            </a:extLst>
          </p:cNvPr>
          <p:cNvGrpSpPr/>
          <p:nvPr/>
        </p:nvGrpSpPr>
        <p:grpSpPr>
          <a:xfrm>
            <a:off x="1897015" y="2815720"/>
            <a:ext cx="803620" cy="803620"/>
            <a:chOff x="8130165" y="2081428"/>
            <a:chExt cx="464344" cy="464344"/>
          </a:xfrm>
          <a:solidFill>
            <a:schemeClr val="bg1"/>
          </a:solidFill>
        </p:grpSpPr>
        <p:sp>
          <p:nvSpPr>
            <p:cNvPr id="18" name="AutoShape 81">
              <a:extLst>
                <a:ext uri="{FF2B5EF4-FFF2-40B4-BE49-F238E27FC236}">
                  <a16:creationId xmlns:a16="http://schemas.microsoft.com/office/drawing/2014/main" id="{9A2ABA5A-B2A9-4CF6-90E6-141490461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0165" y="2081428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82">
              <a:extLst>
                <a:ext uri="{FF2B5EF4-FFF2-40B4-BE49-F238E27FC236}">
                  <a16:creationId xmlns:a16="http://schemas.microsoft.com/office/drawing/2014/main" id="{233E0562-C911-4A87-91AB-026F9634A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" name="Hexagon 5">
            <a:extLst>
              <a:ext uri="{FF2B5EF4-FFF2-40B4-BE49-F238E27FC236}">
                <a16:creationId xmlns:a16="http://schemas.microsoft.com/office/drawing/2014/main" id="{CD33634C-F32E-4FA2-B80D-17C4CA7400CA}"/>
              </a:ext>
            </a:extLst>
          </p:cNvPr>
          <p:cNvSpPr/>
          <p:nvPr/>
        </p:nvSpPr>
        <p:spPr>
          <a:xfrm>
            <a:off x="5164908" y="2456582"/>
            <a:ext cx="2468807" cy="2253583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en-GB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Partially </a:t>
            </a:r>
            <a:r>
              <a:rPr lang="en-GB" altLang="en-US" sz="1400" b="1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outside the programme area, only if they are:</a:t>
            </a:r>
            <a:endParaRPr lang="en-GB" altLang="en-US" sz="1400" dirty="0">
              <a:solidFill>
                <a:srgbClr val="002060"/>
              </a:solidFill>
              <a:latin typeface="Trebuchet MS" panose="020B0603020202020204" pitchFamily="34" charset="0"/>
              <a:ea typeface="ＭＳ Ｐゴシック" panose="020B0600070205080204" pitchFamily="34" charset="-128"/>
            </a:endParaRPr>
          </a:p>
          <a:p>
            <a:pPr>
              <a:spcBef>
                <a:spcPts val="0"/>
              </a:spcBef>
            </a:pPr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-For the benefit of the regions; </a:t>
            </a:r>
          </a:p>
          <a:p>
            <a:pPr>
              <a:spcBef>
                <a:spcPts val="0"/>
              </a:spcBef>
            </a:pPr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- Essential;</a:t>
            </a:r>
          </a:p>
          <a:p>
            <a:pPr>
              <a:spcBef>
                <a:spcPts val="0"/>
              </a:spcBef>
            </a:pPr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- Explicitly foreseen in the application.</a:t>
            </a:r>
            <a:endParaRPr lang="en-US" sz="1400" dirty="0"/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6C37ADA6-61E6-4D53-843D-6B5C70C59C70}"/>
              </a:ext>
            </a:extLst>
          </p:cNvPr>
          <p:cNvSpPr/>
          <p:nvPr/>
        </p:nvSpPr>
        <p:spPr>
          <a:xfrm>
            <a:off x="3356969" y="2236558"/>
            <a:ext cx="1912140" cy="1200728"/>
          </a:xfrm>
          <a:prstGeom prst="hexagon">
            <a:avLst/>
          </a:prstGeom>
          <a:solidFill>
            <a:srgbClr val="E0C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Implemented in the programme eligible area</a:t>
            </a:r>
            <a:endParaRPr lang="en-US" sz="1400" dirty="0"/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F90D3D92-82AA-4D5B-8BB2-4AE31CE8D13B}"/>
              </a:ext>
            </a:extLst>
          </p:cNvPr>
          <p:cNvSpPr/>
          <p:nvPr/>
        </p:nvSpPr>
        <p:spPr>
          <a:xfrm>
            <a:off x="3352674" y="3641965"/>
            <a:ext cx="1962719" cy="1824595"/>
          </a:xfrm>
          <a:prstGeom prst="hexago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Linked to the </a:t>
            </a:r>
            <a:r>
              <a:rPr lang="en-US" sz="14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programme</a:t>
            </a: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 fields of actions of the selected specific objective</a:t>
            </a:r>
            <a:endParaRPr lang="en-US" sz="1400" dirty="0"/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9BCBA35F-82B6-4806-A1E0-655AE959C927}"/>
              </a:ext>
            </a:extLst>
          </p:cNvPr>
          <p:cNvSpPr/>
          <p:nvPr/>
        </p:nvSpPr>
        <p:spPr>
          <a:xfrm>
            <a:off x="5269109" y="4887713"/>
            <a:ext cx="1505527" cy="1200728"/>
          </a:xfrm>
          <a:prstGeom prst="hexagon">
            <a:avLst/>
          </a:prstGeom>
          <a:solidFill>
            <a:srgbClr val="52CB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Are not state aid relevant</a:t>
            </a:r>
            <a:endParaRPr lang="en-US" dirty="0"/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D54085-3156-45D9-95BF-985D69AB58B2}"/>
              </a:ext>
            </a:extLst>
          </p:cNvPr>
          <p:cNvSpPr/>
          <p:nvPr/>
        </p:nvSpPr>
        <p:spPr>
          <a:xfrm>
            <a:off x="7477487" y="4688332"/>
            <a:ext cx="3000859" cy="1539376"/>
          </a:xfrm>
          <a:prstGeom prst="hexagon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Produce sustainable outputs, clearly linked to the </a:t>
            </a:r>
            <a:r>
              <a:rPr lang="en-US" sz="14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programme</a:t>
            </a: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 output indicators  which can contribute to the achievement of project results</a:t>
            </a:r>
            <a:endParaRPr lang="en-US" sz="1400" dirty="0">
              <a:latin typeface="Trebuchet MS" panose="020B0603020202020204" pitchFamily="34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604EF1C1-150C-48BC-83CB-1ECFC2A7C26C}"/>
              </a:ext>
            </a:extLst>
          </p:cNvPr>
          <p:cNvSpPr/>
          <p:nvPr/>
        </p:nvSpPr>
        <p:spPr>
          <a:xfrm>
            <a:off x="7825339" y="2930468"/>
            <a:ext cx="3129057" cy="1539376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Have a transnational character, bring benefit(s) to the target group and tackle </a:t>
            </a:r>
            <a:r>
              <a:rPr lang="en-US" sz="14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programme</a:t>
            </a: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 area challenges</a:t>
            </a:r>
            <a:endParaRPr lang="en-US" sz="1400" dirty="0"/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627C8B1-4A4C-4199-8570-ED9E602FE4AF}"/>
              </a:ext>
            </a:extLst>
          </p:cNvPr>
          <p:cNvSpPr/>
          <p:nvPr/>
        </p:nvSpPr>
        <p:spPr>
          <a:xfrm>
            <a:off x="9531414" y="2301171"/>
            <a:ext cx="2123014" cy="80654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2060"/>
                </a:solidFill>
                <a:latin typeface="Trebuchet MS" panose="020B0603020202020204" pitchFamily="34" charset="0"/>
              </a:rPr>
              <a:t>Implemented in partnership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0862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3605038" y="428998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Eligibility of costs 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4098" y="0"/>
            <a:ext cx="12553895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3124200" y="2286000"/>
            <a:ext cx="5867400" cy="4038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endParaRPr lang="ro-RO" altLang="en-US" sz="2000" dirty="0">
              <a:solidFill>
                <a:srgbClr val="003399"/>
              </a:solidFill>
              <a:ea typeface="ＭＳ Ｐゴシック" pitchFamily="34" charset="-128"/>
            </a:endParaRPr>
          </a:p>
        </p:txBody>
      </p:sp>
      <p:pic>
        <p:nvPicPr>
          <p:cNvPr id="10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96768F0-E74E-46C5-B78E-58B1CBBB4437}"/>
              </a:ext>
            </a:extLst>
          </p:cNvPr>
          <p:cNvSpPr txBox="1">
            <a:spLocks noChangeArrowheads="1"/>
          </p:cNvSpPr>
          <p:nvPr/>
        </p:nvSpPr>
        <p:spPr>
          <a:xfrm>
            <a:off x="1536762" y="1149825"/>
            <a:ext cx="4334358" cy="4271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4000"/>
              </a:lnSpc>
              <a:spcBef>
                <a:spcPts val="0"/>
              </a:spcBef>
              <a:buNone/>
            </a:pPr>
            <a:r>
              <a:rPr lang="en-GB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Exhaustive list under each budget line !</a:t>
            </a:r>
            <a:endParaRPr lang="en-GB" altLang="en-US" sz="1800" dirty="0">
              <a:solidFill>
                <a:srgbClr val="00206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40B06D1-94BF-42C6-AD29-CE683D97E08D}"/>
              </a:ext>
            </a:extLst>
          </p:cNvPr>
          <p:cNvSpPr/>
          <p:nvPr/>
        </p:nvSpPr>
        <p:spPr>
          <a:xfrm>
            <a:off x="9378788" y="4002739"/>
            <a:ext cx="2145337" cy="135924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Be validated by an </a:t>
            </a:r>
            <a:r>
              <a:rPr lang="en-US" altLang="en-US" sz="1800" dirty="0" err="1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authorised</a:t>
            </a:r>
            <a:r>
              <a:rPr lang="en-US" altLang="en-US" sz="18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 controller</a:t>
            </a:r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0DEBD3B-0944-49C2-9581-5692542B98AF}"/>
              </a:ext>
            </a:extLst>
          </p:cNvPr>
          <p:cNvSpPr/>
          <p:nvPr/>
        </p:nvSpPr>
        <p:spPr>
          <a:xfrm>
            <a:off x="5717307" y="1799326"/>
            <a:ext cx="2324702" cy="1333053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6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Observe the relevant public procurement rules, as applicable</a:t>
            </a:r>
            <a:endParaRPr lang="en-US" sz="160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8DDF8D2-36CA-480C-A3A6-28464E559FF0}"/>
              </a:ext>
            </a:extLst>
          </p:cNvPr>
          <p:cNvSpPr/>
          <p:nvPr/>
        </p:nvSpPr>
        <p:spPr>
          <a:xfrm>
            <a:off x="2289949" y="4724858"/>
            <a:ext cx="3538744" cy="1279973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Be supported by invoices, proof of payment and/or accounting documents of equivalent probative value</a:t>
            </a:r>
            <a:endParaRPr lang="en-US" sz="1400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41B30E7-B4E7-43E5-A1A3-C9EDFA423406}"/>
              </a:ext>
            </a:extLst>
          </p:cNvPr>
          <p:cNvSpPr/>
          <p:nvPr/>
        </p:nvSpPr>
        <p:spPr>
          <a:xfrm>
            <a:off x="7771696" y="1496022"/>
            <a:ext cx="2679761" cy="127997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Comply with the requirements of the applicable national legislation</a:t>
            </a:r>
            <a:endParaRPr lang="en-US" sz="14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430391A-C6AB-47E2-9FB1-F7C208BDC479}"/>
              </a:ext>
            </a:extLst>
          </p:cNvPr>
          <p:cNvSpPr/>
          <p:nvPr/>
        </p:nvSpPr>
        <p:spPr>
          <a:xfrm>
            <a:off x="4906194" y="3229013"/>
            <a:ext cx="2101272" cy="171537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</a:pPr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Identifiable, verifiable and registered in the partner’s accounts;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BDD7DE3-589C-4C4B-85D1-353C5F6F4A19}"/>
              </a:ext>
            </a:extLst>
          </p:cNvPr>
          <p:cNvSpPr/>
          <p:nvPr/>
        </p:nvSpPr>
        <p:spPr>
          <a:xfrm>
            <a:off x="3144352" y="1965726"/>
            <a:ext cx="2509148" cy="179088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Incurred during the implementation period of the Project and paid before the submission of the final report</a:t>
            </a:r>
            <a:endParaRPr lang="en-US" sz="140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5E0FF16-A2EE-479D-B903-AF45C63D5564}"/>
              </a:ext>
            </a:extLst>
          </p:cNvPr>
          <p:cNvSpPr/>
          <p:nvPr/>
        </p:nvSpPr>
        <p:spPr>
          <a:xfrm>
            <a:off x="6817403" y="2914291"/>
            <a:ext cx="2647976" cy="127997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Related to activities implemented in the eligible geographical location</a:t>
            </a:r>
            <a:endParaRPr lang="en-US" sz="1400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C146147-DC66-4F9C-AE4C-D9DF9E20D29B}"/>
              </a:ext>
            </a:extLst>
          </p:cNvPr>
          <p:cNvSpPr/>
          <p:nvPr/>
        </p:nvSpPr>
        <p:spPr>
          <a:xfrm>
            <a:off x="1848750" y="3505429"/>
            <a:ext cx="2406586" cy="127997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Essential for the achievement of the project objectives/outputs</a:t>
            </a:r>
            <a:endParaRPr lang="en-US" sz="140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8E2382A-505C-40FE-B951-163CFC51B4F2}"/>
              </a:ext>
            </a:extLst>
          </p:cNvPr>
          <p:cNvSpPr/>
          <p:nvPr/>
        </p:nvSpPr>
        <p:spPr>
          <a:xfrm>
            <a:off x="9300983" y="2602111"/>
            <a:ext cx="2145337" cy="90594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</a:pPr>
            <a:r>
              <a:rPr lang="en-GB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Necessary for project implementation;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45487D7-2480-42DC-90F1-CA5CD89DFB3F}"/>
              </a:ext>
            </a:extLst>
          </p:cNvPr>
          <p:cNvSpPr/>
          <p:nvPr/>
        </p:nvSpPr>
        <p:spPr>
          <a:xfrm>
            <a:off x="1396955" y="1848838"/>
            <a:ext cx="2026835" cy="103612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GB" altLang="en-US" sz="16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Indicated in the project budget</a:t>
            </a:r>
            <a:endParaRPr lang="en-US" sz="160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E210CDF-5042-4185-A952-14D5B2075063}"/>
              </a:ext>
            </a:extLst>
          </p:cNvPr>
          <p:cNvSpPr/>
          <p:nvPr/>
        </p:nvSpPr>
        <p:spPr>
          <a:xfrm>
            <a:off x="5717307" y="4688944"/>
            <a:ext cx="4047837" cy="127997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Related to costs not already financed from other EU Funds or other contributions from third parties (no double funding)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17312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>
            <a:extLst>
              <a:ext uri="{FF2B5EF4-FFF2-40B4-BE49-F238E27FC236}">
                <a16:creationId xmlns:a16="http://schemas.microsoft.com/office/drawing/2014/main" id="{7915C6C8-B5E3-46D1-A2CD-906A252082C4}"/>
              </a:ext>
            </a:extLst>
          </p:cNvPr>
          <p:cNvSpPr txBox="1"/>
          <p:nvPr/>
        </p:nvSpPr>
        <p:spPr>
          <a:xfrm>
            <a:off x="3518737" y="870613"/>
            <a:ext cx="5496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Infrastructure and works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-12044098" y="0"/>
            <a:ext cx="125619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442" y="4933195"/>
            <a:ext cx="336986" cy="336986"/>
          </a:xfrm>
          <a:prstGeom prst="rect">
            <a:avLst/>
          </a:prstGeom>
        </p:spPr>
      </p:pic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1" y="75757"/>
            <a:ext cx="3000716" cy="70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6774DD9-BBA1-41C2-87DB-9FE4A54D1C10}"/>
              </a:ext>
            </a:extLst>
          </p:cNvPr>
          <p:cNvGrpSpPr/>
          <p:nvPr/>
        </p:nvGrpSpPr>
        <p:grpSpPr>
          <a:xfrm>
            <a:off x="3914223" y="1910251"/>
            <a:ext cx="4363554" cy="3037498"/>
            <a:chOff x="2245298" y="395642"/>
            <a:chExt cx="4363554" cy="303749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4D19602-A56E-4ED9-9072-E5DC94972E80}"/>
                </a:ext>
              </a:extLst>
            </p:cNvPr>
            <p:cNvSpPr/>
            <p:nvPr/>
          </p:nvSpPr>
          <p:spPr>
            <a:xfrm>
              <a:off x="2245298" y="395642"/>
              <a:ext cx="4363554" cy="3037498"/>
            </a:xfrm>
            <a:prstGeom prst="ellipse">
              <a:avLst/>
            </a:prstGeom>
            <a:solidFill>
              <a:srgbClr val="52CBBE">
                <a:alpha val="5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Oval 4">
              <a:extLst>
                <a:ext uri="{FF2B5EF4-FFF2-40B4-BE49-F238E27FC236}">
                  <a16:creationId xmlns:a16="http://schemas.microsoft.com/office/drawing/2014/main" id="{B7483234-F479-4DFE-8AF1-B3E01FF18842}"/>
                </a:ext>
              </a:extLst>
            </p:cNvPr>
            <p:cNvSpPr txBox="1"/>
            <p:nvPr/>
          </p:nvSpPr>
          <p:spPr>
            <a:xfrm>
              <a:off x="2827106" y="927205"/>
              <a:ext cx="3199940" cy="13668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600" kern="1200" dirty="0"/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600" kern="1200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Costs </a:t>
              </a:r>
              <a:r>
                <a:rPr lang="en-GB" sz="2000" kern="12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shall be limited to: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000" kern="12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-Building permits</a:t>
              </a:r>
              <a:endParaRPr lang="en-US" sz="2000" kern="1200" dirty="0">
                <a:solidFill>
                  <a:srgbClr val="002060"/>
                </a:solidFill>
                <a:latin typeface="Trebuchet MS" panose="020B0603020202020204" pitchFamily="34" charset="0"/>
              </a:endParaRP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+mj-lt"/>
                <a:buNone/>
              </a:pPr>
              <a:r>
                <a:rPr lang="en-GB" sz="2000" kern="12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-Building material</a:t>
              </a:r>
              <a:endParaRPr lang="en-US" sz="2000" kern="1200" dirty="0">
                <a:solidFill>
                  <a:srgbClr val="002060"/>
                </a:solidFill>
                <a:latin typeface="Trebuchet MS" panose="020B0603020202020204" pitchFamily="34" charset="0"/>
              </a:endParaRP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+mj-lt"/>
                <a:buNone/>
              </a:pPr>
              <a:r>
                <a:rPr lang="en-GB" sz="2000" kern="12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-Labour</a:t>
              </a:r>
              <a:endParaRPr lang="en-US" sz="2000" kern="1200" dirty="0">
                <a:solidFill>
                  <a:srgbClr val="002060"/>
                </a:solidFill>
                <a:latin typeface="Trebuchet MS" panose="020B0603020202020204" pitchFamily="34" charset="0"/>
              </a:endParaRP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000" kern="12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-Specialised interventions</a:t>
              </a:r>
              <a:endParaRPr lang="en-US" sz="2000" kern="1200" dirty="0">
                <a:solidFill>
                  <a:srgbClr val="002060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21FE561-91B3-4090-83AE-93A9D373E655}"/>
              </a:ext>
            </a:extLst>
          </p:cNvPr>
          <p:cNvGrpSpPr/>
          <p:nvPr/>
        </p:nvGrpSpPr>
        <p:grpSpPr>
          <a:xfrm>
            <a:off x="2039916" y="4210789"/>
            <a:ext cx="2957643" cy="1473919"/>
            <a:chOff x="541418" y="2783173"/>
            <a:chExt cx="2957643" cy="1473919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80651FF-DF86-41B8-BE61-16027BBAE432}"/>
                </a:ext>
              </a:extLst>
            </p:cNvPr>
            <p:cNvSpPr/>
            <p:nvPr/>
          </p:nvSpPr>
          <p:spPr>
            <a:xfrm>
              <a:off x="541418" y="2783173"/>
              <a:ext cx="2957643" cy="1473919"/>
            </a:xfrm>
            <a:prstGeom prst="ellipse">
              <a:avLst/>
            </a:prstGeom>
            <a:solidFill>
              <a:srgbClr val="FF596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2" name="Oval 4">
              <a:extLst>
                <a:ext uri="{FF2B5EF4-FFF2-40B4-BE49-F238E27FC236}">
                  <a16:creationId xmlns:a16="http://schemas.microsoft.com/office/drawing/2014/main" id="{29683A07-202C-4970-8B2F-345239C59C30}"/>
                </a:ext>
              </a:extLst>
            </p:cNvPr>
            <p:cNvSpPr txBox="1"/>
            <p:nvPr/>
          </p:nvSpPr>
          <p:spPr>
            <a:xfrm>
              <a:off x="819930" y="3163935"/>
              <a:ext cx="2177603" cy="8106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accent1">
                      <a:lumMod val="75000"/>
                    </a:schemeClr>
                  </a:solidFill>
                </a:rPr>
                <a:t>   </a:t>
              </a:r>
              <a:r>
                <a:rPr lang="en-US" sz="2000" kern="12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No budget limit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9F73F5-166C-4060-BC07-48B7EF4CF972}"/>
              </a:ext>
            </a:extLst>
          </p:cNvPr>
          <p:cNvGrpSpPr/>
          <p:nvPr/>
        </p:nvGrpSpPr>
        <p:grpSpPr>
          <a:xfrm>
            <a:off x="7400121" y="3963293"/>
            <a:ext cx="3074539" cy="1939803"/>
            <a:chOff x="5499439" y="2279447"/>
            <a:chExt cx="3074539" cy="200926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5881A5C-2515-4566-A55D-9B2228796164}"/>
                </a:ext>
              </a:extLst>
            </p:cNvPr>
            <p:cNvSpPr/>
            <p:nvPr/>
          </p:nvSpPr>
          <p:spPr>
            <a:xfrm>
              <a:off x="5499439" y="2279447"/>
              <a:ext cx="3074539" cy="200926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34BDF562-4929-4E59-B531-9237196A3CBA}"/>
                </a:ext>
              </a:extLst>
            </p:cNvPr>
            <p:cNvSpPr txBox="1"/>
            <p:nvPr/>
          </p:nvSpPr>
          <p:spPr>
            <a:xfrm>
              <a:off x="5991684" y="2798507"/>
              <a:ext cx="2292776" cy="11050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Not allowed outside the eligible area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9417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ction Break Slide Master">
  <a:themeElements>
    <a:clrScheme name="ALL PPT-BALLOON DOLLAR">
      <a:dk1>
        <a:sysClr val="windowText" lastClr="000000"/>
      </a:dk1>
      <a:lt1>
        <a:sysClr val="window" lastClr="FFFFFF"/>
      </a:lt1>
      <a:dk2>
        <a:srgbClr val="44546A"/>
      </a:dk2>
      <a:lt2>
        <a:srgbClr val="CBCBCB"/>
      </a:lt2>
      <a:accent1>
        <a:srgbClr val="B1D9C7"/>
      </a:accent1>
      <a:accent2>
        <a:srgbClr val="62C1C5"/>
      </a:accent2>
      <a:accent3>
        <a:srgbClr val="FDD247"/>
      </a:accent3>
      <a:accent4>
        <a:srgbClr val="F7A60B"/>
      </a:accent4>
      <a:accent5>
        <a:srgbClr val="576868"/>
      </a:accent5>
      <a:accent6>
        <a:srgbClr val="CBCBCB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</TotalTime>
  <Words>1355</Words>
  <Application>Microsoft Office PowerPoint</Application>
  <PresentationFormat>Widescreen</PresentationFormat>
  <Paragraphs>208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Calibri Light</vt:lpstr>
      <vt:lpstr>Gill Sans</vt:lpstr>
      <vt:lpstr>Trebuchet MS</vt:lpstr>
      <vt:lpstr>Tw Cen MT</vt:lpstr>
      <vt:lpstr>Wingdings</vt:lpstr>
      <vt:lpstr>Office Theme</vt:lpstr>
      <vt:lpstr>Section Break Slide Master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Eugenia Stanciu</dc:creator>
  <cp:lastModifiedBy>Eugenia Stanciu</cp:lastModifiedBy>
  <cp:revision>292</cp:revision>
  <dcterms:created xsi:type="dcterms:W3CDTF">2020-09-29T10:58:38Z</dcterms:created>
  <dcterms:modified xsi:type="dcterms:W3CDTF">2022-11-11T06:51:22Z</dcterms:modified>
</cp:coreProperties>
</file>