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9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6" r:id="rId2"/>
  </p:sldMasterIdLst>
  <p:notesMasterIdLst>
    <p:notesMasterId r:id="rId40"/>
  </p:notesMasterIdLst>
  <p:handoutMasterIdLst>
    <p:handoutMasterId r:id="rId41"/>
  </p:handoutMasterIdLst>
  <p:sldIdLst>
    <p:sldId id="358" r:id="rId3"/>
    <p:sldId id="373" r:id="rId4"/>
    <p:sldId id="537" r:id="rId5"/>
    <p:sldId id="538" r:id="rId6"/>
    <p:sldId id="576" r:id="rId7"/>
    <p:sldId id="541" r:id="rId8"/>
    <p:sldId id="542" r:id="rId9"/>
    <p:sldId id="543" r:id="rId10"/>
    <p:sldId id="569" r:id="rId11"/>
    <p:sldId id="570" r:id="rId12"/>
    <p:sldId id="571" r:id="rId13"/>
    <p:sldId id="575" r:id="rId14"/>
    <p:sldId id="552" r:id="rId15"/>
    <p:sldId id="419" r:id="rId16"/>
    <p:sldId id="581" r:id="rId17"/>
    <p:sldId id="531" r:id="rId18"/>
    <p:sldId id="546" r:id="rId19"/>
    <p:sldId id="547" r:id="rId20"/>
    <p:sldId id="572" r:id="rId21"/>
    <p:sldId id="580" r:id="rId22"/>
    <p:sldId id="548" r:id="rId23"/>
    <p:sldId id="526" r:id="rId24"/>
    <p:sldId id="553" r:id="rId25"/>
    <p:sldId id="573" r:id="rId26"/>
    <p:sldId id="582" r:id="rId27"/>
    <p:sldId id="554" r:id="rId28"/>
    <p:sldId id="556" r:id="rId29"/>
    <p:sldId id="535" r:id="rId30"/>
    <p:sldId id="574" r:id="rId31"/>
    <p:sldId id="577" r:id="rId32"/>
    <p:sldId id="587" r:id="rId33"/>
    <p:sldId id="588" r:id="rId34"/>
    <p:sldId id="590" r:id="rId35"/>
    <p:sldId id="589" r:id="rId36"/>
    <p:sldId id="585" r:id="rId37"/>
    <p:sldId id="584" r:id="rId38"/>
    <p:sldId id="356" r:id="rId39"/>
  </p:sldIdLst>
  <p:sldSz cx="9144000" cy="6858000" type="screen4x3"/>
  <p:notesSz cx="6735763" cy="9866313"/>
  <p:defaultTextStyle>
    <a:defPPr>
      <a:defRPr lang="tr-TR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n Turpcu" initials="CT" lastIdx="1" clrIdx="0">
    <p:extLst>
      <p:ext uri="{19B8F6BF-5375-455C-9EA6-DF929625EA0E}">
        <p15:presenceInfo xmlns:p15="http://schemas.microsoft.com/office/powerpoint/2012/main" userId="S-1-5-21-3738314056-288520165-278773844-296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49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A488322-F2BA-4B5B-9748-0D474271808F}" styleName="Orta Stil 3 - Vurgu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B344D84-9AFB-497E-A393-DC336BA19D2E}" styleName="Orta Stil 3 - Vurgu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Orta Stil 2 - Vurgu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47" autoAdjust="0"/>
    <p:restoredTop sz="95701" autoAdjust="0"/>
  </p:normalViewPr>
  <p:slideViewPr>
    <p:cSldViewPr>
      <p:cViewPr varScale="1">
        <p:scale>
          <a:sx n="110" d="100"/>
          <a:sy n="110" d="100"/>
        </p:scale>
        <p:origin x="1554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25734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1" d="100"/>
          <a:sy n="81" d="100"/>
        </p:scale>
        <p:origin x="400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commentAuthors" Target="commentAuthor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presProps" Target="presProp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ableStyles" Target="tableStyles.xml"/><Relationship Id="rId20" Type="http://schemas.openxmlformats.org/officeDocument/2006/relationships/slide" Target="slides/slide18.xml"/><Relationship Id="rId41" Type="http://schemas.openxmlformats.org/officeDocument/2006/relationships/handoutMaster" Target="handoutMasters/handoutMaster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A34DF6F-9B24-4963-8769-1D30EF184392}" type="doc">
      <dgm:prSet loTypeId="urn:microsoft.com/office/officeart/2005/8/layout/vList4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tr-TR"/>
        </a:p>
      </dgm:t>
    </dgm:pt>
    <dgm:pt modelId="{339C6916-3AE8-476C-A878-87711469A020}">
      <dgm:prSet phldrT="[Metin]" custT="1"/>
      <dgm:spPr>
        <a:xfrm>
          <a:off x="46910" y="12694"/>
          <a:ext cx="5480049" cy="1258093"/>
        </a:xfrm>
        <a:prstGeom prst="roundRect">
          <a:avLst>
            <a:gd name="adj" fmla="val 10000"/>
          </a:avLst>
        </a:prstGeom>
        <a:solidFill>
          <a:srgbClr val="FFC000">
            <a:hueOff val="0"/>
            <a:satOff val="0"/>
            <a:lumOff val="0"/>
            <a:alphaOff val="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r>
            <a:rPr lang="tr-TR" sz="2000" b="1" u="none" dirty="0">
              <a:solidFill>
                <a:srgbClr val="002060"/>
              </a:solidFill>
              <a:latin typeface="Calibri" panose="020F0502020204030204" pitchFamily="34" charset="0"/>
              <a:cs typeface="Arial" panose="020B0604020202020204" pitchFamily="34" charset="0"/>
            </a:rPr>
            <a:t>PO 2: Daha yeşil ve düşük karbonlu bir Avrupa</a:t>
          </a:r>
        </a:p>
        <a:p>
          <a:r>
            <a:rPr lang="tr-TR" sz="2000" b="1" i="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PO </a:t>
          </a:r>
          <a:r>
            <a:rPr lang="en-US" sz="2000" b="1" i="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5: </a:t>
          </a:r>
          <a:r>
            <a:rPr lang="tr-TR" sz="2000" b="1" i="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Vatandaşlara daha yakın bir Avrupa</a:t>
          </a:r>
          <a:endParaRPr lang="tr-TR" sz="2000" b="1" i="0" u="none" dirty="0">
            <a:solidFill>
              <a:srgbClr val="002060"/>
            </a:solidFill>
            <a:latin typeface="Calibri" panose="020F0502020204030204"/>
            <a:ea typeface="+mn-ea"/>
            <a:cs typeface="+mn-cs"/>
          </a:endParaRPr>
        </a:p>
        <a:p>
          <a:r>
            <a:rPr lang="en-US" sz="2000" b="1" i="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ISO 2: </a:t>
          </a:r>
          <a:r>
            <a:rPr lang="tr-TR" sz="2000" b="1" i="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Daha güvenli ve emniyetli bir Avrupa</a:t>
          </a:r>
          <a:endParaRPr lang="tr-TR" sz="2000" b="1" i="0" u="none" dirty="0">
            <a:solidFill>
              <a:srgbClr val="002060"/>
            </a:solidFill>
            <a:latin typeface="Calibri" panose="020F0502020204030204"/>
            <a:ea typeface="+mn-ea"/>
            <a:cs typeface="+mn-cs"/>
          </a:endParaRPr>
        </a:p>
      </dgm:t>
    </dgm:pt>
    <dgm:pt modelId="{91918A54-10F7-4DF4-8629-E05AAF5A9FAE}" type="parTrans" cxnId="{C397496C-FA89-4722-ADA7-8E86011D385B}">
      <dgm:prSet/>
      <dgm:spPr/>
      <dgm:t>
        <a:bodyPr/>
        <a:lstStyle/>
        <a:p>
          <a:endParaRPr lang="tr-TR"/>
        </a:p>
      </dgm:t>
    </dgm:pt>
    <dgm:pt modelId="{87703AB5-74BA-42C1-8CA1-04F599F052CE}" type="sibTrans" cxnId="{C397496C-FA89-4722-ADA7-8E86011D385B}">
      <dgm:prSet/>
      <dgm:spPr/>
      <dgm:t>
        <a:bodyPr/>
        <a:lstStyle/>
        <a:p>
          <a:endParaRPr lang="tr-TR"/>
        </a:p>
      </dgm:t>
    </dgm:pt>
    <dgm:pt modelId="{2FF55D20-8F6C-4A26-9408-EE332EB37D14}">
      <dgm:prSet phldrT="[Metin]" custT="1"/>
      <dgm:spPr>
        <a:xfrm>
          <a:off x="0" y="1383903"/>
          <a:ext cx="5480049" cy="1258093"/>
        </a:xfrm>
        <a:prstGeom prst="roundRect">
          <a:avLst>
            <a:gd name="adj" fmla="val 10000"/>
          </a:avLst>
        </a:prstGeom>
        <a:solidFill>
          <a:srgbClr val="FFC000">
            <a:hueOff val="5197846"/>
            <a:satOff val="-23984"/>
            <a:lumOff val="883"/>
            <a:alphaOff val="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r>
            <a:rPr lang="en-US" sz="2000" b="1" u="none" dirty="0">
              <a:solidFill>
                <a:srgbClr val="002060"/>
              </a:solidFill>
              <a:latin typeface="Calibri" panose="020F0502020204030204" pitchFamily="34" charset="0"/>
              <a:cs typeface="Arial" panose="020B0604020202020204" pitchFamily="34" charset="0"/>
            </a:rPr>
            <a:t>PO</a:t>
          </a:r>
          <a:r>
            <a:rPr lang="tr-TR" sz="2000" b="1" u="none" dirty="0">
              <a:solidFill>
                <a:srgbClr val="002060"/>
              </a:solidFill>
              <a:latin typeface="Calibri" panose="020F0502020204030204" pitchFamily="34" charset="0"/>
              <a:cs typeface="Arial" panose="020B0604020202020204" pitchFamily="34" charset="0"/>
            </a:rPr>
            <a:t> </a:t>
          </a:r>
          <a:r>
            <a:rPr lang="en-US" sz="2000" b="1" u="none" dirty="0">
              <a:solidFill>
                <a:srgbClr val="002060"/>
              </a:solidFill>
              <a:latin typeface="Calibri" panose="020F0502020204030204" pitchFamily="34" charset="0"/>
              <a:cs typeface="Arial" panose="020B0604020202020204" pitchFamily="34" charset="0"/>
            </a:rPr>
            <a:t>1</a:t>
          </a:r>
          <a:r>
            <a:rPr lang="tr-TR" sz="2000" b="1" u="none" dirty="0">
              <a:solidFill>
                <a:srgbClr val="002060"/>
              </a:solidFill>
              <a:latin typeface="Calibri" panose="020F0502020204030204" pitchFamily="34" charset="0"/>
              <a:cs typeface="Arial" panose="020B0604020202020204" pitchFamily="34" charset="0"/>
            </a:rPr>
            <a:t>: Daha akıllı ve rekabetçi bir Avrupa</a:t>
          </a:r>
        </a:p>
        <a:p>
          <a:r>
            <a:rPr lang="tr-TR" sz="2000" b="1" u="none" dirty="0">
              <a:solidFill>
                <a:srgbClr val="002060"/>
              </a:solidFill>
              <a:latin typeface="Calibri" panose="020F0502020204030204" pitchFamily="34" charset="0"/>
              <a:cs typeface="Arial" panose="020B0604020202020204" pitchFamily="34" charset="0"/>
            </a:rPr>
            <a:t>PO 2: Daha yeşil ve düşük karbonlu bir Avrupa</a:t>
          </a:r>
          <a:endParaRPr lang="tr-TR" sz="2000" u="none" dirty="0">
            <a:solidFill>
              <a:srgbClr val="002060"/>
            </a:solidFill>
            <a:latin typeface="Calibri" panose="020F0502020204030204"/>
            <a:ea typeface="+mn-ea"/>
            <a:cs typeface="+mn-cs"/>
          </a:endParaRPr>
        </a:p>
      </dgm:t>
    </dgm:pt>
    <dgm:pt modelId="{A5994BE3-B7B3-4962-8842-E11DB82F4F46}" type="parTrans" cxnId="{C9A8757C-6FE4-4505-81BC-575D76F15826}">
      <dgm:prSet/>
      <dgm:spPr/>
      <dgm:t>
        <a:bodyPr/>
        <a:lstStyle/>
        <a:p>
          <a:endParaRPr lang="tr-TR"/>
        </a:p>
      </dgm:t>
    </dgm:pt>
    <dgm:pt modelId="{F94DCE4C-1493-4A54-A849-FB4EBDF29337}" type="sibTrans" cxnId="{C9A8757C-6FE4-4505-81BC-575D76F15826}">
      <dgm:prSet/>
      <dgm:spPr/>
      <dgm:t>
        <a:bodyPr/>
        <a:lstStyle/>
        <a:p>
          <a:endParaRPr lang="tr-TR"/>
        </a:p>
      </dgm:t>
    </dgm:pt>
    <dgm:pt modelId="{E8CFB1CA-9B8B-4775-A19C-12BC185FA3D8}">
      <dgm:prSet phldrT="[Metin]" custT="1"/>
      <dgm:spPr>
        <a:xfrm>
          <a:off x="0" y="2767806"/>
          <a:ext cx="5480049" cy="1258093"/>
        </a:xfrm>
        <a:prstGeom prst="roundRect">
          <a:avLst>
            <a:gd name="adj" fmla="val 10000"/>
          </a:avLst>
        </a:prstGeom>
        <a:solidFill>
          <a:srgbClr val="FFC000">
            <a:hueOff val="10395692"/>
            <a:satOff val="-47968"/>
            <a:lumOff val="1765"/>
            <a:alphaOff val="0"/>
          </a:srgbClr>
        </a:solidFill>
        <a:ln w="12700" cap="flat" cmpd="sng" algn="ctr">
          <a:solidFill>
            <a:schemeClr val="tx2">
              <a:lumMod val="40000"/>
              <a:lumOff val="60000"/>
            </a:schemeClr>
          </a:solidFill>
          <a:prstDash val="solid"/>
          <a:miter lim="800000"/>
        </a:ln>
        <a:effectLst/>
      </dgm:spPr>
      <dgm:t>
        <a:bodyPr/>
        <a:lstStyle/>
        <a:p>
          <a:pPr>
            <a:buFont typeface="Wingdings" panose="05000000000000000000" pitchFamily="2" charset="2"/>
            <a:buChar char="Ø"/>
          </a:pPr>
          <a:r>
            <a:rPr lang="en-US" sz="1400" b="1" u="none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PO</a:t>
          </a:r>
          <a:r>
            <a:rPr lang="tr-TR" sz="1400" b="1" u="none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1400" b="1" u="none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1</a:t>
          </a:r>
          <a:r>
            <a:rPr lang="tr-TR" sz="1400" b="1" u="none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: </a:t>
          </a:r>
          <a:r>
            <a:rPr lang="en-US" sz="1400" b="1" u="none" dirty="0" err="1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Daha</a:t>
          </a:r>
          <a:r>
            <a:rPr lang="en-US" sz="1400" b="1" u="none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1400" b="1" u="none" dirty="0" err="1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rekabetçi</a:t>
          </a:r>
          <a:r>
            <a:rPr lang="en-US" sz="1400" b="1" u="none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1400" b="1" u="none" dirty="0" err="1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ve</a:t>
          </a:r>
          <a:r>
            <a:rPr lang="en-US" sz="1400" b="1" u="none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1400" b="1" u="none" dirty="0" err="1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akıllı</a:t>
          </a:r>
          <a:r>
            <a:rPr lang="en-US" sz="1400" b="1" u="none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1400" b="1" u="none" dirty="0" err="1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bir</a:t>
          </a:r>
          <a:r>
            <a:rPr lang="en-US" sz="1400" b="1" u="none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1400" b="1" u="none" dirty="0" err="1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Avrupa</a:t>
          </a:r>
          <a:endParaRPr lang="en-US" sz="1400" b="1" u="none" dirty="0">
            <a:solidFill>
              <a:srgbClr val="002060"/>
            </a:solidFill>
            <a:latin typeface="Calibri" panose="020F0502020204030204" pitchFamily="34" charset="0"/>
            <a:cs typeface="Calibri" panose="020F0502020204030204" pitchFamily="34" charset="0"/>
          </a:endParaRPr>
        </a:p>
        <a:p>
          <a:pPr>
            <a:buFont typeface="Wingdings" panose="05000000000000000000" pitchFamily="2" charset="2"/>
            <a:buChar char="Ø"/>
          </a:pPr>
          <a:r>
            <a:rPr lang="tr-TR" sz="1400" b="1" u="none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PO 2: Daha yeşil, sıfır karbon ekonomisine doğru daha düşük karbon tüketimine yönelen ve dirençli bir Avrupa</a:t>
          </a:r>
        </a:p>
        <a:p>
          <a:pPr>
            <a:buFont typeface="Wingdings" panose="05000000000000000000" pitchFamily="2" charset="2"/>
            <a:buChar char="Ø"/>
          </a:pPr>
          <a:r>
            <a:rPr lang="tr-TR" sz="1400" b="1" u="none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PO 4:</a:t>
          </a:r>
          <a:r>
            <a:rPr lang="en-US" sz="1400" b="1" u="none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1400" b="1" u="none" dirty="0" err="1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Avrupa</a:t>
          </a:r>
          <a:r>
            <a:rPr lang="en-US" sz="1400" b="1" u="none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1400" b="1" u="none" dirty="0" err="1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Sosyal</a:t>
          </a:r>
          <a:r>
            <a:rPr lang="en-US" sz="1400" b="1" u="none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1400" b="1" u="none" dirty="0" err="1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Haklar</a:t>
          </a:r>
          <a:r>
            <a:rPr lang="en-US" sz="1400" b="1" u="none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1400" b="1" u="none" dirty="0" err="1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sütununu</a:t>
          </a:r>
          <a:r>
            <a:rPr lang="en-US" sz="1400" b="1" u="none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1400" b="1" u="none" dirty="0" err="1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uygulayan</a:t>
          </a:r>
          <a:r>
            <a:rPr lang="en-US" sz="1400" b="1" u="none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1400" b="1" u="none" dirty="0" err="1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daha</a:t>
          </a:r>
          <a:r>
            <a:rPr lang="en-US" sz="1400" b="1" u="none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1400" b="1" u="none" dirty="0" err="1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sosyal</a:t>
          </a:r>
          <a:r>
            <a:rPr lang="en-US" sz="1400" b="1" u="none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1400" b="1" u="none" dirty="0" err="1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ve</a:t>
          </a:r>
          <a:r>
            <a:rPr lang="en-US" sz="1400" b="1" u="none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1400" b="1" u="none" dirty="0" err="1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kapsayıcı</a:t>
          </a:r>
          <a:r>
            <a:rPr lang="en-US" sz="1400" b="1" u="none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1400" b="1" u="none" dirty="0" err="1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bir</a:t>
          </a:r>
          <a:r>
            <a:rPr lang="en-US" sz="1400" b="1" u="none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1400" b="1" u="none" dirty="0" err="1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Avrupa</a:t>
          </a:r>
          <a:endParaRPr lang="en-US" sz="1400" b="1" u="none" dirty="0">
            <a:solidFill>
              <a:srgbClr val="002060"/>
            </a:solidFill>
            <a:latin typeface="Calibri" panose="020F0502020204030204" pitchFamily="34" charset="0"/>
            <a:cs typeface="Calibri" panose="020F0502020204030204" pitchFamily="34" charset="0"/>
          </a:endParaRPr>
        </a:p>
        <a:p>
          <a:pPr>
            <a:buFont typeface="Wingdings" panose="05000000000000000000" pitchFamily="2" charset="2"/>
            <a:buChar char="Ø"/>
          </a:pPr>
          <a:r>
            <a:rPr lang="tr-TR" sz="1400" b="1" u="none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ISO 1: </a:t>
          </a:r>
          <a:r>
            <a:rPr lang="en-US" sz="1400" b="1" u="none" dirty="0" err="1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Daha</a:t>
          </a:r>
          <a:r>
            <a:rPr lang="en-US" sz="1400" b="1" u="none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1400" b="1" u="none" dirty="0" err="1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iyi</a:t>
          </a:r>
          <a:r>
            <a:rPr lang="en-US" sz="1400" b="1" u="none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1400" b="1" u="none" dirty="0" err="1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bir</a:t>
          </a:r>
          <a:r>
            <a:rPr lang="en-US" sz="1400" b="1" u="none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1400" b="1" u="none" dirty="0" err="1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işbirliği</a:t>
          </a:r>
          <a:r>
            <a:rPr lang="en-US" sz="1400" b="1" u="none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1400" b="1" u="none" dirty="0" err="1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yönetimine</a:t>
          </a:r>
          <a:r>
            <a:rPr lang="en-US" sz="1400" b="1" u="none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1400" b="1" u="none" dirty="0" err="1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yönelik</a:t>
          </a:r>
          <a:r>
            <a:rPr lang="en-US" sz="1400" b="1" u="none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 Interreg-</a:t>
          </a:r>
          <a:r>
            <a:rPr lang="en-US" sz="1400" b="1" u="none" dirty="0" err="1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özel</a:t>
          </a:r>
          <a:r>
            <a:rPr lang="en-US" sz="1400" b="1" u="none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1400" b="1" u="none" dirty="0" err="1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hedefi</a:t>
          </a:r>
          <a:r>
            <a:rPr lang="en-US" sz="1400" b="1" u="none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  </a:t>
          </a:r>
          <a:endParaRPr lang="tr-TR" sz="1400" b="1" u="none" dirty="0">
            <a:solidFill>
              <a:srgbClr val="002060"/>
            </a:solidFill>
            <a:latin typeface="Calibri" panose="020F0502020204030204" pitchFamily="34" charset="0"/>
            <a:ea typeface="+mn-ea"/>
            <a:cs typeface="Calibri" panose="020F0502020204030204" pitchFamily="34" charset="0"/>
          </a:endParaRPr>
        </a:p>
      </dgm:t>
    </dgm:pt>
    <dgm:pt modelId="{0DEA16A5-A632-4666-8641-22A4B1705442}" type="sibTrans" cxnId="{BDF9F636-5CCB-4CE3-BA81-CD1C0B899780}">
      <dgm:prSet/>
      <dgm:spPr/>
      <dgm:t>
        <a:bodyPr/>
        <a:lstStyle/>
        <a:p>
          <a:endParaRPr lang="tr-TR"/>
        </a:p>
      </dgm:t>
    </dgm:pt>
    <dgm:pt modelId="{E9E11288-DACD-4070-8319-8E6D2DD97FBC}" type="parTrans" cxnId="{BDF9F636-5CCB-4CE3-BA81-CD1C0B899780}">
      <dgm:prSet/>
      <dgm:spPr/>
      <dgm:t>
        <a:bodyPr/>
        <a:lstStyle/>
        <a:p>
          <a:endParaRPr lang="tr-TR"/>
        </a:p>
      </dgm:t>
    </dgm:pt>
    <dgm:pt modelId="{94488A3B-2F21-45DF-BBB6-098418B73D26}" type="pres">
      <dgm:prSet presAssocID="{4A34DF6F-9B24-4963-8769-1D30EF184392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D16A1873-DFD8-43D2-9049-0FCF8588B6A2}" type="pres">
      <dgm:prSet presAssocID="{339C6916-3AE8-476C-A878-87711469A020}" presName="comp" presStyleCnt="0"/>
      <dgm:spPr/>
    </dgm:pt>
    <dgm:pt modelId="{BB95760A-0119-46C2-B687-6D5DCB4E8A32}" type="pres">
      <dgm:prSet presAssocID="{339C6916-3AE8-476C-A878-87711469A020}" presName="box" presStyleLbl="node1" presStyleIdx="0" presStyleCnt="3" custLinFactNeighborX="-2913" custLinFactNeighborY="5000"/>
      <dgm:spPr/>
      <dgm:t>
        <a:bodyPr/>
        <a:lstStyle/>
        <a:p>
          <a:endParaRPr lang="tr-TR"/>
        </a:p>
      </dgm:t>
    </dgm:pt>
    <dgm:pt modelId="{FEDC650D-F44B-447D-AF8C-0CB00C2DDA5A}" type="pres">
      <dgm:prSet presAssocID="{339C6916-3AE8-476C-A878-87711469A020}" presName="img" presStyleLbl="fgImgPlace1" presStyleIdx="0" presStyleCnt="3" custScaleX="99173" custScaleY="98993" custLinFactNeighborX="-671" custLinFactNeighborY="5178"/>
      <dgm:spPr>
        <a:xfrm>
          <a:off x="54690" y="178598"/>
          <a:ext cx="1535268" cy="964404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</dgm:pt>
    <dgm:pt modelId="{FDDBC914-377C-498D-8BD0-2A60278F473A}" type="pres">
      <dgm:prSet presAssocID="{339C6916-3AE8-476C-A878-87711469A020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4D8DF08B-855E-4582-8E8A-F179E9E6B376}" type="pres">
      <dgm:prSet presAssocID="{87703AB5-74BA-42C1-8CA1-04F599F052CE}" presName="spacer" presStyleCnt="0"/>
      <dgm:spPr/>
    </dgm:pt>
    <dgm:pt modelId="{087DBA0D-E364-4687-9192-69CC34A0B0CD}" type="pres">
      <dgm:prSet presAssocID="{2FF55D20-8F6C-4A26-9408-EE332EB37D14}" presName="comp" presStyleCnt="0"/>
      <dgm:spPr/>
    </dgm:pt>
    <dgm:pt modelId="{446A1593-BF53-46C0-9CCD-CEF2B603E6E3}" type="pres">
      <dgm:prSet presAssocID="{2FF55D20-8F6C-4A26-9408-EE332EB37D14}" presName="box" presStyleLbl="node1" presStyleIdx="1" presStyleCnt="3"/>
      <dgm:spPr/>
      <dgm:t>
        <a:bodyPr/>
        <a:lstStyle/>
        <a:p>
          <a:endParaRPr lang="tr-TR"/>
        </a:p>
      </dgm:t>
    </dgm:pt>
    <dgm:pt modelId="{4F2DABA0-428F-44B8-8F8B-512A7395D0D9}" type="pres">
      <dgm:prSet presAssocID="{2FF55D20-8F6C-4A26-9408-EE332EB37D14}" presName="img" presStyleLbl="fgImgPlace1" presStyleIdx="1" presStyleCnt="3"/>
      <dgm:spPr>
        <a:xfrm>
          <a:off x="125809" y="1509712"/>
          <a:ext cx="1096010" cy="1006475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</dgm:pt>
    <dgm:pt modelId="{319E8294-B1A5-4CA6-BF32-2C2EBD35D0DB}" type="pres">
      <dgm:prSet presAssocID="{2FF55D20-8F6C-4A26-9408-EE332EB37D14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7D48BE5-5571-4BEB-980A-8DD370D57B6C}" type="pres">
      <dgm:prSet presAssocID="{F94DCE4C-1493-4A54-A849-FB4EBDF29337}" presName="spacer" presStyleCnt="0"/>
      <dgm:spPr/>
    </dgm:pt>
    <dgm:pt modelId="{27C4B4F1-8E25-4D7F-888E-667C5836699F}" type="pres">
      <dgm:prSet presAssocID="{E8CFB1CA-9B8B-4775-A19C-12BC185FA3D8}" presName="comp" presStyleCnt="0"/>
      <dgm:spPr/>
    </dgm:pt>
    <dgm:pt modelId="{761092FA-26B3-4476-A759-BB950A35871E}" type="pres">
      <dgm:prSet presAssocID="{E8CFB1CA-9B8B-4775-A19C-12BC185FA3D8}" presName="box" presStyleLbl="node1" presStyleIdx="2" presStyleCnt="3"/>
      <dgm:spPr/>
      <dgm:t>
        <a:bodyPr/>
        <a:lstStyle/>
        <a:p>
          <a:endParaRPr lang="tr-TR"/>
        </a:p>
      </dgm:t>
    </dgm:pt>
    <dgm:pt modelId="{E9796EBA-2920-4AF9-83CF-CC6B3C4EEB4F}" type="pres">
      <dgm:prSet presAssocID="{E8CFB1CA-9B8B-4775-A19C-12BC185FA3D8}" presName="img" presStyleLbl="fgImgPlace1" presStyleIdx="2" presStyleCnt="3" custScaleY="100000"/>
      <dgm:spPr>
        <a:xfrm>
          <a:off x="125809" y="2893615"/>
          <a:ext cx="1096010" cy="1006475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</dgm:pt>
    <dgm:pt modelId="{518CD56A-3D95-4A04-8839-DF21C6D6F2C5}" type="pres">
      <dgm:prSet presAssocID="{E8CFB1CA-9B8B-4775-A19C-12BC185FA3D8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769422AF-A79E-4454-A56D-42857B057BD6}" type="presOf" srcId="{2FF55D20-8F6C-4A26-9408-EE332EB37D14}" destId="{319E8294-B1A5-4CA6-BF32-2C2EBD35D0DB}" srcOrd="1" destOrd="0" presId="urn:microsoft.com/office/officeart/2005/8/layout/vList4"/>
    <dgm:cxn modelId="{583B02CC-0E11-48E7-8C6B-104CDA367763}" type="presOf" srcId="{339C6916-3AE8-476C-A878-87711469A020}" destId="{BB95760A-0119-46C2-B687-6D5DCB4E8A32}" srcOrd="0" destOrd="0" presId="urn:microsoft.com/office/officeart/2005/8/layout/vList4"/>
    <dgm:cxn modelId="{932E85D2-2FE0-46E2-A9B1-09BBCC0B70B0}" type="presOf" srcId="{4A34DF6F-9B24-4963-8769-1D30EF184392}" destId="{94488A3B-2F21-45DF-BBB6-098418B73D26}" srcOrd="0" destOrd="0" presId="urn:microsoft.com/office/officeart/2005/8/layout/vList4"/>
    <dgm:cxn modelId="{BDF9F636-5CCB-4CE3-BA81-CD1C0B899780}" srcId="{4A34DF6F-9B24-4963-8769-1D30EF184392}" destId="{E8CFB1CA-9B8B-4775-A19C-12BC185FA3D8}" srcOrd="2" destOrd="0" parTransId="{E9E11288-DACD-4070-8319-8E6D2DD97FBC}" sibTransId="{0DEA16A5-A632-4666-8641-22A4B1705442}"/>
    <dgm:cxn modelId="{73555F7B-D573-4BFA-9F71-245539A3B110}" type="presOf" srcId="{339C6916-3AE8-476C-A878-87711469A020}" destId="{FDDBC914-377C-498D-8BD0-2A60278F473A}" srcOrd="1" destOrd="0" presId="urn:microsoft.com/office/officeart/2005/8/layout/vList4"/>
    <dgm:cxn modelId="{96A9B06A-F16F-421B-8240-ABCC1F49EED9}" type="presOf" srcId="{E8CFB1CA-9B8B-4775-A19C-12BC185FA3D8}" destId="{518CD56A-3D95-4A04-8839-DF21C6D6F2C5}" srcOrd="1" destOrd="0" presId="urn:microsoft.com/office/officeart/2005/8/layout/vList4"/>
    <dgm:cxn modelId="{C9A8757C-6FE4-4505-81BC-575D76F15826}" srcId="{4A34DF6F-9B24-4963-8769-1D30EF184392}" destId="{2FF55D20-8F6C-4A26-9408-EE332EB37D14}" srcOrd="1" destOrd="0" parTransId="{A5994BE3-B7B3-4962-8842-E11DB82F4F46}" sibTransId="{F94DCE4C-1493-4A54-A849-FB4EBDF29337}"/>
    <dgm:cxn modelId="{C397496C-FA89-4722-ADA7-8E86011D385B}" srcId="{4A34DF6F-9B24-4963-8769-1D30EF184392}" destId="{339C6916-3AE8-476C-A878-87711469A020}" srcOrd="0" destOrd="0" parTransId="{91918A54-10F7-4DF4-8629-E05AAF5A9FAE}" sibTransId="{87703AB5-74BA-42C1-8CA1-04F599F052CE}"/>
    <dgm:cxn modelId="{A6AFE247-4B3C-4FD9-BE49-680C2629646A}" type="presOf" srcId="{2FF55D20-8F6C-4A26-9408-EE332EB37D14}" destId="{446A1593-BF53-46C0-9CCD-CEF2B603E6E3}" srcOrd="0" destOrd="0" presId="urn:microsoft.com/office/officeart/2005/8/layout/vList4"/>
    <dgm:cxn modelId="{10A7F48E-E055-4C5B-AB18-01B169217F7A}" type="presOf" srcId="{E8CFB1CA-9B8B-4775-A19C-12BC185FA3D8}" destId="{761092FA-26B3-4476-A759-BB950A35871E}" srcOrd="0" destOrd="0" presId="urn:microsoft.com/office/officeart/2005/8/layout/vList4"/>
    <dgm:cxn modelId="{3CAAE508-2F72-4B70-A9A9-66416561640A}" type="presParOf" srcId="{94488A3B-2F21-45DF-BBB6-098418B73D26}" destId="{D16A1873-DFD8-43D2-9049-0FCF8588B6A2}" srcOrd="0" destOrd="0" presId="urn:microsoft.com/office/officeart/2005/8/layout/vList4"/>
    <dgm:cxn modelId="{ADFDEC5D-7899-4DE2-AA8F-C4FAAEFF7775}" type="presParOf" srcId="{D16A1873-DFD8-43D2-9049-0FCF8588B6A2}" destId="{BB95760A-0119-46C2-B687-6D5DCB4E8A32}" srcOrd="0" destOrd="0" presId="urn:microsoft.com/office/officeart/2005/8/layout/vList4"/>
    <dgm:cxn modelId="{D8B33A0D-525E-4FE3-81C6-CA97022ED0E1}" type="presParOf" srcId="{D16A1873-DFD8-43D2-9049-0FCF8588B6A2}" destId="{FEDC650D-F44B-447D-AF8C-0CB00C2DDA5A}" srcOrd="1" destOrd="0" presId="urn:microsoft.com/office/officeart/2005/8/layout/vList4"/>
    <dgm:cxn modelId="{3909C9AB-A91B-4D65-BE92-6F2F6144082A}" type="presParOf" srcId="{D16A1873-DFD8-43D2-9049-0FCF8588B6A2}" destId="{FDDBC914-377C-498D-8BD0-2A60278F473A}" srcOrd="2" destOrd="0" presId="urn:microsoft.com/office/officeart/2005/8/layout/vList4"/>
    <dgm:cxn modelId="{8017AC43-027D-40A6-B94E-6CEDB680C26E}" type="presParOf" srcId="{94488A3B-2F21-45DF-BBB6-098418B73D26}" destId="{4D8DF08B-855E-4582-8E8A-F179E9E6B376}" srcOrd="1" destOrd="0" presId="urn:microsoft.com/office/officeart/2005/8/layout/vList4"/>
    <dgm:cxn modelId="{FF5E0BB6-4ABB-434B-BD72-BA85EE7D4DD4}" type="presParOf" srcId="{94488A3B-2F21-45DF-BBB6-098418B73D26}" destId="{087DBA0D-E364-4687-9192-69CC34A0B0CD}" srcOrd="2" destOrd="0" presId="urn:microsoft.com/office/officeart/2005/8/layout/vList4"/>
    <dgm:cxn modelId="{E283377F-3F5D-4DDF-9786-8F8FAD7ED511}" type="presParOf" srcId="{087DBA0D-E364-4687-9192-69CC34A0B0CD}" destId="{446A1593-BF53-46C0-9CCD-CEF2B603E6E3}" srcOrd="0" destOrd="0" presId="urn:microsoft.com/office/officeart/2005/8/layout/vList4"/>
    <dgm:cxn modelId="{CF2E6EE8-0F94-42C3-B237-B601EED4CD8E}" type="presParOf" srcId="{087DBA0D-E364-4687-9192-69CC34A0B0CD}" destId="{4F2DABA0-428F-44B8-8F8B-512A7395D0D9}" srcOrd="1" destOrd="0" presId="urn:microsoft.com/office/officeart/2005/8/layout/vList4"/>
    <dgm:cxn modelId="{02EFAECD-C2F4-4E48-952C-F0A98B8182B4}" type="presParOf" srcId="{087DBA0D-E364-4687-9192-69CC34A0B0CD}" destId="{319E8294-B1A5-4CA6-BF32-2C2EBD35D0DB}" srcOrd="2" destOrd="0" presId="urn:microsoft.com/office/officeart/2005/8/layout/vList4"/>
    <dgm:cxn modelId="{F954A003-59DF-4B24-B661-3AE6EA6D39FB}" type="presParOf" srcId="{94488A3B-2F21-45DF-BBB6-098418B73D26}" destId="{C7D48BE5-5571-4BEB-980A-8DD370D57B6C}" srcOrd="3" destOrd="0" presId="urn:microsoft.com/office/officeart/2005/8/layout/vList4"/>
    <dgm:cxn modelId="{40389C46-F4B4-40F4-B2BC-4B49B2BC71D7}" type="presParOf" srcId="{94488A3B-2F21-45DF-BBB6-098418B73D26}" destId="{27C4B4F1-8E25-4D7F-888E-667C5836699F}" srcOrd="4" destOrd="0" presId="urn:microsoft.com/office/officeart/2005/8/layout/vList4"/>
    <dgm:cxn modelId="{A5989B89-DE9A-4957-9E0C-AA74462DFF2B}" type="presParOf" srcId="{27C4B4F1-8E25-4D7F-888E-667C5836699F}" destId="{761092FA-26B3-4476-A759-BB950A35871E}" srcOrd="0" destOrd="0" presId="urn:microsoft.com/office/officeart/2005/8/layout/vList4"/>
    <dgm:cxn modelId="{C805E8E1-A42E-4BF1-A453-0AA094BDE6BE}" type="presParOf" srcId="{27C4B4F1-8E25-4D7F-888E-667C5836699F}" destId="{E9796EBA-2920-4AF9-83CF-CC6B3C4EEB4F}" srcOrd="1" destOrd="0" presId="urn:microsoft.com/office/officeart/2005/8/layout/vList4"/>
    <dgm:cxn modelId="{02C735BA-3003-4311-B498-A0A34A31CA7B}" type="presParOf" srcId="{27C4B4F1-8E25-4D7F-888E-667C5836699F}" destId="{518CD56A-3D95-4A04-8839-DF21C6D6F2C5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A34DF6F-9B24-4963-8769-1D30EF184392}" type="doc">
      <dgm:prSet loTypeId="urn:microsoft.com/office/officeart/2005/8/layout/vList4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tr-TR"/>
        </a:p>
      </dgm:t>
    </dgm:pt>
    <dgm:pt modelId="{D7FD7192-DDB4-475A-91D2-3217F9EB251A}">
      <dgm:prSet/>
      <dgm:spPr/>
      <dgm:t>
        <a:bodyPr/>
        <a:lstStyle/>
        <a:p>
          <a:r>
            <a:rPr lang="tr-TR" dirty="0"/>
            <a:t>CBC- BP koordinasyonu</a:t>
          </a:r>
        </a:p>
      </dgm:t>
    </dgm:pt>
    <dgm:pt modelId="{F15BAB62-735A-484D-9E40-6CAEB4FE28A4}" type="parTrans" cxnId="{219CC39A-B291-4E3B-9AA2-35E25D17EDFC}">
      <dgm:prSet/>
      <dgm:spPr/>
      <dgm:t>
        <a:bodyPr/>
        <a:lstStyle/>
        <a:p>
          <a:endParaRPr lang="tr-TR"/>
        </a:p>
      </dgm:t>
    </dgm:pt>
    <dgm:pt modelId="{6C75EE77-E38C-4770-82A7-B6EC06FB4383}" type="sibTrans" cxnId="{219CC39A-B291-4E3B-9AA2-35E25D17EDFC}">
      <dgm:prSet/>
      <dgm:spPr/>
      <dgm:t>
        <a:bodyPr/>
        <a:lstStyle/>
        <a:p>
          <a:endParaRPr lang="tr-TR"/>
        </a:p>
      </dgm:t>
    </dgm:pt>
    <dgm:pt modelId="{94488A3B-2F21-45DF-BBB6-098418B73D26}" type="pres">
      <dgm:prSet presAssocID="{4A34DF6F-9B24-4963-8769-1D30EF184392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35D35813-0306-435A-96A3-2D7F0BD47A99}" type="pres">
      <dgm:prSet presAssocID="{D7FD7192-DDB4-475A-91D2-3217F9EB251A}" presName="comp" presStyleCnt="0"/>
      <dgm:spPr/>
    </dgm:pt>
    <dgm:pt modelId="{66F9D7E2-0AB2-4D49-B1B7-9B5384A95A08}" type="pres">
      <dgm:prSet presAssocID="{D7FD7192-DDB4-475A-91D2-3217F9EB251A}" presName="box" presStyleLbl="node1" presStyleIdx="0" presStyleCnt="1"/>
      <dgm:spPr/>
      <dgm:t>
        <a:bodyPr/>
        <a:lstStyle/>
        <a:p>
          <a:endParaRPr lang="tr-TR"/>
        </a:p>
      </dgm:t>
    </dgm:pt>
    <dgm:pt modelId="{80988D09-7860-430C-9B1B-8FF628DF490C}" type="pres">
      <dgm:prSet presAssocID="{D7FD7192-DDB4-475A-91D2-3217F9EB251A}" presName="img" presStyleLbl="fgImgPlace1" presStyleIdx="0" presStyleCnt="1" custFlipVert="1" custScaleX="8781" custScaleY="38265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</dgm:pt>
    <dgm:pt modelId="{F6AA2883-704F-442B-9D89-A0CBF98449B3}" type="pres">
      <dgm:prSet presAssocID="{D7FD7192-DDB4-475A-91D2-3217F9EB251A}" presName="text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63307C6C-A850-4990-B434-E83024A12EFE}" type="presOf" srcId="{D7FD7192-DDB4-475A-91D2-3217F9EB251A}" destId="{66F9D7E2-0AB2-4D49-B1B7-9B5384A95A08}" srcOrd="0" destOrd="0" presId="urn:microsoft.com/office/officeart/2005/8/layout/vList4"/>
    <dgm:cxn modelId="{932E85D2-2FE0-46E2-A9B1-09BBCC0B70B0}" type="presOf" srcId="{4A34DF6F-9B24-4963-8769-1D30EF184392}" destId="{94488A3B-2F21-45DF-BBB6-098418B73D26}" srcOrd="0" destOrd="0" presId="urn:microsoft.com/office/officeart/2005/8/layout/vList4"/>
    <dgm:cxn modelId="{B3E1ED11-DE89-4969-A7CD-0A2EF7A84676}" type="presOf" srcId="{D7FD7192-DDB4-475A-91D2-3217F9EB251A}" destId="{F6AA2883-704F-442B-9D89-A0CBF98449B3}" srcOrd="1" destOrd="0" presId="urn:microsoft.com/office/officeart/2005/8/layout/vList4"/>
    <dgm:cxn modelId="{219CC39A-B291-4E3B-9AA2-35E25D17EDFC}" srcId="{4A34DF6F-9B24-4963-8769-1D30EF184392}" destId="{D7FD7192-DDB4-475A-91D2-3217F9EB251A}" srcOrd="0" destOrd="0" parTransId="{F15BAB62-735A-484D-9E40-6CAEB4FE28A4}" sibTransId="{6C75EE77-E38C-4770-82A7-B6EC06FB4383}"/>
    <dgm:cxn modelId="{4178942B-699B-47A1-A105-7EAF25BC2D7C}" type="presParOf" srcId="{94488A3B-2F21-45DF-BBB6-098418B73D26}" destId="{35D35813-0306-435A-96A3-2D7F0BD47A99}" srcOrd="0" destOrd="0" presId="urn:microsoft.com/office/officeart/2005/8/layout/vList4"/>
    <dgm:cxn modelId="{7066C93F-253E-4478-AB42-70AC726E07D2}" type="presParOf" srcId="{35D35813-0306-435A-96A3-2D7F0BD47A99}" destId="{66F9D7E2-0AB2-4D49-B1B7-9B5384A95A08}" srcOrd="0" destOrd="0" presId="urn:microsoft.com/office/officeart/2005/8/layout/vList4"/>
    <dgm:cxn modelId="{5D6743D7-0ED2-4357-AD82-C861C536EB52}" type="presParOf" srcId="{35D35813-0306-435A-96A3-2D7F0BD47A99}" destId="{80988D09-7860-430C-9B1B-8FF628DF490C}" srcOrd="1" destOrd="0" presId="urn:microsoft.com/office/officeart/2005/8/layout/vList4"/>
    <dgm:cxn modelId="{14DED12E-DD4C-4D5A-BECA-73A0B85570F0}" type="presParOf" srcId="{35D35813-0306-435A-96A3-2D7F0BD47A99}" destId="{F6AA2883-704F-442B-9D89-A0CBF98449B3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A34DF6F-9B24-4963-8769-1D30EF184392}" type="doc">
      <dgm:prSet loTypeId="urn:microsoft.com/office/officeart/2005/8/layout/vList4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tr-TR"/>
        </a:p>
      </dgm:t>
    </dgm:pt>
    <dgm:pt modelId="{94488A3B-2F21-45DF-BBB6-098418B73D26}" type="pres">
      <dgm:prSet presAssocID="{4A34DF6F-9B24-4963-8769-1D30EF184392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tr-TR"/>
        </a:p>
      </dgm:t>
    </dgm:pt>
  </dgm:ptLst>
  <dgm:cxnLst>
    <dgm:cxn modelId="{932E85D2-2FE0-46E2-A9B1-09BBCC0B70B0}" type="presOf" srcId="{4A34DF6F-9B24-4963-8769-1D30EF184392}" destId="{94488A3B-2F21-45DF-BBB6-098418B73D26}" srcOrd="0" destOrd="0" presId="urn:microsoft.com/office/officeart/2005/8/layout/vList4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A34DF6F-9B24-4963-8769-1D30EF184392}" type="doc">
      <dgm:prSet loTypeId="urn:microsoft.com/office/officeart/2005/8/layout/vList4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tr-TR"/>
        </a:p>
      </dgm:t>
    </dgm:pt>
    <dgm:pt modelId="{94488A3B-2F21-45DF-BBB6-098418B73D26}" type="pres">
      <dgm:prSet presAssocID="{4A34DF6F-9B24-4963-8769-1D30EF184392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tr-TR"/>
        </a:p>
      </dgm:t>
    </dgm:pt>
  </dgm:ptLst>
  <dgm:cxnLst>
    <dgm:cxn modelId="{932E85D2-2FE0-46E2-A9B1-09BBCC0B70B0}" type="presOf" srcId="{4A34DF6F-9B24-4963-8769-1D30EF184392}" destId="{94488A3B-2F21-45DF-BBB6-098418B73D26}" srcOrd="0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A34DF6F-9B24-4963-8769-1D30EF184392}" type="doc">
      <dgm:prSet loTypeId="urn:microsoft.com/office/officeart/2005/8/layout/vList4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tr-TR"/>
        </a:p>
      </dgm:t>
    </dgm:pt>
    <dgm:pt modelId="{94488A3B-2F21-45DF-BBB6-098418B73D26}" type="pres">
      <dgm:prSet presAssocID="{4A34DF6F-9B24-4963-8769-1D30EF184392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tr-TR"/>
        </a:p>
      </dgm:t>
    </dgm:pt>
  </dgm:ptLst>
  <dgm:cxnLst>
    <dgm:cxn modelId="{932E85D2-2FE0-46E2-A9B1-09BBCC0B70B0}" type="presOf" srcId="{4A34DF6F-9B24-4963-8769-1D30EF184392}" destId="{94488A3B-2F21-45DF-BBB6-098418B73D26}" srcOrd="0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A34DF6F-9B24-4963-8769-1D30EF184392}" type="doc">
      <dgm:prSet loTypeId="urn:microsoft.com/office/officeart/2005/8/layout/vList4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tr-TR"/>
        </a:p>
      </dgm:t>
    </dgm:pt>
    <dgm:pt modelId="{94488A3B-2F21-45DF-BBB6-098418B73D26}" type="pres">
      <dgm:prSet presAssocID="{4A34DF6F-9B24-4963-8769-1D30EF184392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tr-TR"/>
        </a:p>
      </dgm:t>
    </dgm:pt>
  </dgm:ptLst>
  <dgm:cxnLst>
    <dgm:cxn modelId="{932E85D2-2FE0-46E2-A9B1-09BBCC0B70B0}" type="presOf" srcId="{4A34DF6F-9B24-4963-8769-1D30EF184392}" destId="{94488A3B-2F21-45DF-BBB6-098418B73D26}" srcOrd="0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4A34DF6F-9B24-4963-8769-1D30EF184392}" type="doc">
      <dgm:prSet loTypeId="urn:microsoft.com/office/officeart/2005/8/layout/vList4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tr-TR"/>
        </a:p>
      </dgm:t>
    </dgm:pt>
    <dgm:pt modelId="{94488A3B-2F21-45DF-BBB6-098418B73D26}" type="pres">
      <dgm:prSet presAssocID="{4A34DF6F-9B24-4963-8769-1D30EF184392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tr-TR"/>
        </a:p>
      </dgm:t>
    </dgm:pt>
  </dgm:ptLst>
  <dgm:cxnLst>
    <dgm:cxn modelId="{932E85D2-2FE0-46E2-A9B1-09BBCC0B70B0}" type="presOf" srcId="{4A34DF6F-9B24-4963-8769-1D30EF184392}" destId="{94488A3B-2F21-45DF-BBB6-098418B73D26}" srcOrd="0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4A34DF6F-9B24-4963-8769-1D30EF184392}" type="doc">
      <dgm:prSet loTypeId="urn:microsoft.com/office/officeart/2005/8/layout/vList4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tr-TR"/>
        </a:p>
      </dgm:t>
    </dgm:pt>
    <dgm:pt modelId="{94488A3B-2F21-45DF-BBB6-098418B73D26}" type="pres">
      <dgm:prSet presAssocID="{4A34DF6F-9B24-4963-8769-1D30EF184392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tr-TR"/>
        </a:p>
      </dgm:t>
    </dgm:pt>
  </dgm:ptLst>
  <dgm:cxnLst>
    <dgm:cxn modelId="{932E85D2-2FE0-46E2-A9B1-09BBCC0B70B0}" type="presOf" srcId="{4A34DF6F-9B24-4963-8769-1D30EF184392}" destId="{94488A3B-2F21-45DF-BBB6-098418B73D26}" srcOrd="0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95760A-0119-46C2-B687-6D5DCB4E8A32}">
      <dsp:nvSpPr>
        <dsp:cNvPr id="0" name=""/>
        <dsp:cNvSpPr/>
      </dsp:nvSpPr>
      <dsp:spPr>
        <a:xfrm>
          <a:off x="0" y="74258"/>
          <a:ext cx="8712968" cy="1485165"/>
        </a:xfrm>
        <a:prstGeom prst="roundRect">
          <a:avLst>
            <a:gd name="adj" fmla="val 10000"/>
          </a:avLst>
        </a:prstGeom>
        <a:solidFill>
          <a:srgbClr val="FFC000">
            <a:hueOff val="0"/>
            <a:satOff val="0"/>
            <a:lumOff val="0"/>
            <a:alphaOff val="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b="1" u="none" kern="1200" dirty="0">
              <a:solidFill>
                <a:srgbClr val="002060"/>
              </a:solidFill>
              <a:latin typeface="Calibri" panose="020F0502020204030204" pitchFamily="34" charset="0"/>
              <a:cs typeface="Arial" panose="020B0604020202020204" pitchFamily="34" charset="0"/>
            </a:rPr>
            <a:t>PO 2: Daha yeşil ve düşük karbonlu bir Avrupa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b="1" i="0" kern="12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PO </a:t>
          </a:r>
          <a:r>
            <a:rPr lang="en-US" sz="2000" b="1" i="0" kern="12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5: </a:t>
          </a:r>
          <a:r>
            <a:rPr lang="tr-TR" sz="2000" b="1" i="0" kern="12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Vatandaşlara daha yakın bir Avrupa</a:t>
          </a:r>
          <a:endParaRPr lang="tr-TR" sz="2000" b="1" i="0" u="none" kern="1200" dirty="0">
            <a:solidFill>
              <a:srgbClr val="002060"/>
            </a:solidFill>
            <a:latin typeface="Calibri" panose="020F0502020204030204"/>
            <a:ea typeface="+mn-ea"/>
            <a:cs typeface="+mn-cs"/>
          </a:endParaRP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i="0" kern="12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ISO 2: </a:t>
          </a:r>
          <a:r>
            <a:rPr lang="tr-TR" sz="2000" b="1" i="0" kern="12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Daha güvenli ve emniyetli bir Avrupa</a:t>
          </a:r>
          <a:endParaRPr lang="tr-TR" sz="2000" b="1" i="0" u="none" kern="1200" dirty="0">
            <a:solidFill>
              <a:srgbClr val="002060"/>
            </a:solidFill>
            <a:latin typeface="Calibri" panose="020F0502020204030204"/>
            <a:ea typeface="+mn-ea"/>
            <a:cs typeface="+mn-cs"/>
          </a:endParaRPr>
        </a:p>
      </dsp:txBody>
      <dsp:txXfrm>
        <a:off x="1934609" y="117757"/>
        <a:ext cx="6734859" cy="1398167"/>
      </dsp:txXfrm>
    </dsp:sp>
    <dsp:sp modelId="{FEDC650D-F44B-447D-AF8C-0CB00C2DDA5A}">
      <dsp:nvSpPr>
        <dsp:cNvPr id="0" name=""/>
        <dsp:cNvSpPr/>
      </dsp:nvSpPr>
      <dsp:spPr>
        <a:xfrm>
          <a:off x="144029" y="216020"/>
          <a:ext cx="1728182" cy="1176167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46A1593-BF53-46C0-9CCD-CEF2B603E6E3}">
      <dsp:nvSpPr>
        <dsp:cNvPr id="0" name=""/>
        <dsp:cNvSpPr/>
      </dsp:nvSpPr>
      <dsp:spPr>
        <a:xfrm>
          <a:off x="0" y="1633681"/>
          <a:ext cx="8712968" cy="1485165"/>
        </a:xfrm>
        <a:prstGeom prst="roundRect">
          <a:avLst>
            <a:gd name="adj" fmla="val 10000"/>
          </a:avLst>
        </a:prstGeom>
        <a:solidFill>
          <a:srgbClr val="FFC000">
            <a:hueOff val="5197846"/>
            <a:satOff val="-23984"/>
            <a:lumOff val="883"/>
            <a:alphaOff val="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u="none" kern="1200" dirty="0">
              <a:solidFill>
                <a:srgbClr val="002060"/>
              </a:solidFill>
              <a:latin typeface="Calibri" panose="020F0502020204030204" pitchFamily="34" charset="0"/>
              <a:cs typeface="Arial" panose="020B0604020202020204" pitchFamily="34" charset="0"/>
            </a:rPr>
            <a:t>PO</a:t>
          </a:r>
          <a:r>
            <a:rPr lang="tr-TR" sz="2000" b="1" u="none" kern="1200" dirty="0">
              <a:solidFill>
                <a:srgbClr val="002060"/>
              </a:solidFill>
              <a:latin typeface="Calibri" panose="020F0502020204030204" pitchFamily="34" charset="0"/>
              <a:cs typeface="Arial" panose="020B0604020202020204" pitchFamily="34" charset="0"/>
            </a:rPr>
            <a:t> </a:t>
          </a:r>
          <a:r>
            <a:rPr lang="en-US" sz="2000" b="1" u="none" kern="1200" dirty="0">
              <a:solidFill>
                <a:srgbClr val="002060"/>
              </a:solidFill>
              <a:latin typeface="Calibri" panose="020F0502020204030204" pitchFamily="34" charset="0"/>
              <a:cs typeface="Arial" panose="020B0604020202020204" pitchFamily="34" charset="0"/>
            </a:rPr>
            <a:t>1</a:t>
          </a:r>
          <a:r>
            <a:rPr lang="tr-TR" sz="2000" b="1" u="none" kern="1200" dirty="0">
              <a:solidFill>
                <a:srgbClr val="002060"/>
              </a:solidFill>
              <a:latin typeface="Calibri" panose="020F0502020204030204" pitchFamily="34" charset="0"/>
              <a:cs typeface="Arial" panose="020B0604020202020204" pitchFamily="34" charset="0"/>
            </a:rPr>
            <a:t>: Daha akıllı ve rekabetçi bir Avrupa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b="1" u="none" kern="1200" dirty="0">
              <a:solidFill>
                <a:srgbClr val="002060"/>
              </a:solidFill>
              <a:latin typeface="Calibri" panose="020F0502020204030204" pitchFamily="34" charset="0"/>
              <a:cs typeface="Arial" panose="020B0604020202020204" pitchFamily="34" charset="0"/>
            </a:rPr>
            <a:t>PO 2: Daha yeşil ve düşük karbonlu bir Avrupa</a:t>
          </a:r>
          <a:endParaRPr lang="tr-TR" sz="2000" u="none" kern="1200" dirty="0">
            <a:solidFill>
              <a:srgbClr val="002060"/>
            </a:solidFill>
            <a:latin typeface="Calibri" panose="020F0502020204030204"/>
            <a:ea typeface="+mn-ea"/>
            <a:cs typeface="+mn-cs"/>
          </a:endParaRPr>
        </a:p>
      </dsp:txBody>
      <dsp:txXfrm>
        <a:off x="1934609" y="1677180"/>
        <a:ext cx="6734859" cy="1398167"/>
      </dsp:txXfrm>
    </dsp:sp>
    <dsp:sp modelId="{4F2DABA0-428F-44B8-8F8B-512A7395D0D9}">
      <dsp:nvSpPr>
        <dsp:cNvPr id="0" name=""/>
        <dsp:cNvSpPr/>
      </dsp:nvSpPr>
      <dsp:spPr>
        <a:xfrm>
          <a:off x="148516" y="1782198"/>
          <a:ext cx="1742593" cy="1188132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61092FA-26B3-4476-A759-BB950A35871E}">
      <dsp:nvSpPr>
        <dsp:cNvPr id="0" name=""/>
        <dsp:cNvSpPr/>
      </dsp:nvSpPr>
      <dsp:spPr>
        <a:xfrm>
          <a:off x="0" y="3267363"/>
          <a:ext cx="8712968" cy="1485165"/>
        </a:xfrm>
        <a:prstGeom prst="roundRect">
          <a:avLst>
            <a:gd name="adj" fmla="val 10000"/>
          </a:avLst>
        </a:prstGeom>
        <a:solidFill>
          <a:srgbClr val="FFC000">
            <a:hueOff val="10395692"/>
            <a:satOff val="-47968"/>
            <a:lumOff val="1765"/>
            <a:alphaOff val="0"/>
          </a:srgbClr>
        </a:solidFill>
        <a:ln w="12700" cap="flat" cmpd="sng" algn="ctr">
          <a:solidFill>
            <a:schemeClr val="tx2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Char char="Ø"/>
          </a:pPr>
          <a:r>
            <a:rPr lang="en-US" sz="1400" b="1" u="none" kern="12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PO</a:t>
          </a:r>
          <a:r>
            <a:rPr lang="tr-TR" sz="1400" b="1" u="none" kern="12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1400" b="1" u="none" kern="12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1</a:t>
          </a:r>
          <a:r>
            <a:rPr lang="tr-TR" sz="1400" b="1" u="none" kern="12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: </a:t>
          </a:r>
          <a:r>
            <a:rPr lang="en-US" sz="1400" b="1" u="none" kern="1200" dirty="0" err="1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Daha</a:t>
          </a:r>
          <a:r>
            <a:rPr lang="en-US" sz="1400" b="1" u="none" kern="12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1400" b="1" u="none" kern="1200" dirty="0" err="1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rekabetçi</a:t>
          </a:r>
          <a:r>
            <a:rPr lang="en-US" sz="1400" b="1" u="none" kern="12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1400" b="1" u="none" kern="1200" dirty="0" err="1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ve</a:t>
          </a:r>
          <a:r>
            <a:rPr lang="en-US" sz="1400" b="1" u="none" kern="12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1400" b="1" u="none" kern="1200" dirty="0" err="1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akıllı</a:t>
          </a:r>
          <a:r>
            <a:rPr lang="en-US" sz="1400" b="1" u="none" kern="12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1400" b="1" u="none" kern="1200" dirty="0" err="1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bir</a:t>
          </a:r>
          <a:r>
            <a:rPr lang="en-US" sz="1400" b="1" u="none" kern="12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1400" b="1" u="none" kern="1200" dirty="0" err="1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Avrupa</a:t>
          </a:r>
          <a:endParaRPr lang="en-US" sz="1400" b="1" u="none" kern="1200" dirty="0">
            <a:solidFill>
              <a:srgbClr val="002060"/>
            </a:solidFill>
            <a:latin typeface="Calibri" panose="020F0502020204030204" pitchFamily="34" charset="0"/>
            <a:cs typeface="Calibri" panose="020F0502020204030204" pitchFamily="34" charset="0"/>
          </a:endParaRP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Char char="Ø"/>
          </a:pPr>
          <a:r>
            <a:rPr lang="tr-TR" sz="1400" b="1" u="none" kern="12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PO 2: Daha yeşil, sıfır karbon ekonomisine doğru daha düşük karbon tüketimine yönelen ve dirençli bir Avrupa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Char char="Ø"/>
          </a:pPr>
          <a:r>
            <a:rPr lang="tr-TR" sz="1400" b="1" u="none" kern="12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PO 4:</a:t>
          </a:r>
          <a:r>
            <a:rPr lang="en-US" sz="1400" b="1" u="none" kern="12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1400" b="1" u="none" kern="1200" dirty="0" err="1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Avrupa</a:t>
          </a:r>
          <a:r>
            <a:rPr lang="en-US" sz="1400" b="1" u="none" kern="12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1400" b="1" u="none" kern="1200" dirty="0" err="1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Sosyal</a:t>
          </a:r>
          <a:r>
            <a:rPr lang="en-US" sz="1400" b="1" u="none" kern="12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1400" b="1" u="none" kern="1200" dirty="0" err="1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Haklar</a:t>
          </a:r>
          <a:r>
            <a:rPr lang="en-US" sz="1400" b="1" u="none" kern="12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1400" b="1" u="none" kern="1200" dirty="0" err="1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sütununu</a:t>
          </a:r>
          <a:r>
            <a:rPr lang="en-US" sz="1400" b="1" u="none" kern="12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1400" b="1" u="none" kern="1200" dirty="0" err="1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uygulayan</a:t>
          </a:r>
          <a:r>
            <a:rPr lang="en-US" sz="1400" b="1" u="none" kern="12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1400" b="1" u="none" kern="1200" dirty="0" err="1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daha</a:t>
          </a:r>
          <a:r>
            <a:rPr lang="en-US" sz="1400" b="1" u="none" kern="12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1400" b="1" u="none" kern="1200" dirty="0" err="1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sosyal</a:t>
          </a:r>
          <a:r>
            <a:rPr lang="en-US" sz="1400" b="1" u="none" kern="12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1400" b="1" u="none" kern="1200" dirty="0" err="1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ve</a:t>
          </a:r>
          <a:r>
            <a:rPr lang="en-US" sz="1400" b="1" u="none" kern="12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1400" b="1" u="none" kern="1200" dirty="0" err="1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kapsayıcı</a:t>
          </a:r>
          <a:r>
            <a:rPr lang="en-US" sz="1400" b="1" u="none" kern="12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1400" b="1" u="none" kern="1200" dirty="0" err="1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bir</a:t>
          </a:r>
          <a:r>
            <a:rPr lang="en-US" sz="1400" b="1" u="none" kern="12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1400" b="1" u="none" kern="1200" dirty="0" err="1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Avrupa</a:t>
          </a:r>
          <a:endParaRPr lang="en-US" sz="1400" b="1" u="none" kern="1200" dirty="0">
            <a:solidFill>
              <a:srgbClr val="002060"/>
            </a:solidFill>
            <a:latin typeface="Calibri" panose="020F0502020204030204" pitchFamily="34" charset="0"/>
            <a:cs typeface="Calibri" panose="020F0502020204030204" pitchFamily="34" charset="0"/>
          </a:endParaRP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Char char="Ø"/>
          </a:pPr>
          <a:r>
            <a:rPr lang="tr-TR" sz="1400" b="1" u="none" kern="12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ISO 1: </a:t>
          </a:r>
          <a:r>
            <a:rPr lang="en-US" sz="1400" b="1" u="none" kern="1200" dirty="0" err="1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Daha</a:t>
          </a:r>
          <a:r>
            <a:rPr lang="en-US" sz="1400" b="1" u="none" kern="12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1400" b="1" u="none" kern="1200" dirty="0" err="1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iyi</a:t>
          </a:r>
          <a:r>
            <a:rPr lang="en-US" sz="1400" b="1" u="none" kern="12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1400" b="1" u="none" kern="1200" dirty="0" err="1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bir</a:t>
          </a:r>
          <a:r>
            <a:rPr lang="en-US" sz="1400" b="1" u="none" kern="12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1400" b="1" u="none" kern="1200" dirty="0" err="1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işbirliği</a:t>
          </a:r>
          <a:r>
            <a:rPr lang="en-US" sz="1400" b="1" u="none" kern="12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1400" b="1" u="none" kern="1200" dirty="0" err="1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yönetimine</a:t>
          </a:r>
          <a:r>
            <a:rPr lang="en-US" sz="1400" b="1" u="none" kern="12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1400" b="1" u="none" kern="1200" dirty="0" err="1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yönelik</a:t>
          </a:r>
          <a:r>
            <a:rPr lang="en-US" sz="1400" b="1" u="none" kern="12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 Interreg-</a:t>
          </a:r>
          <a:r>
            <a:rPr lang="en-US" sz="1400" b="1" u="none" kern="1200" dirty="0" err="1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özel</a:t>
          </a:r>
          <a:r>
            <a:rPr lang="en-US" sz="1400" b="1" u="none" kern="12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1400" b="1" u="none" kern="1200" dirty="0" err="1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hedefi</a:t>
          </a:r>
          <a:r>
            <a:rPr lang="en-US" sz="1400" b="1" u="none" kern="12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rPr>
            <a:t>  </a:t>
          </a:r>
          <a:endParaRPr lang="tr-TR" sz="1400" b="1" u="none" kern="1200" dirty="0">
            <a:solidFill>
              <a:srgbClr val="002060"/>
            </a:solidFill>
            <a:latin typeface="Calibri" panose="020F0502020204030204" pitchFamily="34" charset="0"/>
            <a:ea typeface="+mn-ea"/>
            <a:cs typeface="Calibri" panose="020F0502020204030204" pitchFamily="34" charset="0"/>
          </a:endParaRPr>
        </a:p>
      </dsp:txBody>
      <dsp:txXfrm>
        <a:off x="1934609" y="3310862"/>
        <a:ext cx="6734859" cy="1398167"/>
      </dsp:txXfrm>
    </dsp:sp>
    <dsp:sp modelId="{E9796EBA-2920-4AF9-83CF-CC6B3C4EEB4F}">
      <dsp:nvSpPr>
        <dsp:cNvPr id="0" name=""/>
        <dsp:cNvSpPr/>
      </dsp:nvSpPr>
      <dsp:spPr>
        <a:xfrm>
          <a:off x="148516" y="3415879"/>
          <a:ext cx="1742593" cy="1188132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6F9D7E2-0AB2-4D49-B1B7-9B5384A95A08}">
      <dsp:nvSpPr>
        <dsp:cNvPr id="0" name=""/>
        <dsp:cNvSpPr/>
      </dsp:nvSpPr>
      <dsp:spPr>
        <a:xfrm>
          <a:off x="0" y="0"/>
          <a:ext cx="7945687" cy="45661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l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6500" kern="1200" dirty="0"/>
            <a:t>CBC- BP koordinasyonu</a:t>
          </a:r>
        </a:p>
      </dsp:txBody>
      <dsp:txXfrm>
        <a:off x="2045748" y="0"/>
        <a:ext cx="5899938" cy="4566114"/>
      </dsp:txXfrm>
    </dsp:sp>
    <dsp:sp modelId="{80988D09-7860-430C-9B1B-8FF628DF490C}">
      <dsp:nvSpPr>
        <dsp:cNvPr id="0" name=""/>
        <dsp:cNvSpPr/>
      </dsp:nvSpPr>
      <dsp:spPr>
        <a:xfrm flipV="1">
          <a:off x="1181409" y="1584167"/>
          <a:ext cx="139542" cy="1397778"/>
        </a:xfrm>
        <a:prstGeom prst="roundRect">
          <a:avLst>
            <a:gd name="adj" fmla="val 10000"/>
          </a:avLst>
        </a:prstGeom>
        <a:solidFill>
          <a:schemeClr val="lt1"/>
        </a:solidFill>
        <a:ln w="25400" cap="flat" cmpd="sng" algn="ctr">
          <a:solidFill>
            <a:schemeClr val="dk1"/>
          </a:solidFill>
          <a:prstDash val="solid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Veri Yer Tutucusu 2"/>
          <p:cNvSpPr>
            <a:spLocks noGrp="1"/>
          </p:cNvSpPr>
          <p:nvPr>
            <p:ph type="dt" sz="quarter" idx="1"/>
          </p:nvPr>
        </p:nvSpPr>
        <p:spPr>
          <a:xfrm>
            <a:off x="3814763" y="0"/>
            <a:ext cx="2919412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846AD403-72A0-4640-AD35-E7C3677CB999}" type="datetimeFigureOut">
              <a:rPr lang="en-GB"/>
              <a:pPr>
                <a:defRPr/>
              </a:pPr>
              <a:t>08/11/2022</a:t>
            </a:fld>
            <a:endParaRPr lang="en-GB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2"/>
          </p:nvPr>
        </p:nvSpPr>
        <p:spPr>
          <a:xfrm>
            <a:off x="0" y="9371013"/>
            <a:ext cx="291941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3"/>
          </p:nvPr>
        </p:nvSpPr>
        <p:spPr>
          <a:xfrm>
            <a:off x="3814763" y="9371013"/>
            <a:ext cx="2919412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28FFD6FD-129B-4758-906E-885D6221C8D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01413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D37B9E84-2683-467E-BE04-F8F40662D0C2}" type="datetimeFigureOut">
              <a:rPr lang="tr-TR"/>
              <a:pPr>
                <a:defRPr/>
              </a:pPr>
              <a:t>8.11.2022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tr-TR" noProof="0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73100" y="4686300"/>
            <a:ext cx="5389563" cy="44402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noProof="0"/>
              <a:t>Asıl metin stillerini düzenlemek için tıklatın</a:t>
            </a:r>
          </a:p>
          <a:p>
            <a:pPr lvl="1"/>
            <a:r>
              <a:rPr lang="tr-TR" noProof="0"/>
              <a:t>İkinci düzey</a:t>
            </a:r>
          </a:p>
          <a:p>
            <a:pPr lvl="2"/>
            <a:r>
              <a:rPr lang="tr-TR" noProof="0"/>
              <a:t>Üçüncü düzey</a:t>
            </a:r>
          </a:p>
          <a:p>
            <a:pPr lvl="3"/>
            <a:r>
              <a:rPr lang="tr-TR" noProof="0"/>
              <a:t>Dördüncü düzey</a:t>
            </a:r>
          </a:p>
          <a:p>
            <a:pPr lvl="4"/>
            <a:r>
              <a:rPr lang="tr-TR" noProof="0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9371013"/>
            <a:ext cx="2919413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14763" y="9371013"/>
            <a:ext cx="2919412" cy="493712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3368D6F0-F65B-4391-8628-4416B4CF52EB}" type="slidenum">
              <a:rPr lang="tr-TR" altLang="tr-TR"/>
              <a:pPr>
                <a:defRPr/>
              </a:pPr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38447695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27075" indent="-2794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19188" indent="-2238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566863" indent="-2238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14538" indent="-2238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471738" indent="-2238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28938" indent="-2238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386138" indent="-2238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43338" indent="-2238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1382C43C-875C-4E30-B4CD-8A35FCE3736E}" type="slidenum">
              <a:rPr lang="tr-TR" altLang="en-US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1</a:t>
            </a:fld>
            <a:endParaRPr lang="tr-TR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903288"/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29835654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2 Not Yer Tutucusu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altLang="tr-TR"/>
          </a:p>
        </p:txBody>
      </p:sp>
      <p:sp>
        <p:nvSpPr>
          <p:cNvPr id="1024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04EACE3F-ED51-4251-9B35-1886ED1CBB49}" type="slidenum">
              <a:rPr lang="tr-TR" altLang="tr-TR" smtClean="0">
                <a:latin typeface="Times New Roman" panose="02020603050405020304" pitchFamily="18" charset="0"/>
              </a:rPr>
              <a:pPr>
                <a:spcBef>
                  <a:spcPct val="0"/>
                </a:spcBef>
              </a:pPr>
              <a:t>10</a:t>
            </a:fld>
            <a:endParaRPr lang="tr-TR" altLang="tr-TR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18346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2 Not Yer Tutucusu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altLang="tr-TR"/>
          </a:p>
        </p:txBody>
      </p:sp>
      <p:sp>
        <p:nvSpPr>
          <p:cNvPr id="1024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04EACE3F-ED51-4251-9B35-1886ED1CBB49}" type="slidenum">
              <a:rPr lang="tr-TR" altLang="tr-TR" smtClean="0">
                <a:latin typeface="Times New Roman" panose="02020603050405020304" pitchFamily="18" charset="0"/>
              </a:rPr>
              <a:pPr>
                <a:spcBef>
                  <a:spcPct val="0"/>
                </a:spcBef>
              </a:pPr>
              <a:t>11</a:t>
            </a:fld>
            <a:endParaRPr lang="tr-TR" altLang="tr-TR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51705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2 Not Yer Tutucusu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altLang="tr-TR"/>
          </a:p>
        </p:txBody>
      </p:sp>
      <p:sp>
        <p:nvSpPr>
          <p:cNvPr id="1024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04EACE3F-ED51-4251-9B35-1886ED1CBB49}" type="slidenum">
              <a:rPr lang="tr-TR" altLang="tr-TR" smtClean="0">
                <a:latin typeface="Times New Roman" panose="02020603050405020304" pitchFamily="18" charset="0"/>
              </a:rPr>
              <a:pPr>
                <a:spcBef>
                  <a:spcPct val="0"/>
                </a:spcBef>
              </a:pPr>
              <a:t>12</a:t>
            </a:fld>
            <a:endParaRPr lang="tr-TR" altLang="tr-TR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480409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2 Not Yer Tutucusu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altLang="tr-TR"/>
          </a:p>
        </p:txBody>
      </p:sp>
      <p:sp>
        <p:nvSpPr>
          <p:cNvPr id="24580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9B5709DE-5B00-43B8-BB22-5FBAE4B89A48}" type="slidenum">
              <a:rPr lang="tr-TR" altLang="tr-TR" smtClean="0">
                <a:latin typeface="Times New Roman" panose="02020603050405020304" pitchFamily="18" charset="0"/>
              </a:rPr>
              <a:pPr>
                <a:spcBef>
                  <a:spcPct val="0"/>
                </a:spcBef>
              </a:pPr>
              <a:t>13</a:t>
            </a:fld>
            <a:endParaRPr lang="tr-TR" altLang="tr-TR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233810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2 Not Yer Tutucusu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altLang="tr-TR"/>
          </a:p>
        </p:txBody>
      </p:sp>
      <p:sp>
        <p:nvSpPr>
          <p:cNvPr id="16388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1E6368A1-8356-41AE-8B14-476A7DD86BFF}" type="slidenum">
              <a:rPr lang="tr-TR" altLang="tr-TR" smtClean="0">
                <a:latin typeface="Times New Roman" panose="02020603050405020304" pitchFamily="18" charset="0"/>
              </a:rPr>
              <a:pPr>
                <a:spcBef>
                  <a:spcPct val="0"/>
                </a:spcBef>
              </a:pPr>
              <a:t>14</a:t>
            </a:fld>
            <a:endParaRPr lang="tr-TR" altLang="tr-TR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697391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defTabSz="449263">
              <a:spcBef>
                <a:spcPct val="300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49263">
              <a:spcBef>
                <a:spcPct val="300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49263">
              <a:spcBef>
                <a:spcPct val="300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49263">
              <a:spcBef>
                <a:spcPct val="300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49263">
              <a:spcBef>
                <a:spcPct val="300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F74E2FB-5DEF-46C3-BDA0-3CFBB837016A}" type="slidenum">
              <a:rPr lang="tr-TR" altLang="tr-TR" smtClean="0">
                <a:solidFill>
                  <a:srgbClr val="000000"/>
                </a:solidFill>
                <a:ea typeface="Microsoft YaHei" panose="020B0503020204020204" pitchFamily="34" charset="-122"/>
              </a:rPr>
              <a:pPr>
                <a:spcBef>
                  <a:spcPct val="0"/>
                </a:spcBef>
              </a:pPr>
              <a:t>18</a:t>
            </a:fld>
            <a:endParaRPr lang="tr-TR" altLang="tr-TR">
              <a:solidFill>
                <a:srgbClr val="000000"/>
              </a:solidFill>
              <a:ea typeface="Microsoft YaHei" panose="020B0503020204020204" pitchFamily="34" charset="-122"/>
            </a:endParaRPr>
          </a:p>
        </p:txBody>
      </p:sp>
      <p:sp>
        <p:nvSpPr>
          <p:cNvPr id="36867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686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endParaRPr lang="tr-TR" altLang="tr-TR"/>
          </a:p>
        </p:txBody>
      </p:sp>
      <p:sp>
        <p:nvSpPr>
          <p:cNvPr id="6149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 defTabSz="449263">
              <a:spcBef>
                <a:spcPct val="300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49263">
              <a:spcBef>
                <a:spcPct val="300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49263">
              <a:spcBef>
                <a:spcPct val="300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49263">
              <a:spcBef>
                <a:spcPct val="300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49263">
              <a:spcBef>
                <a:spcPct val="300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AF32BC55-A99B-4960-8806-FB30DFBAD0E6}" type="slidenum">
              <a:rPr lang="tr-TR" altLang="tr-TR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rPr>
              <a:pPr algn="r" eaLnBrk="1" hangingPunct="1">
                <a:spcBef>
                  <a:spcPct val="0"/>
                </a:spcBef>
              </a:pPr>
              <a:t>18</a:t>
            </a:fld>
            <a:endParaRPr lang="tr-TR" altLang="tr-TR">
              <a:solidFill>
                <a:srgbClr val="000000"/>
              </a:solidFill>
              <a:latin typeface="Times New Roman" panose="02020603050405020304" pitchFamily="18" charset="0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131132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altLang="tr-TR" dirty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D8CD997-E2A9-43CC-9F1A-90DCC7266181}" type="slidenum">
              <a:rPr kumimoji="0" lang="tr-TR" alt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tr-TR" altLang="tr-T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761282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368D6F0-F65B-4391-8628-4416B4CF52EB}" type="slidenum">
              <a:rPr lang="tr-TR" altLang="tr-TR" smtClean="0"/>
              <a:pPr>
                <a:defRPr/>
              </a:pPr>
              <a:t>22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9748967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defTabSz="449263">
              <a:spcBef>
                <a:spcPct val="300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49263">
              <a:spcBef>
                <a:spcPct val="300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49263">
              <a:spcBef>
                <a:spcPct val="300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49263">
              <a:spcBef>
                <a:spcPct val="300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49263">
              <a:spcBef>
                <a:spcPct val="300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F74E2FB-5DEF-46C3-BDA0-3CFBB837016A}" type="slidenum">
              <a:rPr lang="tr-TR" altLang="tr-TR" smtClean="0">
                <a:solidFill>
                  <a:srgbClr val="000000"/>
                </a:solidFill>
                <a:ea typeface="Microsoft YaHei" panose="020B0503020204020204" pitchFamily="34" charset="-122"/>
              </a:rPr>
              <a:pPr>
                <a:spcBef>
                  <a:spcPct val="0"/>
                </a:spcBef>
              </a:pPr>
              <a:t>23</a:t>
            </a:fld>
            <a:endParaRPr lang="tr-TR" altLang="tr-TR">
              <a:solidFill>
                <a:srgbClr val="000000"/>
              </a:solidFill>
              <a:ea typeface="Microsoft YaHei" panose="020B0503020204020204" pitchFamily="34" charset="-122"/>
            </a:endParaRPr>
          </a:p>
        </p:txBody>
      </p:sp>
      <p:sp>
        <p:nvSpPr>
          <p:cNvPr id="36867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686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endParaRPr lang="tr-TR" altLang="tr-TR"/>
          </a:p>
        </p:txBody>
      </p:sp>
      <p:sp>
        <p:nvSpPr>
          <p:cNvPr id="6149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 defTabSz="449263">
              <a:spcBef>
                <a:spcPct val="300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49263">
              <a:spcBef>
                <a:spcPct val="300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49263">
              <a:spcBef>
                <a:spcPct val="300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49263">
              <a:spcBef>
                <a:spcPct val="300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49263">
              <a:spcBef>
                <a:spcPct val="300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AF32BC55-A99B-4960-8806-FB30DFBAD0E6}" type="slidenum">
              <a:rPr lang="tr-TR" altLang="tr-TR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rPr>
              <a:pPr algn="r" eaLnBrk="1" hangingPunct="1">
                <a:spcBef>
                  <a:spcPct val="0"/>
                </a:spcBef>
              </a:pPr>
              <a:t>23</a:t>
            </a:fld>
            <a:endParaRPr lang="tr-TR" altLang="tr-TR">
              <a:solidFill>
                <a:srgbClr val="000000"/>
              </a:solidFill>
              <a:latin typeface="Times New Roman" panose="02020603050405020304" pitchFamily="18" charset="0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1653035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27075" indent="-2794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19188" indent="-2238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566863" indent="-2238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14538" indent="-2238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471738" indent="-2238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28938" indent="-2238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386138" indent="-2238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43338" indent="-2238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382C43C-875C-4E30-B4CD-8A35FCE3736E}" type="slidenum">
              <a:rPr kumimoji="0" lang="tr-T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tr-TR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903288"/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3445354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2 Not Yer Tutucusu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altLang="tr-TR"/>
          </a:p>
        </p:txBody>
      </p:sp>
      <p:sp>
        <p:nvSpPr>
          <p:cNvPr id="1024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04EACE3F-ED51-4251-9B35-1886ED1CBB49}" type="slidenum">
              <a:rPr lang="tr-TR" altLang="tr-TR" smtClean="0">
                <a:latin typeface="Times New Roman" panose="02020603050405020304" pitchFamily="18" charset="0"/>
              </a:rPr>
              <a:pPr>
                <a:spcBef>
                  <a:spcPct val="0"/>
                </a:spcBef>
              </a:pPr>
              <a:t>2</a:t>
            </a:fld>
            <a:endParaRPr lang="tr-TR" altLang="tr-TR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166402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2 Not Yer Tutucusu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altLang="tr-TR"/>
          </a:p>
        </p:txBody>
      </p:sp>
      <p:sp>
        <p:nvSpPr>
          <p:cNvPr id="80900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71A1B6BE-3051-4F99-92EB-736EBA4C5886}" type="slidenum">
              <a:rPr lang="tr-TR" altLang="tr-TR" smtClean="0">
                <a:latin typeface="Times New Roman" panose="02020603050405020304" pitchFamily="18" charset="0"/>
              </a:rPr>
              <a:pPr>
                <a:spcBef>
                  <a:spcPct val="0"/>
                </a:spcBef>
              </a:pPr>
              <a:t>37</a:t>
            </a:fld>
            <a:endParaRPr lang="tr-TR" altLang="tr-TR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3686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2 Not Yer Tutucusu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altLang="tr-TR"/>
          </a:p>
        </p:txBody>
      </p:sp>
      <p:sp>
        <p:nvSpPr>
          <p:cNvPr id="1024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04EACE3F-ED51-4251-9B35-1886ED1CBB49}" type="slidenum">
              <a:rPr lang="tr-TR" altLang="tr-TR" smtClean="0">
                <a:latin typeface="Times New Roman" panose="02020603050405020304" pitchFamily="18" charset="0"/>
              </a:rPr>
              <a:pPr>
                <a:spcBef>
                  <a:spcPct val="0"/>
                </a:spcBef>
              </a:pPr>
              <a:t>3</a:t>
            </a:fld>
            <a:endParaRPr lang="tr-TR" altLang="tr-TR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13523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2 Not Yer Tutucusu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altLang="tr-TR"/>
          </a:p>
        </p:txBody>
      </p:sp>
      <p:sp>
        <p:nvSpPr>
          <p:cNvPr id="1024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04EACE3F-ED51-4251-9B35-1886ED1CBB49}" type="slidenum">
              <a:rPr lang="tr-TR" altLang="tr-TR" smtClean="0">
                <a:latin typeface="Times New Roman" panose="02020603050405020304" pitchFamily="18" charset="0"/>
              </a:rPr>
              <a:pPr>
                <a:spcBef>
                  <a:spcPct val="0"/>
                </a:spcBef>
              </a:pPr>
              <a:t>4</a:t>
            </a:fld>
            <a:endParaRPr lang="tr-TR" altLang="tr-TR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37134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2 Not Yer Tutucusu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altLang="tr-TR"/>
          </a:p>
        </p:txBody>
      </p:sp>
      <p:sp>
        <p:nvSpPr>
          <p:cNvPr id="1024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04EACE3F-ED51-4251-9B35-1886ED1CBB49}" type="slidenum">
              <a:rPr lang="tr-TR" altLang="tr-TR" smtClean="0">
                <a:latin typeface="Times New Roman" panose="02020603050405020304" pitchFamily="18" charset="0"/>
              </a:rPr>
              <a:pPr>
                <a:spcBef>
                  <a:spcPct val="0"/>
                </a:spcBef>
              </a:pPr>
              <a:t>5</a:t>
            </a:fld>
            <a:endParaRPr lang="tr-TR" altLang="tr-TR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09299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2 Not Yer Tutucusu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altLang="tr-TR"/>
          </a:p>
        </p:txBody>
      </p:sp>
      <p:sp>
        <p:nvSpPr>
          <p:cNvPr id="1024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04EACE3F-ED51-4251-9B35-1886ED1CBB49}" type="slidenum">
              <a:rPr lang="tr-TR" altLang="tr-TR" smtClean="0">
                <a:latin typeface="Times New Roman" panose="02020603050405020304" pitchFamily="18" charset="0"/>
              </a:rPr>
              <a:pPr>
                <a:spcBef>
                  <a:spcPct val="0"/>
                </a:spcBef>
              </a:pPr>
              <a:t>6</a:t>
            </a:fld>
            <a:endParaRPr lang="tr-TR" altLang="tr-TR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02943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2 Not Yer Tutucusu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altLang="tr-TR"/>
          </a:p>
        </p:txBody>
      </p:sp>
      <p:sp>
        <p:nvSpPr>
          <p:cNvPr id="1024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04EACE3F-ED51-4251-9B35-1886ED1CBB49}" type="slidenum">
              <a:rPr lang="tr-TR" altLang="tr-TR" smtClean="0">
                <a:latin typeface="Times New Roman" panose="02020603050405020304" pitchFamily="18" charset="0"/>
              </a:rPr>
              <a:pPr>
                <a:spcBef>
                  <a:spcPct val="0"/>
                </a:spcBef>
              </a:pPr>
              <a:t>7</a:t>
            </a:fld>
            <a:endParaRPr lang="tr-TR" altLang="tr-TR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26116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2 Not Yer Tutucusu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altLang="tr-TR"/>
          </a:p>
        </p:txBody>
      </p:sp>
      <p:sp>
        <p:nvSpPr>
          <p:cNvPr id="1024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04EACE3F-ED51-4251-9B35-1886ED1CBB49}" type="slidenum">
              <a:rPr lang="tr-TR" altLang="tr-TR" smtClean="0">
                <a:latin typeface="Times New Roman" panose="02020603050405020304" pitchFamily="18" charset="0"/>
              </a:rPr>
              <a:pPr>
                <a:spcBef>
                  <a:spcPct val="0"/>
                </a:spcBef>
              </a:pPr>
              <a:t>8</a:t>
            </a:fld>
            <a:endParaRPr lang="tr-TR" altLang="tr-TR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01950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2 Not Yer Tutucusu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altLang="tr-TR"/>
          </a:p>
        </p:txBody>
      </p:sp>
      <p:sp>
        <p:nvSpPr>
          <p:cNvPr id="1024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04EACE3F-ED51-4251-9B35-1886ED1CBB49}" type="slidenum">
              <a:rPr lang="tr-TR" altLang="tr-TR" smtClean="0">
                <a:latin typeface="Times New Roman" panose="02020603050405020304" pitchFamily="18" charset="0"/>
              </a:rPr>
              <a:pPr>
                <a:spcBef>
                  <a:spcPct val="0"/>
                </a:spcBef>
              </a:pPr>
              <a:t>9</a:t>
            </a:fld>
            <a:endParaRPr lang="tr-TR" altLang="tr-TR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58102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41113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64711C-85DA-4975-A34F-BEDE5B58FA7B}" type="datetimeFigureOut">
              <a:rPr lang="tr-TR"/>
              <a:pPr>
                <a:defRPr/>
              </a:pPr>
              <a:t>8.11.2022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135DAF-6F45-4DD5-8293-18A9A8DF8769}" type="slidenum">
              <a:rPr lang="tr-TR" altLang="tr-TR"/>
              <a:pPr>
                <a:defRPr/>
              </a:pPr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6243174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89EB69-A428-469B-9379-EBA6EA668D91}" type="datetimeFigureOut">
              <a:rPr lang="tr-TR"/>
              <a:pPr>
                <a:defRPr/>
              </a:pPr>
              <a:t>8.11.2022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7A4C80-11A1-472E-8631-84851D11864D}" type="slidenum">
              <a:rPr lang="tr-TR" altLang="tr-TR"/>
              <a:pPr>
                <a:defRPr/>
              </a:pPr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1739365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z="2800">
                <a:latin typeface="Arial" panose="020B0604020202020204" pitchFamily="34" charset="0"/>
              </a:defRPr>
            </a:lvl1pPr>
          </a:lstStyle>
          <a:p>
            <a:r>
              <a:rPr lang="tr-TR" dirty="0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dirty="0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2714625" y="6356350"/>
            <a:ext cx="4143375" cy="365125"/>
          </a:xfrm>
        </p:spPr>
        <p:txBody>
          <a:bodyPr/>
          <a:lstStyle>
            <a:lvl1pPr>
              <a:defRPr sz="1800" b="1">
                <a:solidFill>
                  <a:schemeClr val="tx2"/>
                </a:solidFill>
                <a:latin typeface="+mn-lt"/>
                <a:cs typeface="Tahoma" pitchFamily="34" charset="0"/>
              </a:defRPr>
            </a:lvl1pPr>
          </a:lstStyle>
          <a:p>
            <a:pPr>
              <a:defRPr/>
            </a:pPr>
            <a:r>
              <a:rPr lang="tr-TR"/>
              <a:t>Proje  Uygulama Başkanlığı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92B7AC-87B2-4639-9CFE-942523C07579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453991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48979-0C05-4106-8518-290E3800364A}" type="datetimeFigureOut">
              <a:rPr lang="tr-TR" smtClean="0"/>
              <a:t>8.11.2022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2F8E3-9AE2-4120-A502-D378F0DBA67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853764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48979-0C05-4106-8518-290E3800364A}" type="datetimeFigureOut">
              <a:rPr lang="tr-TR" smtClean="0"/>
              <a:t>8.11.2022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2F8E3-9AE2-4120-A502-D378F0DBA67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143068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48979-0C05-4106-8518-290E3800364A}" type="datetimeFigureOut">
              <a:rPr lang="tr-TR" smtClean="0"/>
              <a:t>8.11.2022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2F8E3-9AE2-4120-A502-D378F0DBA67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416280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48979-0C05-4106-8518-290E3800364A}" type="datetimeFigureOut">
              <a:rPr lang="tr-TR" smtClean="0"/>
              <a:t>8.11.2022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2F8E3-9AE2-4120-A502-D378F0DBA67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684652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48979-0C05-4106-8518-290E3800364A}" type="datetimeFigureOut">
              <a:rPr lang="tr-TR" smtClean="0"/>
              <a:t>8.11.2022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2F8E3-9AE2-4120-A502-D378F0DBA67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462929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48979-0C05-4106-8518-290E3800364A}" type="datetimeFigureOut">
              <a:rPr lang="tr-TR" smtClean="0"/>
              <a:t>8.11.2022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2F8E3-9AE2-4120-A502-D378F0DBA67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499339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48979-0C05-4106-8518-290E3800364A}" type="datetimeFigureOut">
              <a:rPr lang="tr-TR" smtClean="0"/>
              <a:t>8.11.2022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2F8E3-9AE2-4120-A502-D378F0DBA67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067821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08178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48979-0C05-4106-8518-290E3800364A}" type="datetimeFigureOut">
              <a:rPr lang="tr-TR" smtClean="0"/>
              <a:t>8.11.2022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2F8E3-9AE2-4120-A502-D378F0DBA67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0634940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48979-0C05-4106-8518-290E3800364A}" type="datetimeFigureOut">
              <a:rPr lang="tr-TR" smtClean="0"/>
              <a:t>8.11.2022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2F8E3-9AE2-4120-A502-D378F0DBA67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5713206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48979-0C05-4106-8518-290E3800364A}" type="datetimeFigureOut">
              <a:rPr lang="tr-TR" smtClean="0"/>
              <a:t>8.11.2022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2F8E3-9AE2-4120-A502-D378F0DBA67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3591326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48979-0C05-4106-8518-290E3800364A}" type="datetimeFigureOut">
              <a:rPr lang="tr-TR" smtClean="0"/>
              <a:t>8.11.2022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2F8E3-9AE2-4120-A502-D378F0DBA67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343212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07856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tr-TR" dirty="0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dirty="0"/>
              <a:t>Asıl metin stillerini düzenlemek için tıklatın</a:t>
            </a:r>
          </a:p>
          <a:p>
            <a:pPr lvl="1"/>
            <a:r>
              <a:rPr lang="tr-TR" dirty="0"/>
              <a:t>İkinci düzey</a:t>
            </a:r>
          </a:p>
          <a:p>
            <a:pPr lvl="2"/>
            <a:r>
              <a:rPr lang="tr-TR" dirty="0"/>
              <a:t>Üçüncü düzey</a:t>
            </a:r>
          </a:p>
          <a:p>
            <a:pPr lvl="3"/>
            <a:r>
              <a:rPr lang="tr-TR" dirty="0"/>
              <a:t>Dördüncü düzey</a:t>
            </a:r>
          </a:p>
          <a:p>
            <a:pPr lvl="4"/>
            <a:r>
              <a:rPr lang="tr-TR" dirty="0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BF98AB-755F-44E2-8D25-94BC4A1EA0D5}" type="datetimeFigureOut">
              <a:rPr lang="tr-TR"/>
              <a:pPr>
                <a:defRPr/>
              </a:pPr>
              <a:t>8.11.2022</a:t>
            </a:fld>
            <a:endParaRPr lang="tr-TR"/>
          </a:p>
        </p:txBody>
      </p:sp>
      <p:sp>
        <p:nvSpPr>
          <p:cNvPr id="6" name="Altbilgi Yer Tutucusu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dirty="0"/>
          </a:p>
        </p:txBody>
      </p:sp>
      <p:sp>
        <p:nvSpPr>
          <p:cNvPr id="7" name="Slayt Numarası Yer Tutucusu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19EF18-E7D6-49BC-987B-5C1215227E86}" type="slidenum">
              <a:rPr lang="tr-TR" altLang="tr-TR"/>
              <a:pPr>
                <a:defRPr/>
              </a:pPr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579285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6C1FDB-B753-4F73-B027-D07577CBBE27}" type="datetimeFigureOut">
              <a:rPr lang="tr-TR"/>
              <a:pPr>
                <a:defRPr/>
              </a:pPr>
              <a:t>8.11.2022</a:t>
            </a:fld>
            <a:endParaRPr lang="tr-TR"/>
          </a:p>
        </p:txBody>
      </p:sp>
      <p:sp>
        <p:nvSpPr>
          <p:cNvPr id="8" name="Altbilgi Yer Tutucusu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Slayt Numarası Yer Tutucusu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921FE7-1A4F-47F6-858E-BF9C83AC6B93}" type="slidenum">
              <a:rPr lang="tr-TR" altLang="tr-TR"/>
              <a:pPr>
                <a:defRPr/>
              </a:pPr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53271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Veri Yer Tutucusu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130CC7-AFBA-43F7-A908-05448A3BE64E}" type="datetimeFigureOut">
              <a:rPr lang="tr-TR"/>
              <a:pPr>
                <a:defRPr/>
              </a:pPr>
              <a:t>8.11.2022</a:t>
            </a:fld>
            <a:endParaRPr lang="tr-TR"/>
          </a:p>
        </p:txBody>
      </p:sp>
      <p:sp>
        <p:nvSpPr>
          <p:cNvPr id="4" name="Altbilgi Yer Tutucusu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Slayt Numarası Yer Tutucusu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CB978D-8AC2-45F5-A7A9-F090CB539358}" type="slidenum">
              <a:rPr lang="tr-TR" altLang="tr-TR"/>
              <a:pPr>
                <a:defRPr/>
              </a:pPr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42947737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8D7751-A891-4D37-9FA9-2DE7F1D5881E}" type="datetimeFigureOut">
              <a:rPr lang="tr-TR"/>
              <a:pPr>
                <a:defRPr/>
              </a:pPr>
              <a:t>8.11.2022</a:t>
            </a:fld>
            <a:endParaRPr lang="tr-TR"/>
          </a:p>
        </p:txBody>
      </p:sp>
      <p:sp>
        <p:nvSpPr>
          <p:cNvPr id="3" name="Altbilgi Yer Tutucusu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Slayt Numarası Yer Tutucusu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F6F1DF-F15C-4760-AAFC-C5EC313DB02A}" type="slidenum">
              <a:rPr lang="tr-TR" altLang="tr-TR"/>
              <a:pPr>
                <a:defRPr/>
              </a:pPr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16783664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Veri Yer Tutucusu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4A3D4A-DE47-4BBA-83B1-B166110589E3}" type="datetimeFigureOut">
              <a:rPr lang="tr-TR"/>
              <a:pPr>
                <a:defRPr/>
              </a:pPr>
              <a:t>8.11.2022</a:t>
            </a:fld>
            <a:endParaRPr lang="tr-TR"/>
          </a:p>
        </p:txBody>
      </p:sp>
      <p:sp>
        <p:nvSpPr>
          <p:cNvPr id="6" name="Altbilgi Yer Tutucusu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Slayt Numarası Yer Tutucusu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4FDFD5-1977-47BD-A6DA-491374CD672B}" type="slidenum">
              <a:rPr lang="tr-TR" altLang="tr-TR"/>
              <a:pPr>
                <a:defRPr/>
              </a:pPr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31588298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Veri Yer Tutucusu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60504C-2E04-40C0-AFB0-25564BA04EBF}" type="datetimeFigureOut">
              <a:rPr lang="tr-TR"/>
              <a:pPr>
                <a:defRPr/>
              </a:pPr>
              <a:t>8.11.2022</a:t>
            </a:fld>
            <a:endParaRPr lang="tr-TR"/>
          </a:p>
        </p:txBody>
      </p:sp>
      <p:sp>
        <p:nvSpPr>
          <p:cNvPr id="6" name="Altbilgi Yer Tutucusu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Slayt Numarası Yer Tutucusu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1014E4-0E87-43A3-9BB6-243A5B339EE2}" type="slidenum">
              <a:rPr lang="tr-TR" altLang="tr-TR"/>
              <a:pPr>
                <a:defRPr/>
              </a:pPr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25163027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5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6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4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5263" y="104775"/>
            <a:ext cx="7442200" cy="1030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4" name="Picture 1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80163"/>
            <a:ext cx="9144000" cy="7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90625"/>
            <a:ext cx="9144000" cy="87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7" name="Metin kutusu 12"/>
          <p:cNvSpPr txBox="1">
            <a:spLocks noChangeArrowheads="1"/>
          </p:cNvSpPr>
          <p:nvPr userDrawn="1"/>
        </p:nvSpPr>
        <p:spPr bwMode="auto">
          <a:xfrm>
            <a:off x="3013368" y="6519446"/>
            <a:ext cx="311726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tr-TR" altLang="tr-TR" sz="1600" b="1" dirty="0">
                <a:solidFill>
                  <a:srgbClr val="191966"/>
                </a:solidFill>
              </a:rPr>
              <a:t>Sınır Ötesi İşbirliği Daire Başkanlığı</a:t>
            </a:r>
          </a:p>
        </p:txBody>
      </p:sp>
      <p:pic>
        <p:nvPicPr>
          <p:cNvPr id="19" name="Picture 3"/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1279911"/>
            <a:ext cx="6781800" cy="5013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0" name="Picture 4"/>
          <p:cNvPicPr>
            <a:picLocks noChangeAspect="1" noChangeArrowheads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97677"/>
            <a:ext cx="8736013" cy="477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" name="Resim 1"/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271"/>
            <a:ext cx="1465263" cy="115070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708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E48979-0C05-4106-8518-290E3800364A}" type="datetimeFigureOut">
              <a:rPr lang="tr-TR" smtClean="0"/>
              <a:t>8.11.2022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12F8E3-9AE2-4120-A502-D378F0DBA67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268413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25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26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27.pn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7" Type="http://schemas.openxmlformats.org/officeDocument/2006/relationships/image" Target="../media/image28.pn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7" Type="http://schemas.openxmlformats.org/officeDocument/2006/relationships/image" Target="../media/image29.pn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7" Type="http://schemas.openxmlformats.org/officeDocument/2006/relationships/image" Target="../media/image30.png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hyperlink" Target="http://www.cbc.ab.gov.tr/" TargetMode="External"/><Relationship Id="rId7" Type="http://schemas.openxmlformats.org/officeDocument/2006/relationships/hyperlink" Target="mailto:cbcmed@ab.gov.tr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cbcbsb@ab.gov.tr" TargetMode="External"/><Relationship Id="rId5" Type="http://schemas.openxmlformats.org/officeDocument/2006/relationships/hyperlink" Target="mailto:cbcbgtr@ab.gov.tr" TargetMode="External"/><Relationship Id="rId10" Type="http://schemas.openxmlformats.org/officeDocument/2006/relationships/image" Target="../media/image9.png"/><Relationship Id="rId4" Type="http://schemas.openxmlformats.org/officeDocument/2006/relationships/hyperlink" Target="mailto:cbc@ab.gov.tr" TargetMode="External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Relationship Id="rId6" Type="http://schemas.openxmlformats.org/officeDocument/2006/relationships/image" Target="../media/image11.png"/><Relationship Id="rId5" Type="http://schemas.openxmlformats.org/officeDocument/2006/relationships/image" Target="../media/image8.png"/><Relationship Id="rId4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9512" y="1404910"/>
            <a:ext cx="8713663" cy="46782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defRPr/>
            </a:pPr>
            <a:endParaRPr lang="tr-TR" sz="2800" b="1" spc="-150" dirty="0">
              <a:solidFill>
                <a:schemeClr val="tx2"/>
              </a:solidFill>
              <a:latin typeface="Arial" panose="020B0604020202020204" pitchFamily="34" charset="0"/>
            </a:endParaRPr>
          </a:p>
          <a:p>
            <a:pPr algn="ctr">
              <a:spcBef>
                <a:spcPct val="20000"/>
              </a:spcBef>
              <a:defRPr/>
            </a:pPr>
            <a:r>
              <a:rPr lang="tr-TR" sz="3200" b="1" spc="-150" dirty="0">
                <a:solidFill>
                  <a:schemeClr val="tx2"/>
                </a:solidFill>
                <a:latin typeface="+mn-lt"/>
              </a:rPr>
              <a:t>SINIR ÖTESİ İŞBİRLİĞİ PROGRAMLARI </a:t>
            </a:r>
          </a:p>
          <a:p>
            <a:pPr algn="ctr">
              <a:spcBef>
                <a:spcPct val="20000"/>
              </a:spcBef>
              <a:defRPr/>
            </a:pPr>
            <a:r>
              <a:rPr lang="tr-TR" sz="3200" b="1" spc="-150" dirty="0">
                <a:solidFill>
                  <a:schemeClr val="tx2"/>
                </a:solidFill>
                <a:latin typeface="+mn-lt"/>
              </a:rPr>
              <a:t>2021-2027 TANITIM ETKİNLİĞİ</a:t>
            </a:r>
          </a:p>
          <a:p>
            <a:pPr algn="ctr">
              <a:spcBef>
                <a:spcPct val="20000"/>
              </a:spcBef>
              <a:defRPr/>
            </a:pPr>
            <a:endParaRPr lang="tr-TR" sz="2800" b="1" spc="-150" dirty="0">
              <a:solidFill>
                <a:schemeClr val="tx2"/>
              </a:solidFill>
            </a:endParaRPr>
          </a:p>
          <a:p>
            <a:pPr algn="ctr">
              <a:spcBef>
                <a:spcPct val="20000"/>
              </a:spcBef>
              <a:defRPr/>
            </a:pPr>
            <a:r>
              <a:rPr lang="tr-TR" sz="2400" b="1" spc="-150" dirty="0" smtClean="0">
                <a:solidFill>
                  <a:schemeClr val="tx2"/>
                </a:solidFill>
              </a:rPr>
              <a:t>İstanbul, 23 Kasım 2022</a:t>
            </a:r>
            <a:endParaRPr lang="tr-TR" sz="2400" b="1" spc="-150" dirty="0">
              <a:solidFill>
                <a:schemeClr val="tx2"/>
              </a:solidFill>
            </a:endParaRPr>
          </a:p>
          <a:p>
            <a:pPr algn="ctr">
              <a:spcBef>
                <a:spcPct val="20000"/>
              </a:spcBef>
              <a:defRPr/>
            </a:pPr>
            <a:endParaRPr lang="tr-TR" sz="2400" b="1" spc="-150" dirty="0">
              <a:solidFill>
                <a:schemeClr val="tx2"/>
              </a:solidFill>
              <a:latin typeface="Arial" panose="020B0604020202020204" pitchFamily="34" charset="0"/>
            </a:endParaRPr>
          </a:p>
          <a:p>
            <a:pPr algn="ctr">
              <a:spcBef>
                <a:spcPct val="20000"/>
              </a:spcBef>
              <a:defRPr/>
            </a:pPr>
            <a:r>
              <a:rPr lang="en-US" sz="2000" b="1" i="1" spc="-150" dirty="0">
                <a:solidFill>
                  <a:schemeClr val="tx2"/>
                </a:solidFill>
                <a:latin typeface="+mn-lt"/>
              </a:rPr>
              <a:t>AVRUPA BİRLİĞİ BA</a:t>
            </a:r>
            <a:r>
              <a:rPr lang="tr-TR" sz="2000" b="1" i="1" spc="-150" dirty="0">
                <a:solidFill>
                  <a:schemeClr val="tx2"/>
                </a:solidFill>
                <a:latin typeface="+mn-lt"/>
              </a:rPr>
              <a:t>Ş</a:t>
            </a:r>
            <a:r>
              <a:rPr lang="en-US" sz="2000" b="1" i="1" spc="-150" dirty="0">
                <a:solidFill>
                  <a:schemeClr val="tx2"/>
                </a:solidFill>
                <a:latin typeface="+mn-lt"/>
              </a:rPr>
              <a:t>KANLIĞI</a:t>
            </a:r>
          </a:p>
          <a:p>
            <a:pPr algn="ctr">
              <a:spcBef>
                <a:spcPct val="20000"/>
              </a:spcBef>
              <a:defRPr/>
            </a:pPr>
            <a:r>
              <a:rPr lang="tr-TR" sz="2000" b="1" i="1" spc="-150" dirty="0">
                <a:solidFill>
                  <a:schemeClr val="tx2"/>
                </a:solidFill>
                <a:latin typeface="+mn-lt"/>
              </a:rPr>
              <a:t>M</a:t>
            </a:r>
            <a:r>
              <a:rPr lang="en-US" sz="2000" b="1" i="1" spc="-150" dirty="0">
                <a:solidFill>
                  <a:schemeClr val="tx2"/>
                </a:solidFill>
                <a:latin typeface="+mn-lt"/>
              </a:rPr>
              <a:t>A</a:t>
            </a:r>
            <a:r>
              <a:rPr lang="tr-TR" sz="2000" b="1" i="1" spc="-150" dirty="0">
                <a:solidFill>
                  <a:schemeClr val="tx2"/>
                </a:solidFill>
                <a:latin typeface="+mn-lt"/>
              </a:rPr>
              <a:t>Lİ İŞ</a:t>
            </a:r>
            <a:r>
              <a:rPr lang="en-US" sz="2000" b="1" i="1" spc="-150" dirty="0">
                <a:solidFill>
                  <a:schemeClr val="tx2"/>
                </a:solidFill>
                <a:latin typeface="+mn-lt"/>
              </a:rPr>
              <a:t>BİRLİĞİ </a:t>
            </a:r>
            <a:r>
              <a:rPr lang="tr-TR" sz="2000" b="1" i="1" spc="-150" dirty="0">
                <a:solidFill>
                  <a:schemeClr val="tx2"/>
                </a:solidFill>
                <a:latin typeface="+mn-lt"/>
              </a:rPr>
              <a:t>VE PROJE UYGULAMA GENEL MÜDÜRLÜĞÜ</a:t>
            </a:r>
          </a:p>
          <a:p>
            <a:pPr algn="ctr">
              <a:spcBef>
                <a:spcPct val="20000"/>
              </a:spcBef>
              <a:defRPr/>
            </a:pPr>
            <a:r>
              <a:rPr lang="tr-TR" sz="2000" b="1" i="1" spc="-150" dirty="0">
                <a:solidFill>
                  <a:schemeClr val="tx2"/>
                </a:solidFill>
                <a:latin typeface="+mn-lt"/>
              </a:rPr>
              <a:t>Sınır Ötesi İşbirliği Daire Başkanlığı</a:t>
            </a:r>
          </a:p>
          <a:p>
            <a:pPr algn="ctr">
              <a:spcBef>
                <a:spcPct val="20000"/>
              </a:spcBef>
              <a:defRPr/>
            </a:pPr>
            <a:endParaRPr lang="en-US" sz="2500" b="1" spc="-150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86075" y="2132856"/>
            <a:ext cx="8713663" cy="164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defRPr/>
            </a:pPr>
            <a:endParaRPr lang="tr-TR" sz="2400" b="1" spc="-150" dirty="0">
              <a:solidFill>
                <a:schemeClr val="tx2"/>
              </a:solidFill>
              <a:latin typeface="+mj-lt"/>
            </a:endParaRPr>
          </a:p>
          <a:p>
            <a:pPr algn="ctr">
              <a:spcBef>
                <a:spcPct val="20000"/>
              </a:spcBef>
              <a:defRPr/>
            </a:pPr>
            <a:endParaRPr lang="tr-TR" sz="3200" b="1" spc="-150" dirty="0">
              <a:solidFill>
                <a:schemeClr val="tx2"/>
              </a:solidFill>
              <a:latin typeface="+mj-lt"/>
            </a:endParaRPr>
          </a:p>
          <a:p>
            <a:pPr algn="ctr">
              <a:spcBef>
                <a:spcPct val="20000"/>
              </a:spcBef>
              <a:defRPr/>
            </a:pPr>
            <a:endParaRPr lang="tr-TR" sz="3200" b="1" spc="-150" dirty="0">
              <a:solidFill>
                <a:schemeClr val="tx2"/>
              </a:solidFill>
              <a:latin typeface="+mj-lt"/>
            </a:endParaRP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3255" y="164993"/>
            <a:ext cx="1918625" cy="778653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149927"/>
            <a:ext cx="1440160" cy="903528"/>
          </a:xfrm>
          <a:prstGeom prst="rect">
            <a:avLst/>
          </a:prstGeom>
        </p:spPr>
      </p:pic>
      <p:pic>
        <p:nvPicPr>
          <p:cNvPr id="11" name="Immagine 5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49927"/>
            <a:ext cx="2411514" cy="9035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4294967295"/>
          </p:nvPr>
        </p:nvSpPr>
        <p:spPr>
          <a:xfrm>
            <a:off x="539553" y="2132856"/>
            <a:ext cx="8115209" cy="4032448"/>
          </a:xfrm>
          <a:prstGeom prst="rect">
            <a:avLst/>
          </a:prstGeom>
        </p:spPr>
        <p:txBody>
          <a:bodyPr/>
          <a:lstStyle/>
          <a:p>
            <a:pPr marL="285750" lvl="0" indent="-285750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endParaRPr lang="tr-TR" altLang="en-US" sz="2000" b="1" dirty="0">
              <a:solidFill>
                <a:srgbClr val="1F497D"/>
              </a:solidFill>
              <a:latin typeface="Arial" panose="020B0604020202020204" pitchFamily="34" charset="0"/>
            </a:endParaRPr>
          </a:p>
          <a:p>
            <a:pPr marL="0" indent="0">
              <a:buNone/>
              <a:defRPr/>
            </a:pPr>
            <a:endParaRPr lang="tr-TR" sz="1000" dirty="0">
              <a:solidFill>
                <a:srgbClr val="002060"/>
              </a:solidFill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234415"/>
            <a:ext cx="2061463" cy="777208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7" y="181909"/>
            <a:ext cx="1512169" cy="925202"/>
          </a:xfrm>
          <a:prstGeom prst="rect">
            <a:avLst/>
          </a:prstGeom>
        </p:spPr>
      </p:pic>
      <p:sp>
        <p:nvSpPr>
          <p:cNvPr id="6" name="Dikdörtgen 5"/>
          <p:cNvSpPr/>
          <p:nvPr/>
        </p:nvSpPr>
        <p:spPr>
          <a:xfrm>
            <a:off x="395536" y="1367493"/>
            <a:ext cx="8568952" cy="4234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defRPr/>
            </a:pPr>
            <a:endParaRPr lang="tr-TR" altLang="en-US" sz="1600" dirty="0">
              <a:solidFill>
                <a:schemeClr val="tx2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251520" y="1367495"/>
            <a:ext cx="8712968" cy="5435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400" b="1" kern="0" dirty="0">
                <a:solidFill>
                  <a:srgbClr val="1F497D"/>
                </a:solidFill>
              </a:rPr>
              <a:t>SÖİ Hazırlık Dönemi (2019-</a:t>
            </a:r>
            <a:r>
              <a:rPr lang="en-AE" sz="2400" b="1" kern="0">
                <a:solidFill>
                  <a:srgbClr val="1F497D"/>
                </a:solidFill>
              </a:rPr>
              <a:t>…</a:t>
            </a:r>
            <a:r>
              <a:rPr lang="tr-TR" sz="2400" b="1" kern="0" dirty="0">
                <a:solidFill>
                  <a:srgbClr val="1F497D"/>
                </a:solidFill>
              </a:rPr>
              <a:t>)</a:t>
            </a:r>
            <a:endParaRPr lang="tr-TR" sz="2400" b="1" i="1" kern="0" dirty="0">
              <a:solidFill>
                <a:srgbClr val="1F497D"/>
              </a:solidFill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tr-TR" altLang="en-US" sz="1600" dirty="0">
                <a:solidFill>
                  <a:schemeClr val="tx2"/>
                </a:solidFill>
              </a:rPr>
              <a:t>Programlama toplantıları (Program içi kurallar ve yapıların belirlenmesi)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tr-TR" altLang="en-US" sz="1600" dirty="0">
                <a:solidFill>
                  <a:schemeClr val="tx2"/>
                </a:solidFill>
              </a:rPr>
              <a:t>Programın yöneleceği alanlara karar verilmesi (politika önceliklerinin seçilmesi)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tr-TR" altLang="en-US" sz="1600" dirty="0">
                <a:solidFill>
                  <a:schemeClr val="tx2"/>
                </a:solidFill>
              </a:rPr>
              <a:t>Program alanı ve bütçenin onaylanması (</a:t>
            </a:r>
            <a:r>
              <a:rPr lang="tr-TR" altLang="en-US" sz="1600" dirty="0" err="1">
                <a:solidFill>
                  <a:schemeClr val="tx2"/>
                </a:solidFill>
              </a:rPr>
              <a:t>Interreg</a:t>
            </a:r>
            <a:r>
              <a:rPr lang="tr-TR" altLang="en-US" sz="1600" dirty="0">
                <a:solidFill>
                  <a:schemeClr val="tx2"/>
                </a:solidFill>
              </a:rPr>
              <a:t> Uygulama Tüzükleri)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tr-TR" altLang="en-US" sz="1600" b="1" dirty="0">
                <a:solidFill>
                  <a:schemeClr val="tx2"/>
                </a:solidFill>
              </a:rPr>
              <a:t>Program belgesinin hazırlanması- AB Komisyonu onayı</a:t>
            </a:r>
          </a:p>
          <a:p>
            <a:pPr marL="1200150" lvl="1" indent="-171450" algn="just">
              <a:buFont typeface="Arial" panose="020B0604020202020204" pitchFamily="34" charset="0"/>
              <a:buChar char="•"/>
              <a:defRPr/>
            </a:pPr>
            <a:r>
              <a:rPr lang="tr-TR" altLang="en-US" sz="1600" dirty="0">
                <a:solidFill>
                  <a:schemeClr val="tx2"/>
                </a:solidFill>
              </a:rPr>
              <a:t>Coğrafi alan</a:t>
            </a:r>
          </a:p>
          <a:p>
            <a:pPr marL="1200150" lvl="1" indent="-171450" algn="just">
              <a:buFont typeface="Arial" panose="020B0604020202020204" pitchFamily="34" charset="0"/>
              <a:buChar char="•"/>
              <a:defRPr/>
            </a:pPr>
            <a:r>
              <a:rPr lang="tr-TR" altLang="en-US" sz="1600" dirty="0">
                <a:solidFill>
                  <a:schemeClr val="tx2"/>
                </a:solidFill>
              </a:rPr>
              <a:t>Yönetim yapısı</a:t>
            </a:r>
          </a:p>
          <a:p>
            <a:pPr marL="1200150" lvl="1" indent="-171450" algn="just">
              <a:buFont typeface="Arial" panose="020B0604020202020204" pitchFamily="34" charset="0"/>
              <a:buChar char="•"/>
              <a:defRPr/>
            </a:pPr>
            <a:r>
              <a:rPr lang="tr-TR" altLang="en-US" sz="1600" dirty="0">
                <a:solidFill>
                  <a:schemeClr val="tx2"/>
                </a:solidFill>
              </a:rPr>
              <a:t>Bütçe</a:t>
            </a:r>
          </a:p>
          <a:p>
            <a:pPr marL="1200150" lvl="1" indent="-171450" algn="just">
              <a:buFont typeface="Arial" panose="020B0604020202020204" pitchFamily="34" charset="0"/>
              <a:buChar char="•"/>
              <a:defRPr/>
            </a:pPr>
            <a:r>
              <a:rPr lang="tr-TR" altLang="en-US" sz="1600" dirty="0">
                <a:solidFill>
                  <a:schemeClr val="tx2"/>
                </a:solidFill>
              </a:rPr>
              <a:t>Hedef </a:t>
            </a:r>
          </a:p>
          <a:p>
            <a:pPr marL="1200150" lvl="1" indent="-171450" algn="just">
              <a:buFont typeface="Arial" panose="020B0604020202020204" pitchFamily="34" charset="0"/>
              <a:buChar char="•"/>
              <a:defRPr/>
            </a:pPr>
            <a:r>
              <a:rPr lang="tr-TR" altLang="en-US" sz="1600" dirty="0">
                <a:solidFill>
                  <a:schemeClr val="tx2"/>
                </a:solidFill>
              </a:rPr>
              <a:t>Uygulama araçları</a:t>
            </a:r>
          </a:p>
          <a:p>
            <a:pPr marL="285750" algn="just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tr-TR" altLang="en-US" sz="1600" dirty="0">
                <a:solidFill>
                  <a:schemeClr val="tx2"/>
                </a:solidFill>
              </a:rPr>
              <a:t> </a:t>
            </a:r>
            <a:r>
              <a:rPr lang="tr-TR" altLang="en-US" sz="1600" b="1" dirty="0">
                <a:solidFill>
                  <a:schemeClr val="tx2"/>
                </a:solidFill>
              </a:rPr>
              <a:t>Yönetim ve Kontrol Sistemleri Belgesi </a:t>
            </a:r>
            <a:r>
              <a:rPr lang="tr-TR" altLang="en-US" sz="1600" dirty="0">
                <a:solidFill>
                  <a:schemeClr val="tx2"/>
                </a:solidFill>
              </a:rPr>
              <a:t>(tüm görev tanımları)</a:t>
            </a:r>
          </a:p>
          <a:p>
            <a:pPr marL="285750" algn="just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tr-TR" altLang="en-US" sz="1600" dirty="0">
                <a:solidFill>
                  <a:schemeClr val="tx2"/>
                </a:solidFill>
              </a:rPr>
              <a:t> </a:t>
            </a:r>
            <a:r>
              <a:rPr lang="tr-TR" altLang="en-US" sz="1600" b="1" dirty="0">
                <a:solidFill>
                  <a:schemeClr val="tx2"/>
                </a:solidFill>
              </a:rPr>
              <a:t>Stratejik Çevre Değerlendirmesi- SEA</a:t>
            </a:r>
            <a:r>
              <a:rPr lang="tr-TR" altLang="en-US" sz="1600" dirty="0">
                <a:solidFill>
                  <a:schemeClr val="tx2"/>
                </a:solidFill>
              </a:rPr>
              <a:t> (MA, NA, Çevre Bakanlıkları)</a:t>
            </a:r>
          </a:p>
          <a:p>
            <a:pPr marL="285750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tr-TR" altLang="en-US" sz="1600" dirty="0">
                <a:solidFill>
                  <a:schemeClr val="tx2"/>
                </a:solidFill>
              </a:rPr>
              <a:t>  </a:t>
            </a:r>
            <a:r>
              <a:rPr lang="tr-TR" altLang="en-US" sz="1600" b="1" dirty="0">
                <a:solidFill>
                  <a:schemeClr val="tx2"/>
                </a:solidFill>
              </a:rPr>
              <a:t>Yönetim Makamları ile Mutabakat Zaptı </a:t>
            </a:r>
            <a:r>
              <a:rPr lang="tr-TR" altLang="en-US" sz="1600" dirty="0">
                <a:solidFill>
                  <a:schemeClr val="tx2"/>
                </a:solidFill>
              </a:rPr>
              <a:t>imzalanması</a:t>
            </a:r>
          </a:p>
          <a:p>
            <a:pPr marL="285750" algn="just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tr-TR" altLang="en-US" sz="1600" dirty="0">
                <a:solidFill>
                  <a:schemeClr val="tx2"/>
                </a:solidFill>
              </a:rPr>
              <a:t>  AB ile </a:t>
            </a:r>
            <a:r>
              <a:rPr lang="tr-TR" altLang="en-US" sz="1600" b="1" dirty="0">
                <a:solidFill>
                  <a:schemeClr val="tx2"/>
                </a:solidFill>
              </a:rPr>
              <a:t>Finansman Anlaşmasının </a:t>
            </a:r>
            <a:r>
              <a:rPr lang="tr-TR" altLang="en-US" sz="1600" dirty="0">
                <a:solidFill>
                  <a:schemeClr val="tx2"/>
                </a:solidFill>
              </a:rPr>
              <a:t>imzalanması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endParaRPr lang="tr-TR" altLang="en-US" dirty="0">
              <a:solidFill>
                <a:schemeClr val="tx2"/>
              </a:solidFill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endParaRPr lang="tr-TR" altLang="en-US" dirty="0">
              <a:solidFill>
                <a:schemeClr val="tx2"/>
              </a:solidFill>
            </a:endParaRPr>
          </a:p>
        </p:txBody>
      </p:sp>
      <p:pic>
        <p:nvPicPr>
          <p:cNvPr id="8" name="Immagine 5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49926"/>
            <a:ext cx="2555530" cy="93347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103079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4294967295"/>
          </p:nvPr>
        </p:nvSpPr>
        <p:spPr>
          <a:xfrm>
            <a:off x="539553" y="2132856"/>
            <a:ext cx="8115209" cy="4032448"/>
          </a:xfrm>
          <a:prstGeom prst="rect">
            <a:avLst/>
          </a:prstGeom>
        </p:spPr>
        <p:txBody>
          <a:bodyPr/>
          <a:lstStyle/>
          <a:p>
            <a:pPr marL="285750" lvl="0" indent="-285750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endParaRPr lang="tr-TR" altLang="en-US" sz="2000" b="1" dirty="0">
              <a:solidFill>
                <a:srgbClr val="1F497D"/>
              </a:solidFill>
              <a:latin typeface="Arial" panose="020B0604020202020204" pitchFamily="34" charset="0"/>
            </a:endParaRPr>
          </a:p>
          <a:p>
            <a:pPr marL="0" indent="0">
              <a:buNone/>
              <a:defRPr/>
            </a:pPr>
            <a:endParaRPr lang="tr-TR" sz="1000" dirty="0">
              <a:solidFill>
                <a:srgbClr val="002060"/>
              </a:solidFill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234415"/>
            <a:ext cx="2061463" cy="777208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7" y="181909"/>
            <a:ext cx="1800200" cy="925202"/>
          </a:xfrm>
          <a:prstGeom prst="rect">
            <a:avLst/>
          </a:prstGeom>
        </p:spPr>
      </p:pic>
      <p:sp>
        <p:nvSpPr>
          <p:cNvPr id="6" name="Dikdörtgen 5"/>
          <p:cNvSpPr/>
          <p:nvPr/>
        </p:nvSpPr>
        <p:spPr>
          <a:xfrm>
            <a:off x="395536" y="1367493"/>
            <a:ext cx="8568952" cy="4234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defRPr/>
            </a:pPr>
            <a:endParaRPr lang="tr-TR" altLang="en-US" sz="1600" dirty="0">
              <a:solidFill>
                <a:schemeClr val="tx2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1106489" y="1462981"/>
            <a:ext cx="6768752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400" b="1" kern="0" dirty="0">
                <a:solidFill>
                  <a:schemeClr val="tx2"/>
                </a:solidFill>
              </a:rPr>
              <a:t>Uygulama Dönemi</a:t>
            </a:r>
            <a:endParaRPr lang="tr-TR" sz="2400" b="1" i="1" kern="0" dirty="0">
              <a:solidFill>
                <a:schemeClr val="tx2"/>
              </a:solidFill>
            </a:endParaRPr>
          </a:p>
          <a:p>
            <a:pPr marL="0" lvl="0" indent="0" algn="ctr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tr-TR" sz="4400" b="1" i="1" kern="0" dirty="0">
              <a:solidFill>
                <a:srgbClr val="1F497D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539553" y="1964154"/>
            <a:ext cx="7902624" cy="45704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tr-TR" altLang="en-US" sz="1600" dirty="0">
                <a:solidFill>
                  <a:schemeClr val="tx2"/>
                </a:solidFill>
              </a:rPr>
              <a:t>Programın tanıtılması 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tr-TR" altLang="en-US" sz="1600" dirty="0">
                <a:solidFill>
                  <a:schemeClr val="tx2"/>
                </a:solidFill>
              </a:rPr>
              <a:t>Proje teklif çağrısına çıkılması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tr-TR" altLang="en-US" sz="1600" dirty="0">
                <a:solidFill>
                  <a:schemeClr val="tx2"/>
                </a:solidFill>
              </a:rPr>
              <a:t>Proje yazma eğitimleri (kapasite geliştirme)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tr-TR" altLang="en-US" sz="1600" dirty="0">
                <a:solidFill>
                  <a:schemeClr val="tx2"/>
                </a:solidFill>
              </a:rPr>
              <a:t>Ortaklık Forumları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tr-TR" altLang="en-US" sz="1600" dirty="0">
                <a:solidFill>
                  <a:schemeClr val="tx2"/>
                </a:solidFill>
              </a:rPr>
              <a:t>Proje uygulama eğitimleri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tr-TR" altLang="en-US" sz="1600" dirty="0">
                <a:solidFill>
                  <a:schemeClr val="tx2"/>
                </a:solidFill>
              </a:rPr>
              <a:t>Yararlanıcılara günlük destek- JS ve NA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tr-TR" altLang="en-US" sz="1600" dirty="0">
                <a:solidFill>
                  <a:schemeClr val="tx2"/>
                </a:solidFill>
              </a:rPr>
              <a:t>İzleme, kontrol, değerlendirme süreçleri- JS-NS-FLC-CCP-MA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tr-TR" altLang="en-US" sz="1600" dirty="0">
                <a:solidFill>
                  <a:schemeClr val="tx2"/>
                </a:solidFill>
              </a:rPr>
              <a:t>Teknik Yardım Bütçesi yönetimi (BG-TR)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tr-TR" altLang="en-US" sz="1600" dirty="0">
                <a:solidFill>
                  <a:schemeClr val="tx2"/>
                </a:solidFill>
              </a:rPr>
              <a:t>Denetim süreci- Denetim Makamı, Denetçiler Grubu (Hazine Kontrolörleri Kurulu)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tr-TR" sz="1600" dirty="0">
                <a:solidFill>
                  <a:schemeClr val="tx2"/>
                </a:solidFill>
              </a:rPr>
              <a:t>Kapasite geliştirme (INTERACT-TESIM faaliyetleri)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tr-TR" sz="1600" dirty="0">
                <a:solidFill>
                  <a:schemeClr val="tx2"/>
                </a:solidFill>
              </a:rPr>
              <a:t>Yıllık AB SÖİ Program Toplantıları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endParaRPr lang="tr-TR" altLang="en-US" dirty="0">
              <a:solidFill>
                <a:schemeClr val="tx2"/>
              </a:solidFill>
            </a:endParaRPr>
          </a:p>
        </p:txBody>
      </p:sp>
      <p:pic>
        <p:nvPicPr>
          <p:cNvPr id="9" name="Immagine 5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49926"/>
            <a:ext cx="2771554" cy="93347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122169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4294967295"/>
          </p:nvPr>
        </p:nvSpPr>
        <p:spPr>
          <a:xfrm>
            <a:off x="539553" y="2132856"/>
            <a:ext cx="8115209" cy="4032448"/>
          </a:xfrm>
          <a:prstGeom prst="rect">
            <a:avLst/>
          </a:prstGeom>
        </p:spPr>
        <p:txBody>
          <a:bodyPr/>
          <a:lstStyle/>
          <a:p>
            <a:pPr marL="285750" lvl="0" indent="-285750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endParaRPr lang="tr-TR" altLang="en-US" sz="2000" b="1" dirty="0">
              <a:solidFill>
                <a:srgbClr val="1F497D"/>
              </a:solidFill>
              <a:latin typeface="Arial" panose="020B0604020202020204" pitchFamily="34" charset="0"/>
            </a:endParaRPr>
          </a:p>
          <a:p>
            <a:pPr marL="0" indent="0">
              <a:buNone/>
              <a:defRPr/>
            </a:pPr>
            <a:endParaRPr lang="tr-TR" sz="1000" dirty="0">
              <a:solidFill>
                <a:srgbClr val="002060"/>
              </a:solidFill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234415"/>
            <a:ext cx="2061463" cy="777208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7" y="181909"/>
            <a:ext cx="1800200" cy="925202"/>
          </a:xfrm>
          <a:prstGeom prst="rect">
            <a:avLst/>
          </a:prstGeom>
        </p:spPr>
      </p:pic>
      <p:sp>
        <p:nvSpPr>
          <p:cNvPr id="6" name="Dikdörtgen 5"/>
          <p:cNvSpPr/>
          <p:nvPr/>
        </p:nvSpPr>
        <p:spPr>
          <a:xfrm>
            <a:off x="395536" y="1367493"/>
            <a:ext cx="8568952" cy="4234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defRPr/>
            </a:pPr>
            <a:endParaRPr lang="tr-TR" altLang="en-US" sz="1600" dirty="0">
              <a:solidFill>
                <a:schemeClr val="tx2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899592" y="1472648"/>
            <a:ext cx="6768752" cy="4370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r-TR" sz="2400" b="1" kern="0" dirty="0">
              <a:solidFill>
                <a:schemeClr val="tx2"/>
              </a:solidFill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r-TR" sz="2400" b="1" kern="0" dirty="0">
              <a:solidFill>
                <a:schemeClr val="tx2"/>
              </a:solidFill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400" b="1" kern="0" dirty="0">
                <a:solidFill>
                  <a:schemeClr val="tx2"/>
                </a:solidFill>
              </a:rPr>
              <a:t>2021-2027 döneminde basitleştirilmiş uygulama kuralları geliyor </a:t>
            </a:r>
            <a:r>
              <a:rPr lang="tr-TR" sz="2400" b="1" kern="0" dirty="0">
                <a:solidFill>
                  <a:srgbClr val="FF0000"/>
                </a:solidFill>
              </a:rPr>
              <a:t>!!!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r-TR" sz="2400" b="1" kern="0" dirty="0">
              <a:solidFill>
                <a:srgbClr val="FF0000"/>
              </a:solidFill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400" b="1" kern="0" dirty="0">
                <a:solidFill>
                  <a:schemeClr val="tx2"/>
                </a:solidFill>
              </a:rPr>
              <a:t>KOBİ’lerin başvurabileceği çağrılar da olacak</a:t>
            </a:r>
            <a:r>
              <a:rPr lang="tr-TR" sz="2400" b="1" kern="0" dirty="0">
                <a:solidFill>
                  <a:srgbClr val="FF0000"/>
                </a:solidFill>
              </a:rPr>
              <a:t>!!!</a:t>
            </a:r>
            <a:endParaRPr lang="tr-TR" sz="2400" b="1" kern="0" dirty="0">
              <a:solidFill>
                <a:schemeClr val="tx2"/>
              </a:solidFill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r-TR" sz="2400" b="1" kern="0" dirty="0">
              <a:solidFill>
                <a:schemeClr val="tx2"/>
              </a:solidFill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E" sz="6600" b="1" kern="0" dirty="0">
                <a:solidFill>
                  <a:srgbClr val="FF0000"/>
                </a:solidFill>
              </a:rPr>
              <a:t>🎊</a:t>
            </a:r>
            <a:endParaRPr lang="tr-TR" sz="6600" b="1" i="1" kern="0" dirty="0">
              <a:solidFill>
                <a:srgbClr val="FF0000"/>
              </a:solidFill>
            </a:endParaRPr>
          </a:p>
          <a:p>
            <a:pPr marL="0" lvl="0" indent="0" algn="ctr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tr-TR" sz="4400" b="1" i="1" kern="0" dirty="0">
              <a:solidFill>
                <a:srgbClr val="1F497D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539553" y="1964154"/>
            <a:ext cx="7902624" cy="464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endParaRPr lang="tr-TR" altLang="en-US" dirty="0">
              <a:solidFill>
                <a:schemeClr val="tx2"/>
              </a:solidFill>
            </a:endParaRPr>
          </a:p>
        </p:txBody>
      </p:sp>
      <p:pic>
        <p:nvPicPr>
          <p:cNvPr id="9" name="Immagine 5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49926"/>
            <a:ext cx="2771554" cy="93347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41758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8" name="12 İçerik Yer Tutucusu"/>
          <p:cNvSpPr>
            <a:spLocks noGrp="1"/>
          </p:cNvSpPr>
          <p:nvPr>
            <p:ph idx="4294967295"/>
          </p:nvPr>
        </p:nvSpPr>
        <p:spPr>
          <a:xfrm>
            <a:off x="721713" y="1779306"/>
            <a:ext cx="7419138" cy="478991"/>
          </a:xfrm>
          <a:prstGeom prst="rect">
            <a:avLst/>
          </a:prstGeom>
        </p:spPr>
        <p:txBody>
          <a:bodyPr/>
          <a:lstStyle/>
          <a:p>
            <a:pPr eaLnBrk="1" hangingPunct="1">
              <a:buFontTx/>
              <a:buNone/>
            </a:pPr>
            <a:endParaRPr lang="tr-TR" altLang="tr-TR" sz="849" b="1">
              <a:solidFill>
                <a:srgbClr val="333399"/>
              </a:solidFill>
              <a:latin typeface="Arial" panose="020B0604020202020204" pitchFamily="34" charset="0"/>
            </a:endParaRPr>
          </a:p>
          <a:p>
            <a:pPr eaLnBrk="1" hangingPunct="1">
              <a:buFontTx/>
              <a:buNone/>
            </a:pPr>
            <a:r>
              <a:rPr lang="tr-TR" altLang="tr-TR" sz="2263" b="1">
                <a:solidFill>
                  <a:srgbClr val="333399"/>
                </a:solidFill>
                <a:latin typeface="Arial" panose="020B0604020202020204" pitchFamily="34" charset="0"/>
              </a:rPr>
              <a:t>	</a:t>
            </a:r>
            <a:endParaRPr lang="tr-TR" altLang="tr-TR" sz="1697">
              <a:solidFill>
                <a:srgbClr val="333399"/>
              </a:solidFill>
              <a:latin typeface="Arial" panose="020B0604020202020204" pitchFamily="34" charset="0"/>
            </a:endParaRPr>
          </a:p>
        </p:txBody>
      </p:sp>
      <p:sp>
        <p:nvSpPr>
          <p:cNvPr id="23559" name="12 İçerik Yer Tutucusu"/>
          <p:cNvSpPr txBox="1">
            <a:spLocks/>
          </p:cNvSpPr>
          <p:nvPr/>
        </p:nvSpPr>
        <p:spPr bwMode="auto">
          <a:xfrm>
            <a:off x="837333" y="1168084"/>
            <a:ext cx="7740994" cy="409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ts val="566"/>
              </a:spcBef>
              <a:buNone/>
            </a:pPr>
            <a:endParaRPr lang="tr-TR" altLang="en-US" sz="943" b="1" dirty="0">
              <a:solidFill>
                <a:schemeClr val="tx2"/>
              </a:solidFill>
              <a:ea typeface="ＭＳ Ｐゴシック" panose="020B0600070205080204" pitchFamily="34" charset="-128"/>
            </a:endParaRPr>
          </a:p>
          <a:p>
            <a:pPr algn="ctr">
              <a:buFont typeface="Arial" panose="020B0604020202020204" pitchFamily="34" charset="0"/>
              <a:buNone/>
            </a:pPr>
            <a:endParaRPr lang="tr-TR" altLang="en-US" sz="1697" dirty="0">
              <a:solidFill>
                <a:schemeClr val="tx2"/>
              </a:solidFill>
              <a:latin typeface="Times New Roman" panose="02020603050405020304" pitchFamily="18" charset="0"/>
              <a:ea typeface="ＭＳ Ｐゴシック" panose="020B0600070205080204" pitchFamily="34" charset="-128"/>
            </a:endParaRPr>
          </a:p>
          <a:p>
            <a:pPr algn="ctr">
              <a:buFont typeface="Arial" panose="020B0604020202020204" pitchFamily="34" charset="0"/>
              <a:buNone/>
            </a:pPr>
            <a:endParaRPr lang="tr-TR" altLang="en-US" sz="1697" dirty="0">
              <a:solidFill>
                <a:schemeClr val="tx2"/>
              </a:solidFill>
              <a:latin typeface="Times New Roman" panose="02020603050405020304" pitchFamily="18" charset="0"/>
              <a:ea typeface="ＭＳ Ｐゴシック" panose="020B0600070205080204" pitchFamily="34" charset="-128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tr-TR" altLang="en-US" sz="2735" b="1" dirty="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BULGARİSTAN-TÜRKİYE SINIR ÖTESİ İŞBİRLİĞİ PROGRAMI </a:t>
            </a:r>
          </a:p>
        </p:txBody>
      </p:sp>
      <p:pic>
        <p:nvPicPr>
          <p:cNvPr id="23561" name="Resi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394" y="3434790"/>
            <a:ext cx="5173636" cy="1604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061280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1 Başlık"/>
          <p:cNvSpPr>
            <a:spLocks noGrp="1"/>
          </p:cNvSpPr>
          <p:nvPr>
            <p:ph type="title" idx="4294967295"/>
          </p:nvPr>
        </p:nvSpPr>
        <p:spPr>
          <a:xfrm>
            <a:off x="1331640" y="262337"/>
            <a:ext cx="7632848" cy="779510"/>
          </a:xfrm>
          <a:prstGeom prst="rect">
            <a:avLst/>
          </a:prstGeom>
        </p:spPr>
        <p:txBody>
          <a:bodyPr rtlCol="0" anchor="ctr">
            <a:normAutofit/>
          </a:bodyPr>
          <a:lstStyle/>
          <a:p>
            <a:pPr marL="357187">
              <a:spcAft>
                <a:spcPts val="600"/>
              </a:spcAft>
              <a:defRPr/>
            </a:pPr>
            <a:r>
              <a:rPr lang="tr-TR" sz="2000" b="1" spc="-150" dirty="0">
                <a:solidFill>
                  <a:srgbClr val="002060"/>
                </a:solidFill>
                <a:cs typeface="Arial" panose="020B0604020202020204" pitchFamily="34" charset="0"/>
              </a:rPr>
              <a:t>                                          </a:t>
            </a:r>
          </a:p>
        </p:txBody>
      </p:sp>
      <p:sp>
        <p:nvSpPr>
          <p:cNvPr id="3" name="Dikdörtgen 2"/>
          <p:cNvSpPr/>
          <p:nvPr/>
        </p:nvSpPr>
        <p:spPr>
          <a:xfrm>
            <a:off x="1267710" y="383566"/>
            <a:ext cx="54295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400" b="1" spc="-150" dirty="0">
                <a:solidFill>
                  <a:srgbClr val="002060"/>
                </a:solidFill>
                <a:latin typeface="Calibri"/>
                <a:ea typeface="+mj-ea"/>
              </a:rPr>
              <a:t>  Bulgaristan-Türkiye SÖİ Programı</a:t>
            </a:r>
            <a:endParaRPr lang="tr-TR" sz="2400" dirty="0"/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188640"/>
            <a:ext cx="2053264" cy="851518"/>
          </a:xfrm>
          <a:prstGeom prst="rect">
            <a:avLst/>
          </a:prstGeom>
        </p:spPr>
      </p:pic>
      <p:pic>
        <p:nvPicPr>
          <p:cNvPr id="7" name="13 İçerik Yer Tutucusu" descr="Program Areas.bmp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642402"/>
            <a:ext cx="4009011" cy="3618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4716016" y="1642249"/>
            <a:ext cx="3600400" cy="31338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 err="1">
                <a:solidFill>
                  <a:srgbClr val="1F497D"/>
                </a:solidFill>
                <a:latin typeface="Calibri"/>
                <a:cs typeface="+mn-cs"/>
              </a:rPr>
              <a:t>Bulgaristan</a:t>
            </a:r>
            <a:r>
              <a:rPr lang="en-US" dirty="0">
                <a:solidFill>
                  <a:srgbClr val="1F497D"/>
                </a:solidFill>
                <a:latin typeface="Calibri"/>
                <a:cs typeface="+mn-cs"/>
              </a:rPr>
              <a:t>:</a:t>
            </a:r>
            <a:endParaRPr lang="tr-TR" dirty="0">
              <a:solidFill>
                <a:srgbClr val="1F497D"/>
              </a:solidFill>
              <a:latin typeface="Calibri"/>
              <a:cs typeface="+mn-cs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1F497D"/>
              </a:solidFill>
              <a:latin typeface="Calibri"/>
              <a:cs typeface="+mn-cs"/>
            </a:endParaRP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dirty="0" err="1">
                <a:solidFill>
                  <a:srgbClr val="1F497D"/>
                </a:solidFill>
                <a:latin typeface="Calibri"/>
                <a:cs typeface="+mn-cs"/>
              </a:rPr>
              <a:t>Burgaz</a:t>
            </a:r>
            <a:r>
              <a:rPr lang="en-US" dirty="0">
                <a:solidFill>
                  <a:srgbClr val="1F497D"/>
                </a:solidFill>
                <a:latin typeface="Calibri"/>
                <a:cs typeface="+mn-cs"/>
              </a:rPr>
              <a:t> </a:t>
            </a:r>
            <a:r>
              <a:rPr lang="en-US" dirty="0" err="1">
                <a:solidFill>
                  <a:srgbClr val="1F497D"/>
                </a:solidFill>
                <a:latin typeface="Calibri"/>
                <a:cs typeface="+mn-cs"/>
              </a:rPr>
              <a:t>İdari</a:t>
            </a:r>
            <a:r>
              <a:rPr lang="en-US" dirty="0">
                <a:solidFill>
                  <a:srgbClr val="1F497D"/>
                </a:solidFill>
                <a:latin typeface="Calibri"/>
                <a:cs typeface="+mn-cs"/>
              </a:rPr>
              <a:t> </a:t>
            </a:r>
            <a:r>
              <a:rPr lang="en-US" dirty="0" err="1">
                <a:solidFill>
                  <a:srgbClr val="1F497D"/>
                </a:solidFill>
                <a:latin typeface="Calibri"/>
                <a:cs typeface="+mn-cs"/>
              </a:rPr>
              <a:t>Bölgesi</a:t>
            </a:r>
            <a:r>
              <a:rPr lang="en-US" dirty="0">
                <a:solidFill>
                  <a:srgbClr val="1F497D"/>
                </a:solidFill>
                <a:latin typeface="Calibri"/>
                <a:cs typeface="+mn-cs"/>
              </a:rPr>
              <a:t> (13 Belediye)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dirty="0" err="1">
                <a:solidFill>
                  <a:srgbClr val="1F497D"/>
                </a:solidFill>
                <a:latin typeface="Calibri"/>
                <a:cs typeface="+mn-cs"/>
              </a:rPr>
              <a:t>Hasköy</a:t>
            </a:r>
            <a:r>
              <a:rPr lang="en-US" dirty="0">
                <a:solidFill>
                  <a:srgbClr val="1F497D"/>
                </a:solidFill>
                <a:latin typeface="Calibri"/>
                <a:cs typeface="+mn-cs"/>
              </a:rPr>
              <a:t> </a:t>
            </a:r>
            <a:r>
              <a:rPr lang="en-US" dirty="0" err="1">
                <a:solidFill>
                  <a:srgbClr val="1F497D"/>
                </a:solidFill>
                <a:latin typeface="Calibri"/>
                <a:cs typeface="+mn-cs"/>
              </a:rPr>
              <a:t>İdari</a:t>
            </a:r>
            <a:r>
              <a:rPr lang="en-US" dirty="0">
                <a:solidFill>
                  <a:srgbClr val="1F497D"/>
                </a:solidFill>
                <a:latin typeface="Calibri"/>
                <a:cs typeface="+mn-cs"/>
              </a:rPr>
              <a:t> </a:t>
            </a:r>
            <a:r>
              <a:rPr lang="en-US" dirty="0" err="1">
                <a:solidFill>
                  <a:srgbClr val="1F497D"/>
                </a:solidFill>
                <a:latin typeface="Calibri"/>
                <a:cs typeface="+mn-cs"/>
              </a:rPr>
              <a:t>Bölgesi</a:t>
            </a:r>
            <a:r>
              <a:rPr lang="en-US" dirty="0">
                <a:solidFill>
                  <a:srgbClr val="1F497D"/>
                </a:solidFill>
                <a:latin typeface="Calibri"/>
                <a:cs typeface="+mn-cs"/>
              </a:rPr>
              <a:t> (11 Belediye)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srgbClr val="1F497D"/>
                </a:solidFill>
                <a:latin typeface="Calibri"/>
                <a:cs typeface="+mn-cs"/>
              </a:rPr>
              <a:t>Yambol </a:t>
            </a:r>
            <a:r>
              <a:rPr lang="en-US" dirty="0" err="1">
                <a:solidFill>
                  <a:srgbClr val="1F497D"/>
                </a:solidFill>
                <a:latin typeface="Calibri"/>
                <a:cs typeface="+mn-cs"/>
              </a:rPr>
              <a:t>İdari</a:t>
            </a:r>
            <a:r>
              <a:rPr lang="en-US" dirty="0">
                <a:solidFill>
                  <a:srgbClr val="1F497D"/>
                </a:solidFill>
                <a:latin typeface="Calibri"/>
                <a:cs typeface="+mn-cs"/>
              </a:rPr>
              <a:t> </a:t>
            </a:r>
            <a:r>
              <a:rPr lang="en-US" dirty="0" err="1">
                <a:solidFill>
                  <a:srgbClr val="1F497D"/>
                </a:solidFill>
                <a:latin typeface="Calibri"/>
                <a:cs typeface="+mn-cs"/>
              </a:rPr>
              <a:t>Bölgesi</a:t>
            </a:r>
            <a:r>
              <a:rPr lang="en-US" dirty="0">
                <a:solidFill>
                  <a:srgbClr val="1F497D"/>
                </a:solidFill>
                <a:latin typeface="Calibri"/>
                <a:cs typeface="+mn-cs"/>
              </a:rPr>
              <a:t> (5 Belediye)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1F497D"/>
              </a:solidFill>
              <a:latin typeface="Calibri"/>
              <a:cs typeface="+mn-cs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 err="1">
                <a:solidFill>
                  <a:srgbClr val="1F497D"/>
                </a:solidFill>
                <a:latin typeface="Calibri"/>
                <a:cs typeface="+mn-cs"/>
              </a:rPr>
              <a:t>Türkiye</a:t>
            </a:r>
            <a:r>
              <a:rPr lang="en-US" dirty="0">
                <a:solidFill>
                  <a:srgbClr val="1F497D"/>
                </a:solidFill>
                <a:latin typeface="Calibri"/>
                <a:cs typeface="+mn-cs"/>
              </a:rPr>
              <a:t>: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1F497D"/>
              </a:solidFill>
              <a:latin typeface="Calibri"/>
              <a:cs typeface="+mn-cs"/>
            </a:endParaRP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srgbClr val="1F497D"/>
                </a:solidFill>
                <a:latin typeface="Calibri"/>
                <a:cs typeface="+mn-cs"/>
              </a:rPr>
              <a:t>Edirne İli (9 Belediye)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dirty="0" err="1">
                <a:solidFill>
                  <a:srgbClr val="1F497D"/>
                </a:solidFill>
                <a:latin typeface="Calibri"/>
                <a:cs typeface="+mn-cs"/>
              </a:rPr>
              <a:t>Kırklareli</a:t>
            </a:r>
            <a:r>
              <a:rPr lang="en-US" dirty="0">
                <a:solidFill>
                  <a:srgbClr val="1F497D"/>
                </a:solidFill>
                <a:latin typeface="Calibri"/>
                <a:cs typeface="+mn-cs"/>
              </a:rPr>
              <a:t> İli (8 Belediye</a:t>
            </a:r>
            <a:r>
              <a:rPr lang="en-US" sz="1764" dirty="0">
                <a:solidFill>
                  <a:srgbClr val="333399"/>
                </a:solidFill>
                <a:latin typeface="Calibri"/>
                <a:cs typeface="+mn-cs"/>
              </a:rPr>
              <a:t>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764" dirty="0">
              <a:solidFill>
                <a:srgbClr val="336699"/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275502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ikdörtgen 1"/>
          <p:cNvSpPr>
            <a:spLocks noChangeArrowheads="1"/>
          </p:cNvSpPr>
          <p:nvPr/>
        </p:nvSpPr>
        <p:spPr bwMode="auto">
          <a:xfrm>
            <a:off x="431504" y="405894"/>
            <a:ext cx="74161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tr-TR" altLang="tr-TR" sz="2400" b="1" dirty="0">
                <a:solidFill>
                  <a:srgbClr val="002060"/>
                </a:solidFill>
                <a:latin typeface="+mn-lt"/>
                <a:ea typeface="ＭＳ Ｐゴシック" panose="020B0600070205080204" pitchFamily="34" charset="-128"/>
              </a:rPr>
              <a:t>BG-TR SÖİ İdari Yapı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419605" y="1556792"/>
            <a:ext cx="8472875" cy="43830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9250" tIns="51610" rIns="99250" bIns="51610">
            <a:spAutoFit/>
          </a:bodyPr>
          <a:lstStyle>
            <a:lvl1pPr marL="307975" indent="-306388"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07975" algn="l"/>
                <a:tab pos="1222375" algn="l"/>
                <a:tab pos="2136775" algn="l"/>
                <a:tab pos="3051175" algn="l"/>
                <a:tab pos="3965575" algn="l"/>
                <a:tab pos="4879975" algn="l"/>
                <a:tab pos="5794375" algn="l"/>
                <a:tab pos="6708775" algn="l"/>
                <a:tab pos="7623175" algn="l"/>
                <a:tab pos="8537575" algn="l"/>
                <a:tab pos="9451975" algn="l"/>
                <a:tab pos="10366375" algn="l"/>
              </a:tabLst>
              <a:defRPr sz="32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07975" algn="l"/>
                <a:tab pos="1222375" algn="l"/>
                <a:tab pos="2136775" algn="l"/>
                <a:tab pos="3051175" algn="l"/>
                <a:tab pos="3965575" algn="l"/>
                <a:tab pos="4879975" algn="l"/>
                <a:tab pos="5794375" algn="l"/>
                <a:tab pos="6708775" algn="l"/>
                <a:tab pos="7623175" algn="l"/>
                <a:tab pos="8537575" algn="l"/>
                <a:tab pos="9451975" algn="l"/>
                <a:tab pos="10366375" algn="l"/>
              </a:tabLst>
              <a:defRPr sz="28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07975" algn="l"/>
                <a:tab pos="1222375" algn="l"/>
                <a:tab pos="2136775" algn="l"/>
                <a:tab pos="3051175" algn="l"/>
                <a:tab pos="3965575" algn="l"/>
                <a:tab pos="4879975" algn="l"/>
                <a:tab pos="5794375" algn="l"/>
                <a:tab pos="6708775" algn="l"/>
                <a:tab pos="7623175" algn="l"/>
                <a:tab pos="8537575" algn="l"/>
                <a:tab pos="9451975" algn="l"/>
                <a:tab pos="10366375" algn="l"/>
              </a:tabLs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07975" algn="l"/>
                <a:tab pos="1222375" algn="l"/>
                <a:tab pos="2136775" algn="l"/>
                <a:tab pos="3051175" algn="l"/>
                <a:tab pos="3965575" algn="l"/>
                <a:tab pos="4879975" algn="l"/>
                <a:tab pos="5794375" algn="l"/>
                <a:tab pos="6708775" algn="l"/>
                <a:tab pos="7623175" algn="l"/>
                <a:tab pos="8537575" algn="l"/>
                <a:tab pos="9451975" algn="l"/>
                <a:tab pos="10366375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07975" algn="l"/>
                <a:tab pos="1222375" algn="l"/>
                <a:tab pos="2136775" algn="l"/>
                <a:tab pos="3051175" algn="l"/>
                <a:tab pos="3965575" algn="l"/>
                <a:tab pos="4879975" algn="l"/>
                <a:tab pos="5794375" algn="l"/>
                <a:tab pos="6708775" algn="l"/>
                <a:tab pos="7623175" algn="l"/>
                <a:tab pos="8537575" algn="l"/>
                <a:tab pos="9451975" algn="l"/>
                <a:tab pos="10366375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07975" algn="l"/>
                <a:tab pos="1222375" algn="l"/>
                <a:tab pos="2136775" algn="l"/>
                <a:tab pos="3051175" algn="l"/>
                <a:tab pos="3965575" algn="l"/>
                <a:tab pos="4879975" algn="l"/>
                <a:tab pos="5794375" algn="l"/>
                <a:tab pos="6708775" algn="l"/>
                <a:tab pos="7623175" algn="l"/>
                <a:tab pos="8537575" algn="l"/>
                <a:tab pos="9451975" algn="l"/>
                <a:tab pos="10366375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07975" algn="l"/>
                <a:tab pos="1222375" algn="l"/>
                <a:tab pos="2136775" algn="l"/>
                <a:tab pos="3051175" algn="l"/>
                <a:tab pos="3965575" algn="l"/>
                <a:tab pos="4879975" algn="l"/>
                <a:tab pos="5794375" algn="l"/>
                <a:tab pos="6708775" algn="l"/>
                <a:tab pos="7623175" algn="l"/>
                <a:tab pos="8537575" algn="l"/>
                <a:tab pos="9451975" algn="l"/>
                <a:tab pos="10366375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07975" algn="l"/>
                <a:tab pos="1222375" algn="l"/>
                <a:tab pos="2136775" algn="l"/>
                <a:tab pos="3051175" algn="l"/>
                <a:tab pos="3965575" algn="l"/>
                <a:tab pos="4879975" algn="l"/>
                <a:tab pos="5794375" algn="l"/>
                <a:tab pos="6708775" algn="l"/>
                <a:tab pos="7623175" algn="l"/>
                <a:tab pos="8537575" algn="l"/>
                <a:tab pos="9451975" algn="l"/>
                <a:tab pos="10366375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07975" algn="l"/>
                <a:tab pos="1222375" algn="l"/>
                <a:tab pos="2136775" algn="l"/>
                <a:tab pos="3051175" algn="l"/>
                <a:tab pos="3965575" algn="l"/>
                <a:tab pos="4879975" algn="l"/>
                <a:tab pos="5794375" algn="l"/>
                <a:tab pos="6708775" algn="l"/>
                <a:tab pos="7623175" algn="l"/>
                <a:tab pos="8537575" algn="l"/>
                <a:tab pos="9451975" algn="l"/>
                <a:tab pos="10366375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marL="0" lvl="0" indent="0" eaLnBrk="1" fontAlgn="auto" hangingPunct="1"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1985" b="1" dirty="0" err="1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Yönetim</a:t>
            </a:r>
            <a:r>
              <a:rPr lang="en-US" sz="1985" b="1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US" sz="1985" b="1" dirty="0" err="1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Makamı</a:t>
            </a:r>
            <a:r>
              <a:rPr lang="en-US" sz="1985" b="1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: </a:t>
            </a:r>
            <a:r>
              <a:rPr lang="tr-TR" sz="1985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BG Bölgesel Kalkınma ve Bayındırlık Bakanlığı</a:t>
            </a:r>
          </a:p>
          <a:p>
            <a:pPr marL="0" lvl="0" indent="0" eaLnBrk="1" fontAlgn="auto" hangingPunct="1"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sz="1985" dirty="0">
              <a:solidFill>
                <a:srgbClr val="1F497D"/>
              </a:solidFill>
              <a:latin typeface="Calibri"/>
              <a:ea typeface="+mn-ea"/>
              <a:cs typeface="+mn-cs"/>
            </a:endParaRPr>
          </a:p>
          <a:p>
            <a:pPr marL="0" lvl="0" indent="0" eaLnBrk="1" fontAlgn="auto" hangingPunct="1"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1985" b="1" dirty="0" err="1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Ulusal</a:t>
            </a:r>
            <a:r>
              <a:rPr lang="en-US" sz="1985" b="1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US" sz="1985" b="1" dirty="0" err="1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Otorite</a:t>
            </a:r>
            <a:r>
              <a:rPr lang="en-US" sz="1985" b="1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: </a:t>
            </a:r>
            <a:r>
              <a:rPr lang="en-US" sz="1985" dirty="0" err="1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Avrupa</a:t>
            </a:r>
            <a:r>
              <a:rPr lang="en-US" sz="1985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US" sz="1985" dirty="0" err="1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Birliği</a:t>
            </a:r>
            <a:r>
              <a:rPr lang="en-US" sz="1985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 Ba</a:t>
            </a:r>
            <a:r>
              <a:rPr lang="tr-TR" sz="1985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ş</a:t>
            </a:r>
            <a:r>
              <a:rPr lang="en-US" sz="1985" dirty="0" err="1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kanlığı</a:t>
            </a:r>
            <a:endParaRPr lang="tr-TR" sz="1985" dirty="0">
              <a:solidFill>
                <a:srgbClr val="1F497D"/>
              </a:solidFill>
              <a:latin typeface="Calibri"/>
              <a:ea typeface="+mn-ea"/>
              <a:cs typeface="+mn-cs"/>
            </a:endParaRPr>
          </a:p>
          <a:p>
            <a:pPr marL="0" lvl="0" indent="0" eaLnBrk="1" fontAlgn="auto" hangingPunct="1"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endParaRPr lang="en-US" sz="1985" dirty="0">
              <a:solidFill>
                <a:srgbClr val="1F497D"/>
              </a:solidFill>
              <a:latin typeface="Calibri"/>
              <a:ea typeface="+mn-ea"/>
              <a:cs typeface="+mn-cs"/>
            </a:endParaRPr>
          </a:p>
          <a:p>
            <a:pPr marL="0" lvl="0" indent="0" eaLnBrk="1" fontAlgn="auto" hangingPunct="1"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1985" b="1" dirty="0" err="1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Ortak</a:t>
            </a:r>
            <a:r>
              <a:rPr lang="en-US" sz="1985" b="1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 İzleme </a:t>
            </a:r>
            <a:r>
              <a:rPr lang="en-US" sz="1985" b="1" dirty="0" err="1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Komitesi</a:t>
            </a:r>
            <a:r>
              <a:rPr lang="en-US" sz="1985" b="1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: </a:t>
            </a:r>
            <a:r>
              <a:rPr lang="tr-TR" sz="1985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2 ülkeden Ulusal Otorite temsilcileri ve yerel makamlardan oluşur. </a:t>
            </a:r>
          </a:p>
          <a:p>
            <a:pPr marL="0" lvl="0" indent="0" eaLnBrk="1" fontAlgn="auto" hangingPunct="1"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tr-TR" sz="1985" dirty="0">
              <a:solidFill>
                <a:srgbClr val="1F497D"/>
              </a:solidFill>
              <a:latin typeface="Calibri"/>
              <a:ea typeface="+mn-ea"/>
              <a:cs typeface="+mn-cs"/>
            </a:endParaRPr>
          </a:p>
          <a:p>
            <a:pPr marL="0" lvl="0" indent="0" eaLnBrk="1" fontAlgn="auto" hangingPunct="1"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1985" b="1" dirty="0" err="1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Ortak</a:t>
            </a:r>
            <a:r>
              <a:rPr lang="en-US" sz="1985" b="1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US" sz="1985" b="1" dirty="0" err="1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Sekretarya</a:t>
            </a:r>
            <a:r>
              <a:rPr lang="en-US" sz="1985" b="1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 (</a:t>
            </a:r>
            <a:r>
              <a:rPr lang="tr-TR" sz="1985" b="1" dirty="0" err="1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Haskovo</a:t>
            </a:r>
            <a:r>
              <a:rPr lang="tr-TR" sz="1985" b="1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-Edirne</a:t>
            </a:r>
            <a:r>
              <a:rPr lang="en-US" sz="1985" b="1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)</a:t>
            </a:r>
            <a:r>
              <a:rPr lang="tr-TR" sz="1985" b="1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: </a:t>
            </a:r>
            <a:r>
              <a:rPr lang="en-US" sz="1985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Program ve </a:t>
            </a:r>
            <a:r>
              <a:rPr lang="en-US" sz="1985" dirty="0" err="1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potansiyel</a:t>
            </a:r>
            <a:r>
              <a:rPr lang="en-US" sz="1985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US" sz="1985" dirty="0" err="1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yararlanıcılar</a:t>
            </a:r>
            <a:r>
              <a:rPr lang="en-US" sz="1985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/</a:t>
            </a:r>
            <a:r>
              <a:rPr lang="tr-TR" sz="1985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US" sz="1985" dirty="0" err="1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yararlanıcılar</a:t>
            </a:r>
            <a:r>
              <a:rPr lang="en-US" sz="1985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US" sz="1985" dirty="0" err="1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arasındaki</a:t>
            </a:r>
            <a:r>
              <a:rPr lang="en-US" sz="1985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US" sz="1985" dirty="0" err="1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irtibat</a:t>
            </a:r>
            <a:r>
              <a:rPr lang="tr-TR" sz="1985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US" sz="1985" dirty="0" err="1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noktasıdır</a:t>
            </a:r>
            <a:r>
              <a:rPr lang="en-US" sz="1985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.</a:t>
            </a:r>
            <a:endParaRPr lang="tr-TR" sz="1985" dirty="0">
              <a:solidFill>
                <a:srgbClr val="1F497D"/>
              </a:solidFill>
              <a:latin typeface="Calibri"/>
              <a:ea typeface="+mn-ea"/>
              <a:cs typeface="+mn-cs"/>
            </a:endParaRPr>
          </a:p>
          <a:p>
            <a:pPr marL="0" lvl="0" indent="0" eaLnBrk="1" fontAlgn="auto" hangingPunct="1"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tr-TR" sz="1985" dirty="0">
              <a:solidFill>
                <a:srgbClr val="1F497D"/>
              </a:solidFill>
              <a:latin typeface="Calibri"/>
              <a:ea typeface="+mn-ea"/>
              <a:cs typeface="+mn-cs"/>
            </a:endParaRPr>
          </a:p>
          <a:p>
            <a:pPr marL="0" lvl="0" indent="0" eaLnBrk="1" fontAlgn="auto" hangingPunct="1"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altLang="tr-TR" sz="1985" b="1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Programın 2014-2020 bütçesi: </a:t>
            </a:r>
            <a:r>
              <a:rPr lang="tr-TR" altLang="tr-TR" sz="1985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30 milyon </a:t>
            </a:r>
            <a:r>
              <a:rPr lang="tr-TR" altLang="tr-TR" sz="1985" dirty="0" smtClean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Avro </a:t>
            </a:r>
            <a:endParaRPr lang="tr-TR" altLang="tr-TR" sz="1985" dirty="0">
              <a:solidFill>
                <a:srgbClr val="1F497D"/>
              </a:solidFill>
              <a:latin typeface="Calibri"/>
              <a:ea typeface="+mn-ea"/>
              <a:cs typeface="+mn-cs"/>
            </a:endParaRPr>
          </a:p>
          <a:p>
            <a:pPr marL="0" lvl="0" indent="0" eaLnBrk="1" fontAlgn="auto" hangingPunct="1"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tr-TR" altLang="tr-TR" sz="1985" dirty="0">
              <a:solidFill>
                <a:srgbClr val="1F497D"/>
              </a:solidFill>
              <a:latin typeface="Calibri"/>
              <a:ea typeface="+mn-ea"/>
              <a:cs typeface="+mn-cs"/>
            </a:endParaRPr>
          </a:p>
          <a:p>
            <a:pPr marL="0" indent="0" eaLnBrk="1" fontAlgn="auto" hangingPunct="1"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2000" b="1" dirty="0">
                <a:solidFill>
                  <a:srgbClr val="FF0000"/>
                </a:solidFill>
              </a:rPr>
              <a:t>2021-2027 bütçesi: 34 415 251 Avro</a:t>
            </a:r>
          </a:p>
          <a:p>
            <a:pPr marL="0" lvl="0" indent="0" eaLnBrk="1" fontAlgn="auto" hangingPunct="1"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tr-TR" sz="1985" dirty="0">
              <a:solidFill>
                <a:srgbClr val="1F497D"/>
              </a:solidFill>
              <a:latin typeface="Calibri"/>
              <a:ea typeface="+mn-ea"/>
              <a:cs typeface="+mn-cs"/>
            </a:endParaRPr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188640"/>
            <a:ext cx="2053264" cy="851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92565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0" y="1306240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</a:pPr>
            <a:endParaRPr lang="tr-TR" dirty="0">
              <a:solidFill>
                <a:srgbClr val="1F497D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lvl="0">
              <a:spcAft>
                <a:spcPts val="0"/>
              </a:spcAft>
            </a:pPr>
            <a:endParaRPr lang="tr-TR" dirty="0">
              <a:solidFill>
                <a:srgbClr val="000099"/>
              </a:solidFill>
              <a:latin typeface="Arial" panose="020B0604020202020204" pitchFamily="34" charset="0"/>
              <a:cs typeface="+mn-cs"/>
            </a:endParaRPr>
          </a:p>
          <a:p>
            <a:pPr marL="342900" lvl="0" indent="-342900">
              <a:spcAft>
                <a:spcPts val="0"/>
              </a:spcAft>
              <a:buFont typeface="Calibri" panose="020F0502020204030204" pitchFamily="34" charset="0"/>
              <a:buChar char="-"/>
            </a:pPr>
            <a:endParaRPr lang="tr-TR" dirty="0">
              <a:solidFill>
                <a:srgbClr val="1F497D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8" name="Dikdörtgen 1"/>
          <p:cNvSpPr>
            <a:spLocks noChangeArrowheads="1"/>
          </p:cNvSpPr>
          <p:nvPr/>
        </p:nvSpPr>
        <p:spPr bwMode="auto">
          <a:xfrm>
            <a:off x="379639" y="182622"/>
            <a:ext cx="741610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tr-TR" altLang="tr-TR" sz="2400" b="1" dirty="0">
                <a:solidFill>
                  <a:srgbClr val="00206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Bulgaristan-Türkiye SÖİ </a:t>
            </a:r>
            <a:br>
              <a:rPr lang="tr-TR" altLang="tr-TR" sz="2400" b="1" dirty="0">
                <a:solidFill>
                  <a:srgbClr val="00206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</a:br>
            <a:r>
              <a:rPr lang="tr-TR" altLang="tr-TR" sz="2400" b="1" dirty="0">
                <a:solidFill>
                  <a:srgbClr val="00206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2021-2027 Dönemi Hazırlıkları</a:t>
            </a:r>
          </a:p>
        </p:txBody>
      </p:sp>
      <p:sp>
        <p:nvSpPr>
          <p:cNvPr id="3" name="Dikdörtgen 2"/>
          <p:cNvSpPr/>
          <p:nvPr/>
        </p:nvSpPr>
        <p:spPr>
          <a:xfrm>
            <a:off x="251520" y="1412776"/>
            <a:ext cx="8712968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800" b="1" dirty="0">
                <a:solidFill>
                  <a:schemeClr val="tx2"/>
                </a:solidFill>
              </a:rPr>
              <a:t>Yeni Dönem Öncelikleri:</a:t>
            </a:r>
          </a:p>
          <a:p>
            <a:pPr algn="ctr"/>
            <a:endParaRPr lang="tr-TR" sz="2000" b="1" dirty="0">
              <a:solidFill>
                <a:schemeClr val="tx2"/>
              </a:solidFill>
            </a:endParaRPr>
          </a:p>
          <a:p>
            <a:pPr marL="342900" lvl="0" indent="-342900">
              <a:spcBef>
                <a:spcPct val="0"/>
              </a:spcBef>
              <a:buFont typeface="Wingdings" pitchFamily="2" charset="2"/>
              <a:buChar char="Ø"/>
            </a:pPr>
            <a:r>
              <a:rPr lang="tr-TR" sz="2200" b="1" i="1" u="sng" dirty="0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PO 2: Daha yeşil ve düşük karbonlu bir Avrupa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tr-TR" i="1" dirty="0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SO 4: </a:t>
            </a:r>
            <a:r>
              <a:rPr lang="en-US" i="1" dirty="0" err="1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Eko</a:t>
            </a:r>
            <a:r>
              <a:rPr lang="tr-TR" i="1" dirty="0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-</a:t>
            </a:r>
            <a:r>
              <a:rPr lang="en-US" i="1" dirty="0" err="1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sistem</a:t>
            </a:r>
            <a:r>
              <a:rPr lang="en-US" i="1" dirty="0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i="1" dirty="0" err="1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temelli</a:t>
            </a:r>
            <a:r>
              <a:rPr lang="en-US" i="1" dirty="0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i="1" dirty="0" err="1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yaklaşımları</a:t>
            </a:r>
            <a:r>
              <a:rPr lang="en-US" i="1" dirty="0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i="1" dirty="0" err="1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dikkate</a:t>
            </a:r>
            <a:r>
              <a:rPr lang="en-US" i="1" dirty="0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i="1" dirty="0" err="1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alarak</a:t>
            </a:r>
            <a:r>
              <a:rPr lang="en-US" i="1" dirty="0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i="1" dirty="0" err="1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iklim</a:t>
            </a:r>
            <a:r>
              <a:rPr lang="en-US" i="1" dirty="0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i="1" dirty="0" err="1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değişikliğine</a:t>
            </a:r>
            <a:r>
              <a:rPr lang="en-US" i="1" dirty="0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i="1" dirty="0" err="1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uyum</a:t>
            </a:r>
            <a:r>
              <a:rPr lang="en-US" i="1" dirty="0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i="1" dirty="0" err="1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ve</a:t>
            </a:r>
            <a:r>
              <a:rPr lang="en-US" i="1" dirty="0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i="1" dirty="0" err="1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afet</a:t>
            </a:r>
            <a:r>
              <a:rPr lang="en-US" i="1" dirty="0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i="1" dirty="0" err="1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riskinin</a:t>
            </a:r>
            <a:r>
              <a:rPr lang="en-US" i="1" dirty="0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i="1" dirty="0" err="1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önlenmesi</a:t>
            </a:r>
            <a:r>
              <a:rPr lang="en-US" i="1" dirty="0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i="1" dirty="0" err="1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dayanıklılığın</a:t>
            </a:r>
            <a:r>
              <a:rPr lang="en-US" i="1" dirty="0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i="1" dirty="0" err="1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teşvik</a:t>
            </a:r>
            <a:r>
              <a:rPr lang="en-US" i="1" dirty="0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i="1" dirty="0" err="1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edilmesi</a:t>
            </a:r>
            <a:endParaRPr lang="en-US" i="1" dirty="0">
              <a:solidFill>
                <a:srgbClr val="1E497D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lvl="1"/>
            <a:endParaRPr lang="tr-TR" i="1" dirty="0">
              <a:solidFill>
                <a:srgbClr val="1E497D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tr-TR" i="1" dirty="0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SO 7: </a:t>
            </a:r>
            <a:r>
              <a:rPr lang="en-US" i="1" dirty="0" err="1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Kentsel</a:t>
            </a:r>
            <a:r>
              <a:rPr lang="en-US" i="1" dirty="0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i="1" dirty="0" err="1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alanlar</a:t>
            </a:r>
            <a:r>
              <a:rPr lang="en-US" i="1" dirty="0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da </a:t>
            </a:r>
            <a:r>
              <a:rPr lang="en-US" i="1" dirty="0" err="1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dahil</a:t>
            </a:r>
            <a:r>
              <a:rPr lang="en-US" i="1" dirty="0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i="1" dirty="0" err="1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olmak</a:t>
            </a:r>
            <a:r>
              <a:rPr lang="en-US" i="1" dirty="0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i="1" dirty="0" err="1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üzere</a:t>
            </a:r>
            <a:r>
              <a:rPr lang="en-US" i="1" dirty="0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i="1" dirty="0" err="1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doğanın</a:t>
            </a:r>
            <a:r>
              <a:rPr lang="en-US" i="1" dirty="0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i="1" dirty="0" err="1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biyolojik</a:t>
            </a:r>
            <a:r>
              <a:rPr lang="en-US" i="1" dirty="0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i="1" dirty="0" err="1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çeşitliliğin</a:t>
            </a:r>
            <a:r>
              <a:rPr lang="en-US" i="1" dirty="0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i="1" dirty="0" err="1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ve</a:t>
            </a:r>
            <a:r>
              <a:rPr lang="en-US" i="1" dirty="0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i="1" dirty="0" err="1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yeşil</a:t>
            </a:r>
            <a:r>
              <a:rPr lang="en-US" i="1" dirty="0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i="1" dirty="0" err="1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altyapının</a:t>
            </a:r>
            <a:r>
              <a:rPr lang="en-US" i="1" dirty="0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tr-TR" i="1" dirty="0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muhafaza edilmesi ve bunun</a:t>
            </a:r>
            <a:r>
              <a:rPr lang="en-US" i="1" dirty="0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i="1" dirty="0" err="1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geliştir</a:t>
            </a:r>
            <a:r>
              <a:rPr lang="tr-TR" i="1" dirty="0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ilmesi</a:t>
            </a:r>
            <a:r>
              <a:rPr lang="en-US" i="1" dirty="0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i="1" dirty="0" err="1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ve</a:t>
            </a:r>
            <a:r>
              <a:rPr lang="en-US" i="1" dirty="0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her </a:t>
            </a:r>
            <a:r>
              <a:rPr lang="en-US" i="1" dirty="0" err="1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türlü</a:t>
            </a:r>
            <a:r>
              <a:rPr lang="en-US" i="1" dirty="0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i="1" dirty="0" err="1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kirliliği</a:t>
            </a:r>
            <a:r>
              <a:rPr lang="en-US" i="1" dirty="0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i="1" dirty="0" err="1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azaltmak</a:t>
            </a:r>
            <a:endParaRPr lang="tr-TR" altLang="tr-TR" sz="2000" i="1" dirty="0">
              <a:solidFill>
                <a:srgbClr val="1E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tr-TR" i="1" dirty="0">
              <a:solidFill>
                <a:schemeClr val="tx2"/>
              </a:solidFill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en-GB" sz="2200" b="1" i="1" u="sng" dirty="0">
                <a:solidFill>
                  <a:srgbClr val="1E497D"/>
                </a:solidFill>
              </a:rPr>
              <a:t>PO 5</a:t>
            </a:r>
            <a:r>
              <a:rPr lang="tr-TR" sz="2200" b="1" i="1" u="sng" dirty="0">
                <a:solidFill>
                  <a:srgbClr val="1E497D"/>
                </a:solidFill>
              </a:rPr>
              <a:t>: </a:t>
            </a:r>
            <a:r>
              <a:rPr lang="tr-TR" sz="2200" b="1" i="1" u="sng" dirty="0">
                <a:solidFill>
                  <a:srgbClr val="1E497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Vatandaşlara daha yakın bir Avrupa</a:t>
            </a:r>
            <a:endParaRPr lang="tr-TR" sz="2200" b="1" i="1" u="sng" dirty="0">
              <a:solidFill>
                <a:srgbClr val="1E497D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tr-TR" i="1" dirty="0">
                <a:solidFill>
                  <a:srgbClr val="1E497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Sınır ötesi işbirliği bölgesinin entegre kalkınması</a:t>
            </a:r>
          </a:p>
          <a:p>
            <a:endParaRPr lang="tr-TR" b="1" i="1" u="sng" dirty="0">
              <a:solidFill>
                <a:srgbClr val="1E497D"/>
              </a:solidFill>
              <a:cs typeface="Times New Roman" panose="02020603050405020304" pitchFamily="18" charset="0"/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en-US" sz="2200" b="1" i="1" u="sng" dirty="0">
                <a:solidFill>
                  <a:srgbClr val="1E497D"/>
                </a:solidFill>
              </a:rPr>
              <a:t>ISO 2:  </a:t>
            </a:r>
            <a:r>
              <a:rPr lang="tr-TR" sz="2200" b="1" i="1" u="sng" dirty="0">
                <a:solidFill>
                  <a:srgbClr val="1E497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Daha güvenli ve emniyetli bir Avrupa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tr-TR" i="1" dirty="0">
                <a:solidFill>
                  <a:srgbClr val="1E497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Daha güvenli sınır ötesi işbirliği bölgesi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tr-TR" i="1" dirty="0">
                <a:solidFill>
                  <a:schemeClr val="tx2"/>
                </a:solidFill>
              </a:rPr>
              <a:t>Göç yönetimi alanında stratejik proje tasarlanıyor</a:t>
            </a:r>
            <a:endParaRPr lang="tr-TR" sz="2800" b="1" u="sng" dirty="0">
              <a:solidFill>
                <a:schemeClr val="tx2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tr-TR" i="1" dirty="0">
              <a:solidFill>
                <a:schemeClr val="tx2"/>
              </a:solidFill>
            </a:endParaRP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188640"/>
            <a:ext cx="2053264" cy="851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20082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0" y="1306240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</a:pPr>
            <a:endParaRPr lang="tr-TR" dirty="0">
              <a:solidFill>
                <a:srgbClr val="1F497D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lvl="0">
              <a:spcAft>
                <a:spcPts val="0"/>
              </a:spcAft>
            </a:pPr>
            <a:endParaRPr lang="tr-TR" dirty="0">
              <a:solidFill>
                <a:srgbClr val="000099"/>
              </a:solidFill>
              <a:latin typeface="Arial" panose="020B0604020202020204" pitchFamily="34" charset="0"/>
              <a:cs typeface="+mn-cs"/>
            </a:endParaRPr>
          </a:p>
          <a:p>
            <a:pPr marL="342900" lvl="0" indent="-342900">
              <a:spcAft>
                <a:spcPts val="0"/>
              </a:spcAft>
              <a:buFont typeface="Calibri" panose="020F0502020204030204" pitchFamily="34" charset="0"/>
              <a:buChar char="-"/>
            </a:pPr>
            <a:endParaRPr lang="tr-TR" dirty="0">
              <a:solidFill>
                <a:srgbClr val="1F497D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8" name="Dikdörtgen 1"/>
          <p:cNvSpPr>
            <a:spLocks noChangeArrowheads="1"/>
          </p:cNvSpPr>
          <p:nvPr/>
        </p:nvSpPr>
        <p:spPr bwMode="auto">
          <a:xfrm>
            <a:off x="379639" y="182622"/>
            <a:ext cx="741610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tr-TR" altLang="tr-TR" sz="2400" b="1" dirty="0">
                <a:solidFill>
                  <a:srgbClr val="00206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Bulgaristan-Türkiye SÖİ </a:t>
            </a:r>
            <a:br>
              <a:rPr lang="tr-TR" altLang="tr-TR" sz="2400" b="1" dirty="0">
                <a:solidFill>
                  <a:srgbClr val="00206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</a:br>
            <a:r>
              <a:rPr lang="tr-TR" altLang="tr-TR" sz="2400" b="1" dirty="0">
                <a:solidFill>
                  <a:srgbClr val="00206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2021-2027 Dönemi Hazırlıkları</a:t>
            </a: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188640"/>
            <a:ext cx="2053264" cy="851518"/>
          </a:xfrm>
          <a:prstGeom prst="rect">
            <a:avLst/>
          </a:prstGeom>
        </p:spPr>
      </p:pic>
      <p:sp>
        <p:nvSpPr>
          <p:cNvPr id="9" name="Dikdörtgen 8"/>
          <p:cNvSpPr/>
          <p:nvPr/>
        </p:nvSpPr>
        <p:spPr>
          <a:xfrm>
            <a:off x="216552" y="1340768"/>
            <a:ext cx="8640960" cy="3385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tr-TR" sz="2800" b="1" u="sng" dirty="0">
              <a:solidFill>
                <a:schemeClr val="tx2"/>
              </a:solidFill>
            </a:endParaRPr>
          </a:p>
          <a:p>
            <a:pPr algn="just"/>
            <a:endParaRPr lang="tr-TR" sz="2800" b="1" u="sng" dirty="0">
              <a:solidFill>
                <a:schemeClr val="tx2"/>
              </a:solidFill>
            </a:endParaRPr>
          </a:p>
          <a:p>
            <a:pPr algn="just"/>
            <a:endParaRPr lang="tr-TR" sz="2800" b="1" u="sng" dirty="0">
              <a:solidFill>
                <a:schemeClr val="tx2"/>
              </a:solidFill>
            </a:endParaRP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tr-TR" sz="2800" b="1" dirty="0">
                <a:solidFill>
                  <a:schemeClr val="tx2"/>
                </a:solidFill>
              </a:rPr>
              <a:t>Program belgesi </a:t>
            </a:r>
            <a:r>
              <a:rPr lang="tr-TR" sz="2800" b="1" dirty="0" smtClean="0">
                <a:solidFill>
                  <a:schemeClr val="tx2"/>
                </a:solidFill>
              </a:rPr>
              <a:t>Komisyon’a sunuldu</a:t>
            </a: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tr-TR" sz="2800" b="1" dirty="0" smtClean="0">
                <a:solidFill>
                  <a:schemeClr val="tx2"/>
                </a:solidFill>
              </a:rPr>
              <a:t>Ülke onayımızı verdik</a:t>
            </a:r>
            <a:endParaRPr lang="tr-TR" sz="2800" b="1" dirty="0">
              <a:solidFill>
                <a:schemeClr val="tx2"/>
              </a:solidFill>
            </a:endParaRP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tr-TR" sz="2800" b="1" dirty="0">
                <a:solidFill>
                  <a:schemeClr val="tx2"/>
                </a:solidFill>
              </a:rPr>
              <a:t>Tahmini teklif çağrısı- </a:t>
            </a:r>
            <a:r>
              <a:rPr lang="tr-TR" sz="2800" b="1" dirty="0" smtClean="0">
                <a:solidFill>
                  <a:schemeClr val="tx2"/>
                </a:solidFill>
              </a:rPr>
              <a:t>2023 başında</a:t>
            </a:r>
            <a:endParaRPr lang="tr-TR" sz="2800" b="1" dirty="0">
              <a:solidFill>
                <a:schemeClr val="tx2"/>
              </a:solidFill>
            </a:endParaRPr>
          </a:p>
          <a:p>
            <a:pPr marL="457200" lvl="0" indent="-457200" algn="just">
              <a:buFont typeface="Wingdings" panose="05000000000000000000" pitchFamily="2" charset="2"/>
              <a:buChar char="Ø"/>
            </a:pPr>
            <a:r>
              <a:rPr lang="tr-TR" sz="2800" b="1" dirty="0">
                <a:solidFill>
                  <a:schemeClr val="tx2"/>
                </a:solidFill>
              </a:rPr>
              <a:t>Yeni Dönem Bütçesi: 34 415 251 Avro</a:t>
            </a:r>
          </a:p>
          <a:p>
            <a:pPr marL="457200" lvl="0" indent="-457200" algn="just">
              <a:buFont typeface="Arial" panose="020B0604020202020204" pitchFamily="34" charset="0"/>
              <a:buChar char="•"/>
            </a:pPr>
            <a:endParaRPr lang="tr-TR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115299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5"/>
          <p:cNvSpPr txBox="1">
            <a:spLocks noChangeArrowheads="1"/>
          </p:cNvSpPr>
          <p:nvPr/>
        </p:nvSpPr>
        <p:spPr bwMode="auto">
          <a:xfrm>
            <a:off x="721713" y="1779305"/>
            <a:ext cx="7419138" cy="38802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42900" indent="-341313"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32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8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defTabSz="423657">
              <a:spcBef>
                <a:spcPts val="212"/>
              </a:spcBef>
              <a:buClrTx/>
              <a:defRPr/>
            </a:pPr>
            <a:endParaRPr lang="tr-TR" altLang="tr-TR" sz="849" b="1">
              <a:solidFill>
                <a:srgbClr val="333399"/>
              </a:solidFill>
              <a:latin typeface="Arial" panose="020B0604020202020204" pitchFamily="34" charset="0"/>
            </a:endParaRPr>
          </a:p>
          <a:p>
            <a:pPr defTabSz="423657">
              <a:spcBef>
                <a:spcPts val="566"/>
              </a:spcBef>
              <a:buClrTx/>
              <a:defRPr/>
            </a:pPr>
            <a:r>
              <a:rPr lang="tr-TR" altLang="tr-TR" sz="2263" b="1">
                <a:solidFill>
                  <a:srgbClr val="333399"/>
                </a:solidFill>
                <a:latin typeface="Arial" panose="020B0604020202020204" pitchFamily="34" charset="0"/>
              </a:rPr>
              <a:t>	</a:t>
            </a:r>
          </a:p>
        </p:txBody>
      </p:sp>
      <p:sp>
        <p:nvSpPr>
          <p:cNvPr id="5123" name="Text Box 6"/>
          <p:cNvSpPr txBox="1">
            <a:spLocks noChangeArrowheads="1"/>
          </p:cNvSpPr>
          <p:nvPr/>
        </p:nvSpPr>
        <p:spPr bwMode="auto">
          <a:xfrm>
            <a:off x="429916" y="1527716"/>
            <a:ext cx="8216266" cy="4481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4869" tIns="44132" rIns="84869" bIns="44132"/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defTabSz="423657">
              <a:spcBef>
                <a:spcPts val="566"/>
              </a:spcBef>
              <a:buClrTx/>
              <a:defRPr/>
            </a:pPr>
            <a:endParaRPr lang="tr-TR" altLang="tr-TR" sz="943" b="1" dirty="0">
              <a:solidFill>
                <a:srgbClr val="262699"/>
              </a:solidFill>
              <a:ea typeface="ＭＳ Ｐゴシック" panose="020B0600070205080204" pitchFamily="34" charset="-128"/>
            </a:endParaRPr>
          </a:p>
          <a:p>
            <a:pPr algn="ctr" defTabSz="423657">
              <a:spcBef>
                <a:spcPts val="566"/>
              </a:spcBef>
              <a:buClrTx/>
              <a:defRPr/>
            </a:pPr>
            <a:r>
              <a:rPr lang="tr-TR" altLang="tr-TR" sz="3018" b="1" dirty="0">
                <a:solidFill>
                  <a:schemeClr val="tx2"/>
                </a:solidFill>
                <a:ea typeface="ＭＳ Ｐゴシック" panose="020B0600070205080204" pitchFamily="34" charset="-128"/>
              </a:rPr>
              <a:t>INTERREG NEXT KARADENİZ HAVZASINDA </a:t>
            </a:r>
          </a:p>
          <a:p>
            <a:pPr algn="ctr" defTabSz="423657">
              <a:spcBef>
                <a:spcPct val="0"/>
              </a:spcBef>
              <a:buClrTx/>
              <a:defRPr/>
            </a:pPr>
            <a:r>
              <a:rPr lang="tr-TR" altLang="tr-TR" sz="3018" b="1" dirty="0">
                <a:solidFill>
                  <a:schemeClr val="tx2"/>
                </a:solidFill>
                <a:ea typeface="ＭＳ Ｐゴシック" panose="020B0600070205080204" pitchFamily="34" charset="-128"/>
              </a:rPr>
              <a:t>SINIR ÖTESİ İŞBİRLİĞİ PROGRAMI</a:t>
            </a:r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4816" y="2817873"/>
            <a:ext cx="3292931" cy="2295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6616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ikdörtgen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699" y="191319"/>
            <a:ext cx="74168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tr-TR" altLang="tr-TR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ＭＳ Ｐゴシック" panose="020B0600070205080204" pitchFamily="34" charset="-128"/>
              </a:rPr>
              <a:t>Karadeniz Havzasında </a:t>
            </a:r>
            <a:br>
              <a:rPr lang="tr-TR" altLang="tr-TR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ＭＳ Ｐゴシック" panose="020B0600070205080204" pitchFamily="34" charset="-128"/>
              </a:rPr>
            </a:br>
            <a:r>
              <a:rPr lang="tr-TR" altLang="tr-TR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ＭＳ Ｐゴシック" panose="020B0600070205080204" pitchFamily="34" charset="-128"/>
              </a:rPr>
              <a:t>Sınır Ötesi İşbirliği Programı</a:t>
            </a: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5603" y="3284984"/>
            <a:ext cx="5616623" cy="2808312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520" y="1416372"/>
            <a:ext cx="8064896" cy="1880692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20272" y="140418"/>
            <a:ext cx="1799281" cy="1056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9807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4294967295"/>
          </p:nvPr>
        </p:nvSpPr>
        <p:spPr>
          <a:xfrm>
            <a:off x="179512" y="1556792"/>
            <a:ext cx="8712968" cy="5400600"/>
          </a:xfrm>
          <a:prstGeom prst="rect">
            <a:avLst/>
          </a:prstGeom>
        </p:spPr>
        <p:txBody>
          <a:bodyPr/>
          <a:lstStyle/>
          <a:p>
            <a:pPr marL="179388" indent="0">
              <a:buNone/>
              <a:defRPr/>
            </a:pPr>
            <a:r>
              <a:rPr lang="tr-TR" sz="2800" b="1" u="sng" spc="-150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Sunum İçeriği:</a:t>
            </a:r>
          </a:p>
          <a:p>
            <a:pPr marL="179388" indent="0">
              <a:buNone/>
              <a:defRPr/>
            </a:pPr>
            <a:endParaRPr lang="tr-TR" sz="2800" b="1" u="sng" spc="-150" dirty="0">
              <a:solidFill>
                <a:schemeClr val="tx2"/>
              </a:solidFill>
              <a:latin typeface="+mj-lt"/>
              <a:cs typeface="Arial" panose="020B0604020202020204" pitchFamily="34" charset="0"/>
            </a:endParaRPr>
          </a:p>
          <a:p>
            <a:pPr marL="871537" indent="-514350">
              <a:spcAft>
                <a:spcPts val="600"/>
              </a:spcAft>
              <a:buAutoNum type="arabicPeriod"/>
              <a:defRPr/>
            </a:pPr>
            <a:r>
              <a:rPr lang="tr-TR" sz="2800" b="1" spc="-150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AB’de Sınır Ötesi İşbirliği Programları</a:t>
            </a:r>
          </a:p>
          <a:p>
            <a:pPr marL="871537" indent="-514350">
              <a:spcAft>
                <a:spcPts val="600"/>
              </a:spcAft>
              <a:buAutoNum type="arabicPeriod"/>
              <a:defRPr/>
            </a:pPr>
            <a:r>
              <a:rPr lang="tr-TR" sz="2800" b="1" spc="-150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Türkiye ve SÖİ Programları</a:t>
            </a:r>
          </a:p>
          <a:p>
            <a:pPr marL="871537" indent="-514350">
              <a:spcAft>
                <a:spcPts val="600"/>
              </a:spcAft>
              <a:buAutoNum type="arabicPeriod"/>
              <a:defRPr/>
            </a:pPr>
            <a:r>
              <a:rPr lang="tr-TR" sz="2800" b="1" spc="-150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2021-2027 Dönemi</a:t>
            </a:r>
            <a:endParaRPr lang="tr-TR" b="1" spc="-150" dirty="0">
              <a:solidFill>
                <a:schemeClr val="tx2"/>
              </a:solidFill>
              <a:latin typeface="+mj-lt"/>
              <a:cs typeface="Arial" panose="020B0604020202020204" pitchFamily="34" charset="0"/>
            </a:endParaRPr>
          </a:p>
          <a:p>
            <a:pPr marL="228600" indent="-228600">
              <a:buFont typeface="+mj-lt"/>
              <a:buAutoNum type="arabicPeriod"/>
              <a:defRPr/>
            </a:pPr>
            <a:endParaRPr lang="tr-TR" sz="1000" dirty="0">
              <a:solidFill>
                <a:schemeClr val="tx2"/>
              </a:solidFill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234415"/>
            <a:ext cx="2061463" cy="777208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5" y="181909"/>
            <a:ext cx="1440161" cy="925202"/>
          </a:xfrm>
          <a:prstGeom prst="rect">
            <a:avLst/>
          </a:prstGeom>
        </p:spPr>
      </p:pic>
      <p:pic>
        <p:nvPicPr>
          <p:cNvPr id="6" name="Immagine 5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49926"/>
            <a:ext cx="2411514" cy="933479"/>
          </a:xfrm>
          <a:prstGeom prst="rect">
            <a:avLst/>
          </a:prstGeom>
          <a:noFill/>
          <a:ln>
            <a:noFill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ikdörtgen 1"/>
          <p:cNvSpPr>
            <a:spLocks noChangeArrowheads="1"/>
          </p:cNvSpPr>
          <p:nvPr/>
        </p:nvSpPr>
        <p:spPr bwMode="auto">
          <a:xfrm>
            <a:off x="431504" y="405894"/>
            <a:ext cx="74161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tr-TR" altLang="tr-TR" sz="2400" b="1" dirty="0">
                <a:solidFill>
                  <a:srgbClr val="002060"/>
                </a:solidFill>
                <a:latin typeface="+mn-lt"/>
                <a:ea typeface="ＭＳ Ｐゴシック" panose="020B0600070205080204" pitchFamily="34" charset="-128"/>
              </a:rPr>
              <a:t>Karadeniz SÖİ İdari Yapı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419605" y="1556792"/>
            <a:ext cx="8472875" cy="456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9250" tIns="51610" rIns="99250" bIns="51610">
            <a:spAutoFit/>
          </a:bodyPr>
          <a:lstStyle>
            <a:lvl1pPr marL="307975" indent="-306388"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07975" algn="l"/>
                <a:tab pos="1222375" algn="l"/>
                <a:tab pos="2136775" algn="l"/>
                <a:tab pos="3051175" algn="l"/>
                <a:tab pos="3965575" algn="l"/>
                <a:tab pos="4879975" algn="l"/>
                <a:tab pos="5794375" algn="l"/>
                <a:tab pos="6708775" algn="l"/>
                <a:tab pos="7623175" algn="l"/>
                <a:tab pos="8537575" algn="l"/>
                <a:tab pos="9451975" algn="l"/>
                <a:tab pos="10366375" algn="l"/>
              </a:tabLst>
              <a:defRPr sz="32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07975" algn="l"/>
                <a:tab pos="1222375" algn="l"/>
                <a:tab pos="2136775" algn="l"/>
                <a:tab pos="3051175" algn="l"/>
                <a:tab pos="3965575" algn="l"/>
                <a:tab pos="4879975" algn="l"/>
                <a:tab pos="5794375" algn="l"/>
                <a:tab pos="6708775" algn="l"/>
                <a:tab pos="7623175" algn="l"/>
                <a:tab pos="8537575" algn="l"/>
                <a:tab pos="9451975" algn="l"/>
                <a:tab pos="10366375" algn="l"/>
              </a:tabLst>
              <a:defRPr sz="28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07975" algn="l"/>
                <a:tab pos="1222375" algn="l"/>
                <a:tab pos="2136775" algn="l"/>
                <a:tab pos="3051175" algn="l"/>
                <a:tab pos="3965575" algn="l"/>
                <a:tab pos="4879975" algn="l"/>
                <a:tab pos="5794375" algn="l"/>
                <a:tab pos="6708775" algn="l"/>
                <a:tab pos="7623175" algn="l"/>
                <a:tab pos="8537575" algn="l"/>
                <a:tab pos="9451975" algn="l"/>
                <a:tab pos="10366375" algn="l"/>
              </a:tabLs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07975" algn="l"/>
                <a:tab pos="1222375" algn="l"/>
                <a:tab pos="2136775" algn="l"/>
                <a:tab pos="3051175" algn="l"/>
                <a:tab pos="3965575" algn="l"/>
                <a:tab pos="4879975" algn="l"/>
                <a:tab pos="5794375" algn="l"/>
                <a:tab pos="6708775" algn="l"/>
                <a:tab pos="7623175" algn="l"/>
                <a:tab pos="8537575" algn="l"/>
                <a:tab pos="9451975" algn="l"/>
                <a:tab pos="10366375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07975" algn="l"/>
                <a:tab pos="1222375" algn="l"/>
                <a:tab pos="2136775" algn="l"/>
                <a:tab pos="3051175" algn="l"/>
                <a:tab pos="3965575" algn="l"/>
                <a:tab pos="4879975" algn="l"/>
                <a:tab pos="5794375" algn="l"/>
                <a:tab pos="6708775" algn="l"/>
                <a:tab pos="7623175" algn="l"/>
                <a:tab pos="8537575" algn="l"/>
                <a:tab pos="9451975" algn="l"/>
                <a:tab pos="10366375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07975" algn="l"/>
                <a:tab pos="1222375" algn="l"/>
                <a:tab pos="2136775" algn="l"/>
                <a:tab pos="3051175" algn="l"/>
                <a:tab pos="3965575" algn="l"/>
                <a:tab pos="4879975" algn="l"/>
                <a:tab pos="5794375" algn="l"/>
                <a:tab pos="6708775" algn="l"/>
                <a:tab pos="7623175" algn="l"/>
                <a:tab pos="8537575" algn="l"/>
                <a:tab pos="9451975" algn="l"/>
                <a:tab pos="10366375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07975" algn="l"/>
                <a:tab pos="1222375" algn="l"/>
                <a:tab pos="2136775" algn="l"/>
                <a:tab pos="3051175" algn="l"/>
                <a:tab pos="3965575" algn="l"/>
                <a:tab pos="4879975" algn="l"/>
                <a:tab pos="5794375" algn="l"/>
                <a:tab pos="6708775" algn="l"/>
                <a:tab pos="7623175" algn="l"/>
                <a:tab pos="8537575" algn="l"/>
                <a:tab pos="9451975" algn="l"/>
                <a:tab pos="10366375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07975" algn="l"/>
                <a:tab pos="1222375" algn="l"/>
                <a:tab pos="2136775" algn="l"/>
                <a:tab pos="3051175" algn="l"/>
                <a:tab pos="3965575" algn="l"/>
                <a:tab pos="4879975" algn="l"/>
                <a:tab pos="5794375" algn="l"/>
                <a:tab pos="6708775" algn="l"/>
                <a:tab pos="7623175" algn="l"/>
                <a:tab pos="8537575" algn="l"/>
                <a:tab pos="9451975" algn="l"/>
                <a:tab pos="10366375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07975" algn="l"/>
                <a:tab pos="1222375" algn="l"/>
                <a:tab pos="2136775" algn="l"/>
                <a:tab pos="3051175" algn="l"/>
                <a:tab pos="3965575" algn="l"/>
                <a:tab pos="4879975" algn="l"/>
                <a:tab pos="5794375" algn="l"/>
                <a:tab pos="6708775" algn="l"/>
                <a:tab pos="7623175" algn="l"/>
                <a:tab pos="8537575" algn="l"/>
                <a:tab pos="9451975" algn="l"/>
                <a:tab pos="10366375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marL="0" lvl="0" indent="0" eaLnBrk="1" fontAlgn="auto" hangingPunct="1"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1800" b="1" dirty="0" err="1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Yönetim</a:t>
            </a:r>
            <a:r>
              <a:rPr lang="en-US" sz="1800" b="1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US" sz="1800" b="1" dirty="0" err="1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Makamı</a:t>
            </a:r>
            <a:r>
              <a:rPr lang="en-US" sz="1800" b="1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: </a:t>
            </a:r>
            <a:r>
              <a:rPr lang="tr-TR" sz="1800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Romanya</a:t>
            </a:r>
            <a:r>
              <a:rPr lang="en-US" sz="1800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 B</a:t>
            </a:r>
            <a:r>
              <a:rPr lang="tr-TR" sz="1800" dirty="0" err="1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ayındırlık</a:t>
            </a:r>
            <a:r>
              <a:rPr lang="tr-TR" sz="1800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,</a:t>
            </a:r>
            <a:r>
              <a:rPr lang="en-US" sz="1800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US" sz="1800" dirty="0" err="1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Kalkınma</a:t>
            </a:r>
            <a:r>
              <a:rPr lang="en-US" sz="1800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 </a:t>
            </a:r>
            <a:r>
              <a:rPr lang="tr-TR" sz="1800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ve Yönetim </a:t>
            </a:r>
            <a:r>
              <a:rPr lang="en-US" sz="1800" dirty="0" err="1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Bakanlığı</a:t>
            </a:r>
            <a:r>
              <a:rPr lang="en-US" sz="1800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 </a:t>
            </a:r>
            <a:endParaRPr lang="tr-TR" sz="1800" dirty="0">
              <a:solidFill>
                <a:srgbClr val="1F497D"/>
              </a:solidFill>
              <a:latin typeface="Calibri"/>
              <a:ea typeface="+mn-ea"/>
              <a:cs typeface="+mn-cs"/>
            </a:endParaRPr>
          </a:p>
          <a:p>
            <a:pPr marL="0" lvl="0" indent="0" eaLnBrk="1" fontAlgn="auto" hangingPunct="1"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endParaRPr lang="en-US" sz="1800" dirty="0">
              <a:solidFill>
                <a:srgbClr val="1F497D"/>
              </a:solidFill>
              <a:latin typeface="Calibri"/>
              <a:ea typeface="+mn-ea"/>
              <a:cs typeface="+mn-cs"/>
            </a:endParaRPr>
          </a:p>
          <a:p>
            <a:pPr marL="0" lvl="0" indent="0" eaLnBrk="1" fontAlgn="auto" hangingPunct="1"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1800" b="1" dirty="0" err="1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Ulusal</a:t>
            </a:r>
            <a:r>
              <a:rPr lang="en-US" sz="1800" b="1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US" sz="1800" b="1" dirty="0" err="1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Otorite</a:t>
            </a:r>
            <a:r>
              <a:rPr lang="en-US" sz="1800" b="1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: </a:t>
            </a:r>
            <a:r>
              <a:rPr lang="en-US" sz="1800" dirty="0" err="1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Avrupa</a:t>
            </a:r>
            <a:r>
              <a:rPr lang="en-US" sz="1800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US" sz="1800" dirty="0" err="1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Birliği</a:t>
            </a:r>
            <a:r>
              <a:rPr lang="en-US" sz="1800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 Ba</a:t>
            </a:r>
            <a:r>
              <a:rPr lang="tr-TR" sz="1800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ş</a:t>
            </a:r>
            <a:r>
              <a:rPr lang="en-US" sz="1800" dirty="0" err="1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kanlığı</a:t>
            </a:r>
            <a:endParaRPr lang="tr-TR" sz="1800" dirty="0">
              <a:solidFill>
                <a:srgbClr val="1F497D"/>
              </a:solidFill>
              <a:latin typeface="Calibri"/>
              <a:ea typeface="+mn-ea"/>
              <a:cs typeface="+mn-cs"/>
            </a:endParaRPr>
          </a:p>
          <a:p>
            <a:pPr marL="0" lvl="0" indent="0" eaLnBrk="1" fontAlgn="auto" hangingPunct="1"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endParaRPr lang="en-US" sz="1800" dirty="0">
              <a:solidFill>
                <a:srgbClr val="1F497D"/>
              </a:solidFill>
              <a:latin typeface="Calibri"/>
              <a:ea typeface="+mn-ea"/>
              <a:cs typeface="+mn-cs"/>
            </a:endParaRPr>
          </a:p>
          <a:p>
            <a:pPr marL="0" lvl="0" indent="0" eaLnBrk="1" fontAlgn="auto" hangingPunct="1"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1800" b="1" dirty="0" err="1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Ortak</a:t>
            </a:r>
            <a:r>
              <a:rPr lang="en-US" sz="1800" b="1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US" sz="1800" b="1" dirty="0" err="1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İzleme</a:t>
            </a:r>
            <a:r>
              <a:rPr lang="en-US" sz="1800" b="1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US" sz="1800" b="1" dirty="0" err="1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Komitesi</a:t>
            </a:r>
            <a:r>
              <a:rPr lang="en-US" sz="1800" b="1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: </a:t>
            </a:r>
            <a:r>
              <a:rPr lang="tr-TR" sz="1800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8 ülkeden Ulusal Otorite temsilcilerinden oluşur. </a:t>
            </a:r>
          </a:p>
          <a:p>
            <a:pPr marL="0" lvl="0" indent="0" eaLnBrk="1" fontAlgn="auto" hangingPunct="1"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tr-TR" sz="1800" dirty="0">
              <a:solidFill>
                <a:srgbClr val="1F497D"/>
              </a:solidFill>
              <a:latin typeface="Calibri"/>
              <a:ea typeface="+mn-ea"/>
              <a:cs typeface="+mn-cs"/>
            </a:endParaRPr>
          </a:p>
          <a:p>
            <a:pPr marL="0" lvl="0" indent="0" eaLnBrk="1" fontAlgn="auto" hangingPunct="1"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1800" b="1" dirty="0" err="1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Ortak</a:t>
            </a:r>
            <a:r>
              <a:rPr lang="en-US" sz="1800" b="1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 </a:t>
            </a:r>
            <a:r>
              <a:rPr lang="tr-TR" sz="1800" b="1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Teknik </a:t>
            </a:r>
            <a:r>
              <a:rPr lang="en-US" sz="1800" b="1" dirty="0" err="1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Sekretarya</a:t>
            </a:r>
            <a:r>
              <a:rPr lang="en-US" sz="1800" b="1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 (</a:t>
            </a:r>
            <a:r>
              <a:rPr lang="tr-TR" sz="1800" b="1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Köstence</a:t>
            </a:r>
            <a:r>
              <a:rPr lang="en-US" sz="1800" b="1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)</a:t>
            </a:r>
            <a:r>
              <a:rPr lang="tr-TR" sz="1800" b="1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: </a:t>
            </a:r>
            <a:r>
              <a:rPr lang="en-US" sz="1800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Program ve </a:t>
            </a:r>
            <a:r>
              <a:rPr lang="en-US" sz="1800" dirty="0" err="1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potansiyel</a:t>
            </a:r>
            <a:r>
              <a:rPr lang="en-US" sz="1800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US" sz="1800" dirty="0" err="1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yararlanıcılar</a:t>
            </a:r>
            <a:r>
              <a:rPr lang="en-US" sz="1800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/</a:t>
            </a:r>
            <a:r>
              <a:rPr lang="tr-TR" sz="1800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US" sz="1800" dirty="0" err="1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yararlanıcılar</a:t>
            </a:r>
            <a:r>
              <a:rPr lang="en-US" sz="1800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US" sz="1800" dirty="0" err="1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arasındaki</a:t>
            </a:r>
            <a:r>
              <a:rPr lang="en-US" sz="1800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US" sz="1800" dirty="0" err="1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irtibat</a:t>
            </a:r>
            <a:r>
              <a:rPr lang="tr-TR" sz="1800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US" sz="1800" dirty="0" err="1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noktasıdır</a:t>
            </a:r>
            <a:r>
              <a:rPr lang="en-US" sz="1800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.</a:t>
            </a:r>
            <a:endParaRPr lang="tr-TR" sz="1800" dirty="0">
              <a:solidFill>
                <a:srgbClr val="1F497D"/>
              </a:solidFill>
              <a:latin typeface="Calibri"/>
              <a:ea typeface="+mn-ea"/>
              <a:cs typeface="+mn-cs"/>
            </a:endParaRPr>
          </a:p>
          <a:p>
            <a:pPr marL="0" lvl="0" indent="0" eaLnBrk="1" fontAlgn="auto" hangingPunct="1"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tr-TR" sz="1800" dirty="0">
              <a:solidFill>
                <a:srgbClr val="1F497D"/>
              </a:solidFill>
              <a:latin typeface="Calibri"/>
              <a:ea typeface="+mn-ea"/>
              <a:cs typeface="+mn-cs"/>
            </a:endParaRPr>
          </a:p>
          <a:p>
            <a:pPr marL="0" indent="0" eaLnBrk="1" fontAlgn="auto" hangingPunct="1"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1800" b="1" dirty="0">
                <a:solidFill>
                  <a:srgbClr val="1F497D"/>
                </a:solidFill>
                <a:latin typeface="Calibri"/>
              </a:rPr>
              <a:t>Ulusal İrtibat Noktası</a:t>
            </a:r>
            <a:r>
              <a:rPr lang="tr-TR" sz="1800" dirty="0">
                <a:solidFill>
                  <a:srgbClr val="1F497D"/>
                </a:solidFill>
                <a:latin typeface="Calibri"/>
              </a:rPr>
              <a:t>: İstanbul</a:t>
            </a:r>
          </a:p>
          <a:p>
            <a:pPr marL="0" lvl="0" indent="0" eaLnBrk="1" fontAlgn="auto" hangingPunct="1"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tr-TR" sz="1800" dirty="0">
              <a:solidFill>
                <a:srgbClr val="1F497D"/>
              </a:solidFill>
              <a:latin typeface="Calibri"/>
              <a:ea typeface="+mn-ea"/>
              <a:cs typeface="+mn-cs"/>
            </a:endParaRPr>
          </a:p>
          <a:p>
            <a:pPr marL="0" lvl="0" indent="0" eaLnBrk="1" fontAlgn="auto" hangingPunct="1"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1800" b="1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Kontrol İrtibat Noktası (CCP):</a:t>
            </a:r>
            <a:r>
              <a:rPr lang="tr-TR" sz="1800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ABB</a:t>
            </a:r>
            <a:r>
              <a:rPr lang="tr-TR" sz="1800" b="1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-</a:t>
            </a:r>
            <a:r>
              <a:rPr lang="tr-TR" sz="1800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İDDB</a:t>
            </a:r>
          </a:p>
          <a:p>
            <a:pPr marL="0" lvl="0" indent="0" eaLnBrk="1" fontAlgn="auto" hangingPunct="1"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tr-TR" sz="1800" dirty="0">
              <a:solidFill>
                <a:srgbClr val="1F497D"/>
              </a:solidFill>
              <a:latin typeface="Calibri"/>
              <a:ea typeface="+mn-ea"/>
              <a:cs typeface="+mn-cs"/>
            </a:endParaRPr>
          </a:p>
          <a:p>
            <a:pPr marL="0" lvl="0" indent="0" eaLnBrk="1" fontAlgn="auto" hangingPunct="1"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altLang="tr-TR" sz="1800" b="1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Programın 2014-2020 bütçesi: </a:t>
            </a:r>
            <a:r>
              <a:rPr lang="tr-TR" altLang="tr-TR" sz="1800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53,9 milyon avro</a:t>
            </a:r>
          </a:p>
          <a:p>
            <a:pPr marL="0" lvl="0" indent="0" eaLnBrk="1" fontAlgn="auto" hangingPunct="1"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tr-TR" altLang="tr-TR" sz="1800" dirty="0">
              <a:solidFill>
                <a:srgbClr val="1F497D"/>
              </a:solidFill>
              <a:latin typeface="Calibri"/>
              <a:ea typeface="+mn-ea"/>
              <a:cs typeface="+mn-cs"/>
            </a:endParaRPr>
          </a:p>
          <a:p>
            <a:pPr marL="0" lvl="0" indent="0" eaLnBrk="1" fontAlgn="auto" hangingPunct="1"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2000" b="1" dirty="0">
                <a:solidFill>
                  <a:srgbClr val="FF0000"/>
                </a:solidFill>
              </a:rPr>
              <a:t>2021-2027 dönemi bütçesi: 71.000.000  Avro</a:t>
            </a:r>
            <a:endParaRPr lang="en-US" altLang="tr-TR" sz="1985" dirty="0">
              <a:solidFill>
                <a:srgbClr val="FF0000"/>
              </a:solidFill>
              <a:latin typeface="Calibri"/>
              <a:ea typeface="+mn-ea"/>
              <a:cs typeface="+mn-cs"/>
            </a:endParaRP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193434"/>
            <a:ext cx="1254252" cy="853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615952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23528" y="1309832"/>
            <a:ext cx="88204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</a:pPr>
            <a:endParaRPr lang="tr-TR" dirty="0">
              <a:solidFill>
                <a:srgbClr val="1F497D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>
              <a:spcAft>
                <a:spcPts val="0"/>
              </a:spcAft>
              <a:buFont typeface="Calibri" panose="020F0502020204030204" pitchFamily="34" charset="0"/>
              <a:buChar char="-"/>
            </a:pPr>
            <a:endParaRPr lang="tr-TR" dirty="0">
              <a:solidFill>
                <a:srgbClr val="1F497D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>
              <a:spcAft>
                <a:spcPts val="0"/>
              </a:spcAft>
              <a:buFont typeface="Calibri" panose="020F0502020204030204" pitchFamily="34" charset="0"/>
              <a:buChar char="-"/>
            </a:pPr>
            <a:endParaRPr lang="tr-TR" dirty="0">
              <a:solidFill>
                <a:srgbClr val="1F497D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6" name="Dikdörtgen 1"/>
          <p:cNvSpPr>
            <a:spLocks noChangeArrowheads="1"/>
          </p:cNvSpPr>
          <p:nvPr/>
        </p:nvSpPr>
        <p:spPr bwMode="auto">
          <a:xfrm>
            <a:off x="431504" y="221228"/>
            <a:ext cx="741610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tr-TR" altLang="tr-TR" sz="2400" b="1" dirty="0">
                <a:solidFill>
                  <a:srgbClr val="002060"/>
                </a:solidFill>
                <a:latin typeface="+mn-lt"/>
                <a:ea typeface="ＭＳ Ｐゴシック" panose="020B0600070205080204" pitchFamily="34" charset="-128"/>
              </a:rPr>
              <a:t>Karadeniz SÖİ 2021-2027 Dönemi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tr-TR" altLang="tr-TR" sz="2400" b="1" dirty="0">
                <a:solidFill>
                  <a:srgbClr val="002060"/>
                </a:solidFill>
                <a:latin typeface="+mn-lt"/>
                <a:ea typeface="ＭＳ Ｐゴシック" panose="020B0600070205080204" pitchFamily="34" charset="-128"/>
              </a:rPr>
              <a:t>Hazırlıkları</a:t>
            </a:r>
          </a:p>
        </p:txBody>
      </p:sp>
      <p:sp>
        <p:nvSpPr>
          <p:cNvPr id="5" name="Dikdörtgen 4"/>
          <p:cNvSpPr/>
          <p:nvPr/>
        </p:nvSpPr>
        <p:spPr>
          <a:xfrm>
            <a:off x="251520" y="1160755"/>
            <a:ext cx="8712968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tr-TR" sz="2800" b="1" u="sng" dirty="0">
              <a:solidFill>
                <a:schemeClr val="tx2"/>
              </a:solidFill>
            </a:endParaRPr>
          </a:p>
          <a:p>
            <a:pPr algn="ctr"/>
            <a:r>
              <a:rPr lang="tr-TR" sz="2800" b="1" dirty="0">
                <a:solidFill>
                  <a:schemeClr val="tx2"/>
                </a:solidFill>
              </a:rPr>
              <a:t>Yeni Dönem Öncelikleri: </a:t>
            </a:r>
          </a:p>
          <a:p>
            <a:pPr algn="ctr"/>
            <a:endParaRPr lang="tr-TR" sz="2800" b="1" dirty="0">
              <a:solidFill>
                <a:schemeClr val="tx2"/>
              </a:solidFill>
            </a:endParaRPr>
          </a:p>
          <a:p>
            <a:pPr marL="342900" lvl="0" indent="-342900">
              <a:spcBef>
                <a:spcPct val="0"/>
              </a:spcBef>
              <a:buFont typeface="Wingdings" pitchFamily="2" charset="2"/>
              <a:buChar char="Ø"/>
            </a:pPr>
            <a:r>
              <a:rPr lang="en-US" sz="2200" b="1" i="1" u="sng" dirty="0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PO</a:t>
            </a:r>
            <a:r>
              <a:rPr lang="tr-TR" sz="2200" b="1" i="1" u="sng" dirty="0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b="1" i="1" u="sng" dirty="0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1</a:t>
            </a:r>
            <a:r>
              <a:rPr lang="tr-TR" sz="2200" b="1" i="1" u="sng" dirty="0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: Daha akıllı ve rekabetçi bir Avrupa</a:t>
            </a:r>
            <a:endParaRPr lang="tr-TR" i="1" dirty="0">
              <a:solidFill>
                <a:srgbClr val="1E497D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tr-TR" i="1" dirty="0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SO 1: Araştırma ve yenilik kapasitelerinin ve ileri teknolojilerin benimsenmesinin geliştirilmesi ve güçlendirilmesi</a:t>
            </a:r>
          </a:p>
          <a:p>
            <a:pPr lvl="0"/>
            <a:endParaRPr lang="tr-TR" sz="2000" dirty="0">
              <a:solidFill>
                <a:schemeClr val="tx2"/>
              </a:solidFill>
            </a:endParaRPr>
          </a:p>
          <a:p>
            <a:pPr marL="342900" lvl="0" indent="-342900">
              <a:spcBef>
                <a:spcPct val="0"/>
              </a:spcBef>
              <a:buFont typeface="Wingdings" pitchFamily="2" charset="2"/>
              <a:buChar char="Ø"/>
            </a:pPr>
            <a:r>
              <a:rPr lang="tr-TR" sz="2200" b="1" i="1" u="sng" dirty="0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PO 2: Daha yeşil ve düşük karbonlu bir Avrupa</a:t>
            </a:r>
            <a:endParaRPr lang="tr-TR" sz="2000" b="1" dirty="0">
              <a:solidFill>
                <a:srgbClr val="00206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tr-TR" i="1" dirty="0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SO 4: </a:t>
            </a:r>
            <a:r>
              <a:rPr lang="en-US" i="1" dirty="0" err="1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Eko</a:t>
            </a:r>
            <a:r>
              <a:rPr lang="tr-TR" i="1" dirty="0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-</a:t>
            </a:r>
            <a:r>
              <a:rPr lang="en-US" i="1" dirty="0" err="1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sistem</a:t>
            </a:r>
            <a:r>
              <a:rPr lang="en-US" i="1" dirty="0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i="1" dirty="0" err="1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temelli</a:t>
            </a:r>
            <a:r>
              <a:rPr lang="en-US" i="1" dirty="0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i="1" dirty="0" err="1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yaklaşımları</a:t>
            </a:r>
            <a:r>
              <a:rPr lang="en-US" i="1" dirty="0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i="1" dirty="0" err="1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dikkate</a:t>
            </a:r>
            <a:r>
              <a:rPr lang="en-US" i="1" dirty="0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i="1" dirty="0" err="1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alarak</a:t>
            </a:r>
            <a:r>
              <a:rPr lang="en-US" i="1" dirty="0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i="1" dirty="0" err="1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iklim</a:t>
            </a:r>
            <a:r>
              <a:rPr lang="en-US" i="1" dirty="0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i="1" dirty="0" err="1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değişikliğine</a:t>
            </a:r>
            <a:r>
              <a:rPr lang="en-US" i="1" dirty="0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i="1" dirty="0" err="1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uyum</a:t>
            </a:r>
            <a:r>
              <a:rPr lang="en-US" i="1" dirty="0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i="1" dirty="0" err="1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ve</a:t>
            </a:r>
            <a:r>
              <a:rPr lang="en-US" i="1" dirty="0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i="1" dirty="0" err="1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afet</a:t>
            </a:r>
            <a:r>
              <a:rPr lang="en-US" i="1" dirty="0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i="1" dirty="0" err="1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riskinin</a:t>
            </a:r>
            <a:r>
              <a:rPr lang="en-US" i="1" dirty="0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i="1" dirty="0" err="1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önlenmesi</a:t>
            </a:r>
            <a:r>
              <a:rPr lang="en-US" i="1" dirty="0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i="1" dirty="0" err="1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dayanıklılığın</a:t>
            </a:r>
            <a:r>
              <a:rPr lang="en-US" i="1" dirty="0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i="1" dirty="0" err="1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teşvik</a:t>
            </a:r>
            <a:r>
              <a:rPr lang="en-US" i="1" dirty="0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i="1" dirty="0" err="1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edilmesi</a:t>
            </a:r>
            <a:endParaRPr lang="tr-TR" i="1" dirty="0">
              <a:solidFill>
                <a:srgbClr val="1E497D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marL="285750" lvl="0" indent="-285750"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tr-TR" i="1" dirty="0">
              <a:solidFill>
                <a:srgbClr val="1E497D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tr-TR" i="1" dirty="0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SO 7: </a:t>
            </a:r>
            <a:r>
              <a:rPr lang="en-US" i="1" dirty="0" err="1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Kentsel</a:t>
            </a:r>
            <a:r>
              <a:rPr lang="en-US" i="1" dirty="0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i="1" dirty="0" err="1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alanlar</a:t>
            </a:r>
            <a:r>
              <a:rPr lang="en-US" i="1" dirty="0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da </a:t>
            </a:r>
            <a:r>
              <a:rPr lang="en-US" i="1" dirty="0" err="1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dahil</a:t>
            </a:r>
            <a:r>
              <a:rPr lang="en-US" i="1" dirty="0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i="1" dirty="0" err="1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olmak</a:t>
            </a:r>
            <a:r>
              <a:rPr lang="en-US" i="1" dirty="0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i="1" dirty="0" err="1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üzere</a:t>
            </a:r>
            <a:r>
              <a:rPr lang="en-US" i="1" dirty="0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i="1" dirty="0" err="1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doğanın</a:t>
            </a:r>
            <a:r>
              <a:rPr lang="en-US" i="1" dirty="0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i="1" dirty="0" err="1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biyolojik</a:t>
            </a:r>
            <a:r>
              <a:rPr lang="en-US" i="1" dirty="0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i="1" dirty="0" err="1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çeşitliliğin</a:t>
            </a:r>
            <a:r>
              <a:rPr lang="en-US" i="1" dirty="0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i="1" dirty="0" err="1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ve</a:t>
            </a:r>
            <a:r>
              <a:rPr lang="en-US" i="1" dirty="0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i="1" dirty="0" err="1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yeşil</a:t>
            </a:r>
            <a:r>
              <a:rPr lang="en-US" i="1" dirty="0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i="1" dirty="0" err="1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altyapının</a:t>
            </a:r>
            <a:r>
              <a:rPr lang="en-US" i="1" dirty="0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tr-TR" i="1" dirty="0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muhafaza edilmesi ve bunun</a:t>
            </a:r>
            <a:r>
              <a:rPr lang="en-US" i="1" dirty="0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i="1" dirty="0" err="1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geliştir</a:t>
            </a:r>
            <a:r>
              <a:rPr lang="tr-TR" i="1" dirty="0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ilmesi</a:t>
            </a:r>
            <a:r>
              <a:rPr lang="en-US" i="1" dirty="0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i="1" dirty="0" err="1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ve</a:t>
            </a:r>
            <a:r>
              <a:rPr lang="en-US" i="1" dirty="0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her </a:t>
            </a:r>
            <a:r>
              <a:rPr lang="en-US" i="1" dirty="0" err="1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türlü</a:t>
            </a:r>
            <a:r>
              <a:rPr lang="en-US" i="1" dirty="0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i="1" dirty="0" err="1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kirliliği</a:t>
            </a:r>
            <a:r>
              <a:rPr lang="en-US" i="1" dirty="0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i="1" dirty="0" err="1">
                <a:solidFill>
                  <a:srgbClr val="1E497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azaltmak</a:t>
            </a:r>
            <a:endParaRPr lang="tr-TR" altLang="tr-TR" i="1" dirty="0">
              <a:solidFill>
                <a:srgbClr val="1E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endParaRPr lang="tr-TR" sz="2800" b="1" dirty="0">
              <a:solidFill>
                <a:schemeClr val="tx2"/>
              </a:solidFill>
            </a:endParaRPr>
          </a:p>
          <a:p>
            <a:pPr algn="just"/>
            <a:endParaRPr lang="tr-TR" dirty="0">
              <a:solidFill>
                <a:schemeClr val="tx2"/>
              </a:solidFill>
            </a:endParaRPr>
          </a:p>
          <a:p>
            <a:endParaRPr lang="tr-TR" b="1" u="sng" dirty="0">
              <a:solidFill>
                <a:schemeClr val="tx2"/>
              </a:solidFill>
            </a:endParaRPr>
          </a:p>
          <a:p>
            <a:endParaRPr lang="tr-TR" dirty="0">
              <a:solidFill>
                <a:schemeClr val="tx2"/>
              </a:solidFill>
            </a:endParaRPr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169838"/>
            <a:ext cx="2013735" cy="939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546830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0" y="1306240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</a:pPr>
            <a:endParaRPr lang="tr-TR" dirty="0">
              <a:solidFill>
                <a:srgbClr val="1F497D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lvl="0">
              <a:spcAft>
                <a:spcPts val="0"/>
              </a:spcAft>
            </a:pPr>
            <a:endParaRPr lang="tr-TR" dirty="0">
              <a:solidFill>
                <a:srgbClr val="000099"/>
              </a:solidFill>
              <a:latin typeface="Arial" panose="020B0604020202020204" pitchFamily="34" charset="0"/>
              <a:cs typeface="+mn-cs"/>
            </a:endParaRPr>
          </a:p>
          <a:p>
            <a:pPr marL="342900" lvl="0" indent="-342900">
              <a:spcAft>
                <a:spcPts val="0"/>
              </a:spcAft>
              <a:buFont typeface="Calibri" panose="020F0502020204030204" pitchFamily="34" charset="0"/>
              <a:buChar char="-"/>
            </a:pPr>
            <a:endParaRPr lang="tr-TR" dirty="0">
              <a:solidFill>
                <a:srgbClr val="1F497D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8" name="Dikdörtgen 1"/>
          <p:cNvSpPr>
            <a:spLocks noChangeArrowheads="1"/>
          </p:cNvSpPr>
          <p:nvPr/>
        </p:nvSpPr>
        <p:spPr bwMode="auto">
          <a:xfrm>
            <a:off x="379639" y="180198"/>
            <a:ext cx="741610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tr-TR" altLang="tr-TR" sz="2400" b="1" dirty="0">
                <a:solidFill>
                  <a:srgbClr val="002060"/>
                </a:solidFill>
                <a:latin typeface="+mn-lt"/>
                <a:ea typeface="ＭＳ Ｐゴシック" panose="020B0600070205080204" pitchFamily="34" charset="-128"/>
              </a:rPr>
              <a:t> Karadeniz SÖİ 2021-2027 Dönemi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tr-TR" altLang="tr-TR" sz="2400" b="1" dirty="0">
                <a:solidFill>
                  <a:srgbClr val="002060"/>
                </a:solidFill>
                <a:latin typeface="+mn-lt"/>
                <a:ea typeface="ＭＳ Ｐゴシック" panose="020B0600070205080204" pitchFamily="34" charset="-128"/>
              </a:rPr>
              <a:t>Hazırlıkları</a:t>
            </a:r>
          </a:p>
        </p:txBody>
      </p:sp>
      <p:sp>
        <p:nvSpPr>
          <p:cNvPr id="3" name="Dikdörtgen 2"/>
          <p:cNvSpPr/>
          <p:nvPr/>
        </p:nvSpPr>
        <p:spPr>
          <a:xfrm>
            <a:off x="379639" y="1556792"/>
            <a:ext cx="8496944" cy="2985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tr-TR" sz="2000" dirty="0">
              <a:solidFill>
                <a:schemeClr val="tx2"/>
              </a:solidFill>
            </a:endParaRPr>
          </a:p>
          <a:p>
            <a:endParaRPr lang="tr-TR" sz="2000" dirty="0">
              <a:solidFill>
                <a:schemeClr val="tx2"/>
              </a:solidFill>
            </a:endParaRPr>
          </a:p>
          <a:p>
            <a:endParaRPr lang="tr-TR" sz="2000" dirty="0">
              <a:solidFill>
                <a:schemeClr val="tx2"/>
              </a:solidFill>
            </a:endParaRP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tr-TR" sz="3200" b="1" dirty="0">
                <a:solidFill>
                  <a:schemeClr val="tx2"/>
                </a:solidFill>
              </a:rPr>
              <a:t>Program belgesi </a:t>
            </a:r>
            <a:r>
              <a:rPr lang="tr-TR" sz="3200" b="1" dirty="0" smtClean="0">
                <a:solidFill>
                  <a:schemeClr val="tx2"/>
                </a:solidFill>
              </a:rPr>
              <a:t>Komisyon’a sunuldu</a:t>
            </a: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tr-TR" sz="3200" b="1" dirty="0" smtClean="0">
                <a:solidFill>
                  <a:schemeClr val="tx2"/>
                </a:solidFill>
              </a:rPr>
              <a:t>Ülke onayımızı verdik</a:t>
            </a: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tr-TR" sz="3200" b="1" dirty="0" smtClean="0">
                <a:solidFill>
                  <a:schemeClr val="tx2"/>
                </a:solidFill>
              </a:rPr>
              <a:t>Tahmini </a:t>
            </a:r>
            <a:r>
              <a:rPr lang="tr-TR" sz="3200" b="1" dirty="0">
                <a:solidFill>
                  <a:schemeClr val="tx2"/>
                </a:solidFill>
              </a:rPr>
              <a:t>teklif çağrısı- </a:t>
            </a:r>
            <a:r>
              <a:rPr lang="tr-TR" sz="3200" b="1" dirty="0" smtClean="0">
                <a:solidFill>
                  <a:schemeClr val="tx2"/>
                </a:solidFill>
              </a:rPr>
              <a:t>2023 başında</a:t>
            </a:r>
            <a:endParaRPr lang="tr-TR" sz="3200" b="1" dirty="0">
              <a:solidFill>
                <a:schemeClr val="tx2"/>
              </a:solidFill>
            </a:endParaRP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tr-TR" sz="3200" b="1" dirty="0">
                <a:solidFill>
                  <a:schemeClr val="tx2"/>
                </a:solidFill>
              </a:rPr>
              <a:t>Yeni dönem bütçesi: 71.000.000  Avro</a:t>
            </a:r>
            <a:endParaRPr lang="tr-TR" sz="3200" dirty="0">
              <a:solidFill>
                <a:schemeClr val="tx2"/>
              </a:solidFill>
            </a:endParaRP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169838"/>
            <a:ext cx="2013735" cy="939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693956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5"/>
          <p:cNvSpPr txBox="1">
            <a:spLocks noChangeArrowheads="1"/>
          </p:cNvSpPr>
          <p:nvPr/>
        </p:nvSpPr>
        <p:spPr bwMode="auto">
          <a:xfrm>
            <a:off x="721713" y="1779305"/>
            <a:ext cx="7419138" cy="38802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42900" indent="-341313"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32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8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defTabSz="423657">
              <a:spcBef>
                <a:spcPts val="212"/>
              </a:spcBef>
              <a:buClrTx/>
              <a:defRPr/>
            </a:pPr>
            <a:endParaRPr lang="tr-TR" altLang="tr-TR" sz="849" b="1">
              <a:solidFill>
                <a:srgbClr val="333399"/>
              </a:solidFill>
              <a:latin typeface="Arial" panose="020B0604020202020204" pitchFamily="34" charset="0"/>
            </a:endParaRPr>
          </a:p>
          <a:p>
            <a:pPr defTabSz="423657">
              <a:spcBef>
                <a:spcPts val="566"/>
              </a:spcBef>
              <a:buClrTx/>
              <a:defRPr/>
            </a:pPr>
            <a:r>
              <a:rPr lang="tr-TR" altLang="tr-TR" sz="2263" b="1">
                <a:solidFill>
                  <a:srgbClr val="333399"/>
                </a:solidFill>
                <a:latin typeface="Arial" panose="020B0604020202020204" pitchFamily="34" charset="0"/>
              </a:rPr>
              <a:t>	</a:t>
            </a:r>
          </a:p>
        </p:txBody>
      </p:sp>
      <p:sp>
        <p:nvSpPr>
          <p:cNvPr id="5123" name="Text Box 6"/>
          <p:cNvSpPr txBox="1">
            <a:spLocks noChangeArrowheads="1"/>
          </p:cNvSpPr>
          <p:nvPr/>
        </p:nvSpPr>
        <p:spPr bwMode="auto">
          <a:xfrm>
            <a:off x="429916" y="1527716"/>
            <a:ext cx="8216266" cy="4481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4869" tIns="44132" rIns="84869" bIns="44132"/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defTabSz="423657">
              <a:spcBef>
                <a:spcPts val="566"/>
              </a:spcBef>
              <a:buClrTx/>
              <a:defRPr/>
            </a:pPr>
            <a:endParaRPr lang="tr-TR" altLang="tr-TR" sz="943" b="1" dirty="0">
              <a:solidFill>
                <a:srgbClr val="262699"/>
              </a:solidFill>
              <a:ea typeface="ＭＳ Ｐゴシック" panose="020B0600070205080204" pitchFamily="34" charset="-128"/>
            </a:endParaRPr>
          </a:p>
          <a:p>
            <a:pPr algn="ctr" defTabSz="423657">
              <a:spcBef>
                <a:spcPts val="566"/>
              </a:spcBef>
              <a:buClrTx/>
              <a:defRPr/>
            </a:pPr>
            <a:r>
              <a:rPr lang="tr-TR" altLang="tr-TR" sz="3018" b="1" dirty="0">
                <a:solidFill>
                  <a:schemeClr val="tx2"/>
                </a:solidFill>
                <a:ea typeface="ＭＳ Ｐゴシック" panose="020B0600070205080204" pitchFamily="34" charset="-128"/>
              </a:rPr>
              <a:t>INTERREG NEXT AKDENİZ HAVZASINDA </a:t>
            </a:r>
          </a:p>
          <a:p>
            <a:pPr algn="ctr" defTabSz="423657">
              <a:spcBef>
                <a:spcPct val="0"/>
              </a:spcBef>
              <a:buClrTx/>
              <a:defRPr/>
            </a:pPr>
            <a:r>
              <a:rPr lang="tr-TR" altLang="tr-TR" sz="3018" b="1" dirty="0">
                <a:solidFill>
                  <a:schemeClr val="tx2"/>
                </a:solidFill>
                <a:ea typeface="ＭＳ Ｐゴシック" panose="020B0600070205080204" pitchFamily="34" charset="-128"/>
              </a:rPr>
              <a:t>SINIR ÖTESİ İŞBİRLİĞİ PROGRAMI</a:t>
            </a:r>
          </a:p>
          <a:p>
            <a:pPr algn="ctr" defTabSz="423657">
              <a:spcBef>
                <a:spcPct val="0"/>
              </a:spcBef>
              <a:buClrTx/>
              <a:defRPr/>
            </a:pPr>
            <a:endParaRPr lang="tr-TR" altLang="tr-TR" sz="3018" b="1" dirty="0">
              <a:solidFill>
                <a:schemeClr val="tx2"/>
              </a:solidFill>
              <a:ea typeface="ＭＳ Ｐゴシック" panose="020B0600070205080204" pitchFamily="34" charset="-128"/>
            </a:endParaRPr>
          </a:p>
          <a:p>
            <a:pPr algn="ctr" defTabSz="423657">
              <a:spcBef>
                <a:spcPct val="0"/>
              </a:spcBef>
              <a:buClrTx/>
              <a:defRPr/>
            </a:pPr>
            <a:endParaRPr lang="tr-TR" altLang="tr-TR" sz="3018" b="1" dirty="0">
              <a:solidFill>
                <a:schemeClr val="tx2"/>
              </a:solidFill>
              <a:ea typeface="ＭＳ Ｐゴシック" panose="020B0600070205080204" pitchFamily="34" charset="-128"/>
            </a:endParaRPr>
          </a:p>
        </p:txBody>
      </p:sp>
      <p:pic>
        <p:nvPicPr>
          <p:cNvPr id="7" name="Immagine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832411"/>
            <a:ext cx="4392488" cy="167670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7793536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0" y="1306240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</a:pPr>
            <a:endParaRPr lang="tr-TR" dirty="0">
              <a:solidFill>
                <a:srgbClr val="1F497D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lvl="0">
              <a:spcAft>
                <a:spcPts val="0"/>
              </a:spcAft>
            </a:pPr>
            <a:endParaRPr lang="tr-TR" dirty="0">
              <a:solidFill>
                <a:srgbClr val="000099"/>
              </a:solidFill>
              <a:latin typeface="Arial" panose="020B0604020202020204" pitchFamily="34" charset="0"/>
              <a:cs typeface="+mn-cs"/>
            </a:endParaRPr>
          </a:p>
          <a:p>
            <a:pPr marL="342900" lvl="0" indent="-342900">
              <a:spcAft>
                <a:spcPts val="0"/>
              </a:spcAft>
              <a:buFont typeface="Calibri" panose="020F0502020204030204" pitchFamily="34" charset="0"/>
              <a:buChar char="-"/>
            </a:pPr>
            <a:endParaRPr lang="tr-TR" dirty="0">
              <a:solidFill>
                <a:srgbClr val="1F497D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8" name="Dikdörtgen 1"/>
          <p:cNvSpPr>
            <a:spLocks noChangeArrowheads="1"/>
          </p:cNvSpPr>
          <p:nvPr/>
        </p:nvSpPr>
        <p:spPr bwMode="auto">
          <a:xfrm>
            <a:off x="1547664" y="427199"/>
            <a:ext cx="51084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tr-TR" altLang="tr-TR" sz="2400" b="1" dirty="0">
                <a:solidFill>
                  <a:srgbClr val="002060"/>
                </a:solidFill>
                <a:latin typeface="+mn-lt"/>
                <a:ea typeface="ＭＳ Ｐゴシック" panose="020B0600070205080204" pitchFamily="34" charset="-128"/>
              </a:rPr>
              <a:t>Akdeniz Havzasında Sınır Ötesi İşbirliği</a:t>
            </a:r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556792"/>
            <a:ext cx="6040395" cy="3225171"/>
          </a:xfrm>
          <a:prstGeom prst="rect">
            <a:avLst/>
          </a:prstGeom>
        </p:spPr>
      </p:pic>
      <p:sp>
        <p:nvSpPr>
          <p:cNvPr id="9" name="Dikdörtgen 8"/>
          <p:cNvSpPr/>
          <p:nvPr/>
        </p:nvSpPr>
        <p:spPr>
          <a:xfrm>
            <a:off x="251520" y="4595063"/>
            <a:ext cx="87129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tr-TR" sz="1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1600" dirty="0">
                <a:solidFill>
                  <a:schemeClr val="tx2"/>
                </a:solidFill>
              </a:rPr>
              <a:t>7 AB Üyesi: Fransa, Yunanistan, İtalya, Malta, Portekiz, İspanya, GKRY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1600" dirty="0">
                <a:solidFill>
                  <a:schemeClr val="tx2"/>
                </a:solidFill>
              </a:rPr>
              <a:t>7 AB Komşuluk Politikası ülkesi: Cezayir, Mısır, İsrail, Filistin, Ürdün, Lübnan, Tunus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1600" dirty="0">
                <a:solidFill>
                  <a:schemeClr val="tx2"/>
                </a:solidFill>
              </a:rPr>
              <a:t>1 AB üyelik müzakeresi ülkesi: Türkiye (Tekirdağ, Edirne, Kırklareli, Çanakkale, Balıkesir, Manisa, Kütahya, Afyon, İzmir, Uşak, Aydın, Denizli, Isparta, Muğla, Burdur, Antalya, Mersin, Adana, Kahramanmaraş, Osmaniye, Hatay)</a:t>
            </a:r>
          </a:p>
        </p:txBody>
      </p:sp>
      <p:sp>
        <p:nvSpPr>
          <p:cNvPr id="10" name="Metin kutusu 9"/>
          <p:cNvSpPr txBox="1"/>
          <p:nvPr/>
        </p:nvSpPr>
        <p:spPr>
          <a:xfrm>
            <a:off x="-828600" y="1947577"/>
            <a:ext cx="61206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tr-TR" sz="2400" dirty="0">
              <a:solidFill>
                <a:schemeClr val="tx2"/>
              </a:solidFill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r-TR" sz="2400" b="1" i="1" kern="0" dirty="0">
              <a:solidFill>
                <a:srgbClr val="1F497D"/>
              </a:solidFill>
            </a:endParaRPr>
          </a:p>
        </p:txBody>
      </p:sp>
      <p:pic>
        <p:nvPicPr>
          <p:cNvPr id="12" name="Resim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6139" y="280889"/>
            <a:ext cx="2127763" cy="740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707868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ikdörtgen 1"/>
          <p:cNvSpPr>
            <a:spLocks noChangeArrowheads="1"/>
          </p:cNvSpPr>
          <p:nvPr/>
        </p:nvSpPr>
        <p:spPr bwMode="auto">
          <a:xfrm>
            <a:off x="1784825" y="404664"/>
            <a:ext cx="73841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tr-TR" altLang="tr-TR" sz="2400" b="1" dirty="0">
                <a:solidFill>
                  <a:srgbClr val="002060"/>
                </a:solidFill>
                <a:ea typeface="ＭＳ Ｐゴシック" panose="020B0600070205080204" pitchFamily="34" charset="-128"/>
              </a:rPr>
              <a:t>Akdeniz Havzasında Sınır Ötesi İşbirliği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419605" y="1556792"/>
            <a:ext cx="8472875" cy="45362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9250" tIns="51610" rIns="99250" bIns="51610">
            <a:spAutoFit/>
          </a:bodyPr>
          <a:lstStyle>
            <a:lvl1pPr marL="307975" indent="-306388"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07975" algn="l"/>
                <a:tab pos="1222375" algn="l"/>
                <a:tab pos="2136775" algn="l"/>
                <a:tab pos="3051175" algn="l"/>
                <a:tab pos="3965575" algn="l"/>
                <a:tab pos="4879975" algn="l"/>
                <a:tab pos="5794375" algn="l"/>
                <a:tab pos="6708775" algn="l"/>
                <a:tab pos="7623175" algn="l"/>
                <a:tab pos="8537575" algn="l"/>
                <a:tab pos="9451975" algn="l"/>
                <a:tab pos="10366375" algn="l"/>
              </a:tabLst>
              <a:defRPr sz="32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07975" algn="l"/>
                <a:tab pos="1222375" algn="l"/>
                <a:tab pos="2136775" algn="l"/>
                <a:tab pos="3051175" algn="l"/>
                <a:tab pos="3965575" algn="l"/>
                <a:tab pos="4879975" algn="l"/>
                <a:tab pos="5794375" algn="l"/>
                <a:tab pos="6708775" algn="l"/>
                <a:tab pos="7623175" algn="l"/>
                <a:tab pos="8537575" algn="l"/>
                <a:tab pos="9451975" algn="l"/>
                <a:tab pos="10366375" algn="l"/>
              </a:tabLst>
              <a:defRPr sz="28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07975" algn="l"/>
                <a:tab pos="1222375" algn="l"/>
                <a:tab pos="2136775" algn="l"/>
                <a:tab pos="3051175" algn="l"/>
                <a:tab pos="3965575" algn="l"/>
                <a:tab pos="4879975" algn="l"/>
                <a:tab pos="5794375" algn="l"/>
                <a:tab pos="6708775" algn="l"/>
                <a:tab pos="7623175" algn="l"/>
                <a:tab pos="8537575" algn="l"/>
                <a:tab pos="9451975" algn="l"/>
                <a:tab pos="10366375" algn="l"/>
              </a:tabLs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07975" algn="l"/>
                <a:tab pos="1222375" algn="l"/>
                <a:tab pos="2136775" algn="l"/>
                <a:tab pos="3051175" algn="l"/>
                <a:tab pos="3965575" algn="l"/>
                <a:tab pos="4879975" algn="l"/>
                <a:tab pos="5794375" algn="l"/>
                <a:tab pos="6708775" algn="l"/>
                <a:tab pos="7623175" algn="l"/>
                <a:tab pos="8537575" algn="l"/>
                <a:tab pos="9451975" algn="l"/>
                <a:tab pos="10366375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07975" algn="l"/>
                <a:tab pos="1222375" algn="l"/>
                <a:tab pos="2136775" algn="l"/>
                <a:tab pos="3051175" algn="l"/>
                <a:tab pos="3965575" algn="l"/>
                <a:tab pos="4879975" algn="l"/>
                <a:tab pos="5794375" algn="l"/>
                <a:tab pos="6708775" algn="l"/>
                <a:tab pos="7623175" algn="l"/>
                <a:tab pos="8537575" algn="l"/>
                <a:tab pos="9451975" algn="l"/>
                <a:tab pos="10366375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07975" algn="l"/>
                <a:tab pos="1222375" algn="l"/>
                <a:tab pos="2136775" algn="l"/>
                <a:tab pos="3051175" algn="l"/>
                <a:tab pos="3965575" algn="l"/>
                <a:tab pos="4879975" algn="l"/>
                <a:tab pos="5794375" algn="l"/>
                <a:tab pos="6708775" algn="l"/>
                <a:tab pos="7623175" algn="l"/>
                <a:tab pos="8537575" algn="l"/>
                <a:tab pos="9451975" algn="l"/>
                <a:tab pos="10366375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07975" algn="l"/>
                <a:tab pos="1222375" algn="l"/>
                <a:tab pos="2136775" algn="l"/>
                <a:tab pos="3051175" algn="l"/>
                <a:tab pos="3965575" algn="l"/>
                <a:tab pos="4879975" algn="l"/>
                <a:tab pos="5794375" algn="l"/>
                <a:tab pos="6708775" algn="l"/>
                <a:tab pos="7623175" algn="l"/>
                <a:tab pos="8537575" algn="l"/>
                <a:tab pos="9451975" algn="l"/>
                <a:tab pos="10366375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07975" algn="l"/>
                <a:tab pos="1222375" algn="l"/>
                <a:tab pos="2136775" algn="l"/>
                <a:tab pos="3051175" algn="l"/>
                <a:tab pos="3965575" algn="l"/>
                <a:tab pos="4879975" algn="l"/>
                <a:tab pos="5794375" algn="l"/>
                <a:tab pos="6708775" algn="l"/>
                <a:tab pos="7623175" algn="l"/>
                <a:tab pos="8537575" algn="l"/>
                <a:tab pos="9451975" algn="l"/>
                <a:tab pos="10366375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07975" algn="l"/>
                <a:tab pos="1222375" algn="l"/>
                <a:tab pos="2136775" algn="l"/>
                <a:tab pos="3051175" algn="l"/>
                <a:tab pos="3965575" algn="l"/>
                <a:tab pos="4879975" algn="l"/>
                <a:tab pos="5794375" algn="l"/>
                <a:tab pos="6708775" algn="l"/>
                <a:tab pos="7623175" algn="l"/>
                <a:tab pos="8537575" algn="l"/>
                <a:tab pos="9451975" algn="l"/>
                <a:tab pos="10366375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marL="0" lvl="0" indent="0" eaLnBrk="1" fontAlgn="auto" hangingPunct="1"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1800" b="1" dirty="0" err="1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Yönetim</a:t>
            </a:r>
            <a:r>
              <a:rPr lang="en-US" sz="1800" b="1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US" sz="1800" b="1" dirty="0" err="1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Makamı</a:t>
            </a:r>
            <a:r>
              <a:rPr lang="en-US" sz="1800" b="1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: </a:t>
            </a:r>
            <a:r>
              <a:rPr lang="tr-TR" sz="1800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Sardunya Özerk Bölgesi, İtalya</a:t>
            </a:r>
          </a:p>
          <a:p>
            <a:pPr marL="0" lvl="0" indent="0" eaLnBrk="1" fontAlgn="auto" hangingPunct="1"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sz="1800" dirty="0">
              <a:solidFill>
                <a:srgbClr val="1F497D"/>
              </a:solidFill>
              <a:latin typeface="Calibri"/>
              <a:ea typeface="+mn-ea"/>
              <a:cs typeface="+mn-cs"/>
            </a:endParaRPr>
          </a:p>
          <a:p>
            <a:pPr marL="0" lvl="0" indent="0" eaLnBrk="1" fontAlgn="auto" hangingPunct="1"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1800" b="1" dirty="0" err="1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Ulusal</a:t>
            </a:r>
            <a:r>
              <a:rPr lang="en-US" sz="1800" b="1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US" sz="1800" b="1" dirty="0" err="1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Otorite</a:t>
            </a:r>
            <a:r>
              <a:rPr lang="en-US" sz="1800" b="1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: </a:t>
            </a:r>
            <a:r>
              <a:rPr lang="en-US" sz="1800" dirty="0" err="1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Avrupa</a:t>
            </a:r>
            <a:r>
              <a:rPr lang="en-US" sz="1800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US" sz="1800" dirty="0" err="1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Birliği</a:t>
            </a:r>
            <a:r>
              <a:rPr lang="en-US" sz="1800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 Ba</a:t>
            </a:r>
            <a:r>
              <a:rPr lang="tr-TR" sz="1800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ş</a:t>
            </a:r>
            <a:r>
              <a:rPr lang="en-US" sz="1800" dirty="0" err="1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kanlığı</a:t>
            </a:r>
            <a:endParaRPr lang="tr-TR" sz="1800" dirty="0">
              <a:solidFill>
                <a:srgbClr val="1F497D"/>
              </a:solidFill>
              <a:latin typeface="Calibri"/>
              <a:ea typeface="+mn-ea"/>
              <a:cs typeface="+mn-cs"/>
            </a:endParaRPr>
          </a:p>
          <a:p>
            <a:pPr marL="0" lvl="0" indent="0" eaLnBrk="1" fontAlgn="auto" hangingPunct="1"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endParaRPr lang="en-US" sz="1800" dirty="0">
              <a:solidFill>
                <a:srgbClr val="1F497D"/>
              </a:solidFill>
              <a:latin typeface="Calibri"/>
              <a:ea typeface="+mn-ea"/>
              <a:cs typeface="+mn-cs"/>
            </a:endParaRPr>
          </a:p>
          <a:p>
            <a:pPr marL="0" lvl="0" indent="0" eaLnBrk="1" fontAlgn="auto" hangingPunct="1"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1800" b="1" dirty="0" err="1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Ortak</a:t>
            </a:r>
            <a:r>
              <a:rPr lang="en-US" sz="1800" b="1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 İzleme </a:t>
            </a:r>
            <a:r>
              <a:rPr lang="en-US" sz="1800" b="1" dirty="0" err="1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Komitesi</a:t>
            </a:r>
            <a:r>
              <a:rPr lang="en-US" sz="1800" b="1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: </a:t>
            </a:r>
            <a:r>
              <a:rPr lang="tr-TR" sz="1800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15 ülkeden Ulusal Otorite temsilcilerinden oluşur. </a:t>
            </a:r>
          </a:p>
          <a:p>
            <a:pPr marL="0" lvl="0" indent="0" eaLnBrk="1" fontAlgn="auto" hangingPunct="1"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tr-TR" sz="1800" dirty="0">
              <a:solidFill>
                <a:srgbClr val="1F497D"/>
              </a:solidFill>
              <a:latin typeface="Calibri"/>
              <a:ea typeface="+mn-ea"/>
              <a:cs typeface="+mn-cs"/>
            </a:endParaRPr>
          </a:p>
          <a:p>
            <a:pPr marL="0" lvl="0" indent="0" eaLnBrk="1" fontAlgn="auto" hangingPunct="1"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1800" b="1" dirty="0" err="1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Ortak</a:t>
            </a:r>
            <a:r>
              <a:rPr lang="en-US" sz="1800" b="1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US" sz="1800" b="1" dirty="0" err="1" smtClean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Sekretarya</a:t>
            </a:r>
            <a:r>
              <a:rPr lang="en-US" sz="1800" b="1" dirty="0" smtClean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US" sz="1800" b="1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(</a:t>
            </a:r>
            <a:r>
              <a:rPr lang="tr-TR" sz="1800" b="1" dirty="0" err="1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Cagliari</a:t>
            </a:r>
            <a:r>
              <a:rPr lang="tr-TR" sz="1800" b="1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, Valencia, </a:t>
            </a:r>
            <a:r>
              <a:rPr lang="tr-TR" sz="1800" b="1" dirty="0" err="1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Akaba</a:t>
            </a:r>
            <a:r>
              <a:rPr lang="en-US" sz="1800" b="1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)</a:t>
            </a:r>
            <a:r>
              <a:rPr lang="tr-TR" sz="1800" b="1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: </a:t>
            </a:r>
            <a:r>
              <a:rPr lang="en-US" sz="1800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Program ve </a:t>
            </a:r>
            <a:r>
              <a:rPr lang="en-US" sz="1800" dirty="0" err="1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potansiyel</a:t>
            </a:r>
            <a:r>
              <a:rPr lang="en-US" sz="1800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US" sz="1800" dirty="0" err="1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yararlanıcılar</a:t>
            </a:r>
            <a:r>
              <a:rPr lang="en-US" sz="1800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/</a:t>
            </a:r>
            <a:r>
              <a:rPr lang="tr-TR" sz="1800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US" sz="1800" dirty="0" err="1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yararlanıcılar</a:t>
            </a:r>
            <a:r>
              <a:rPr lang="en-US" sz="1800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US" sz="1800" dirty="0" err="1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arasındaki</a:t>
            </a:r>
            <a:r>
              <a:rPr lang="en-US" sz="1800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US" sz="1800" dirty="0" err="1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irtibat</a:t>
            </a:r>
            <a:r>
              <a:rPr lang="tr-TR" sz="1800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US" sz="1800" dirty="0" err="1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noktasıdır</a:t>
            </a:r>
            <a:r>
              <a:rPr lang="en-US" sz="1800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.</a:t>
            </a:r>
            <a:endParaRPr lang="tr-TR" sz="1800" dirty="0">
              <a:solidFill>
                <a:srgbClr val="1F497D"/>
              </a:solidFill>
              <a:latin typeface="Calibri"/>
              <a:ea typeface="+mn-ea"/>
              <a:cs typeface="+mn-cs"/>
            </a:endParaRPr>
          </a:p>
          <a:p>
            <a:pPr marL="0" lvl="0" indent="0" eaLnBrk="1" fontAlgn="auto" hangingPunct="1"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tr-TR" sz="1800" dirty="0">
              <a:solidFill>
                <a:srgbClr val="1F497D"/>
              </a:solidFill>
              <a:latin typeface="Calibri"/>
              <a:ea typeface="+mn-ea"/>
              <a:cs typeface="+mn-cs"/>
            </a:endParaRPr>
          </a:p>
          <a:p>
            <a:pPr marL="0" lvl="0" indent="0" eaLnBrk="1" fontAlgn="auto" hangingPunct="1"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1800" b="1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Ulusal İrtibat Noktası</a:t>
            </a:r>
            <a:r>
              <a:rPr lang="tr-TR" sz="1800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: İzmir, Antalya</a:t>
            </a:r>
          </a:p>
          <a:p>
            <a:pPr marL="0" lvl="0" indent="0" eaLnBrk="1" fontAlgn="auto" hangingPunct="1"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tr-TR" sz="1800" dirty="0">
              <a:solidFill>
                <a:srgbClr val="1F497D"/>
              </a:solidFill>
              <a:latin typeface="Calibri"/>
              <a:ea typeface="+mn-ea"/>
              <a:cs typeface="+mn-cs"/>
            </a:endParaRPr>
          </a:p>
          <a:p>
            <a:pPr marL="0" lvl="0" indent="0" eaLnBrk="1" fontAlgn="auto" hangingPunct="1"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1800" b="1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Kontrol İrtibat Noktası (CCP): </a:t>
            </a:r>
            <a:r>
              <a:rPr lang="tr-TR" sz="1800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ABB</a:t>
            </a:r>
            <a:r>
              <a:rPr lang="tr-TR" sz="1800" b="1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-</a:t>
            </a:r>
            <a:r>
              <a:rPr lang="tr-TR" sz="1800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İDDB</a:t>
            </a:r>
          </a:p>
          <a:p>
            <a:pPr marL="0" lvl="0" indent="0" eaLnBrk="1" fontAlgn="auto" hangingPunct="1"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tr-TR" sz="1800" dirty="0">
              <a:solidFill>
                <a:srgbClr val="1F497D"/>
              </a:solidFill>
              <a:latin typeface="Calibri"/>
              <a:ea typeface="+mn-ea"/>
              <a:cs typeface="+mn-cs"/>
            </a:endParaRPr>
          </a:p>
          <a:p>
            <a:pPr marL="0" lvl="0" indent="0" eaLnBrk="1" fontAlgn="auto" hangingPunct="1"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altLang="tr-TR" sz="1800" b="1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Programın 2014-2020 bütçesi: </a:t>
            </a:r>
            <a:r>
              <a:rPr lang="tr-TR" altLang="tr-TR" sz="1800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209 milyon avro</a:t>
            </a:r>
          </a:p>
          <a:p>
            <a:pPr marL="0" lvl="0" indent="0" eaLnBrk="1" fontAlgn="auto" hangingPunct="1"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tr-TR" altLang="tr-TR" sz="1800" dirty="0">
              <a:solidFill>
                <a:srgbClr val="1F497D"/>
              </a:solidFill>
              <a:latin typeface="Calibri"/>
              <a:ea typeface="+mn-ea"/>
              <a:cs typeface="+mn-cs"/>
            </a:endParaRPr>
          </a:p>
          <a:p>
            <a:pPr marL="0" lvl="0" indent="0" eaLnBrk="1" fontAlgn="auto" hangingPunct="1"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1800" b="1" dirty="0">
                <a:solidFill>
                  <a:srgbClr val="FF0000"/>
                </a:solidFill>
              </a:rPr>
              <a:t>2021-2027 dönemi bütçesi: </a:t>
            </a:r>
            <a:r>
              <a:rPr lang="tr-TR" sz="1800" b="1" dirty="0" smtClean="0">
                <a:solidFill>
                  <a:srgbClr val="FF0000"/>
                </a:solidFill>
              </a:rPr>
              <a:t>253.325.779 Avro</a:t>
            </a:r>
            <a:endParaRPr lang="en-US" altLang="tr-TR" sz="1800" b="1" dirty="0">
              <a:solidFill>
                <a:srgbClr val="FF0000"/>
              </a:solidFill>
              <a:latin typeface="Calibri"/>
              <a:ea typeface="+mn-ea"/>
              <a:cs typeface="+mn-cs"/>
            </a:endParaRPr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488" y="265243"/>
            <a:ext cx="2127763" cy="740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886173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0" y="1306240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</a:pPr>
            <a:endParaRPr lang="tr-TR" dirty="0">
              <a:solidFill>
                <a:srgbClr val="1F497D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lvl="0">
              <a:spcAft>
                <a:spcPts val="0"/>
              </a:spcAft>
            </a:pPr>
            <a:endParaRPr lang="tr-TR" dirty="0">
              <a:solidFill>
                <a:srgbClr val="000099"/>
              </a:solidFill>
              <a:latin typeface="Arial" panose="020B0604020202020204" pitchFamily="34" charset="0"/>
              <a:cs typeface="+mn-cs"/>
            </a:endParaRPr>
          </a:p>
          <a:p>
            <a:pPr marL="342900" lvl="0" indent="-342900">
              <a:spcAft>
                <a:spcPts val="0"/>
              </a:spcAft>
              <a:buFont typeface="Calibri" panose="020F0502020204030204" pitchFamily="34" charset="0"/>
              <a:buChar char="-"/>
            </a:pPr>
            <a:endParaRPr lang="tr-TR" dirty="0">
              <a:solidFill>
                <a:srgbClr val="1F497D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8" name="Dikdörtgen 1"/>
          <p:cNvSpPr>
            <a:spLocks noChangeArrowheads="1"/>
          </p:cNvSpPr>
          <p:nvPr/>
        </p:nvSpPr>
        <p:spPr bwMode="auto">
          <a:xfrm>
            <a:off x="467544" y="191319"/>
            <a:ext cx="741610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tr-TR" altLang="tr-TR" sz="2400" b="1" dirty="0">
                <a:solidFill>
                  <a:srgbClr val="002060"/>
                </a:solidFill>
                <a:latin typeface="+mn-lt"/>
                <a:ea typeface="ＭＳ Ｐゴシック" panose="020B0600070205080204" pitchFamily="34" charset="-128"/>
              </a:rPr>
              <a:t>Akdeniz SÖİ 2021-2027 Dönemi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tr-TR" altLang="tr-TR" sz="2400" b="1" dirty="0">
                <a:solidFill>
                  <a:srgbClr val="002060"/>
                </a:solidFill>
                <a:latin typeface="+mn-lt"/>
                <a:ea typeface="ＭＳ Ｐゴシック" panose="020B0600070205080204" pitchFamily="34" charset="-128"/>
              </a:rPr>
              <a:t> Hazırlıkları</a:t>
            </a:r>
          </a:p>
        </p:txBody>
      </p:sp>
      <p:sp>
        <p:nvSpPr>
          <p:cNvPr id="3" name="Dikdörtgen 2"/>
          <p:cNvSpPr/>
          <p:nvPr/>
        </p:nvSpPr>
        <p:spPr>
          <a:xfrm>
            <a:off x="251520" y="1419835"/>
            <a:ext cx="8748218" cy="47454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800" b="1" dirty="0">
                <a:solidFill>
                  <a:schemeClr val="tx2"/>
                </a:solidFill>
              </a:rPr>
              <a:t>Akdeniz Programı </a:t>
            </a:r>
            <a:r>
              <a:rPr lang="tr-TR" sz="2800" b="1" dirty="0" smtClean="0">
                <a:solidFill>
                  <a:schemeClr val="tx2"/>
                </a:solidFill>
              </a:rPr>
              <a:t>Öncelikler</a:t>
            </a:r>
            <a:endParaRPr lang="tr-TR" sz="2800" b="1" dirty="0">
              <a:solidFill>
                <a:schemeClr val="tx2"/>
              </a:solidFill>
            </a:endParaRPr>
          </a:p>
          <a:p>
            <a:endParaRPr lang="tr-TR" sz="2800" b="1" u="sng" dirty="0">
              <a:solidFill>
                <a:schemeClr val="tx2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2200" b="1" i="1" u="sng" dirty="0">
                <a:solidFill>
                  <a:srgbClr val="1E497D"/>
                </a:solidFill>
              </a:rPr>
              <a:t>PO</a:t>
            </a:r>
            <a:r>
              <a:rPr lang="tr-TR" sz="2200" b="1" i="1" u="sng" dirty="0">
                <a:solidFill>
                  <a:srgbClr val="1E497D"/>
                </a:solidFill>
              </a:rPr>
              <a:t> </a:t>
            </a:r>
            <a:r>
              <a:rPr lang="en-US" sz="2200" b="1" i="1" u="sng" dirty="0">
                <a:solidFill>
                  <a:srgbClr val="1E497D"/>
                </a:solidFill>
              </a:rPr>
              <a:t>1</a:t>
            </a:r>
            <a:r>
              <a:rPr lang="tr-TR" sz="2200" b="1" i="1" u="sng" dirty="0">
                <a:solidFill>
                  <a:srgbClr val="1E497D"/>
                </a:solidFill>
              </a:rPr>
              <a:t>: </a:t>
            </a:r>
            <a:r>
              <a:rPr lang="en-US" sz="2200" b="1" i="1" u="sng" dirty="0" err="1">
                <a:solidFill>
                  <a:srgbClr val="1E497D"/>
                </a:solidFill>
              </a:rPr>
              <a:t>Daha</a:t>
            </a:r>
            <a:r>
              <a:rPr lang="en-US" sz="2200" b="1" i="1" u="sng" dirty="0">
                <a:solidFill>
                  <a:srgbClr val="1E497D"/>
                </a:solidFill>
              </a:rPr>
              <a:t> </a:t>
            </a:r>
            <a:r>
              <a:rPr lang="en-US" sz="2200" b="1" i="1" u="sng" dirty="0" err="1">
                <a:solidFill>
                  <a:srgbClr val="1E497D"/>
                </a:solidFill>
              </a:rPr>
              <a:t>rekabetçi</a:t>
            </a:r>
            <a:r>
              <a:rPr lang="en-US" sz="2200" b="1" i="1" u="sng" dirty="0">
                <a:solidFill>
                  <a:srgbClr val="1E497D"/>
                </a:solidFill>
              </a:rPr>
              <a:t> </a:t>
            </a:r>
            <a:r>
              <a:rPr lang="en-US" sz="2200" b="1" i="1" u="sng" dirty="0" err="1">
                <a:solidFill>
                  <a:srgbClr val="1E497D"/>
                </a:solidFill>
              </a:rPr>
              <a:t>ve</a:t>
            </a:r>
            <a:r>
              <a:rPr lang="en-US" sz="2200" b="1" i="1" u="sng" dirty="0">
                <a:solidFill>
                  <a:srgbClr val="1E497D"/>
                </a:solidFill>
              </a:rPr>
              <a:t> </a:t>
            </a:r>
            <a:r>
              <a:rPr lang="en-US" sz="2200" b="1" i="1" u="sng" dirty="0" err="1">
                <a:solidFill>
                  <a:srgbClr val="1E497D"/>
                </a:solidFill>
              </a:rPr>
              <a:t>akıllı</a:t>
            </a:r>
            <a:r>
              <a:rPr lang="en-US" sz="2200" b="1" i="1" u="sng" dirty="0">
                <a:solidFill>
                  <a:srgbClr val="1E497D"/>
                </a:solidFill>
              </a:rPr>
              <a:t> </a:t>
            </a:r>
            <a:r>
              <a:rPr lang="en-US" sz="2200" b="1" i="1" u="sng" dirty="0" err="1">
                <a:solidFill>
                  <a:srgbClr val="1E497D"/>
                </a:solidFill>
              </a:rPr>
              <a:t>bir</a:t>
            </a:r>
            <a:r>
              <a:rPr lang="en-US" sz="2200" b="1" i="1" u="sng" dirty="0">
                <a:solidFill>
                  <a:srgbClr val="1E497D"/>
                </a:solidFill>
              </a:rPr>
              <a:t> </a:t>
            </a:r>
            <a:r>
              <a:rPr lang="en-US" sz="2200" b="1" i="1" u="sng" dirty="0" err="1">
                <a:solidFill>
                  <a:srgbClr val="1E497D"/>
                </a:solidFill>
              </a:rPr>
              <a:t>Avrupa</a:t>
            </a:r>
            <a:r>
              <a:rPr lang="en-US" sz="2200" b="1" i="1" u="sng" dirty="0">
                <a:solidFill>
                  <a:srgbClr val="1E497D"/>
                </a:solidFill>
              </a:rPr>
              <a:t> </a:t>
            </a:r>
            <a:endParaRPr lang="tr-TR" sz="2200" b="1" i="1" u="sng" dirty="0">
              <a:solidFill>
                <a:srgbClr val="1E497D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endParaRPr lang="tr-TR" sz="2200" b="1" i="1" u="sng" dirty="0">
              <a:solidFill>
                <a:srgbClr val="1E497D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tr-TR" sz="2200" b="1" i="1" u="sng" dirty="0">
                <a:solidFill>
                  <a:srgbClr val="1E497D"/>
                </a:solidFill>
              </a:rPr>
              <a:t>PO 2: Daha yeşil, sıfır karbon ekonomisine doğru daha düşük karbon tüketimine yönelen ve dirençli bir Avrupa</a:t>
            </a:r>
          </a:p>
          <a:p>
            <a:endParaRPr lang="tr-TR" sz="2200" b="1" i="1" u="sng" dirty="0">
              <a:solidFill>
                <a:srgbClr val="1E497D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tr-TR" sz="2200" b="1" i="1" u="sng" dirty="0">
                <a:solidFill>
                  <a:srgbClr val="1E497D"/>
                </a:solidFill>
              </a:rPr>
              <a:t>PO 4:</a:t>
            </a:r>
            <a:r>
              <a:rPr lang="en-US" sz="2200" b="1" i="1" u="sng" dirty="0">
                <a:solidFill>
                  <a:srgbClr val="1E497D"/>
                </a:solidFill>
              </a:rPr>
              <a:t> </a:t>
            </a:r>
            <a:r>
              <a:rPr lang="en-US" sz="2200" b="1" i="1" u="sng" dirty="0" err="1">
                <a:solidFill>
                  <a:srgbClr val="1E497D"/>
                </a:solidFill>
              </a:rPr>
              <a:t>Avrupa</a:t>
            </a:r>
            <a:r>
              <a:rPr lang="en-US" sz="2200" b="1" i="1" u="sng" dirty="0">
                <a:solidFill>
                  <a:srgbClr val="1E497D"/>
                </a:solidFill>
              </a:rPr>
              <a:t> </a:t>
            </a:r>
            <a:r>
              <a:rPr lang="en-US" sz="2200" b="1" i="1" u="sng" dirty="0" err="1">
                <a:solidFill>
                  <a:srgbClr val="1E497D"/>
                </a:solidFill>
              </a:rPr>
              <a:t>Sosyal</a:t>
            </a:r>
            <a:r>
              <a:rPr lang="en-US" sz="2200" b="1" i="1" u="sng" dirty="0">
                <a:solidFill>
                  <a:srgbClr val="1E497D"/>
                </a:solidFill>
              </a:rPr>
              <a:t> </a:t>
            </a:r>
            <a:r>
              <a:rPr lang="en-US" sz="2200" b="1" i="1" u="sng" dirty="0" err="1">
                <a:solidFill>
                  <a:srgbClr val="1E497D"/>
                </a:solidFill>
              </a:rPr>
              <a:t>Haklar</a:t>
            </a:r>
            <a:r>
              <a:rPr lang="en-US" sz="2200" b="1" i="1" u="sng" dirty="0">
                <a:solidFill>
                  <a:srgbClr val="1E497D"/>
                </a:solidFill>
              </a:rPr>
              <a:t> </a:t>
            </a:r>
            <a:r>
              <a:rPr lang="en-US" sz="2200" b="1" i="1" u="sng" dirty="0" err="1">
                <a:solidFill>
                  <a:srgbClr val="1E497D"/>
                </a:solidFill>
              </a:rPr>
              <a:t>sütununu</a:t>
            </a:r>
            <a:r>
              <a:rPr lang="en-US" sz="2200" b="1" i="1" u="sng" dirty="0">
                <a:solidFill>
                  <a:srgbClr val="1E497D"/>
                </a:solidFill>
              </a:rPr>
              <a:t> </a:t>
            </a:r>
            <a:r>
              <a:rPr lang="en-US" sz="2200" b="1" i="1" u="sng" dirty="0" err="1">
                <a:solidFill>
                  <a:srgbClr val="1E497D"/>
                </a:solidFill>
              </a:rPr>
              <a:t>uygulayan</a:t>
            </a:r>
            <a:r>
              <a:rPr lang="en-US" sz="2200" b="1" i="1" u="sng" dirty="0">
                <a:solidFill>
                  <a:srgbClr val="1E497D"/>
                </a:solidFill>
              </a:rPr>
              <a:t> </a:t>
            </a:r>
            <a:r>
              <a:rPr lang="en-US" sz="2200" b="1" i="1" u="sng" dirty="0" err="1">
                <a:solidFill>
                  <a:srgbClr val="1E497D"/>
                </a:solidFill>
              </a:rPr>
              <a:t>daha</a:t>
            </a:r>
            <a:r>
              <a:rPr lang="en-US" sz="2200" b="1" i="1" u="sng" dirty="0">
                <a:solidFill>
                  <a:srgbClr val="1E497D"/>
                </a:solidFill>
              </a:rPr>
              <a:t> </a:t>
            </a:r>
            <a:r>
              <a:rPr lang="en-US" sz="2200" b="1" i="1" u="sng" dirty="0" err="1">
                <a:solidFill>
                  <a:srgbClr val="1E497D"/>
                </a:solidFill>
              </a:rPr>
              <a:t>sosyal</a:t>
            </a:r>
            <a:r>
              <a:rPr lang="en-US" sz="2200" b="1" i="1" u="sng" dirty="0">
                <a:solidFill>
                  <a:srgbClr val="1E497D"/>
                </a:solidFill>
              </a:rPr>
              <a:t> </a:t>
            </a:r>
            <a:r>
              <a:rPr lang="en-US" sz="2200" b="1" i="1" u="sng" dirty="0" err="1">
                <a:solidFill>
                  <a:srgbClr val="1E497D"/>
                </a:solidFill>
              </a:rPr>
              <a:t>ve</a:t>
            </a:r>
            <a:r>
              <a:rPr lang="en-US" sz="2200" b="1" i="1" u="sng" dirty="0">
                <a:solidFill>
                  <a:srgbClr val="1E497D"/>
                </a:solidFill>
              </a:rPr>
              <a:t> </a:t>
            </a:r>
            <a:r>
              <a:rPr lang="en-US" sz="2200" b="1" i="1" u="sng" dirty="0" err="1">
                <a:solidFill>
                  <a:srgbClr val="1E497D"/>
                </a:solidFill>
              </a:rPr>
              <a:t>kapsayıcı</a:t>
            </a:r>
            <a:r>
              <a:rPr lang="en-US" sz="2200" b="1" i="1" u="sng" dirty="0">
                <a:solidFill>
                  <a:srgbClr val="1E497D"/>
                </a:solidFill>
              </a:rPr>
              <a:t> </a:t>
            </a:r>
            <a:r>
              <a:rPr lang="en-US" sz="2200" b="1" i="1" u="sng" dirty="0" err="1">
                <a:solidFill>
                  <a:srgbClr val="1E497D"/>
                </a:solidFill>
              </a:rPr>
              <a:t>bir</a:t>
            </a:r>
            <a:r>
              <a:rPr lang="en-US" sz="2200" b="1" i="1" u="sng" dirty="0">
                <a:solidFill>
                  <a:srgbClr val="1E497D"/>
                </a:solidFill>
              </a:rPr>
              <a:t> </a:t>
            </a:r>
            <a:r>
              <a:rPr lang="en-US" sz="2200" b="1" i="1" u="sng" dirty="0" err="1">
                <a:solidFill>
                  <a:srgbClr val="1E497D"/>
                </a:solidFill>
              </a:rPr>
              <a:t>Avrupa</a:t>
            </a:r>
            <a:endParaRPr lang="tr-TR" sz="2200" b="1" i="1" u="sng" dirty="0">
              <a:solidFill>
                <a:srgbClr val="1E497D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endParaRPr lang="tr-TR" sz="2200" b="1" i="1" u="sng" dirty="0">
              <a:solidFill>
                <a:srgbClr val="1E497D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tr-TR" sz="2200" b="1" i="1" u="sng" dirty="0">
                <a:solidFill>
                  <a:srgbClr val="1E497D"/>
                </a:solidFill>
              </a:rPr>
              <a:t>ISO 1: </a:t>
            </a:r>
            <a:r>
              <a:rPr lang="en-US" sz="2200" b="1" i="1" u="sng" dirty="0" err="1">
                <a:solidFill>
                  <a:srgbClr val="1E497D"/>
                </a:solidFill>
              </a:rPr>
              <a:t>Daha</a:t>
            </a:r>
            <a:r>
              <a:rPr lang="en-US" sz="2200" b="1" i="1" u="sng" dirty="0">
                <a:solidFill>
                  <a:srgbClr val="1E497D"/>
                </a:solidFill>
              </a:rPr>
              <a:t> </a:t>
            </a:r>
            <a:r>
              <a:rPr lang="en-US" sz="2200" b="1" i="1" u="sng" dirty="0" err="1">
                <a:solidFill>
                  <a:srgbClr val="1E497D"/>
                </a:solidFill>
              </a:rPr>
              <a:t>iyi</a:t>
            </a:r>
            <a:r>
              <a:rPr lang="en-US" sz="2200" b="1" i="1" u="sng" dirty="0">
                <a:solidFill>
                  <a:srgbClr val="1E497D"/>
                </a:solidFill>
              </a:rPr>
              <a:t> </a:t>
            </a:r>
            <a:r>
              <a:rPr lang="en-US" sz="2200" b="1" i="1" u="sng" dirty="0" err="1">
                <a:solidFill>
                  <a:srgbClr val="1E497D"/>
                </a:solidFill>
              </a:rPr>
              <a:t>bir</a:t>
            </a:r>
            <a:r>
              <a:rPr lang="en-US" sz="2200" b="1" i="1" u="sng" dirty="0">
                <a:solidFill>
                  <a:srgbClr val="1E497D"/>
                </a:solidFill>
              </a:rPr>
              <a:t> </a:t>
            </a:r>
            <a:r>
              <a:rPr lang="en-US" sz="2200" b="1" i="1" u="sng" dirty="0" err="1">
                <a:solidFill>
                  <a:srgbClr val="1E497D"/>
                </a:solidFill>
              </a:rPr>
              <a:t>işbirliği</a:t>
            </a:r>
            <a:r>
              <a:rPr lang="en-US" sz="2200" b="1" i="1" u="sng" dirty="0">
                <a:solidFill>
                  <a:srgbClr val="1E497D"/>
                </a:solidFill>
              </a:rPr>
              <a:t> </a:t>
            </a:r>
            <a:r>
              <a:rPr lang="en-US" sz="2200" b="1" i="1" u="sng" dirty="0" err="1">
                <a:solidFill>
                  <a:srgbClr val="1E497D"/>
                </a:solidFill>
              </a:rPr>
              <a:t>yönetimine</a:t>
            </a:r>
            <a:r>
              <a:rPr lang="en-US" sz="2200" b="1" i="1" u="sng" dirty="0">
                <a:solidFill>
                  <a:srgbClr val="1E497D"/>
                </a:solidFill>
              </a:rPr>
              <a:t> </a:t>
            </a:r>
            <a:r>
              <a:rPr lang="en-US" sz="2200" b="1" i="1" u="sng" dirty="0" err="1">
                <a:solidFill>
                  <a:srgbClr val="1E497D"/>
                </a:solidFill>
              </a:rPr>
              <a:t>yönelik</a:t>
            </a:r>
            <a:r>
              <a:rPr lang="en-US" sz="2200" b="1" i="1" u="sng" dirty="0">
                <a:solidFill>
                  <a:srgbClr val="1E497D"/>
                </a:solidFill>
              </a:rPr>
              <a:t> Interreg-</a:t>
            </a:r>
            <a:r>
              <a:rPr lang="en-US" sz="2200" b="1" i="1" u="sng" dirty="0" err="1">
                <a:solidFill>
                  <a:srgbClr val="1E497D"/>
                </a:solidFill>
              </a:rPr>
              <a:t>özel</a:t>
            </a:r>
            <a:r>
              <a:rPr lang="en-US" sz="2200" b="1" i="1" u="sng" dirty="0">
                <a:solidFill>
                  <a:srgbClr val="1E497D"/>
                </a:solidFill>
              </a:rPr>
              <a:t> </a:t>
            </a:r>
            <a:r>
              <a:rPr lang="en-US" sz="2200" b="1" i="1" u="sng" dirty="0" err="1">
                <a:solidFill>
                  <a:srgbClr val="1E497D"/>
                </a:solidFill>
              </a:rPr>
              <a:t>hedefi</a:t>
            </a:r>
            <a:r>
              <a:rPr lang="en-US" sz="2200" b="1" i="1" u="sng" dirty="0">
                <a:solidFill>
                  <a:srgbClr val="1E497D"/>
                </a:solidFill>
              </a:rPr>
              <a:t> </a:t>
            </a:r>
            <a:endParaRPr lang="tr-TR" sz="2200" b="1" i="1" u="sng" dirty="0">
              <a:solidFill>
                <a:srgbClr val="1E497D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endParaRPr lang="tr-TR" sz="2400" b="1" u="sng" dirty="0">
              <a:solidFill>
                <a:schemeClr val="tx2"/>
              </a:solidFill>
            </a:endParaRPr>
          </a:p>
          <a:p>
            <a:endParaRPr lang="tr-TR" dirty="0">
              <a:solidFill>
                <a:schemeClr val="tx2"/>
              </a:solidFill>
            </a:endParaRPr>
          </a:p>
        </p:txBody>
      </p:sp>
      <p:pic>
        <p:nvPicPr>
          <p:cNvPr id="6" name="Immagine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49927"/>
            <a:ext cx="2483522" cy="75879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8108954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0" y="1306240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</a:pPr>
            <a:endParaRPr lang="tr-TR" dirty="0">
              <a:solidFill>
                <a:srgbClr val="1F497D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lvl="0">
              <a:spcAft>
                <a:spcPts val="0"/>
              </a:spcAft>
            </a:pPr>
            <a:endParaRPr lang="tr-TR" dirty="0">
              <a:solidFill>
                <a:srgbClr val="000099"/>
              </a:solidFill>
              <a:latin typeface="Arial" panose="020B0604020202020204" pitchFamily="34" charset="0"/>
              <a:cs typeface="+mn-cs"/>
            </a:endParaRPr>
          </a:p>
          <a:p>
            <a:pPr lvl="0">
              <a:spcAft>
                <a:spcPts val="0"/>
              </a:spcAft>
            </a:pPr>
            <a:endParaRPr lang="tr-TR" dirty="0">
              <a:solidFill>
                <a:srgbClr val="000099"/>
              </a:solidFill>
              <a:latin typeface="Arial" panose="020B0604020202020204" pitchFamily="34" charset="0"/>
              <a:cs typeface="+mn-cs"/>
            </a:endParaRPr>
          </a:p>
          <a:p>
            <a:pPr marL="342900" lvl="0" indent="-342900">
              <a:spcAft>
                <a:spcPts val="0"/>
              </a:spcAft>
              <a:buFont typeface="Calibri" panose="020F0502020204030204" pitchFamily="34" charset="0"/>
              <a:buChar char="-"/>
            </a:pPr>
            <a:endParaRPr lang="tr-TR" dirty="0">
              <a:solidFill>
                <a:srgbClr val="1F497D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8" name="Dikdörtgen 1"/>
          <p:cNvSpPr>
            <a:spLocks noChangeArrowheads="1"/>
          </p:cNvSpPr>
          <p:nvPr/>
        </p:nvSpPr>
        <p:spPr bwMode="auto">
          <a:xfrm>
            <a:off x="379639" y="166713"/>
            <a:ext cx="741610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tr-TR" altLang="tr-TR" sz="2400" b="1" dirty="0">
                <a:solidFill>
                  <a:srgbClr val="002060"/>
                </a:solidFill>
                <a:latin typeface="+mn-lt"/>
                <a:ea typeface="ＭＳ Ｐゴシック" panose="020B0600070205080204" pitchFamily="34" charset="-128"/>
              </a:rPr>
              <a:t>Akdeniz SÖİ 2021-2027 Dönemi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tr-TR" altLang="tr-TR" sz="2400" b="1" dirty="0">
                <a:solidFill>
                  <a:srgbClr val="002060"/>
                </a:solidFill>
                <a:latin typeface="+mn-lt"/>
                <a:ea typeface="ＭＳ Ｐゴシック" panose="020B0600070205080204" pitchFamily="34" charset="-128"/>
              </a:rPr>
              <a:t>Hazırlıkları</a:t>
            </a:r>
          </a:p>
        </p:txBody>
      </p:sp>
      <p:sp>
        <p:nvSpPr>
          <p:cNvPr id="3" name="Dikdörtgen 2"/>
          <p:cNvSpPr/>
          <p:nvPr/>
        </p:nvSpPr>
        <p:spPr>
          <a:xfrm>
            <a:off x="323528" y="1410672"/>
            <a:ext cx="8496944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tr-TR" b="1" u="sng" dirty="0">
              <a:solidFill>
                <a:schemeClr val="tx2"/>
              </a:solidFill>
            </a:endParaRPr>
          </a:p>
          <a:p>
            <a:pPr marL="457200" indent="-457200" algn="just">
              <a:buFont typeface="Wingdings" panose="05000000000000000000" pitchFamily="2" charset="2"/>
              <a:buChar char="Ø"/>
            </a:pPr>
            <a:endParaRPr lang="tr-TR" sz="2800" b="1" dirty="0">
              <a:solidFill>
                <a:schemeClr val="tx2"/>
              </a:solidFill>
            </a:endParaRPr>
          </a:p>
          <a:p>
            <a:pPr marL="457200" indent="-457200" algn="just">
              <a:buFont typeface="Wingdings" panose="05000000000000000000" pitchFamily="2" charset="2"/>
              <a:buChar char="Ø"/>
            </a:pPr>
            <a:endParaRPr lang="tr-TR" sz="2800" b="1" dirty="0">
              <a:solidFill>
                <a:schemeClr val="tx2"/>
              </a:solidFill>
            </a:endParaRP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tr-TR" sz="2800" b="1" dirty="0">
                <a:solidFill>
                  <a:schemeClr val="tx2"/>
                </a:solidFill>
              </a:rPr>
              <a:t>Program belgesi hazırlıkları tamamlandı</a:t>
            </a: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tr-TR" sz="2800" b="1" dirty="0">
                <a:solidFill>
                  <a:schemeClr val="tx2"/>
                </a:solidFill>
              </a:rPr>
              <a:t>Ülke onayımızı verdik</a:t>
            </a: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tr-TR" sz="2800" b="1" dirty="0">
                <a:solidFill>
                  <a:schemeClr val="tx2"/>
                </a:solidFill>
              </a:rPr>
              <a:t>Komisyon’a sunuldu</a:t>
            </a: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tr-TR" sz="2800" b="1" dirty="0">
                <a:solidFill>
                  <a:schemeClr val="tx2"/>
                </a:solidFill>
              </a:rPr>
              <a:t>Tahmini teklif çağrısı- 2023 başı</a:t>
            </a: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tr-TR" sz="2800" b="1" dirty="0">
                <a:solidFill>
                  <a:schemeClr val="tx2"/>
                </a:solidFill>
              </a:rPr>
              <a:t>Yeni Dönem Bütçesi: 253.325.779 Avro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tr-TR" dirty="0">
              <a:solidFill>
                <a:schemeClr val="tx2"/>
              </a:solidFill>
            </a:endParaRPr>
          </a:p>
        </p:txBody>
      </p:sp>
      <p:pic>
        <p:nvPicPr>
          <p:cNvPr id="7" name="Immagine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49927"/>
            <a:ext cx="2555530" cy="8477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1443276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Diyagram 7"/>
          <p:cNvGraphicFramePr/>
          <p:nvPr>
            <p:extLst>
              <p:ext uri="{D42A27DB-BD31-4B8C-83A1-F6EECF244321}">
                <p14:modId xmlns:p14="http://schemas.microsoft.com/office/powerpoint/2010/main" val="177587511"/>
              </p:ext>
            </p:extLst>
          </p:nvPr>
        </p:nvGraphicFramePr>
        <p:xfrm>
          <a:off x="251520" y="1412776"/>
          <a:ext cx="8712968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Dikdörtgen 1"/>
          <p:cNvSpPr txBox="1">
            <a:spLocks noChangeArrowheads="1"/>
          </p:cNvSpPr>
          <p:nvPr/>
        </p:nvSpPr>
        <p:spPr bwMode="auto">
          <a:xfrm>
            <a:off x="1187624" y="332656"/>
            <a:ext cx="7416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+mj-cs"/>
              </a:defRPr>
            </a:lvl1pPr>
            <a:lvl2pPr marL="742950" indent="-28575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tr-TR" altLang="tr-TR" sz="2400" b="1" dirty="0">
                <a:solidFill>
                  <a:srgbClr val="00206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2021-2027 SÖİ Programları</a:t>
            </a:r>
          </a:p>
        </p:txBody>
      </p:sp>
    </p:spTree>
    <p:extLst>
      <p:ext uri="{BB962C8B-B14F-4D97-AF65-F5344CB8AC3E}">
        <p14:creationId xmlns:p14="http://schemas.microsoft.com/office/powerpoint/2010/main" val="269895534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ikdörtgen 6"/>
          <p:cNvSpPr/>
          <p:nvPr/>
        </p:nvSpPr>
        <p:spPr>
          <a:xfrm>
            <a:off x="286075" y="2132856"/>
            <a:ext cx="8713663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tr-TR" sz="2400" b="1" i="0" u="none" strike="noStrike" kern="1200" cap="none" spc="-15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tr-TR" sz="3200" b="1" i="0" u="none" strike="noStrike" kern="1200" cap="none" spc="-15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168957"/>
            <a:ext cx="1918625" cy="895548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-49"/>
            <a:ext cx="1656184" cy="1118833"/>
          </a:xfrm>
          <a:prstGeom prst="rect">
            <a:avLst/>
          </a:prstGeom>
        </p:spPr>
      </p:pic>
      <p:pic>
        <p:nvPicPr>
          <p:cNvPr id="11" name="Immagine 5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49927"/>
            <a:ext cx="2411514" cy="686786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7544" y="1772817"/>
            <a:ext cx="8136903" cy="3744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139313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4294967295"/>
          </p:nvPr>
        </p:nvSpPr>
        <p:spPr>
          <a:xfrm>
            <a:off x="179512" y="1556792"/>
            <a:ext cx="8712968" cy="5400600"/>
          </a:xfrm>
          <a:prstGeom prst="rect">
            <a:avLst/>
          </a:prstGeom>
        </p:spPr>
        <p:txBody>
          <a:bodyPr/>
          <a:lstStyle/>
          <a:p>
            <a:pPr marL="357187" indent="0">
              <a:buNone/>
              <a:defRPr/>
            </a:pPr>
            <a:endParaRPr lang="tr-TR" b="1" spc="-150" dirty="0">
              <a:solidFill>
                <a:srgbClr val="002060"/>
              </a:solidFill>
              <a:latin typeface="+mj-lt"/>
              <a:cs typeface="Arial" panose="020B0604020202020204" pitchFamily="34" charset="0"/>
            </a:endParaRPr>
          </a:p>
          <a:p>
            <a:pPr marL="228600" indent="-228600">
              <a:buFont typeface="+mj-lt"/>
              <a:buAutoNum type="arabicPeriod"/>
              <a:defRPr/>
            </a:pPr>
            <a:endParaRPr lang="tr-TR" sz="1000" dirty="0">
              <a:solidFill>
                <a:srgbClr val="002060"/>
              </a:solidFill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234415"/>
            <a:ext cx="2061463" cy="777208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59" y="181909"/>
            <a:ext cx="1584177" cy="925202"/>
          </a:xfrm>
          <a:prstGeom prst="rect">
            <a:avLst/>
          </a:prstGeom>
        </p:spPr>
      </p:pic>
      <p:sp>
        <p:nvSpPr>
          <p:cNvPr id="6" name="Dikdörtgen 5"/>
          <p:cNvSpPr/>
          <p:nvPr/>
        </p:nvSpPr>
        <p:spPr>
          <a:xfrm>
            <a:off x="251520" y="1451781"/>
            <a:ext cx="8568952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71537" lvl="0" indent="-514350">
              <a:spcBef>
                <a:spcPct val="20000"/>
              </a:spcBef>
              <a:spcAft>
                <a:spcPts val="600"/>
              </a:spcAft>
              <a:buFont typeface="Arial" panose="020B0604020202020204" pitchFamily="34" charset="0"/>
              <a:buAutoNum type="arabicPeriod"/>
              <a:defRPr/>
            </a:pPr>
            <a:r>
              <a:rPr lang="tr-TR" sz="2800" b="1" spc="-150" dirty="0">
                <a:solidFill>
                  <a:srgbClr val="1F497D"/>
                </a:solidFill>
                <a:latin typeface="Calibri"/>
              </a:rPr>
              <a:t>AB’de Sınır Ötesi İşbirliği Programları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tr-TR" altLang="en-US" dirty="0">
                <a:solidFill>
                  <a:schemeClr val="tx2"/>
                </a:solidFill>
              </a:rPr>
              <a:t>İlk </a:t>
            </a:r>
            <a:r>
              <a:rPr lang="tr-TR" altLang="en-US" sz="1600" dirty="0">
                <a:solidFill>
                  <a:schemeClr val="tx2"/>
                </a:solidFill>
              </a:rPr>
              <a:t>olarak 1950’lerde Kuzey Avrupa’da ve özellikle Ren Havzasında başlayan sınır ötesi işbirliği girişimleri, 1990’larda AB tarafından </a:t>
            </a:r>
            <a:r>
              <a:rPr lang="tr-TR" altLang="en-US" sz="1600" b="1" dirty="0">
                <a:solidFill>
                  <a:schemeClr val="tx2"/>
                </a:solidFill>
              </a:rPr>
              <a:t>bütünleşme stratejisinin bir parçası olarak </a:t>
            </a:r>
            <a:r>
              <a:rPr lang="tr-TR" altLang="en-US" sz="1600" dirty="0">
                <a:solidFill>
                  <a:schemeClr val="tx2"/>
                </a:solidFill>
              </a:rPr>
              <a:t>benimsenerek desteklenmiştir. 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endParaRPr lang="tr-TR" altLang="en-US" sz="1600" dirty="0">
              <a:solidFill>
                <a:schemeClr val="tx2"/>
              </a:solidFill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tr-TR" altLang="en-US" sz="1600" dirty="0">
                <a:solidFill>
                  <a:schemeClr val="tx2"/>
                </a:solidFill>
              </a:rPr>
              <a:t>Sınır ötesi işbirliği programları, AB ülkelerinin ortak sınır bölgelerinde, AB üyesi ülkelerle sınırları bulunan üçüncü ülkelerin sınır bölgeleri arasında ve Birliğin kendi içindeki bölgeleri arasında</a:t>
            </a:r>
            <a:r>
              <a:rPr lang="tr-TR" altLang="en-US" sz="1600" b="1" dirty="0">
                <a:solidFill>
                  <a:schemeClr val="tx2"/>
                </a:solidFill>
              </a:rPr>
              <a:t> dengeli bir kalkınma için işbirliğini</a:t>
            </a:r>
            <a:r>
              <a:rPr lang="tr-TR" altLang="en-US" sz="1600" dirty="0">
                <a:solidFill>
                  <a:schemeClr val="tx2"/>
                </a:solidFill>
              </a:rPr>
              <a:t> öngörmektedir. 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endParaRPr lang="tr-TR" altLang="en-US" sz="1600" dirty="0">
              <a:solidFill>
                <a:schemeClr val="tx2"/>
              </a:solidFill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tr-TR" altLang="en-US" sz="1600" b="1" dirty="0">
                <a:solidFill>
                  <a:schemeClr val="tx2"/>
                </a:solidFill>
              </a:rPr>
              <a:t>AB Bölgesel Politikasının </a:t>
            </a:r>
            <a:r>
              <a:rPr lang="tr-TR" altLang="en-US" sz="1600" dirty="0">
                <a:solidFill>
                  <a:schemeClr val="tx2"/>
                </a:solidFill>
              </a:rPr>
              <a:t>yanı sıra </a:t>
            </a:r>
            <a:r>
              <a:rPr lang="tr-TR" altLang="en-US" sz="1600" b="1" dirty="0">
                <a:solidFill>
                  <a:schemeClr val="tx2"/>
                </a:solidFill>
              </a:rPr>
              <a:t>Avrupa Komşuluk Politikasının </a:t>
            </a:r>
            <a:r>
              <a:rPr lang="tr-TR" altLang="en-US" sz="1600" dirty="0">
                <a:solidFill>
                  <a:schemeClr val="tx2"/>
                </a:solidFill>
              </a:rPr>
              <a:t>da araçlarından biri olan sınır ötesi işbirliği programları, sınır bölgelerinin kalkınmasına katkı sağlarken </a:t>
            </a:r>
            <a:r>
              <a:rPr lang="tr-TR" altLang="en-US" sz="1600" b="1" dirty="0">
                <a:solidFill>
                  <a:schemeClr val="tx2"/>
                </a:solidFill>
              </a:rPr>
              <a:t>farklı kültür ve toplumların kaynaşmasına</a:t>
            </a:r>
            <a:r>
              <a:rPr lang="tr-TR" altLang="en-US" sz="1600" dirty="0">
                <a:solidFill>
                  <a:schemeClr val="tx2"/>
                </a:solidFill>
              </a:rPr>
              <a:t> da vesile olmaktadır.</a:t>
            </a:r>
          </a:p>
        </p:txBody>
      </p:sp>
      <p:pic>
        <p:nvPicPr>
          <p:cNvPr id="7" name="Immagine 5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49926"/>
            <a:ext cx="2411514" cy="93347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8710058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Diyagram 7"/>
          <p:cNvGraphicFramePr/>
          <p:nvPr/>
        </p:nvGraphicFramePr>
        <p:xfrm>
          <a:off x="658761" y="1455174"/>
          <a:ext cx="7945687" cy="45661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8151701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Diyagram 7"/>
          <p:cNvGraphicFramePr/>
          <p:nvPr/>
        </p:nvGraphicFramePr>
        <p:xfrm>
          <a:off x="658761" y="1455174"/>
          <a:ext cx="7945687" cy="45661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Dikdörtgen 4"/>
          <p:cNvSpPr/>
          <p:nvPr/>
        </p:nvSpPr>
        <p:spPr>
          <a:xfrm>
            <a:off x="1979712" y="404664"/>
            <a:ext cx="5400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altLang="tr-TR" sz="2400" b="1" dirty="0" err="1">
                <a:solidFill>
                  <a:srgbClr val="00206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Horizon</a:t>
            </a:r>
            <a:r>
              <a:rPr lang="tr-TR" altLang="tr-TR" sz="2400" b="1" dirty="0">
                <a:solidFill>
                  <a:srgbClr val="00206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 Europe- CBC Sinerji </a:t>
            </a:r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 rotWithShape="1">
          <a:blip r:embed="rId7"/>
          <a:srcRect l="9188" t="17369" r="14211" b="6146"/>
          <a:stretch/>
        </p:blipFill>
        <p:spPr>
          <a:xfrm>
            <a:off x="971600" y="1606592"/>
            <a:ext cx="7236804" cy="4263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01308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Diyagram 7"/>
          <p:cNvGraphicFramePr/>
          <p:nvPr/>
        </p:nvGraphicFramePr>
        <p:xfrm>
          <a:off x="658761" y="1455174"/>
          <a:ext cx="7945687" cy="45661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Dikdörtgen 4"/>
          <p:cNvSpPr/>
          <p:nvPr/>
        </p:nvSpPr>
        <p:spPr>
          <a:xfrm>
            <a:off x="1979712" y="404664"/>
            <a:ext cx="5400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altLang="tr-TR" sz="2400" b="1" dirty="0" err="1">
                <a:solidFill>
                  <a:srgbClr val="00206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Horizon</a:t>
            </a:r>
            <a:r>
              <a:rPr lang="tr-TR" altLang="tr-TR" sz="2400" b="1" dirty="0">
                <a:solidFill>
                  <a:srgbClr val="00206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 Europe- CBC Sinerji </a:t>
            </a: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 rotWithShape="1">
          <a:blip r:embed="rId7"/>
          <a:srcRect l="9244" t="18020" r="14285" b="5654"/>
          <a:stretch/>
        </p:blipFill>
        <p:spPr>
          <a:xfrm>
            <a:off x="1097614" y="1628800"/>
            <a:ext cx="6948772" cy="4123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21540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Diyagram 7"/>
          <p:cNvGraphicFramePr/>
          <p:nvPr/>
        </p:nvGraphicFramePr>
        <p:xfrm>
          <a:off x="658761" y="1455174"/>
          <a:ext cx="7945687" cy="45661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Dikdörtgen 4"/>
          <p:cNvSpPr/>
          <p:nvPr/>
        </p:nvSpPr>
        <p:spPr>
          <a:xfrm>
            <a:off x="1979712" y="404664"/>
            <a:ext cx="5400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altLang="tr-TR" sz="2400" b="1" dirty="0" err="1">
                <a:solidFill>
                  <a:srgbClr val="00206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Horizon</a:t>
            </a:r>
            <a:r>
              <a:rPr lang="tr-TR" altLang="tr-TR" sz="2400" b="1" dirty="0">
                <a:solidFill>
                  <a:srgbClr val="00206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 Europe- CBC Sinerji </a:t>
            </a: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 rotWithShape="1">
          <a:blip r:embed="rId7"/>
          <a:srcRect l="9244" t="17627" r="15126" b="5584"/>
          <a:stretch/>
        </p:blipFill>
        <p:spPr>
          <a:xfrm>
            <a:off x="323528" y="1455174"/>
            <a:ext cx="8496944" cy="4416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976218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Diyagram 7"/>
          <p:cNvGraphicFramePr/>
          <p:nvPr/>
        </p:nvGraphicFramePr>
        <p:xfrm>
          <a:off x="658761" y="1455174"/>
          <a:ext cx="7945687" cy="45661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Dikdörtgen 4"/>
          <p:cNvSpPr/>
          <p:nvPr/>
        </p:nvSpPr>
        <p:spPr>
          <a:xfrm>
            <a:off x="1979712" y="404664"/>
            <a:ext cx="5400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altLang="tr-TR" sz="2400" b="1" dirty="0" err="1">
                <a:solidFill>
                  <a:srgbClr val="00206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Horizon</a:t>
            </a:r>
            <a:r>
              <a:rPr lang="tr-TR" altLang="tr-TR" sz="2400" b="1" dirty="0">
                <a:solidFill>
                  <a:srgbClr val="00206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 Europe- CBC Sinerji </a:t>
            </a:r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 rotWithShape="1">
          <a:blip r:embed="rId7"/>
          <a:srcRect l="8943" t="16873" r="14087" b="6692"/>
          <a:stretch/>
        </p:blipFill>
        <p:spPr>
          <a:xfrm>
            <a:off x="1211224" y="1638958"/>
            <a:ext cx="6817160" cy="4198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694337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Diyagram 7"/>
          <p:cNvGraphicFramePr/>
          <p:nvPr/>
        </p:nvGraphicFramePr>
        <p:xfrm>
          <a:off x="658761" y="1455174"/>
          <a:ext cx="7945687" cy="45661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Dikdörtgen 4"/>
          <p:cNvSpPr/>
          <p:nvPr/>
        </p:nvSpPr>
        <p:spPr>
          <a:xfrm>
            <a:off x="1979712" y="404664"/>
            <a:ext cx="5400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altLang="tr-TR" sz="2400" b="1" dirty="0" err="1">
                <a:solidFill>
                  <a:srgbClr val="00206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Horizon</a:t>
            </a:r>
            <a:r>
              <a:rPr lang="tr-TR" altLang="tr-TR" sz="2400" b="1" dirty="0">
                <a:solidFill>
                  <a:srgbClr val="00206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 Europe- CBC Sinerji </a:t>
            </a:r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 rotWithShape="1">
          <a:blip r:embed="rId7"/>
          <a:srcRect l="8984" t="17364" r="14247" b="5699"/>
          <a:stretch/>
        </p:blipFill>
        <p:spPr>
          <a:xfrm>
            <a:off x="1187624" y="1700808"/>
            <a:ext cx="6997196" cy="4019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14001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Diyagram 7"/>
          <p:cNvGraphicFramePr/>
          <p:nvPr/>
        </p:nvGraphicFramePr>
        <p:xfrm>
          <a:off x="658761" y="1455174"/>
          <a:ext cx="7945687" cy="45661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Dikdörtgen 4"/>
          <p:cNvSpPr/>
          <p:nvPr/>
        </p:nvSpPr>
        <p:spPr>
          <a:xfrm>
            <a:off x="1979712" y="404664"/>
            <a:ext cx="5400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altLang="tr-TR" sz="2400" b="1" dirty="0" err="1">
                <a:solidFill>
                  <a:srgbClr val="00206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Horizon</a:t>
            </a:r>
            <a:r>
              <a:rPr lang="tr-TR" altLang="tr-TR" sz="2400" b="1" dirty="0">
                <a:solidFill>
                  <a:srgbClr val="00206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 Europe- CBC Sinerji </a:t>
            </a: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 rotWithShape="1">
          <a:blip r:embed="rId7"/>
          <a:srcRect l="9016" t="17128" r="13934" b="5798"/>
          <a:stretch/>
        </p:blipFill>
        <p:spPr>
          <a:xfrm>
            <a:off x="1187624" y="1700808"/>
            <a:ext cx="6984776" cy="4012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09522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8" name="12 İçerik Yer Tutucusu"/>
          <p:cNvSpPr>
            <a:spLocks noGrp="1"/>
          </p:cNvSpPr>
          <p:nvPr>
            <p:ph idx="4294967295"/>
          </p:nvPr>
        </p:nvSpPr>
        <p:spPr>
          <a:xfrm>
            <a:off x="488950" y="1679575"/>
            <a:ext cx="7867650" cy="4413250"/>
          </a:xfrm>
          <a:prstGeom prst="rect">
            <a:avLst/>
          </a:prstGeom>
        </p:spPr>
        <p:txBody>
          <a:bodyPr/>
          <a:lstStyle/>
          <a:p>
            <a:pPr eaLnBrk="1" hangingPunct="1"/>
            <a:endParaRPr lang="tr-TR" altLang="tr-TR" sz="900" b="1">
              <a:solidFill>
                <a:srgbClr val="333399"/>
              </a:solidFill>
              <a:latin typeface="Arial" panose="020B0604020202020204" pitchFamily="34" charset="0"/>
            </a:endParaRPr>
          </a:p>
          <a:p>
            <a:pPr eaLnBrk="1" hangingPunct="1">
              <a:buFontTx/>
              <a:buNone/>
            </a:pPr>
            <a:r>
              <a:rPr lang="tr-TR" altLang="tr-TR" sz="2400" b="1">
                <a:solidFill>
                  <a:srgbClr val="333399"/>
                </a:solidFill>
                <a:latin typeface="Arial" panose="020B0604020202020204" pitchFamily="34" charset="0"/>
              </a:rPr>
              <a:t>	</a:t>
            </a:r>
            <a:endParaRPr lang="tr-TR" altLang="tr-TR" sz="1800">
              <a:solidFill>
                <a:srgbClr val="333399"/>
              </a:solidFill>
              <a:latin typeface="Arial" panose="020B0604020202020204" pitchFamily="34" charset="0"/>
            </a:endParaRPr>
          </a:p>
        </p:txBody>
      </p:sp>
      <p:sp>
        <p:nvSpPr>
          <p:cNvPr id="11" name="İçerik Yer Tutucusu 1"/>
          <p:cNvSpPr txBox="1">
            <a:spLocks/>
          </p:cNvSpPr>
          <p:nvPr/>
        </p:nvSpPr>
        <p:spPr bwMode="auto">
          <a:xfrm>
            <a:off x="251521" y="1412776"/>
            <a:ext cx="8712968" cy="4752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spcAft>
                <a:spcPts val="0"/>
              </a:spcAft>
              <a:buNone/>
              <a:defRPr/>
            </a:pPr>
            <a:endParaRPr lang="tr-TR" sz="1800" dirty="0">
              <a:solidFill>
                <a:srgbClr val="002060"/>
              </a:solidFill>
            </a:endParaRPr>
          </a:p>
          <a:p>
            <a:pPr algn="just" fontAlgn="auto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endParaRPr lang="tr-TR" sz="1800" dirty="0">
              <a:solidFill>
                <a:srgbClr val="002060"/>
              </a:solidFill>
            </a:endParaRP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tr-TR" altLang="tr-TR" sz="4400" i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Teşekkür ederiz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tr-TR" altLang="tr-TR" sz="36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marL="0" indent="0" algn="ctr">
              <a:buFontTx/>
              <a:buNone/>
              <a:defRPr/>
            </a:pPr>
            <a:r>
              <a:rPr lang="tr-TR" altLang="tr-TR" sz="2000">
                <a:solidFill>
                  <a:schemeClr val="tx2"/>
                </a:solidFill>
              </a:rPr>
              <a:t>Sınır </a:t>
            </a:r>
            <a:r>
              <a:rPr lang="tr-TR" altLang="tr-TR" sz="2000" dirty="0">
                <a:solidFill>
                  <a:schemeClr val="tx2"/>
                </a:solidFill>
              </a:rPr>
              <a:t>Ötesi İşbirliği Daire Başkanlığı</a:t>
            </a:r>
          </a:p>
          <a:p>
            <a:pPr marL="0" indent="0" algn="ctr">
              <a:buFontTx/>
              <a:buNone/>
              <a:defRPr/>
            </a:pPr>
            <a:r>
              <a:rPr lang="tr-TR" altLang="tr-TR" sz="1800" dirty="0">
                <a:solidFill>
                  <a:srgbClr val="002060"/>
                </a:solidFill>
                <a:hlinkClick r:id="rId3"/>
              </a:rPr>
              <a:t>www.cbc.ab.gov.tr</a:t>
            </a:r>
            <a:r>
              <a:rPr lang="tr-TR" altLang="tr-TR" sz="1800" dirty="0">
                <a:solidFill>
                  <a:srgbClr val="002060"/>
                </a:solidFill>
              </a:rPr>
              <a:t> </a:t>
            </a:r>
          </a:p>
          <a:p>
            <a:pPr marL="0" indent="0" algn="ctr">
              <a:buFontTx/>
              <a:buNone/>
              <a:defRPr/>
            </a:pPr>
            <a:r>
              <a:rPr lang="tr-TR" altLang="tr-TR" sz="1800" dirty="0">
                <a:solidFill>
                  <a:srgbClr val="002060"/>
                </a:solidFill>
                <a:latin typeface="+mj-lt"/>
                <a:ea typeface="+mj-ea"/>
                <a:cs typeface="+mj-cs"/>
                <a:hlinkClick r:id="rId4"/>
              </a:rPr>
              <a:t>cbc@ab.gov.tr</a:t>
            </a:r>
            <a:endParaRPr lang="tr-TR" altLang="tr-TR" sz="1800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 marL="0" indent="0" algn="ctr">
              <a:buFontTx/>
              <a:buNone/>
              <a:defRPr/>
            </a:pPr>
            <a:r>
              <a:rPr lang="tr-TR" altLang="tr-TR" sz="1800" dirty="0">
                <a:solidFill>
                  <a:srgbClr val="002060"/>
                </a:solidFill>
                <a:latin typeface="+mj-lt"/>
                <a:ea typeface="+mj-ea"/>
                <a:cs typeface="+mj-cs"/>
                <a:hlinkClick r:id="rId5"/>
              </a:rPr>
              <a:t>cbcbgtr@ab.gov.tr</a:t>
            </a:r>
            <a:endParaRPr lang="tr-TR" altLang="tr-TR" sz="1800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 marL="0" indent="0" algn="ctr">
              <a:buFontTx/>
              <a:buNone/>
              <a:defRPr/>
            </a:pPr>
            <a:r>
              <a:rPr lang="tr-TR" altLang="tr-TR" sz="1800" dirty="0">
                <a:solidFill>
                  <a:srgbClr val="002060"/>
                </a:solidFill>
                <a:latin typeface="+mj-lt"/>
                <a:ea typeface="+mj-ea"/>
                <a:cs typeface="+mj-cs"/>
                <a:hlinkClick r:id="rId6"/>
              </a:rPr>
              <a:t>cbcbsb@ab.gov.tr</a:t>
            </a:r>
            <a:endParaRPr lang="tr-TR" altLang="tr-TR" sz="1800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 marL="0" indent="0" algn="ctr">
              <a:buFontTx/>
              <a:buNone/>
              <a:defRPr/>
            </a:pPr>
            <a:r>
              <a:rPr lang="tr-TR" altLang="tr-TR" sz="1800" dirty="0">
                <a:solidFill>
                  <a:srgbClr val="002060"/>
                </a:solidFill>
                <a:latin typeface="+mj-lt"/>
                <a:ea typeface="+mj-ea"/>
                <a:cs typeface="+mj-cs"/>
                <a:hlinkClick r:id="rId7"/>
              </a:rPr>
              <a:t>cbcmed@ab.gov.tr</a:t>
            </a:r>
            <a:endParaRPr lang="tr-TR" altLang="tr-TR" sz="1800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 marL="0" indent="0" algn="ctr">
              <a:buFontTx/>
              <a:buNone/>
              <a:defRPr/>
            </a:pPr>
            <a:endParaRPr lang="en-US" altLang="tr-TR" sz="1800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 algn="just" fontAlgn="auto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endParaRPr lang="tr-TR" sz="1800" dirty="0">
              <a:solidFill>
                <a:srgbClr val="002060"/>
              </a:solidFill>
            </a:endParaRPr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60521"/>
            <a:ext cx="1944216" cy="826477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146736"/>
            <a:ext cx="1512168" cy="912776"/>
          </a:xfrm>
          <a:prstGeom prst="rect">
            <a:avLst/>
          </a:prstGeom>
        </p:spPr>
      </p:pic>
      <p:pic>
        <p:nvPicPr>
          <p:cNvPr id="7" name="Immagine 5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49927"/>
            <a:ext cx="2592288" cy="8308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4294967295"/>
          </p:nvPr>
        </p:nvSpPr>
        <p:spPr>
          <a:xfrm>
            <a:off x="755576" y="2564904"/>
            <a:ext cx="7704856" cy="3384376"/>
          </a:xfrm>
          <a:prstGeom prst="rect">
            <a:avLst/>
          </a:prstGeom>
        </p:spPr>
        <p:txBody>
          <a:bodyPr/>
          <a:lstStyle/>
          <a:p>
            <a:pPr algn="just" eaLnBrk="1" fontAlgn="auto" hangingPunct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tr-TR" altLang="en-US" sz="2000" dirty="0">
                <a:solidFill>
                  <a:srgbClr val="1F497D"/>
                </a:solidFill>
              </a:rPr>
              <a:t>73 sınır ötesi işbirliği programı (</a:t>
            </a:r>
            <a:r>
              <a:rPr lang="tr-TR" altLang="en-US" sz="2000" dirty="0" err="1">
                <a:solidFill>
                  <a:srgbClr val="1F497D"/>
                </a:solidFill>
              </a:rPr>
              <a:t>Interreg</a:t>
            </a:r>
            <a:r>
              <a:rPr lang="tr-TR" altLang="en-US" sz="2000" dirty="0">
                <a:solidFill>
                  <a:srgbClr val="1F497D"/>
                </a:solidFill>
              </a:rPr>
              <a:t> A),  6 726 820 627 Euro</a:t>
            </a:r>
          </a:p>
          <a:p>
            <a:pPr algn="just" eaLnBrk="1" fontAlgn="auto" hangingPunct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tr-TR" altLang="en-US" sz="2000" dirty="0">
                <a:solidFill>
                  <a:srgbClr val="1F497D"/>
                </a:solidFill>
              </a:rPr>
              <a:t>14 ulus ötesi program (</a:t>
            </a:r>
            <a:r>
              <a:rPr lang="tr-TR" altLang="en-US" sz="2000" dirty="0" err="1">
                <a:solidFill>
                  <a:srgbClr val="1F497D"/>
                </a:solidFill>
              </a:rPr>
              <a:t>Interreg</a:t>
            </a:r>
            <a:r>
              <a:rPr lang="tr-TR" altLang="en-US" sz="2000" dirty="0">
                <a:solidFill>
                  <a:srgbClr val="1F497D"/>
                </a:solidFill>
              </a:rPr>
              <a:t> B) 2 336 439 390 Euro</a:t>
            </a:r>
          </a:p>
          <a:p>
            <a:pPr lvl="0" algn="just" eaLnBrk="1" fontAlgn="auto" hangingPunct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tr-TR" altLang="en-US" sz="2000" dirty="0">
                <a:solidFill>
                  <a:srgbClr val="1F497D"/>
                </a:solidFill>
              </a:rPr>
              <a:t>4 bölgelerarası işbirliği programı (</a:t>
            </a:r>
            <a:r>
              <a:rPr lang="tr-TR" altLang="en-US" sz="2000" dirty="0" err="1">
                <a:solidFill>
                  <a:srgbClr val="1F497D"/>
                </a:solidFill>
              </a:rPr>
              <a:t>Interreg</a:t>
            </a:r>
            <a:r>
              <a:rPr lang="tr-TR" altLang="en-US" sz="2000" dirty="0">
                <a:solidFill>
                  <a:srgbClr val="1F497D"/>
                </a:solidFill>
              </a:rPr>
              <a:t> C) 557 252 469 Euro</a:t>
            </a:r>
          </a:p>
          <a:p>
            <a:pPr algn="just" eaLnBrk="1" fontAlgn="auto" hangingPunct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tr-TR" altLang="en-US" sz="2000" dirty="0">
                <a:solidFill>
                  <a:srgbClr val="1F497D"/>
                </a:solidFill>
              </a:rPr>
              <a:t>5 dış bölgelerle (</a:t>
            </a:r>
            <a:r>
              <a:rPr lang="tr-TR" altLang="en-US" sz="2000" dirty="0" err="1">
                <a:solidFill>
                  <a:srgbClr val="1F497D"/>
                </a:solidFill>
              </a:rPr>
              <a:t>outermost</a:t>
            </a:r>
            <a:r>
              <a:rPr lang="tr-TR" altLang="en-US" sz="2000" dirty="0">
                <a:solidFill>
                  <a:srgbClr val="1F497D"/>
                </a:solidFill>
              </a:rPr>
              <a:t>) sınır ötesi işbirliği programı (</a:t>
            </a:r>
            <a:r>
              <a:rPr lang="tr-TR" altLang="en-US" sz="2000" dirty="0" err="1">
                <a:solidFill>
                  <a:srgbClr val="1F497D"/>
                </a:solidFill>
              </a:rPr>
              <a:t>Interreg</a:t>
            </a:r>
            <a:r>
              <a:rPr lang="tr-TR" altLang="en-US" sz="2000" dirty="0">
                <a:solidFill>
                  <a:srgbClr val="1F497D"/>
                </a:solidFill>
              </a:rPr>
              <a:t> D)329 174 780 Euro</a:t>
            </a:r>
            <a:endParaRPr lang="tr-TR" sz="1000" dirty="0">
              <a:solidFill>
                <a:srgbClr val="002060"/>
              </a:solidFill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234415"/>
            <a:ext cx="2061463" cy="777208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3" y="181909"/>
            <a:ext cx="1368153" cy="925202"/>
          </a:xfrm>
          <a:prstGeom prst="rect">
            <a:avLst/>
          </a:prstGeom>
        </p:spPr>
      </p:pic>
      <p:sp>
        <p:nvSpPr>
          <p:cNvPr id="6" name="Dikdörtgen 5"/>
          <p:cNvSpPr/>
          <p:nvPr/>
        </p:nvSpPr>
        <p:spPr>
          <a:xfrm>
            <a:off x="395536" y="1367493"/>
            <a:ext cx="8568952" cy="4234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defRPr/>
            </a:pPr>
            <a:endParaRPr lang="tr-TR" altLang="en-US" sz="1600" dirty="0">
              <a:solidFill>
                <a:schemeClr val="tx2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1259632" y="1462981"/>
            <a:ext cx="6840760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7188" lvl="0" indent="-357188">
              <a:spcBef>
                <a:spcPct val="20000"/>
              </a:spcBef>
              <a:spcAft>
                <a:spcPts val="600"/>
              </a:spcAft>
              <a:buFont typeface="Arial" panose="020B0604020202020204" pitchFamily="34" charset="0"/>
              <a:buAutoNum type="arabicPeriod"/>
              <a:defRPr/>
            </a:pPr>
            <a:r>
              <a:rPr lang="tr-TR" sz="2800" b="1" spc="-150" dirty="0">
                <a:solidFill>
                  <a:srgbClr val="1F497D"/>
                </a:solidFill>
                <a:latin typeface="Calibri"/>
              </a:rPr>
              <a:t>AB’de Sınır Ötesi İşbirliği Programları</a:t>
            </a:r>
          </a:p>
          <a:p>
            <a:pPr marL="0" lvl="0" indent="0" algn="just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r-TR" sz="2400" b="1" kern="0" dirty="0">
                <a:solidFill>
                  <a:srgbClr val="1F497D"/>
                </a:solidFill>
              </a:rPr>
              <a:t>2021-2027 INTERREG PROGRAMLARI</a:t>
            </a:r>
            <a:endParaRPr lang="tr-TR" sz="2400" b="1" i="1" kern="0" dirty="0">
              <a:solidFill>
                <a:srgbClr val="1F497D"/>
              </a:solidFill>
            </a:endParaRPr>
          </a:p>
        </p:txBody>
      </p:sp>
      <p:pic>
        <p:nvPicPr>
          <p:cNvPr id="8" name="Immagine 5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149926"/>
            <a:ext cx="2339506" cy="93347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515526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234415"/>
            <a:ext cx="2061463" cy="777208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3" y="181909"/>
            <a:ext cx="1368153" cy="925202"/>
          </a:xfrm>
          <a:prstGeom prst="rect">
            <a:avLst/>
          </a:prstGeom>
        </p:spPr>
      </p:pic>
      <p:sp>
        <p:nvSpPr>
          <p:cNvPr id="6" name="Dikdörtgen 5"/>
          <p:cNvSpPr/>
          <p:nvPr/>
        </p:nvSpPr>
        <p:spPr>
          <a:xfrm>
            <a:off x="395536" y="1367493"/>
            <a:ext cx="8568952" cy="4234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defRPr/>
            </a:pPr>
            <a:endParaRPr lang="tr-TR" altLang="en-US" sz="1600" dirty="0">
              <a:solidFill>
                <a:schemeClr val="tx2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1115616" y="1462981"/>
            <a:ext cx="7344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ctr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r-TR" sz="2800" b="1" kern="0" dirty="0">
                <a:solidFill>
                  <a:srgbClr val="1F497D"/>
                </a:solidFill>
              </a:rPr>
              <a:t>INTERACT- www.keep.eu</a:t>
            </a:r>
          </a:p>
        </p:txBody>
      </p:sp>
      <p:pic>
        <p:nvPicPr>
          <p:cNvPr id="8" name="Immagine 5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149926"/>
            <a:ext cx="2339506" cy="933479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Resim 8" descr="harita içeren bir resim&#10;&#10;Açıklama otomatik olarak oluşturuldu">
            <a:extLst>
              <a:ext uri="{FF2B5EF4-FFF2-40B4-BE49-F238E27FC236}">
                <a16:creationId xmlns:a16="http://schemas.microsoft.com/office/drawing/2014/main" id="{EEBD4523-D3F3-C582-78E6-59FB9911061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988" y="2146812"/>
            <a:ext cx="8354023" cy="3486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3465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4294967295"/>
          </p:nvPr>
        </p:nvSpPr>
        <p:spPr>
          <a:xfrm>
            <a:off x="539553" y="2060848"/>
            <a:ext cx="8115209" cy="4032448"/>
          </a:xfrm>
          <a:prstGeom prst="rect">
            <a:avLst/>
          </a:prstGeom>
        </p:spPr>
        <p:txBody>
          <a:bodyPr/>
          <a:lstStyle/>
          <a:p>
            <a:pPr marL="285750" lvl="0" indent="-285750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endParaRPr lang="tr-TR" altLang="en-US" sz="2000" b="1" dirty="0">
              <a:solidFill>
                <a:srgbClr val="1F497D"/>
              </a:solidFill>
              <a:latin typeface="Arial" panose="020B0604020202020204" pitchFamily="34" charset="0"/>
            </a:endParaRPr>
          </a:p>
          <a:p>
            <a:pPr marL="0" indent="0">
              <a:buNone/>
              <a:defRPr/>
            </a:pPr>
            <a:endParaRPr lang="tr-TR" sz="1000" dirty="0">
              <a:solidFill>
                <a:srgbClr val="002060"/>
              </a:solidFill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234415"/>
            <a:ext cx="2061463" cy="777208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1" y="181909"/>
            <a:ext cx="1656185" cy="925202"/>
          </a:xfrm>
          <a:prstGeom prst="rect">
            <a:avLst/>
          </a:prstGeom>
        </p:spPr>
      </p:pic>
      <p:sp>
        <p:nvSpPr>
          <p:cNvPr id="6" name="Dikdörtgen 5"/>
          <p:cNvSpPr/>
          <p:nvPr/>
        </p:nvSpPr>
        <p:spPr>
          <a:xfrm>
            <a:off x="395536" y="1367493"/>
            <a:ext cx="8568952" cy="4234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defRPr/>
            </a:pPr>
            <a:endParaRPr lang="tr-TR" altLang="en-US" sz="1600" dirty="0">
              <a:solidFill>
                <a:schemeClr val="tx2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683568" y="1401553"/>
            <a:ext cx="73448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ctr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r-TR" sz="3600" b="1" kern="0" dirty="0">
                <a:solidFill>
                  <a:srgbClr val="1F497D"/>
                </a:solidFill>
              </a:rPr>
              <a:t>Genel İlkeler</a:t>
            </a:r>
            <a:endParaRPr lang="tr-TR" sz="3600" b="1" i="1" kern="0" dirty="0">
              <a:solidFill>
                <a:srgbClr val="1F497D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489238" y="2002005"/>
            <a:ext cx="2971800" cy="52322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800" b="1" dirty="0">
                <a:solidFill>
                  <a:schemeClr val="tx2"/>
                </a:solidFill>
              </a:rPr>
              <a:t>Yönetim Açısından</a:t>
            </a:r>
          </a:p>
        </p:txBody>
      </p:sp>
      <p:sp>
        <p:nvSpPr>
          <p:cNvPr id="9" name="Metin kutusu 8"/>
          <p:cNvSpPr txBox="1"/>
          <p:nvPr/>
        </p:nvSpPr>
        <p:spPr>
          <a:xfrm>
            <a:off x="5114047" y="1975732"/>
            <a:ext cx="3657600" cy="52322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800" b="1" dirty="0">
                <a:solidFill>
                  <a:schemeClr val="tx2"/>
                </a:solidFill>
              </a:rPr>
              <a:t>Uygulama Açısından</a:t>
            </a:r>
          </a:p>
        </p:txBody>
      </p:sp>
      <p:sp>
        <p:nvSpPr>
          <p:cNvPr id="10" name="Metin kutusu 9"/>
          <p:cNvSpPr txBox="1"/>
          <p:nvPr/>
        </p:nvSpPr>
        <p:spPr>
          <a:xfrm>
            <a:off x="330940" y="2615421"/>
            <a:ext cx="414933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tr-TR" sz="2000" dirty="0">
                <a:solidFill>
                  <a:schemeClr val="tx2"/>
                </a:solidFill>
              </a:rPr>
              <a:t>İstatistiksel sınıflandırma uyarınca coğrafi alan belirlenmesi</a:t>
            </a:r>
          </a:p>
          <a:p>
            <a:endParaRPr lang="tr-TR" sz="2000" dirty="0">
              <a:solidFill>
                <a:schemeClr val="tx2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tr-TR" sz="2000" dirty="0">
                <a:solidFill>
                  <a:schemeClr val="tx2"/>
                </a:solidFill>
              </a:rPr>
              <a:t>Ortak yönetim anlayışı</a:t>
            </a:r>
          </a:p>
          <a:p>
            <a:endParaRPr lang="tr-TR" sz="2000" dirty="0">
              <a:solidFill>
                <a:schemeClr val="tx2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tr-TR" sz="2000" dirty="0">
                <a:solidFill>
                  <a:schemeClr val="tx2"/>
                </a:solidFill>
              </a:rPr>
              <a:t>Tüm ülkelere eşit yetki</a:t>
            </a:r>
          </a:p>
          <a:p>
            <a:endParaRPr lang="tr-TR" sz="2000" dirty="0">
              <a:solidFill>
                <a:schemeClr val="tx2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tr-TR" sz="2000" dirty="0">
                <a:solidFill>
                  <a:schemeClr val="tx2"/>
                </a:solidFill>
              </a:rPr>
              <a:t>Üye ülkelerle aynı kurallara uyma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4633297" y="2615421"/>
            <a:ext cx="4342172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Ø"/>
              <a:defRPr/>
            </a:pPr>
            <a:r>
              <a:rPr lang="tr-TR" altLang="en-US" sz="2000" dirty="0">
                <a:solidFill>
                  <a:schemeClr val="tx2"/>
                </a:solidFill>
              </a:rPr>
              <a:t>Projelerde ortaklık prensibi</a:t>
            </a:r>
          </a:p>
          <a:p>
            <a:pPr>
              <a:defRPr/>
            </a:pPr>
            <a:endParaRPr lang="tr-TR" altLang="en-US" sz="2000" dirty="0">
              <a:solidFill>
                <a:schemeClr val="tx2"/>
              </a:solidFill>
            </a:endParaRPr>
          </a:p>
          <a:p>
            <a:pPr marL="342900" indent="-342900">
              <a:buFont typeface="Wingdings" pitchFamily="2" charset="2"/>
              <a:buChar char="Ø"/>
              <a:defRPr/>
            </a:pPr>
            <a:r>
              <a:rPr lang="tr-TR" altLang="en-US" sz="2000" dirty="0">
                <a:solidFill>
                  <a:schemeClr val="tx2"/>
                </a:solidFill>
              </a:rPr>
              <a:t>Sınır ötesi etki</a:t>
            </a:r>
          </a:p>
          <a:p>
            <a:pPr>
              <a:defRPr/>
            </a:pPr>
            <a:endParaRPr lang="tr-TR" altLang="en-US" sz="2000" dirty="0">
              <a:solidFill>
                <a:schemeClr val="tx2"/>
              </a:solidFill>
            </a:endParaRPr>
          </a:p>
          <a:p>
            <a:pPr marL="342900" indent="-342900">
              <a:buFont typeface="Wingdings" pitchFamily="2" charset="2"/>
              <a:buChar char="Ø"/>
              <a:defRPr/>
            </a:pPr>
            <a:r>
              <a:rPr lang="tr-TR" altLang="en-US" sz="2000" dirty="0">
                <a:solidFill>
                  <a:schemeClr val="tx2"/>
                </a:solidFill>
              </a:rPr>
              <a:t>Teknik işbirliği</a:t>
            </a:r>
          </a:p>
          <a:p>
            <a:pPr>
              <a:defRPr/>
            </a:pPr>
            <a:endParaRPr lang="tr-TR" altLang="en-US" sz="2000" dirty="0">
              <a:solidFill>
                <a:schemeClr val="tx2"/>
              </a:solidFill>
            </a:endParaRPr>
          </a:p>
          <a:p>
            <a:pPr marL="342900" indent="-342900">
              <a:buFont typeface="Wingdings" pitchFamily="2" charset="2"/>
              <a:buChar char="Ø"/>
              <a:defRPr/>
            </a:pPr>
            <a:r>
              <a:rPr lang="tr-TR" altLang="en-US" sz="2000" dirty="0">
                <a:solidFill>
                  <a:schemeClr val="tx2"/>
                </a:solidFill>
              </a:rPr>
              <a:t>Yararlanıcılar: </a:t>
            </a:r>
          </a:p>
          <a:p>
            <a:pPr marL="800100" lvl="1" indent="-342900">
              <a:buFont typeface="Arial" panose="020B0604020202020204" pitchFamily="34" charset="0"/>
              <a:buChar char="•"/>
              <a:defRPr/>
            </a:pPr>
            <a:r>
              <a:rPr lang="tr-TR" sz="2000" dirty="0">
                <a:solidFill>
                  <a:schemeClr val="tx2"/>
                </a:solidFill>
              </a:rPr>
              <a:t>Kamu kurumları, yerel yönetimler, okullar, üniversiteler, oda ve borsalar, STK’lar vb.</a:t>
            </a:r>
          </a:p>
        </p:txBody>
      </p:sp>
      <p:pic>
        <p:nvPicPr>
          <p:cNvPr id="12" name="Immagine 5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49926"/>
            <a:ext cx="2483522" cy="93347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776996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4294967295"/>
          </p:nvPr>
        </p:nvSpPr>
        <p:spPr>
          <a:xfrm>
            <a:off x="539553" y="2060848"/>
            <a:ext cx="8115209" cy="4032448"/>
          </a:xfrm>
          <a:prstGeom prst="rect">
            <a:avLst/>
          </a:prstGeom>
        </p:spPr>
        <p:txBody>
          <a:bodyPr/>
          <a:lstStyle/>
          <a:p>
            <a:pPr marL="285750" lvl="0" indent="-285750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endParaRPr lang="tr-TR" altLang="en-US" sz="2000" b="1" dirty="0">
              <a:solidFill>
                <a:srgbClr val="1F497D"/>
              </a:solidFill>
              <a:latin typeface="Arial" panose="020B0604020202020204" pitchFamily="34" charset="0"/>
            </a:endParaRPr>
          </a:p>
          <a:p>
            <a:pPr marL="0" indent="0">
              <a:buNone/>
              <a:defRPr/>
            </a:pPr>
            <a:endParaRPr lang="tr-TR" sz="1000" dirty="0">
              <a:solidFill>
                <a:srgbClr val="002060"/>
              </a:solidFill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234415"/>
            <a:ext cx="2061463" cy="777208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5" y="181909"/>
            <a:ext cx="1440161" cy="925202"/>
          </a:xfrm>
          <a:prstGeom prst="rect">
            <a:avLst/>
          </a:prstGeom>
        </p:spPr>
      </p:pic>
      <p:sp>
        <p:nvSpPr>
          <p:cNvPr id="6" name="Dikdörtgen 5"/>
          <p:cNvSpPr/>
          <p:nvPr/>
        </p:nvSpPr>
        <p:spPr>
          <a:xfrm>
            <a:off x="395536" y="1367493"/>
            <a:ext cx="8568952" cy="4234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defRPr/>
            </a:pPr>
            <a:endParaRPr lang="tr-TR" altLang="en-US" sz="1600" dirty="0">
              <a:solidFill>
                <a:schemeClr val="tx2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1115616" y="1439275"/>
            <a:ext cx="7344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ctr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r-TR" sz="2800" b="1" kern="0" dirty="0">
                <a:solidFill>
                  <a:srgbClr val="1F497D"/>
                </a:solidFill>
              </a:rPr>
              <a:t>2. Türkiye’de Sınır Ötesi İşbirliği</a:t>
            </a:r>
            <a:endParaRPr lang="tr-TR" sz="2800" b="1" i="1" kern="0" dirty="0">
              <a:solidFill>
                <a:srgbClr val="1F497D"/>
              </a:solidFill>
            </a:endParaRPr>
          </a:p>
        </p:txBody>
      </p:sp>
      <p:pic>
        <p:nvPicPr>
          <p:cNvPr id="8" name="Resim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3528" y="1998670"/>
            <a:ext cx="8568951" cy="4166634"/>
          </a:xfrm>
          <a:prstGeom prst="rect">
            <a:avLst/>
          </a:prstGeom>
        </p:spPr>
      </p:pic>
      <p:pic>
        <p:nvPicPr>
          <p:cNvPr id="9" name="Immagine 5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49926"/>
            <a:ext cx="2411514" cy="93347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387547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4294967295"/>
          </p:nvPr>
        </p:nvSpPr>
        <p:spPr>
          <a:xfrm>
            <a:off x="539553" y="2060848"/>
            <a:ext cx="8115209" cy="4032448"/>
          </a:xfrm>
          <a:prstGeom prst="rect">
            <a:avLst/>
          </a:prstGeom>
        </p:spPr>
        <p:txBody>
          <a:bodyPr/>
          <a:lstStyle/>
          <a:p>
            <a:pPr marL="285750" lvl="0" indent="-285750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endParaRPr lang="tr-TR" altLang="en-US" sz="2000" b="1" dirty="0">
              <a:solidFill>
                <a:srgbClr val="1F497D"/>
              </a:solidFill>
              <a:latin typeface="Arial" panose="020B0604020202020204" pitchFamily="34" charset="0"/>
            </a:endParaRPr>
          </a:p>
          <a:p>
            <a:pPr marL="0" indent="0">
              <a:buNone/>
              <a:defRPr/>
            </a:pPr>
            <a:endParaRPr lang="tr-TR" sz="1000" dirty="0">
              <a:solidFill>
                <a:srgbClr val="002060"/>
              </a:solidFill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234415"/>
            <a:ext cx="2061463" cy="777208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5" y="181909"/>
            <a:ext cx="1440161" cy="925202"/>
          </a:xfrm>
          <a:prstGeom prst="rect">
            <a:avLst/>
          </a:prstGeom>
        </p:spPr>
      </p:pic>
      <p:sp>
        <p:nvSpPr>
          <p:cNvPr id="6" name="Dikdörtgen 5"/>
          <p:cNvSpPr/>
          <p:nvPr/>
        </p:nvSpPr>
        <p:spPr>
          <a:xfrm>
            <a:off x="395536" y="1367493"/>
            <a:ext cx="8568952" cy="4234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defRPr/>
            </a:pPr>
            <a:endParaRPr lang="tr-TR" altLang="en-US" sz="1600" dirty="0">
              <a:solidFill>
                <a:schemeClr val="tx2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1115616" y="1432335"/>
            <a:ext cx="7344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ctr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r-TR" sz="2800" b="1" kern="0" dirty="0">
                <a:solidFill>
                  <a:srgbClr val="1F497D"/>
                </a:solidFill>
              </a:rPr>
              <a:t>2. Türkiye’de Sınır Ötesi İşbirliği</a:t>
            </a:r>
            <a:endParaRPr lang="tr-TR" sz="2800" b="1" i="1" kern="0" dirty="0">
              <a:solidFill>
                <a:srgbClr val="1F497D"/>
              </a:solidFill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97938" y="1870597"/>
            <a:ext cx="8280919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just" eaLnBrk="1" fontAlgn="auto" hangingPunct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tr-TR" altLang="en-US" b="1" dirty="0">
                <a:solidFill>
                  <a:srgbClr val="1F497D"/>
                </a:solidFill>
                <a:latin typeface="Calibri"/>
                <a:cs typeface="+mn-cs"/>
              </a:rPr>
              <a:t>2003-2006 dönemi- </a:t>
            </a:r>
            <a:r>
              <a:rPr lang="tr-TR" altLang="en-US" dirty="0">
                <a:solidFill>
                  <a:srgbClr val="1F497D"/>
                </a:solidFill>
                <a:latin typeface="Calibri"/>
                <a:cs typeface="+mn-cs"/>
              </a:rPr>
              <a:t>Ortak Küçük projeler Fonu (BG-TR)</a:t>
            </a:r>
          </a:p>
          <a:p>
            <a:pPr marL="285750" lvl="0" indent="-285750" algn="just" eaLnBrk="1" fontAlgn="auto" hangingPunct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tr-TR" altLang="en-US" b="1" dirty="0">
                <a:solidFill>
                  <a:srgbClr val="1F497D"/>
                </a:solidFill>
                <a:latin typeface="Calibri"/>
                <a:cs typeface="+mn-cs"/>
              </a:rPr>
              <a:t>2007-2013 dönemi </a:t>
            </a:r>
            <a:r>
              <a:rPr lang="en-AE" altLang="en-US" dirty="0">
                <a:solidFill>
                  <a:srgbClr val="1F497D"/>
                </a:solidFill>
                <a:latin typeface="Calibri"/>
                <a:cs typeface="+mn-cs"/>
              </a:rPr>
              <a:t>–</a:t>
            </a:r>
            <a:r>
              <a:rPr lang="tr-TR" altLang="en-US" dirty="0">
                <a:solidFill>
                  <a:srgbClr val="1F497D"/>
                </a:solidFill>
                <a:latin typeface="Calibri"/>
                <a:cs typeface="+mn-cs"/>
              </a:rPr>
              <a:t> Karadeniz Havzası ve BG-TR Sınır Ötesi İşbirliği </a:t>
            </a:r>
          </a:p>
          <a:p>
            <a:pPr marL="285750" indent="-285750" algn="just" eaLnBrk="1" fontAlgn="auto" hangingPunct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tr-TR" altLang="en-US" b="1" dirty="0">
                <a:solidFill>
                  <a:srgbClr val="1F497D"/>
                </a:solidFill>
                <a:latin typeface="Calibri"/>
                <a:cs typeface="+mn-cs"/>
              </a:rPr>
              <a:t>2014-2020 dönemi </a:t>
            </a:r>
            <a:r>
              <a:rPr lang="tr-TR" altLang="en-US" dirty="0">
                <a:solidFill>
                  <a:srgbClr val="1F497D"/>
                </a:solidFill>
                <a:latin typeface="Calibri"/>
                <a:cs typeface="+mn-cs"/>
              </a:rPr>
              <a:t>- </a:t>
            </a:r>
            <a:r>
              <a:rPr lang="tr-TR" altLang="en-US" dirty="0">
                <a:solidFill>
                  <a:srgbClr val="1F497D"/>
                </a:solidFill>
                <a:latin typeface="Calibri"/>
              </a:rPr>
              <a:t>Karadeniz Havzası ve BG-TR Sınır Ötesi İşbirliği </a:t>
            </a:r>
          </a:p>
          <a:p>
            <a:pPr marL="285750" indent="-285750" algn="just" eaLnBrk="1" fontAlgn="auto" hangingPunct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tr-TR" altLang="en-US" b="1" dirty="0">
                <a:solidFill>
                  <a:srgbClr val="1F497D"/>
                </a:solidFill>
                <a:latin typeface="Calibri"/>
                <a:cs typeface="+mn-cs"/>
              </a:rPr>
              <a:t>2021-2027 dönemi </a:t>
            </a:r>
            <a:r>
              <a:rPr lang="tr-TR" altLang="en-US" dirty="0">
                <a:solidFill>
                  <a:srgbClr val="1F497D"/>
                </a:solidFill>
                <a:latin typeface="Calibri"/>
                <a:cs typeface="+mn-cs"/>
              </a:rPr>
              <a:t>– </a:t>
            </a:r>
            <a:r>
              <a:rPr lang="tr-TR" altLang="en-US" dirty="0">
                <a:solidFill>
                  <a:srgbClr val="1F497D"/>
                </a:solidFill>
                <a:latin typeface="Calibri"/>
              </a:rPr>
              <a:t>Karadeniz Havzası, Akdeniz Havzası ve BG-TR </a:t>
            </a:r>
          </a:p>
          <a:p>
            <a:pPr marL="285750" indent="-285750" algn="just" eaLnBrk="1" fontAlgn="auto" hangingPunct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tr-TR" altLang="en-US" b="1" dirty="0">
                <a:solidFill>
                  <a:srgbClr val="1F497D"/>
                </a:solidFill>
                <a:latin typeface="Calibri"/>
                <a:cs typeface="+mn-cs"/>
              </a:rPr>
              <a:t>AB Başkanlığı </a:t>
            </a:r>
            <a:r>
              <a:rPr lang="tr-TR" altLang="en-US" dirty="0">
                <a:solidFill>
                  <a:srgbClr val="1F497D"/>
                </a:solidFill>
                <a:latin typeface="Calibri"/>
                <a:cs typeface="+mn-cs"/>
              </a:rPr>
              <a:t>(Sınır Ötesi İşbirliği Daire Başkanlığı) </a:t>
            </a:r>
            <a:r>
              <a:rPr lang="tr-TR" altLang="en-US" b="1" dirty="0">
                <a:solidFill>
                  <a:srgbClr val="1F497D"/>
                </a:solidFill>
                <a:latin typeface="Calibri"/>
                <a:cs typeface="+mn-cs"/>
              </a:rPr>
              <a:t>Ulusal Otorite </a:t>
            </a:r>
            <a:r>
              <a:rPr lang="tr-TR" altLang="en-US" dirty="0">
                <a:solidFill>
                  <a:srgbClr val="1F497D"/>
                </a:solidFill>
                <a:latin typeface="Calibri"/>
                <a:cs typeface="+mn-cs"/>
              </a:rPr>
              <a:t>sıfatıyla Programların Türkiye’deki yönetimi ve uygulamasından sorumlu</a:t>
            </a:r>
          </a:p>
          <a:p>
            <a:pPr marL="285750" lvl="0" indent="-285750" algn="just" eaLnBrk="1" fontAlgn="auto" hangingPunct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tr-TR" altLang="en-US" dirty="0">
                <a:solidFill>
                  <a:srgbClr val="1F497D"/>
                </a:solidFill>
                <a:latin typeface="Calibri"/>
                <a:cs typeface="+mn-cs"/>
              </a:rPr>
              <a:t>15/7/2018 tarihli ve 30479 sayılı Resmî Gazetede yayımlanan </a:t>
            </a:r>
            <a:r>
              <a:rPr lang="tr-TR" altLang="en-US" b="1" dirty="0">
                <a:solidFill>
                  <a:srgbClr val="1F497D"/>
                </a:solidFill>
                <a:latin typeface="Calibri"/>
                <a:cs typeface="+mn-cs"/>
              </a:rPr>
              <a:t>4 </a:t>
            </a:r>
            <a:r>
              <a:rPr lang="tr-TR" altLang="en-US" b="1" dirty="0" err="1">
                <a:solidFill>
                  <a:srgbClr val="1F497D"/>
                </a:solidFill>
                <a:latin typeface="Calibri"/>
                <a:cs typeface="+mn-cs"/>
              </a:rPr>
              <a:t>No’lu</a:t>
            </a:r>
            <a:r>
              <a:rPr lang="tr-TR" altLang="en-US" b="1" dirty="0">
                <a:solidFill>
                  <a:srgbClr val="1F497D"/>
                </a:solidFill>
                <a:latin typeface="Calibri"/>
                <a:cs typeface="+mn-cs"/>
              </a:rPr>
              <a:t> CB Kararnamesinin</a:t>
            </a:r>
            <a:r>
              <a:rPr lang="tr-TR" altLang="en-US" dirty="0">
                <a:solidFill>
                  <a:srgbClr val="1F497D"/>
                </a:solidFill>
                <a:latin typeface="Calibri"/>
                <a:cs typeface="+mn-cs"/>
              </a:rPr>
              <a:t> 62 </a:t>
            </a:r>
            <a:r>
              <a:rPr lang="tr-TR" altLang="en-US" dirty="0" err="1">
                <a:solidFill>
                  <a:srgbClr val="1F497D"/>
                </a:solidFill>
                <a:latin typeface="Calibri"/>
                <a:cs typeface="+mn-cs"/>
              </a:rPr>
              <a:t>nci</a:t>
            </a:r>
            <a:r>
              <a:rPr lang="tr-TR" altLang="en-US" dirty="0">
                <a:solidFill>
                  <a:srgbClr val="1F497D"/>
                </a:solidFill>
                <a:latin typeface="Calibri"/>
                <a:cs typeface="+mn-cs"/>
              </a:rPr>
              <a:t> maddesinin 2 inci fıkrasında tanımlanmaktadır.</a:t>
            </a:r>
          </a:p>
        </p:txBody>
      </p:sp>
      <p:pic>
        <p:nvPicPr>
          <p:cNvPr id="10" name="Immagine 5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49926"/>
            <a:ext cx="2411514" cy="93347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88680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4294967295"/>
          </p:nvPr>
        </p:nvSpPr>
        <p:spPr>
          <a:xfrm>
            <a:off x="539553" y="2132856"/>
            <a:ext cx="8115209" cy="4032448"/>
          </a:xfrm>
          <a:prstGeom prst="rect">
            <a:avLst/>
          </a:prstGeom>
        </p:spPr>
        <p:txBody>
          <a:bodyPr/>
          <a:lstStyle/>
          <a:p>
            <a:pPr marL="285750" lvl="0" indent="-285750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endParaRPr lang="tr-TR" altLang="en-US" sz="2000" b="1" dirty="0">
              <a:solidFill>
                <a:srgbClr val="1F497D"/>
              </a:solidFill>
              <a:latin typeface="Arial" panose="020B0604020202020204" pitchFamily="34" charset="0"/>
            </a:endParaRPr>
          </a:p>
          <a:p>
            <a:pPr marL="0" indent="0">
              <a:buNone/>
              <a:defRPr/>
            </a:pPr>
            <a:endParaRPr lang="tr-TR" sz="1000" dirty="0">
              <a:solidFill>
                <a:srgbClr val="002060"/>
              </a:solidFill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234415"/>
            <a:ext cx="2061463" cy="777208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59" y="181909"/>
            <a:ext cx="1584177" cy="925202"/>
          </a:xfrm>
          <a:prstGeom prst="rect">
            <a:avLst/>
          </a:prstGeom>
        </p:spPr>
      </p:pic>
      <p:sp>
        <p:nvSpPr>
          <p:cNvPr id="6" name="Dikdörtgen 5"/>
          <p:cNvSpPr/>
          <p:nvPr/>
        </p:nvSpPr>
        <p:spPr>
          <a:xfrm>
            <a:off x="395536" y="1367493"/>
            <a:ext cx="8568952" cy="4234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defRPr/>
            </a:pPr>
            <a:endParaRPr lang="tr-TR" altLang="en-US" sz="1600" dirty="0">
              <a:solidFill>
                <a:schemeClr val="tx2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755576" y="1411128"/>
            <a:ext cx="6768752" cy="1797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7187" lvl="0">
              <a:spcBef>
                <a:spcPct val="20000"/>
              </a:spcBef>
              <a:spcAft>
                <a:spcPts val="600"/>
              </a:spcAft>
              <a:defRPr/>
            </a:pPr>
            <a:r>
              <a:rPr lang="tr-TR" sz="2800" b="1" spc="-150" dirty="0">
                <a:solidFill>
                  <a:srgbClr val="1F497D"/>
                </a:solidFill>
                <a:latin typeface="Calibri"/>
              </a:rPr>
              <a:t>3.  2021-2027 Dönemi</a:t>
            </a:r>
            <a:endParaRPr lang="tr-TR" sz="3200" b="1" spc="-150" dirty="0">
              <a:solidFill>
                <a:srgbClr val="1F497D"/>
              </a:solidFill>
              <a:latin typeface="Calibri"/>
            </a:endParaRPr>
          </a:p>
          <a:p>
            <a:pPr marL="357187" lvl="0">
              <a:spcBef>
                <a:spcPct val="20000"/>
              </a:spcBef>
              <a:spcAft>
                <a:spcPts val="600"/>
              </a:spcAft>
              <a:defRPr/>
            </a:pPr>
            <a:r>
              <a:rPr lang="tr-TR" sz="2400" b="1" kern="0" dirty="0">
                <a:solidFill>
                  <a:schemeClr val="tx2"/>
                </a:solidFill>
              </a:rPr>
              <a:t>Hazırlık Dönemi (2019-</a:t>
            </a:r>
            <a:r>
              <a:rPr lang="en-AE" sz="2400" b="1" kern="0" dirty="0">
                <a:solidFill>
                  <a:schemeClr val="tx2"/>
                </a:solidFill>
              </a:rPr>
              <a:t>…</a:t>
            </a:r>
            <a:r>
              <a:rPr lang="tr-TR" sz="2400" b="1" kern="0" dirty="0">
                <a:solidFill>
                  <a:schemeClr val="tx2"/>
                </a:solidFill>
              </a:rPr>
              <a:t>)</a:t>
            </a:r>
            <a:endParaRPr lang="tr-TR" sz="2400" b="1" i="1" kern="0" dirty="0">
              <a:solidFill>
                <a:schemeClr val="tx2"/>
              </a:solidFill>
            </a:endParaRPr>
          </a:p>
          <a:p>
            <a:pPr marL="0" lvl="0" indent="0" algn="ctr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tr-TR" sz="4400" b="1" i="1" kern="0" dirty="0">
              <a:solidFill>
                <a:srgbClr val="1F497D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539553" y="2420888"/>
            <a:ext cx="811520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tr-TR" altLang="en-US" sz="2000" dirty="0">
                <a:solidFill>
                  <a:schemeClr val="tx2"/>
                </a:solidFill>
              </a:rPr>
              <a:t>AB’nin 7 yıllık bütçe dönemlerine göre (2014-2020, 2021-2027)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tr-TR" altLang="en-US" sz="2000" dirty="0">
                <a:solidFill>
                  <a:schemeClr val="tx2"/>
                </a:solidFill>
              </a:rPr>
              <a:t>Avrupa Bölgesel İşbirliği Tüzükleri (kurallar, yapı, politika hedefleri vb.)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tr-TR" altLang="en-US" sz="2000" dirty="0">
                <a:solidFill>
                  <a:schemeClr val="tx2"/>
                </a:solidFill>
              </a:rPr>
              <a:t>Program bazlı bölgesel analizler (ihtiyaç ve sorun tespiti)</a:t>
            </a:r>
          </a:p>
          <a:p>
            <a:pPr marL="1371600" lvl="1" indent="-34290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tr-TR" altLang="en-US" dirty="0">
                <a:solidFill>
                  <a:schemeClr val="tx2"/>
                </a:solidFill>
              </a:rPr>
              <a:t>Anketler</a:t>
            </a:r>
          </a:p>
          <a:p>
            <a:pPr marL="1371600" lvl="1" indent="-34290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tr-TR" altLang="en-US" dirty="0">
                <a:solidFill>
                  <a:schemeClr val="tx2"/>
                </a:solidFill>
              </a:rPr>
              <a:t>Bölgesel </a:t>
            </a:r>
            <a:r>
              <a:rPr lang="tr-TR" altLang="en-US" dirty="0" err="1">
                <a:solidFill>
                  <a:schemeClr val="tx2"/>
                </a:solidFill>
              </a:rPr>
              <a:t>sosyo</a:t>
            </a:r>
            <a:r>
              <a:rPr lang="tr-TR" altLang="en-US" dirty="0">
                <a:solidFill>
                  <a:schemeClr val="tx2"/>
                </a:solidFill>
              </a:rPr>
              <a:t>-ekonomik analizler</a:t>
            </a:r>
          </a:p>
          <a:p>
            <a:pPr marL="1371600" lvl="1" indent="-34290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tr-TR" altLang="en-US" dirty="0">
                <a:solidFill>
                  <a:schemeClr val="tx2"/>
                </a:solidFill>
              </a:rPr>
              <a:t>Bölgesel danışma forumları</a:t>
            </a:r>
          </a:p>
          <a:p>
            <a:pPr marL="1371600" lvl="1" indent="-34290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tr-TR" altLang="en-US" dirty="0">
                <a:solidFill>
                  <a:schemeClr val="tx2"/>
                </a:solidFill>
              </a:rPr>
              <a:t>Kurumsal </a:t>
            </a:r>
            <a:r>
              <a:rPr lang="tr-TR" altLang="en-US" dirty="0" smtClean="0">
                <a:solidFill>
                  <a:schemeClr val="tx2"/>
                </a:solidFill>
              </a:rPr>
              <a:t>istişareler</a:t>
            </a:r>
            <a:endParaRPr lang="tr-TR" altLang="en-US" dirty="0">
              <a:solidFill>
                <a:schemeClr val="tx2"/>
              </a:solidFill>
            </a:endParaRPr>
          </a:p>
        </p:txBody>
      </p:sp>
      <p:pic>
        <p:nvPicPr>
          <p:cNvPr id="9" name="Immagine 5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49926"/>
            <a:ext cx="2411514" cy="93347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66920239"/>
      </p:ext>
    </p:extLst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dirty="0"/>
        </a:defPPr>
      </a:lstStyle>
    </a:txDef>
  </a:objectDefaults>
  <a:extraClrSchemeLst/>
</a:theme>
</file>

<file path=ppt/theme/theme2.xml><?xml version="1.0" encoding="utf-8"?>
<a:theme xmlns:a="http://schemas.openxmlformats.org/drawingml/2006/main" name="Özel Tasarı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is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Ofis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Ofis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4.xml><?xml version="1.0" encoding="utf-8"?>
<a:themeOverride xmlns:a="http://schemas.openxmlformats.org/drawingml/2006/main">
  <a:clrScheme name="Ofis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5.xml><?xml version="1.0" encoding="utf-8"?>
<a:themeOverride xmlns:a="http://schemas.openxmlformats.org/drawingml/2006/main">
  <a:clrScheme name="Ofis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6.xml><?xml version="1.0" encoding="utf-8"?>
<a:themeOverride xmlns:a="http://schemas.openxmlformats.org/drawingml/2006/main">
  <a:clrScheme name="Ofis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8260</TotalTime>
  <Words>1443</Words>
  <Application>Microsoft Office PowerPoint</Application>
  <PresentationFormat>Ekran Gösterisi (4:3)</PresentationFormat>
  <Paragraphs>299</Paragraphs>
  <Slides>37</Slides>
  <Notes>20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8</vt:i4>
      </vt:variant>
      <vt:variant>
        <vt:lpstr>Tema</vt:lpstr>
      </vt:variant>
      <vt:variant>
        <vt:i4>2</vt:i4>
      </vt:variant>
      <vt:variant>
        <vt:lpstr>Slayt Başlıkları</vt:lpstr>
      </vt:variant>
      <vt:variant>
        <vt:i4>37</vt:i4>
      </vt:variant>
    </vt:vector>
  </HeadingPairs>
  <TitlesOfParts>
    <vt:vector size="47" baseType="lpstr">
      <vt:lpstr>Microsoft YaHei</vt:lpstr>
      <vt:lpstr>ＭＳ Ｐゴシック</vt:lpstr>
      <vt:lpstr>Arial</vt:lpstr>
      <vt:lpstr>Calibri</vt:lpstr>
      <vt:lpstr>Calibri Light</vt:lpstr>
      <vt:lpstr>Tahoma</vt:lpstr>
      <vt:lpstr>Times New Roman</vt:lpstr>
      <vt:lpstr>Wingdings</vt:lpstr>
      <vt:lpstr>Ofis Teması</vt:lpstr>
      <vt:lpstr>Özel Tasarım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                                          </vt:lpstr>
      <vt:lpstr>PowerPoint Sunusu</vt:lpstr>
      <vt:lpstr>PowerPoint Sunusu</vt:lpstr>
      <vt:lpstr>PowerPoint Sunusu</vt:lpstr>
      <vt:lpstr>PowerPoint Sunusu</vt:lpstr>
      <vt:lpstr>Karadeniz Havzasında  Sınır Ötesi İşbirliği Programı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IPA Çok Yararlanıcılı Program</dc:title>
  <dc:creator>Tijen İgci</dc:creator>
  <cp:lastModifiedBy>Ayşegül Hacısalihoğlu</cp:lastModifiedBy>
  <cp:revision>601</cp:revision>
  <cp:lastPrinted>2019-02-15T11:53:04Z</cp:lastPrinted>
  <dcterms:created xsi:type="dcterms:W3CDTF">2012-01-03T09:26:33Z</dcterms:created>
  <dcterms:modified xsi:type="dcterms:W3CDTF">2022-11-08T07:45:41Z</dcterms:modified>
</cp:coreProperties>
</file>