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7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8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60" r:id="rId3"/>
    <p:sldId id="469" r:id="rId4"/>
    <p:sldId id="271" r:id="rId5"/>
    <p:sldId id="269" r:id="rId6"/>
    <p:sldId id="270" r:id="rId7"/>
    <p:sldId id="461" r:id="rId8"/>
    <p:sldId id="464" r:id="rId9"/>
    <p:sldId id="465" r:id="rId10"/>
    <p:sldId id="466" r:id="rId11"/>
    <p:sldId id="470" r:id="rId12"/>
    <p:sldId id="473" r:id="rId13"/>
    <p:sldId id="471" r:id="rId14"/>
    <p:sldId id="468" r:id="rId15"/>
    <p:sldId id="475" r:id="rId16"/>
    <p:sldId id="474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38B"/>
    <a:srgbClr val="6BBDEF"/>
    <a:srgbClr val="D143A8"/>
    <a:srgbClr val="14E2F8"/>
    <a:srgbClr val="33CCFF"/>
    <a:srgbClr val="66CCFF"/>
    <a:srgbClr val="DF7BC2"/>
    <a:srgbClr val="E2AC00"/>
    <a:srgbClr val="FC9EF8"/>
    <a:srgbClr val="BEA4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3" autoAdjust="0"/>
    <p:restoredTop sz="74496" autoAdjust="0"/>
  </p:normalViewPr>
  <p:slideViewPr>
    <p:cSldViewPr>
      <p:cViewPr varScale="1">
        <p:scale>
          <a:sx n="85" d="100"/>
          <a:sy n="85" d="100"/>
        </p:scale>
        <p:origin x="196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-148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BCD8E0-D6B5-47B9-8826-1C18093BD8FB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6BAFC28-F439-4EA0-AABD-88A47B7C1E8B}">
      <dgm:prSet custT="1"/>
      <dgm:spPr/>
      <dgm:t>
        <a:bodyPr/>
        <a:lstStyle/>
        <a:p>
          <a:r>
            <a:rPr lang="en-US" sz="19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rPr>
            <a:t>Developing and enhancing research and innovation capacities</a:t>
          </a:r>
        </a:p>
      </dgm:t>
    </dgm:pt>
    <dgm:pt modelId="{FB38C366-E0E2-4C3E-A485-BAF440F7B739}" type="parTrans" cxnId="{67D1FCBA-92EA-432F-A122-B808EB545139}">
      <dgm:prSet/>
      <dgm:spPr/>
      <dgm:t>
        <a:bodyPr/>
        <a:lstStyle/>
        <a:p>
          <a:endParaRPr lang="en-US"/>
        </a:p>
      </dgm:t>
    </dgm:pt>
    <dgm:pt modelId="{8FAC13B4-2DAA-4EEC-82EC-D5B57D649AED}" type="sibTrans" cxnId="{67D1FCBA-92EA-432F-A122-B808EB545139}">
      <dgm:prSet/>
      <dgm:spPr/>
      <dgm:t>
        <a:bodyPr/>
        <a:lstStyle/>
        <a:p>
          <a:endParaRPr lang="en-US"/>
        </a:p>
      </dgm:t>
    </dgm:pt>
    <dgm:pt modelId="{CF7C732A-0E3D-4E05-BA14-A2B166C8699F}">
      <dgm:prSet custT="1"/>
      <dgm:spPr/>
      <dgm:t>
        <a:bodyPr/>
        <a:lstStyle/>
        <a:p>
          <a:r>
            <a:rPr lang="en-GB" sz="1900" i="0" dirty="0"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anose="02020603050405020304" pitchFamily="18" charset="0"/>
            </a:rPr>
            <a:t>Development of research on integrated coastal and marine management</a:t>
          </a:r>
          <a:endParaRPr lang="en-US" sz="1900" b="1" i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rebuchet MS" panose="020B0603020202020204" pitchFamily="34" charset="0"/>
          </a:endParaRPr>
        </a:p>
      </dgm:t>
    </dgm:pt>
    <dgm:pt modelId="{B2334B0C-EBA6-4CA5-9167-629C947FBC8A}" type="parTrans" cxnId="{9D5E0CC9-A0AF-47D5-A797-13F453870718}">
      <dgm:prSet/>
      <dgm:spPr/>
      <dgm:t>
        <a:bodyPr/>
        <a:lstStyle/>
        <a:p>
          <a:endParaRPr lang="en-US"/>
        </a:p>
      </dgm:t>
    </dgm:pt>
    <dgm:pt modelId="{FE48BAF7-4534-4C0B-9C36-A26AB442978A}" type="sibTrans" cxnId="{9D5E0CC9-A0AF-47D5-A797-13F453870718}">
      <dgm:prSet/>
      <dgm:spPr/>
      <dgm:t>
        <a:bodyPr/>
        <a:lstStyle/>
        <a:p>
          <a:endParaRPr lang="en-US"/>
        </a:p>
      </dgm:t>
    </dgm:pt>
    <dgm:pt modelId="{80C6475A-FD9C-4236-A09A-554D0244DC4E}">
      <dgm:prSet custT="1"/>
      <dgm:spPr/>
      <dgm:t>
        <a:bodyPr/>
        <a:lstStyle/>
        <a:p>
          <a:r>
            <a:rPr lang="en-GB" sz="1900" i="0" dirty="0"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anose="02020603050405020304" pitchFamily="18" charset="0"/>
            </a:rPr>
            <a:t>Use of innovative technologies for sustainable fisheries and eco-friendly aquaculture</a:t>
          </a:r>
          <a:endParaRPr lang="en-US" sz="1900" b="1" i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rebuchet MS" panose="020B0603020202020204" pitchFamily="34" charset="0"/>
          </a:endParaRPr>
        </a:p>
      </dgm:t>
    </dgm:pt>
    <dgm:pt modelId="{9793B34D-5111-49E4-809B-56C5B3CBA76E}" type="parTrans" cxnId="{5DC90E9C-D4E1-4BF8-9605-29B224845049}">
      <dgm:prSet/>
      <dgm:spPr/>
      <dgm:t>
        <a:bodyPr/>
        <a:lstStyle/>
        <a:p>
          <a:endParaRPr lang="en-US"/>
        </a:p>
      </dgm:t>
    </dgm:pt>
    <dgm:pt modelId="{3EFDBD59-05B2-440C-9AFF-86910232959B}" type="sibTrans" cxnId="{5DC90E9C-D4E1-4BF8-9605-29B224845049}">
      <dgm:prSet/>
      <dgm:spPr/>
      <dgm:t>
        <a:bodyPr/>
        <a:lstStyle/>
        <a:p>
          <a:endParaRPr lang="en-US"/>
        </a:p>
      </dgm:t>
    </dgm:pt>
    <dgm:pt modelId="{A60DB7ED-AE6C-4272-91CA-104AA3D95E64}">
      <dgm:prSet custT="1"/>
      <dgm:spPr/>
      <dgm:t>
        <a:bodyPr/>
        <a:lstStyle/>
        <a:p>
          <a:r>
            <a:rPr lang="en-GB" sz="1900" i="0" dirty="0"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anose="02020603050405020304" pitchFamily="18" charset="0"/>
            </a:rPr>
            <a:t>Use of innovative technological developments</a:t>
          </a:r>
          <a:endParaRPr lang="en-US" sz="1900" b="1" i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rebuchet MS" panose="020B0603020202020204" pitchFamily="34" charset="0"/>
          </a:endParaRPr>
        </a:p>
      </dgm:t>
    </dgm:pt>
    <dgm:pt modelId="{9512BB75-6B6B-430A-9926-ADAB790081FE}" type="parTrans" cxnId="{F86FD173-897C-466D-BA99-283FC28AD3B0}">
      <dgm:prSet/>
      <dgm:spPr/>
      <dgm:t>
        <a:bodyPr/>
        <a:lstStyle/>
        <a:p>
          <a:endParaRPr lang="en-US"/>
        </a:p>
      </dgm:t>
    </dgm:pt>
    <dgm:pt modelId="{56FC805E-D6D1-4DAA-B5A1-8CB7EA9E5AEC}" type="sibTrans" cxnId="{F86FD173-897C-466D-BA99-283FC28AD3B0}">
      <dgm:prSet/>
      <dgm:spPr/>
      <dgm:t>
        <a:bodyPr/>
        <a:lstStyle/>
        <a:p>
          <a:endParaRPr lang="en-US"/>
        </a:p>
      </dgm:t>
    </dgm:pt>
    <dgm:pt modelId="{C61E1511-31A6-4CF2-891B-4CE9F05CE62C}" type="pres">
      <dgm:prSet presAssocID="{0BBCD8E0-D6B5-47B9-8826-1C18093BD8F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A7E8616E-3AD5-491F-9A26-417FEDA687FA}" type="pres">
      <dgm:prSet presAssocID="{36BAFC28-F439-4EA0-AABD-88A47B7C1E8B}" presName="centerShape" presStyleLbl="node0" presStyleIdx="0" presStyleCnt="1" custScaleX="141804"/>
      <dgm:spPr/>
    </dgm:pt>
    <dgm:pt modelId="{BB6261F3-4442-4AB0-BFAE-5FFF0E68FE1E}" type="pres">
      <dgm:prSet presAssocID="{9512BB75-6B6B-430A-9926-ADAB790081FE}" presName="parTrans" presStyleLbl="bgSibTrans2D1" presStyleIdx="0" presStyleCnt="3" custLinFactNeighborX="16468" custLinFactNeighborY="-3564"/>
      <dgm:spPr/>
    </dgm:pt>
    <dgm:pt modelId="{05433126-51CE-4252-91BC-9519C6A38A2F}" type="pres">
      <dgm:prSet presAssocID="{A60DB7ED-AE6C-4272-91CA-104AA3D95E64}" presName="node" presStyleLbl="node1" presStyleIdx="0" presStyleCnt="3">
        <dgm:presLayoutVars>
          <dgm:bulletEnabled val="1"/>
        </dgm:presLayoutVars>
      </dgm:prSet>
      <dgm:spPr/>
    </dgm:pt>
    <dgm:pt modelId="{32E59041-C57A-4D8C-81BF-4954F0919BE6}" type="pres">
      <dgm:prSet presAssocID="{B2334B0C-EBA6-4CA5-9167-629C947FBC8A}" presName="parTrans" presStyleLbl="bgSibTrans2D1" presStyleIdx="1" presStyleCnt="3" custLinFactNeighborY="25280"/>
      <dgm:spPr/>
    </dgm:pt>
    <dgm:pt modelId="{4418A3C8-09E6-47BE-9C23-8E4A601F4409}" type="pres">
      <dgm:prSet presAssocID="{CF7C732A-0E3D-4E05-BA14-A2B166C8699F}" presName="node" presStyleLbl="node1" presStyleIdx="1" presStyleCnt="3">
        <dgm:presLayoutVars>
          <dgm:bulletEnabled val="1"/>
        </dgm:presLayoutVars>
      </dgm:prSet>
      <dgm:spPr/>
    </dgm:pt>
    <dgm:pt modelId="{A4CEE2CD-AC88-4682-9068-C63BA938ED08}" type="pres">
      <dgm:prSet presAssocID="{9793B34D-5111-49E4-809B-56C5B3CBA76E}" presName="parTrans" presStyleLbl="bgSibTrans2D1" presStyleIdx="2" presStyleCnt="3" custLinFactNeighborX="-18956" custLinFactNeighborY="-8448"/>
      <dgm:spPr/>
    </dgm:pt>
    <dgm:pt modelId="{B826C4A0-F478-420B-BE1E-F2E97F3A8356}" type="pres">
      <dgm:prSet presAssocID="{80C6475A-FD9C-4236-A09A-554D0244DC4E}" presName="node" presStyleLbl="node1" presStyleIdx="2" presStyleCnt="3">
        <dgm:presLayoutVars>
          <dgm:bulletEnabled val="1"/>
        </dgm:presLayoutVars>
      </dgm:prSet>
      <dgm:spPr/>
    </dgm:pt>
  </dgm:ptLst>
  <dgm:cxnLst>
    <dgm:cxn modelId="{C368354A-2D33-4200-841A-2E51FD4E9FCE}" type="presOf" srcId="{B2334B0C-EBA6-4CA5-9167-629C947FBC8A}" destId="{32E59041-C57A-4D8C-81BF-4954F0919BE6}" srcOrd="0" destOrd="0" presId="urn:microsoft.com/office/officeart/2005/8/layout/radial4"/>
    <dgm:cxn modelId="{F86FD173-897C-466D-BA99-283FC28AD3B0}" srcId="{36BAFC28-F439-4EA0-AABD-88A47B7C1E8B}" destId="{A60DB7ED-AE6C-4272-91CA-104AA3D95E64}" srcOrd="0" destOrd="0" parTransId="{9512BB75-6B6B-430A-9926-ADAB790081FE}" sibTransId="{56FC805E-D6D1-4DAA-B5A1-8CB7EA9E5AEC}"/>
    <dgm:cxn modelId="{3C71C67C-BC8A-4483-A1F8-19E4A1F758B9}" type="presOf" srcId="{0BBCD8E0-D6B5-47B9-8826-1C18093BD8FB}" destId="{C61E1511-31A6-4CF2-891B-4CE9F05CE62C}" srcOrd="0" destOrd="0" presId="urn:microsoft.com/office/officeart/2005/8/layout/radial4"/>
    <dgm:cxn modelId="{50618385-A050-42CA-8EF3-F94CB68A947D}" type="presOf" srcId="{A60DB7ED-AE6C-4272-91CA-104AA3D95E64}" destId="{05433126-51CE-4252-91BC-9519C6A38A2F}" srcOrd="0" destOrd="0" presId="urn:microsoft.com/office/officeart/2005/8/layout/radial4"/>
    <dgm:cxn modelId="{73CC869B-60DF-4033-9288-0B9266EC6E25}" type="presOf" srcId="{9793B34D-5111-49E4-809B-56C5B3CBA76E}" destId="{A4CEE2CD-AC88-4682-9068-C63BA938ED08}" srcOrd="0" destOrd="0" presId="urn:microsoft.com/office/officeart/2005/8/layout/radial4"/>
    <dgm:cxn modelId="{5DC90E9C-D4E1-4BF8-9605-29B224845049}" srcId="{36BAFC28-F439-4EA0-AABD-88A47B7C1E8B}" destId="{80C6475A-FD9C-4236-A09A-554D0244DC4E}" srcOrd="2" destOrd="0" parTransId="{9793B34D-5111-49E4-809B-56C5B3CBA76E}" sibTransId="{3EFDBD59-05B2-440C-9AFF-86910232959B}"/>
    <dgm:cxn modelId="{BDD394A0-037A-4C9E-89DF-0F3CCBC039CE}" type="presOf" srcId="{36BAFC28-F439-4EA0-AABD-88A47B7C1E8B}" destId="{A7E8616E-3AD5-491F-9A26-417FEDA687FA}" srcOrd="0" destOrd="0" presId="urn:microsoft.com/office/officeart/2005/8/layout/radial4"/>
    <dgm:cxn modelId="{AA8CD5B4-005A-4501-AA6A-43C6C0768A07}" type="presOf" srcId="{80C6475A-FD9C-4236-A09A-554D0244DC4E}" destId="{B826C4A0-F478-420B-BE1E-F2E97F3A8356}" srcOrd="0" destOrd="0" presId="urn:microsoft.com/office/officeart/2005/8/layout/radial4"/>
    <dgm:cxn modelId="{67D1FCBA-92EA-432F-A122-B808EB545139}" srcId="{0BBCD8E0-D6B5-47B9-8826-1C18093BD8FB}" destId="{36BAFC28-F439-4EA0-AABD-88A47B7C1E8B}" srcOrd="0" destOrd="0" parTransId="{FB38C366-E0E2-4C3E-A485-BAF440F7B739}" sibTransId="{8FAC13B4-2DAA-4EEC-82EC-D5B57D649AED}"/>
    <dgm:cxn modelId="{E598AFC7-1E7C-4ABC-94F2-05D8A72D84BD}" type="presOf" srcId="{9512BB75-6B6B-430A-9926-ADAB790081FE}" destId="{BB6261F3-4442-4AB0-BFAE-5FFF0E68FE1E}" srcOrd="0" destOrd="0" presId="urn:microsoft.com/office/officeart/2005/8/layout/radial4"/>
    <dgm:cxn modelId="{9D5E0CC9-A0AF-47D5-A797-13F453870718}" srcId="{36BAFC28-F439-4EA0-AABD-88A47B7C1E8B}" destId="{CF7C732A-0E3D-4E05-BA14-A2B166C8699F}" srcOrd="1" destOrd="0" parTransId="{B2334B0C-EBA6-4CA5-9167-629C947FBC8A}" sibTransId="{FE48BAF7-4534-4C0B-9C36-A26AB442978A}"/>
    <dgm:cxn modelId="{B964B4F3-C48A-40B1-B32E-50D650C339A0}" type="presOf" srcId="{CF7C732A-0E3D-4E05-BA14-A2B166C8699F}" destId="{4418A3C8-09E6-47BE-9C23-8E4A601F4409}" srcOrd="0" destOrd="0" presId="urn:microsoft.com/office/officeart/2005/8/layout/radial4"/>
    <dgm:cxn modelId="{03113A4F-576C-4870-A139-2B6B0C6A8DF5}" type="presParOf" srcId="{C61E1511-31A6-4CF2-891B-4CE9F05CE62C}" destId="{A7E8616E-3AD5-491F-9A26-417FEDA687FA}" srcOrd="0" destOrd="0" presId="urn:microsoft.com/office/officeart/2005/8/layout/radial4"/>
    <dgm:cxn modelId="{E3643959-D4C7-40F8-90A2-73C2B64C4059}" type="presParOf" srcId="{C61E1511-31A6-4CF2-891B-4CE9F05CE62C}" destId="{BB6261F3-4442-4AB0-BFAE-5FFF0E68FE1E}" srcOrd="1" destOrd="0" presId="urn:microsoft.com/office/officeart/2005/8/layout/radial4"/>
    <dgm:cxn modelId="{EA976481-CC7F-4A7D-A14F-9F8C579149AB}" type="presParOf" srcId="{C61E1511-31A6-4CF2-891B-4CE9F05CE62C}" destId="{05433126-51CE-4252-91BC-9519C6A38A2F}" srcOrd="2" destOrd="0" presId="urn:microsoft.com/office/officeart/2005/8/layout/radial4"/>
    <dgm:cxn modelId="{61D6F70A-4F3A-4042-AC59-B69C4700B474}" type="presParOf" srcId="{C61E1511-31A6-4CF2-891B-4CE9F05CE62C}" destId="{32E59041-C57A-4D8C-81BF-4954F0919BE6}" srcOrd="3" destOrd="0" presId="urn:microsoft.com/office/officeart/2005/8/layout/radial4"/>
    <dgm:cxn modelId="{5A14C0AF-096C-4A56-91D3-88BFE9771019}" type="presParOf" srcId="{C61E1511-31A6-4CF2-891B-4CE9F05CE62C}" destId="{4418A3C8-09E6-47BE-9C23-8E4A601F4409}" srcOrd="4" destOrd="0" presId="urn:microsoft.com/office/officeart/2005/8/layout/radial4"/>
    <dgm:cxn modelId="{9C6FAB20-02BC-4ECD-9475-CBA4E1BDC6E1}" type="presParOf" srcId="{C61E1511-31A6-4CF2-891B-4CE9F05CE62C}" destId="{A4CEE2CD-AC88-4682-9068-C63BA938ED08}" srcOrd="5" destOrd="0" presId="urn:microsoft.com/office/officeart/2005/8/layout/radial4"/>
    <dgm:cxn modelId="{E2D9ECFF-9D2C-4093-A23A-D371AAE2CA8B}" type="presParOf" srcId="{C61E1511-31A6-4CF2-891B-4CE9F05CE62C}" destId="{B826C4A0-F478-420B-BE1E-F2E97F3A8356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DC16053-D9FD-4442-BA9F-EB8D638DA0E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A91DFFD-AF4D-407A-994B-7362CD62C9A5}">
      <dgm:prSet phldrT="[Text]" custT="1"/>
      <dgm:spPr/>
      <dgm:t>
        <a:bodyPr/>
        <a:lstStyle/>
        <a:p>
          <a:r>
            <a:rPr lang="en-GB" sz="2400" dirty="0">
              <a:solidFill>
                <a:srgbClr val="002060"/>
              </a:solidFill>
              <a:latin typeface="Trebuchet MS" panose="020B0603020202020204" pitchFamily="34" charset="0"/>
            </a:rPr>
            <a:t>December 2022</a:t>
          </a:r>
        </a:p>
      </dgm:t>
    </dgm:pt>
    <dgm:pt modelId="{8259946C-8B32-4FB2-AF8F-D7B41D7E9342}" type="parTrans" cxnId="{A1BAC9C4-483D-4802-A4FF-0512156CAE06}">
      <dgm:prSet/>
      <dgm:spPr/>
      <dgm:t>
        <a:bodyPr/>
        <a:lstStyle/>
        <a:p>
          <a:endParaRPr lang="en-GB"/>
        </a:p>
      </dgm:t>
    </dgm:pt>
    <dgm:pt modelId="{10DC288A-E666-4B7C-899C-15F9835C52DD}" type="sibTrans" cxnId="{A1BAC9C4-483D-4802-A4FF-0512156CAE06}">
      <dgm:prSet/>
      <dgm:spPr/>
      <dgm:t>
        <a:bodyPr/>
        <a:lstStyle/>
        <a:p>
          <a:endParaRPr lang="en-GB"/>
        </a:p>
      </dgm:t>
    </dgm:pt>
    <dgm:pt modelId="{D63C5213-BCB3-418A-A20A-0383FB143770}">
      <dgm:prSet phldrT="[Text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pPr marL="0" indent="-342900" algn="l" defTabSz="914400" rtl="0" eaLnBrk="1" latinLnBrk="0" hangingPunct="1">
            <a:buFontTx/>
            <a:buNone/>
            <a:defRPr/>
          </a:pPr>
          <a:r>
            <a:rPr lang="en-GB" sz="2400" kern="1200" dirty="0">
              <a:solidFill>
                <a:srgbClr val="003399"/>
              </a:solidFill>
              <a:latin typeface="Trebuchet MS" panose="020B0603020202020204" pitchFamily="34" charset="0"/>
              <a:ea typeface="+mn-ea"/>
              <a:cs typeface="+mn-cs"/>
            </a:rPr>
            <a:t>EC Approval of the Programme</a:t>
          </a:r>
        </a:p>
      </dgm:t>
    </dgm:pt>
    <dgm:pt modelId="{FB94648D-62AD-4536-8AF1-3B7B2BDE513C}" type="parTrans" cxnId="{EA4B226C-160C-4002-8851-90BF5A995A8D}">
      <dgm:prSet/>
      <dgm:spPr/>
      <dgm:t>
        <a:bodyPr/>
        <a:lstStyle/>
        <a:p>
          <a:endParaRPr lang="en-GB"/>
        </a:p>
      </dgm:t>
    </dgm:pt>
    <dgm:pt modelId="{EB3AE5A1-9034-4468-9D6B-FD07A67D4894}" type="sibTrans" cxnId="{EA4B226C-160C-4002-8851-90BF5A995A8D}">
      <dgm:prSet/>
      <dgm:spPr/>
      <dgm:t>
        <a:bodyPr/>
        <a:lstStyle/>
        <a:p>
          <a:endParaRPr lang="en-GB"/>
        </a:p>
      </dgm:t>
    </dgm:pt>
    <dgm:pt modelId="{48AB9EDD-A944-4DB4-86B0-6FD9F7E7E71C}">
      <dgm:prSet phldrT="[Text]" custT="1"/>
      <dgm:spPr/>
      <dgm:t>
        <a:bodyPr/>
        <a:lstStyle/>
        <a:p>
          <a:r>
            <a:rPr lang="en-GB" sz="2400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December</a:t>
          </a:r>
          <a:r>
            <a:rPr lang="en-GB" sz="2400" kern="1200" dirty="0">
              <a:solidFill>
                <a:srgbClr val="002060"/>
              </a:solidFill>
              <a:latin typeface="Trebuchet MS" panose="020B0603020202020204" pitchFamily="34" charset="0"/>
            </a:rPr>
            <a:t> </a:t>
          </a:r>
          <a:r>
            <a:rPr lang="en-GB" sz="2400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2023</a:t>
          </a:r>
          <a:r>
            <a:rPr lang="en-GB" sz="2400" kern="1200" dirty="0">
              <a:solidFill>
                <a:srgbClr val="002060"/>
              </a:solidFill>
              <a:latin typeface="Trebuchet MS" panose="020B0603020202020204" pitchFamily="34" charset="0"/>
            </a:rPr>
            <a:t> </a:t>
          </a:r>
        </a:p>
      </dgm:t>
    </dgm:pt>
    <dgm:pt modelId="{514A324D-E94D-459C-AF95-A1169A3A8DEE}" type="parTrans" cxnId="{14C9879D-DEA8-4D75-9D29-174622C339EF}">
      <dgm:prSet/>
      <dgm:spPr/>
      <dgm:t>
        <a:bodyPr/>
        <a:lstStyle/>
        <a:p>
          <a:endParaRPr lang="en-GB"/>
        </a:p>
      </dgm:t>
    </dgm:pt>
    <dgm:pt modelId="{62D5D4E9-F8ED-4970-A104-02AFB94BCD7F}" type="sibTrans" cxnId="{14C9879D-DEA8-4D75-9D29-174622C339EF}">
      <dgm:prSet/>
      <dgm:spPr/>
      <dgm:t>
        <a:bodyPr/>
        <a:lstStyle/>
        <a:p>
          <a:endParaRPr lang="en-GB"/>
        </a:p>
      </dgm:t>
    </dgm:pt>
    <dgm:pt modelId="{752C7E8A-B72E-46CD-B96D-9A2436C453CE}">
      <dgm:prSet phldrT="[Text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pPr marL="0" lvl="1" indent="-342900" algn="l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  <a:defRPr/>
          </a:pPr>
          <a:r>
            <a:rPr lang="en-GB" sz="2400" kern="1200" dirty="0">
              <a:solidFill>
                <a:srgbClr val="003399"/>
              </a:solidFill>
              <a:latin typeface="Trebuchet MS" panose="020B0603020202020204" pitchFamily="34" charset="0"/>
              <a:ea typeface="+mn-ea"/>
              <a:cs typeface="+mn-cs"/>
            </a:rPr>
            <a:t>Deadline for the signature of at least one Financing Agreement between EC and a Partner Country</a:t>
          </a:r>
        </a:p>
      </dgm:t>
    </dgm:pt>
    <dgm:pt modelId="{6B645241-9688-4C90-A91A-141BE8249769}" type="parTrans" cxnId="{5BE20288-970D-470E-B742-618226EB6E61}">
      <dgm:prSet/>
      <dgm:spPr/>
      <dgm:t>
        <a:bodyPr/>
        <a:lstStyle/>
        <a:p>
          <a:endParaRPr lang="en-GB"/>
        </a:p>
      </dgm:t>
    </dgm:pt>
    <dgm:pt modelId="{4CAC4088-2A42-428E-8B7F-2FE53C2D3A96}" type="sibTrans" cxnId="{5BE20288-970D-470E-B742-618226EB6E61}">
      <dgm:prSet/>
      <dgm:spPr/>
      <dgm:t>
        <a:bodyPr/>
        <a:lstStyle/>
        <a:p>
          <a:endParaRPr lang="en-GB"/>
        </a:p>
      </dgm:t>
    </dgm:pt>
    <dgm:pt modelId="{89D1CFF4-666F-4857-9723-613984744A72}" type="pres">
      <dgm:prSet presAssocID="{8DC16053-D9FD-4442-BA9F-EB8D638DA0E3}" presName="Name0" presStyleCnt="0">
        <dgm:presLayoutVars>
          <dgm:dir/>
          <dgm:animLvl val="lvl"/>
          <dgm:resizeHandles val="exact"/>
        </dgm:presLayoutVars>
      </dgm:prSet>
      <dgm:spPr/>
    </dgm:pt>
    <dgm:pt modelId="{BC32490B-72A0-4FAD-AF34-5AD66720F6E2}" type="pres">
      <dgm:prSet presAssocID="{FA91DFFD-AF4D-407A-994B-7362CD62C9A5}" presName="linNode" presStyleCnt="0"/>
      <dgm:spPr/>
    </dgm:pt>
    <dgm:pt modelId="{BA196FD8-4E1C-4DD0-9779-CB0D0603DD7F}" type="pres">
      <dgm:prSet presAssocID="{FA91DFFD-AF4D-407A-994B-7362CD62C9A5}" presName="parentText" presStyleLbl="node1" presStyleIdx="0" presStyleCnt="2" custLinFactNeighborX="-138" custLinFactNeighborY="-27577">
        <dgm:presLayoutVars>
          <dgm:chMax val="1"/>
          <dgm:bulletEnabled val="1"/>
        </dgm:presLayoutVars>
      </dgm:prSet>
      <dgm:spPr/>
    </dgm:pt>
    <dgm:pt modelId="{6AEA96F7-05DD-49C6-AAA3-81832EBC3437}" type="pres">
      <dgm:prSet presAssocID="{FA91DFFD-AF4D-407A-994B-7362CD62C9A5}" presName="descendantText" presStyleLbl="alignAccFollowNode1" presStyleIdx="0" presStyleCnt="2" custScaleX="129107">
        <dgm:presLayoutVars>
          <dgm:bulletEnabled val="1"/>
        </dgm:presLayoutVars>
      </dgm:prSet>
      <dgm:spPr/>
    </dgm:pt>
    <dgm:pt modelId="{AD665855-C362-4177-B566-0E49AF173D98}" type="pres">
      <dgm:prSet presAssocID="{10DC288A-E666-4B7C-899C-15F9835C52DD}" presName="sp" presStyleCnt="0"/>
      <dgm:spPr/>
    </dgm:pt>
    <dgm:pt modelId="{50D1CA0B-0659-4538-A178-13ECE8098125}" type="pres">
      <dgm:prSet presAssocID="{48AB9EDD-A944-4DB4-86B0-6FD9F7E7E71C}" presName="linNode" presStyleCnt="0"/>
      <dgm:spPr/>
    </dgm:pt>
    <dgm:pt modelId="{27851A5D-C5FD-408A-8099-9306D066E852}" type="pres">
      <dgm:prSet presAssocID="{48AB9EDD-A944-4DB4-86B0-6FD9F7E7E71C}" presName="parentText" presStyleLbl="node1" presStyleIdx="1" presStyleCnt="2" custScaleX="84341" custLinFactNeighborX="-21117" custLinFactNeighborY="-3635">
        <dgm:presLayoutVars>
          <dgm:chMax val="1"/>
          <dgm:bulletEnabled val="1"/>
        </dgm:presLayoutVars>
      </dgm:prSet>
      <dgm:spPr/>
    </dgm:pt>
    <dgm:pt modelId="{31CC2DC8-2EF8-46F2-BB73-17D9B7B6CC59}" type="pres">
      <dgm:prSet presAssocID="{48AB9EDD-A944-4DB4-86B0-6FD9F7E7E71C}" presName="descendantText" presStyleLbl="alignAccFollowNode1" presStyleIdx="1" presStyleCnt="2" custScaleX="108034" custLinFactNeighborX="-461" custLinFactNeighborY="-5730">
        <dgm:presLayoutVars>
          <dgm:bulletEnabled val="1"/>
        </dgm:presLayoutVars>
      </dgm:prSet>
      <dgm:spPr/>
    </dgm:pt>
  </dgm:ptLst>
  <dgm:cxnLst>
    <dgm:cxn modelId="{580AF15C-7C14-4323-9B13-F4EC67A1575C}" type="presOf" srcId="{48AB9EDD-A944-4DB4-86B0-6FD9F7E7E71C}" destId="{27851A5D-C5FD-408A-8099-9306D066E852}" srcOrd="0" destOrd="0" presId="urn:microsoft.com/office/officeart/2005/8/layout/vList5"/>
    <dgm:cxn modelId="{3F675166-EB1F-4ED9-968A-5F8FAE5BD008}" type="presOf" srcId="{D63C5213-BCB3-418A-A20A-0383FB143770}" destId="{6AEA96F7-05DD-49C6-AAA3-81832EBC3437}" srcOrd="0" destOrd="0" presId="urn:microsoft.com/office/officeart/2005/8/layout/vList5"/>
    <dgm:cxn modelId="{EA4B226C-160C-4002-8851-90BF5A995A8D}" srcId="{FA91DFFD-AF4D-407A-994B-7362CD62C9A5}" destId="{D63C5213-BCB3-418A-A20A-0383FB143770}" srcOrd="0" destOrd="0" parTransId="{FB94648D-62AD-4536-8AF1-3B7B2BDE513C}" sibTransId="{EB3AE5A1-9034-4468-9D6B-FD07A67D4894}"/>
    <dgm:cxn modelId="{9637CE80-C16E-4229-A360-A0ABA7FE5EA4}" type="presOf" srcId="{752C7E8A-B72E-46CD-B96D-9A2436C453CE}" destId="{31CC2DC8-2EF8-46F2-BB73-17D9B7B6CC59}" srcOrd="0" destOrd="0" presId="urn:microsoft.com/office/officeart/2005/8/layout/vList5"/>
    <dgm:cxn modelId="{5BE20288-970D-470E-B742-618226EB6E61}" srcId="{48AB9EDD-A944-4DB4-86B0-6FD9F7E7E71C}" destId="{752C7E8A-B72E-46CD-B96D-9A2436C453CE}" srcOrd="0" destOrd="0" parTransId="{6B645241-9688-4C90-A91A-141BE8249769}" sibTransId="{4CAC4088-2A42-428E-8B7F-2FE53C2D3A96}"/>
    <dgm:cxn modelId="{14C9879D-DEA8-4D75-9D29-174622C339EF}" srcId="{8DC16053-D9FD-4442-BA9F-EB8D638DA0E3}" destId="{48AB9EDD-A944-4DB4-86B0-6FD9F7E7E71C}" srcOrd="1" destOrd="0" parTransId="{514A324D-E94D-459C-AF95-A1169A3A8DEE}" sibTransId="{62D5D4E9-F8ED-4970-A104-02AFB94BCD7F}"/>
    <dgm:cxn modelId="{A10592A0-F03F-4598-BE14-9A40E2489F80}" type="presOf" srcId="{8DC16053-D9FD-4442-BA9F-EB8D638DA0E3}" destId="{89D1CFF4-666F-4857-9723-613984744A72}" srcOrd="0" destOrd="0" presId="urn:microsoft.com/office/officeart/2005/8/layout/vList5"/>
    <dgm:cxn modelId="{A1BAC9C4-483D-4802-A4FF-0512156CAE06}" srcId="{8DC16053-D9FD-4442-BA9F-EB8D638DA0E3}" destId="{FA91DFFD-AF4D-407A-994B-7362CD62C9A5}" srcOrd="0" destOrd="0" parTransId="{8259946C-8B32-4FB2-AF8F-D7B41D7E9342}" sibTransId="{10DC288A-E666-4B7C-899C-15F9835C52DD}"/>
    <dgm:cxn modelId="{48F7C8D7-DBA9-4338-A91C-07AB6528A66A}" type="presOf" srcId="{FA91DFFD-AF4D-407A-994B-7362CD62C9A5}" destId="{BA196FD8-4E1C-4DD0-9779-CB0D0603DD7F}" srcOrd="0" destOrd="0" presId="urn:microsoft.com/office/officeart/2005/8/layout/vList5"/>
    <dgm:cxn modelId="{016886E7-3074-42B6-B7D6-4A984C955D51}" type="presParOf" srcId="{89D1CFF4-666F-4857-9723-613984744A72}" destId="{BC32490B-72A0-4FAD-AF34-5AD66720F6E2}" srcOrd="0" destOrd="0" presId="urn:microsoft.com/office/officeart/2005/8/layout/vList5"/>
    <dgm:cxn modelId="{D849D6E6-3D83-4BFB-8E08-E7147E705B4A}" type="presParOf" srcId="{BC32490B-72A0-4FAD-AF34-5AD66720F6E2}" destId="{BA196FD8-4E1C-4DD0-9779-CB0D0603DD7F}" srcOrd="0" destOrd="0" presId="urn:microsoft.com/office/officeart/2005/8/layout/vList5"/>
    <dgm:cxn modelId="{0CEC1606-14EB-4A5A-B8CC-45E9912DCF3D}" type="presParOf" srcId="{BC32490B-72A0-4FAD-AF34-5AD66720F6E2}" destId="{6AEA96F7-05DD-49C6-AAA3-81832EBC3437}" srcOrd="1" destOrd="0" presId="urn:microsoft.com/office/officeart/2005/8/layout/vList5"/>
    <dgm:cxn modelId="{7A83FC2F-22DE-4BF2-8E52-3BAD5679A2CE}" type="presParOf" srcId="{89D1CFF4-666F-4857-9723-613984744A72}" destId="{AD665855-C362-4177-B566-0E49AF173D98}" srcOrd="1" destOrd="0" presId="urn:microsoft.com/office/officeart/2005/8/layout/vList5"/>
    <dgm:cxn modelId="{FE46B297-594C-4244-8C37-1C05F761402A}" type="presParOf" srcId="{89D1CFF4-666F-4857-9723-613984744A72}" destId="{50D1CA0B-0659-4538-A178-13ECE8098125}" srcOrd="2" destOrd="0" presId="urn:microsoft.com/office/officeart/2005/8/layout/vList5"/>
    <dgm:cxn modelId="{36E07449-5E4D-45A9-AB59-C50DB0D78484}" type="presParOf" srcId="{50D1CA0B-0659-4538-A178-13ECE8098125}" destId="{27851A5D-C5FD-408A-8099-9306D066E852}" srcOrd="0" destOrd="0" presId="urn:microsoft.com/office/officeart/2005/8/layout/vList5"/>
    <dgm:cxn modelId="{65E3F9EB-1EFD-4B3F-BD45-97FC2B2B774F}" type="presParOf" srcId="{50D1CA0B-0659-4538-A178-13ECE8098125}" destId="{31CC2DC8-2EF8-46F2-BB73-17D9B7B6CC5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BCD8E0-D6B5-47B9-8826-1C18093BD8FB}" type="doc">
      <dgm:prSet loTypeId="urn:microsoft.com/office/officeart/2005/8/layout/radial4" loCatId="relationship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36BAFC28-F439-4EA0-AABD-88A47B7C1E8B}">
      <dgm:prSet custT="1"/>
      <dgm:spPr>
        <a:solidFill>
          <a:srgbClr val="92D050"/>
        </a:solidFill>
      </dgm:spPr>
      <dgm:t>
        <a:bodyPr/>
        <a:lstStyle/>
        <a:p>
          <a:r>
            <a:rPr lang="en-US" sz="19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rPr>
            <a:t>Promoting climate change adaptation and disaster risk prevention</a:t>
          </a:r>
        </a:p>
      </dgm:t>
    </dgm:pt>
    <dgm:pt modelId="{FB38C366-E0E2-4C3E-A485-BAF440F7B739}" type="parTrans" cxnId="{67D1FCBA-92EA-432F-A122-B808EB545139}">
      <dgm:prSet/>
      <dgm:spPr/>
      <dgm:t>
        <a:bodyPr/>
        <a:lstStyle/>
        <a:p>
          <a:endParaRPr lang="en-US"/>
        </a:p>
      </dgm:t>
    </dgm:pt>
    <dgm:pt modelId="{8FAC13B4-2DAA-4EEC-82EC-D5B57D649AED}" type="sibTrans" cxnId="{67D1FCBA-92EA-432F-A122-B808EB545139}">
      <dgm:prSet/>
      <dgm:spPr/>
      <dgm:t>
        <a:bodyPr/>
        <a:lstStyle/>
        <a:p>
          <a:endParaRPr lang="en-US"/>
        </a:p>
      </dgm:t>
    </dgm:pt>
    <dgm:pt modelId="{A60DB7ED-AE6C-4272-91CA-104AA3D95E64}">
      <dgm:prSet custT="1"/>
      <dgm:spPr>
        <a:solidFill>
          <a:srgbClr val="92D050"/>
        </a:solidFill>
      </dgm:spPr>
      <dgm:t>
        <a:bodyPr/>
        <a:lstStyle/>
        <a:p>
          <a:r>
            <a:rPr lang="en-GB" sz="1900" i="0" dirty="0">
              <a:solidFill>
                <a:srgbClr val="002060"/>
              </a:solidFill>
              <a:latin typeface="Trebuchet MS" panose="020B0603020202020204" pitchFamily="34" charset="0"/>
              <a:ea typeface="Times New Roman" panose="02020603050405020304" pitchFamily="18" charset="0"/>
            </a:rPr>
            <a:t>Improved tools for smart observing, monitoring and accurate environmental forecasting</a:t>
          </a:r>
          <a:endParaRPr lang="en-US" sz="1900" b="1" i="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rebuchet MS" panose="020B0603020202020204" pitchFamily="34" charset="0"/>
          </a:endParaRPr>
        </a:p>
      </dgm:t>
    </dgm:pt>
    <dgm:pt modelId="{9512BB75-6B6B-430A-9926-ADAB790081FE}" type="parTrans" cxnId="{F86FD173-897C-466D-BA99-283FC28AD3B0}">
      <dgm:prSet/>
      <dgm:spPr/>
      <dgm:t>
        <a:bodyPr/>
        <a:lstStyle/>
        <a:p>
          <a:endParaRPr lang="en-US"/>
        </a:p>
      </dgm:t>
    </dgm:pt>
    <dgm:pt modelId="{56FC805E-D6D1-4DAA-B5A1-8CB7EA9E5AEC}" type="sibTrans" cxnId="{F86FD173-897C-466D-BA99-283FC28AD3B0}">
      <dgm:prSet/>
      <dgm:spPr/>
      <dgm:t>
        <a:bodyPr/>
        <a:lstStyle/>
        <a:p>
          <a:endParaRPr lang="en-US"/>
        </a:p>
      </dgm:t>
    </dgm:pt>
    <dgm:pt modelId="{825F536A-DA14-4538-A46C-8E5FF177D814}">
      <dgm:prSet custT="1"/>
      <dgm:spPr>
        <a:solidFill>
          <a:srgbClr val="92D050"/>
        </a:solidFill>
      </dgm:spPr>
      <dgm:t>
        <a:bodyPr/>
        <a:lstStyle/>
        <a:p>
          <a:r>
            <a:rPr lang="en-GB" sz="1900" i="0" dirty="0">
              <a:solidFill>
                <a:srgbClr val="002060"/>
              </a:solidFill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Measures to prevent and mitigate the impacts of climate change</a:t>
          </a:r>
          <a:endParaRPr lang="en-US" sz="1900" i="0" dirty="0">
            <a:solidFill>
              <a:srgbClr val="002060"/>
            </a:solidFill>
            <a:latin typeface="Trebuchet MS" panose="020B0603020202020204" pitchFamily="34" charset="0"/>
            <a:ea typeface="Calibri" panose="020F0502020204030204" pitchFamily="34" charset="0"/>
          </a:endParaRPr>
        </a:p>
      </dgm:t>
    </dgm:pt>
    <dgm:pt modelId="{8A1932E4-85C8-4C7C-91CD-F1A1C68A5229}" type="parTrans" cxnId="{6B956C6E-D44D-4D4B-AA43-1BC6B5800F4D}">
      <dgm:prSet/>
      <dgm:spPr/>
      <dgm:t>
        <a:bodyPr/>
        <a:lstStyle/>
        <a:p>
          <a:endParaRPr lang="en-US"/>
        </a:p>
      </dgm:t>
    </dgm:pt>
    <dgm:pt modelId="{FF28324A-379C-4282-AA5B-B564C043EDA0}" type="sibTrans" cxnId="{6B956C6E-D44D-4D4B-AA43-1BC6B5800F4D}">
      <dgm:prSet/>
      <dgm:spPr/>
      <dgm:t>
        <a:bodyPr/>
        <a:lstStyle/>
        <a:p>
          <a:endParaRPr lang="en-US"/>
        </a:p>
      </dgm:t>
    </dgm:pt>
    <dgm:pt modelId="{5DBACCEA-71D8-43D2-9B02-4F2193109B7E}">
      <dgm:prSet custT="1"/>
      <dgm:spPr>
        <a:solidFill>
          <a:srgbClr val="92D050"/>
        </a:solidFill>
      </dgm:spPr>
      <dgm:t>
        <a:bodyPr/>
        <a:lstStyle/>
        <a:p>
          <a:r>
            <a:rPr lang="en-GB" sz="1900" i="0" dirty="0">
              <a:solidFill>
                <a:srgbClr val="002060"/>
              </a:solidFill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Addressing environmental hazards in connection with climate change</a:t>
          </a:r>
        </a:p>
      </dgm:t>
    </dgm:pt>
    <dgm:pt modelId="{7AC0EB86-8608-42EE-9CAA-137444F3E7B3}" type="parTrans" cxnId="{5FF0C399-3CB0-47DE-8BF4-A4936D878B91}">
      <dgm:prSet/>
      <dgm:spPr/>
      <dgm:t>
        <a:bodyPr/>
        <a:lstStyle/>
        <a:p>
          <a:endParaRPr lang="en-US"/>
        </a:p>
      </dgm:t>
    </dgm:pt>
    <dgm:pt modelId="{069A3C63-282D-4CFE-B119-0D760C226E03}" type="sibTrans" cxnId="{5FF0C399-3CB0-47DE-8BF4-A4936D878B91}">
      <dgm:prSet/>
      <dgm:spPr/>
      <dgm:t>
        <a:bodyPr/>
        <a:lstStyle/>
        <a:p>
          <a:endParaRPr lang="en-US"/>
        </a:p>
      </dgm:t>
    </dgm:pt>
    <dgm:pt modelId="{42442AEC-0927-4155-9F82-767C5D552FE8}">
      <dgm:prSet custT="1"/>
      <dgm:spPr>
        <a:solidFill>
          <a:srgbClr val="92D050"/>
        </a:solidFill>
      </dgm:spPr>
      <dgm:t>
        <a:bodyPr/>
        <a:lstStyle/>
        <a:p>
          <a:r>
            <a:rPr lang="en-GB" sz="1900" i="0" dirty="0">
              <a:solidFill>
                <a:srgbClr val="002060"/>
              </a:solidFill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Mechanisms of monitoring and early warning for natural or/and man-made disasters</a:t>
          </a:r>
          <a:endParaRPr lang="en-US" sz="1900" i="0" dirty="0">
            <a:solidFill>
              <a:srgbClr val="002060"/>
            </a:solidFill>
            <a:latin typeface="Trebuchet MS" panose="020B0603020202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CF7C2DBC-2113-4B6E-9373-A231EDC7C0B2}" type="parTrans" cxnId="{AC29C297-5B31-4A01-B612-83DE3830BB59}">
      <dgm:prSet/>
      <dgm:spPr/>
      <dgm:t>
        <a:bodyPr/>
        <a:lstStyle/>
        <a:p>
          <a:endParaRPr lang="en-US"/>
        </a:p>
      </dgm:t>
    </dgm:pt>
    <dgm:pt modelId="{19CA032B-5C23-4DF5-810C-51E3C38A5113}" type="sibTrans" cxnId="{AC29C297-5B31-4A01-B612-83DE3830BB59}">
      <dgm:prSet/>
      <dgm:spPr/>
      <dgm:t>
        <a:bodyPr/>
        <a:lstStyle/>
        <a:p>
          <a:endParaRPr lang="en-US"/>
        </a:p>
      </dgm:t>
    </dgm:pt>
    <dgm:pt modelId="{2ED00EA0-4B3C-41CC-9B7A-69983EB48633}">
      <dgm:prSet custT="1"/>
      <dgm:spPr>
        <a:solidFill>
          <a:srgbClr val="92D050"/>
        </a:solidFill>
      </dgm:spPr>
      <dgm:t>
        <a:bodyPr/>
        <a:lstStyle/>
        <a:p>
          <a:r>
            <a:rPr lang="en-GB" sz="1900" i="0" dirty="0">
              <a:solidFill>
                <a:srgbClr val="002060"/>
              </a:solidFill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Green recovery actions, contributing to climate change adaptation</a:t>
          </a:r>
          <a:endParaRPr lang="en-US" sz="1900" i="0" dirty="0">
            <a:solidFill>
              <a:srgbClr val="002060"/>
            </a:solidFill>
            <a:latin typeface="Trebuchet MS" panose="020B0603020202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8AF09649-B41C-4F48-8CFB-446C721D187D}" type="parTrans" cxnId="{90266F51-B645-4B5B-8446-49E7DE7AEB69}">
      <dgm:prSet/>
      <dgm:spPr/>
      <dgm:t>
        <a:bodyPr/>
        <a:lstStyle/>
        <a:p>
          <a:endParaRPr lang="en-US"/>
        </a:p>
      </dgm:t>
    </dgm:pt>
    <dgm:pt modelId="{9A8BD6F1-E51F-46F0-B68C-FF2B6BDCC4E1}" type="sibTrans" cxnId="{90266F51-B645-4B5B-8446-49E7DE7AEB69}">
      <dgm:prSet/>
      <dgm:spPr/>
      <dgm:t>
        <a:bodyPr/>
        <a:lstStyle/>
        <a:p>
          <a:endParaRPr lang="en-US"/>
        </a:p>
      </dgm:t>
    </dgm:pt>
    <dgm:pt modelId="{C61E1511-31A6-4CF2-891B-4CE9F05CE62C}" type="pres">
      <dgm:prSet presAssocID="{0BBCD8E0-D6B5-47B9-8826-1C18093BD8F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A7E8616E-3AD5-491F-9A26-417FEDA687FA}" type="pres">
      <dgm:prSet presAssocID="{36BAFC28-F439-4EA0-AABD-88A47B7C1E8B}" presName="centerShape" presStyleLbl="node0" presStyleIdx="0" presStyleCnt="1" custScaleX="141804"/>
      <dgm:spPr/>
    </dgm:pt>
    <dgm:pt modelId="{BB6261F3-4442-4AB0-BFAE-5FFF0E68FE1E}" type="pres">
      <dgm:prSet presAssocID="{9512BB75-6B6B-430A-9926-ADAB790081FE}" presName="parTrans" presStyleLbl="bgSibTrans2D1" presStyleIdx="0" presStyleCnt="5" custLinFactNeighborX="6938" custLinFactNeighborY="-6498"/>
      <dgm:spPr/>
    </dgm:pt>
    <dgm:pt modelId="{05433126-51CE-4252-91BC-9519C6A38A2F}" type="pres">
      <dgm:prSet presAssocID="{A60DB7ED-AE6C-4272-91CA-104AA3D95E64}" presName="node" presStyleLbl="node1" presStyleIdx="0" presStyleCnt="5" custScaleY="117680">
        <dgm:presLayoutVars>
          <dgm:bulletEnabled val="1"/>
        </dgm:presLayoutVars>
      </dgm:prSet>
      <dgm:spPr/>
    </dgm:pt>
    <dgm:pt modelId="{8B59F4D3-CDA1-4689-8F4F-5B25F66591FE}" type="pres">
      <dgm:prSet presAssocID="{8A1932E4-85C8-4C7C-91CD-F1A1C68A5229}" presName="parTrans" presStyleLbl="bgSibTrans2D1" presStyleIdx="1" presStyleCnt="5" custLinFactNeighborX="4112" custLinFactNeighborY="23397"/>
      <dgm:spPr/>
    </dgm:pt>
    <dgm:pt modelId="{40264FAB-57AC-410E-92B1-C698C3C0C3DC}" type="pres">
      <dgm:prSet presAssocID="{825F536A-DA14-4538-A46C-8E5FF177D814}" presName="node" presStyleLbl="node1" presStyleIdx="1" presStyleCnt="5">
        <dgm:presLayoutVars>
          <dgm:bulletEnabled val="1"/>
        </dgm:presLayoutVars>
      </dgm:prSet>
      <dgm:spPr/>
    </dgm:pt>
    <dgm:pt modelId="{04B5C46F-9861-45E7-9DA1-89248D3EF922}" type="pres">
      <dgm:prSet presAssocID="{7AC0EB86-8608-42EE-9CAA-137444F3E7B3}" presName="parTrans" presStyleLbl="bgSibTrans2D1" presStyleIdx="2" presStyleCnt="5" custLinFactNeighborY="26072"/>
      <dgm:spPr/>
    </dgm:pt>
    <dgm:pt modelId="{00981975-30EE-4C97-92E8-AF46899916CD}" type="pres">
      <dgm:prSet presAssocID="{5DBACCEA-71D8-43D2-9B02-4F2193109B7E}" presName="node" presStyleLbl="node1" presStyleIdx="2" presStyleCnt="5">
        <dgm:presLayoutVars>
          <dgm:bulletEnabled val="1"/>
        </dgm:presLayoutVars>
      </dgm:prSet>
      <dgm:spPr/>
    </dgm:pt>
    <dgm:pt modelId="{253C129B-88E2-4894-8A07-35EC1B137552}" type="pres">
      <dgm:prSet presAssocID="{CF7C2DBC-2113-4B6E-9373-A231EDC7C0B2}" presName="parTrans" presStyleLbl="bgSibTrans2D1" presStyleIdx="3" presStyleCnt="5" custLinFactNeighborX="1153" custLinFactNeighborY="23397"/>
      <dgm:spPr/>
    </dgm:pt>
    <dgm:pt modelId="{339D2B33-2BAA-4251-80AD-8AA5E70F997E}" type="pres">
      <dgm:prSet presAssocID="{42442AEC-0927-4155-9F82-767C5D552FE8}" presName="node" presStyleLbl="node1" presStyleIdx="3" presStyleCnt="5">
        <dgm:presLayoutVars>
          <dgm:bulletEnabled val="1"/>
        </dgm:presLayoutVars>
      </dgm:prSet>
      <dgm:spPr/>
    </dgm:pt>
    <dgm:pt modelId="{D574CACC-FAD8-4988-82E1-5C7993BE7CC3}" type="pres">
      <dgm:prSet presAssocID="{8AF09649-B41C-4F48-8CFB-446C721D187D}" presName="parTrans" presStyleLbl="bgSibTrans2D1" presStyleIdx="4" presStyleCnt="5" custLinFactNeighborX="-6253" custLinFactNeighborY="-12071"/>
      <dgm:spPr/>
    </dgm:pt>
    <dgm:pt modelId="{1C1802AF-2F59-470A-8E05-A2E9579DF93B}" type="pres">
      <dgm:prSet presAssocID="{2ED00EA0-4B3C-41CC-9B7A-69983EB48633}" presName="node" presStyleLbl="node1" presStyleIdx="4" presStyleCnt="5">
        <dgm:presLayoutVars>
          <dgm:bulletEnabled val="1"/>
        </dgm:presLayoutVars>
      </dgm:prSet>
      <dgm:spPr/>
    </dgm:pt>
  </dgm:ptLst>
  <dgm:cxnLst>
    <dgm:cxn modelId="{8F4B4643-F425-42A8-9309-C13D81A79111}" type="presOf" srcId="{825F536A-DA14-4538-A46C-8E5FF177D814}" destId="{40264FAB-57AC-410E-92B1-C698C3C0C3DC}" srcOrd="0" destOrd="0" presId="urn:microsoft.com/office/officeart/2005/8/layout/radial4"/>
    <dgm:cxn modelId="{6B956C6E-D44D-4D4B-AA43-1BC6B5800F4D}" srcId="{36BAFC28-F439-4EA0-AABD-88A47B7C1E8B}" destId="{825F536A-DA14-4538-A46C-8E5FF177D814}" srcOrd="1" destOrd="0" parTransId="{8A1932E4-85C8-4C7C-91CD-F1A1C68A5229}" sibTransId="{FF28324A-379C-4282-AA5B-B564C043EDA0}"/>
    <dgm:cxn modelId="{90266F51-B645-4B5B-8446-49E7DE7AEB69}" srcId="{36BAFC28-F439-4EA0-AABD-88A47B7C1E8B}" destId="{2ED00EA0-4B3C-41CC-9B7A-69983EB48633}" srcOrd="4" destOrd="0" parTransId="{8AF09649-B41C-4F48-8CFB-446C721D187D}" sibTransId="{9A8BD6F1-E51F-46F0-B68C-FF2B6BDCC4E1}"/>
    <dgm:cxn modelId="{F86FD173-897C-466D-BA99-283FC28AD3B0}" srcId="{36BAFC28-F439-4EA0-AABD-88A47B7C1E8B}" destId="{A60DB7ED-AE6C-4272-91CA-104AA3D95E64}" srcOrd="0" destOrd="0" parTransId="{9512BB75-6B6B-430A-9926-ADAB790081FE}" sibTransId="{56FC805E-D6D1-4DAA-B5A1-8CB7EA9E5AEC}"/>
    <dgm:cxn modelId="{10E55656-B824-42F4-AD2E-11DB63136C4D}" type="presOf" srcId="{8AF09649-B41C-4F48-8CFB-446C721D187D}" destId="{D574CACC-FAD8-4988-82E1-5C7993BE7CC3}" srcOrd="0" destOrd="0" presId="urn:microsoft.com/office/officeart/2005/8/layout/radial4"/>
    <dgm:cxn modelId="{3C71C67C-BC8A-4483-A1F8-19E4A1F758B9}" type="presOf" srcId="{0BBCD8E0-D6B5-47B9-8826-1C18093BD8FB}" destId="{C61E1511-31A6-4CF2-891B-4CE9F05CE62C}" srcOrd="0" destOrd="0" presId="urn:microsoft.com/office/officeart/2005/8/layout/radial4"/>
    <dgm:cxn modelId="{12A4057F-3161-4BF8-A447-7CDFFCB36707}" type="presOf" srcId="{CF7C2DBC-2113-4B6E-9373-A231EDC7C0B2}" destId="{253C129B-88E2-4894-8A07-35EC1B137552}" srcOrd="0" destOrd="0" presId="urn:microsoft.com/office/officeart/2005/8/layout/radial4"/>
    <dgm:cxn modelId="{A591A280-72D3-4852-AD3E-9057BD253118}" type="presOf" srcId="{8A1932E4-85C8-4C7C-91CD-F1A1C68A5229}" destId="{8B59F4D3-CDA1-4689-8F4F-5B25F66591FE}" srcOrd="0" destOrd="0" presId="urn:microsoft.com/office/officeart/2005/8/layout/radial4"/>
    <dgm:cxn modelId="{50618385-A050-42CA-8EF3-F94CB68A947D}" type="presOf" srcId="{A60DB7ED-AE6C-4272-91CA-104AA3D95E64}" destId="{05433126-51CE-4252-91BC-9519C6A38A2F}" srcOrd="0" destOrd="0" presId="urn:microsoft.com/office/officeart/2005/8/layout/radial4"/>
    <dgm:cxn modelId="{73AF358F-52F8-4A7F-B50F-DC1EABCC3AAA}" type="presOf" srcId="{5DBACCEA-71D8-43D2-9B02-4F2193109B7E}" destId="{00981975-30EE-4C97-92E8-AF46899916CD}" srcOrd="0" destOrd="0" presId="urn:microsoft.com/office/officeart/2005/8/layout/radial4"/>
    <dgm:cxn modelId="{AC29C297-5B31-4A01-B612-83DE3830BB59}" srcId="{36BAFC28-F439-4EA0-AABD-88A47B7C1E8B}" destId="{42442AEC-0927-4155-9F82-767C5D552FE8}" srcOrd="3" destOrd="0" parTransId="{CF7C2DBC-2113-4B6E-9373-A231EDC7C0B2}" sibTransId="{19CA032B-5C23-4DF5-810C-51E3C38A5113}"/>
    <dgm:cxn modelId="{5FF0C399-3CB0-47DE-8BF4-A4936D878B91}" srcId="{36BAFC28-F439-4EA0-AABD-88A47B7C1E8B}" destId="{5DBACCEA-71D8-43D2-9B02-4F2193109B7E}" srcOrd="2" destOrd="0" parTransId="{7AC0EB86-8608-42EE-9CAA-137444F3E7B3}" sibTransId="{069A3C63-282D-4CFE-B119-0D760C226E03}"/>
    <dgm:cxn modelId="{BDD394A0-037A-4C9E-89DF-0F3CCBC039CE}" type="presOf" srcId="{36BAFC28-F439-4EA0-AABD-88A47B7C1E8B}" destId="{A7E8616E-3AD5-491F-9A26-417FEDA687FA}" srcOrd="0" destOrd="0" presId="urn:microsoft.com/office/officeart/2005/8/layout/radial4"/>
    <dgm:cxn modelId="{3DE6EAAC-1FDD-45CF-909E-9548C79CAE2C}" type="presOf" srcId="{2ED00EA0-4B3C-41CC-9B7A-69983EB48633}" destId="{1C1802AF-2F59-470A-8E05-A2E9579DF93B}" srcOrd="0" destOrd="0" presId="urn:microsoft.com/office/officeart/2005/8/layout/radial4"/>
    <dgm:cxn modelId="{67D1FCBA-92EA-432F-A122-B808EB545139}" srcId="{0BBCD8E0-D6B5-47B9-8826-1C18093BD8FB}" destId="{36BAFC28-F439-4EA0-AABD-88A47B7C1E8B}" srcOrd="0" destOrd="0" parTransId="{FB38C366-E0E2-4C3E-A485-BAF440F7B739}" sibTransId="{8FAC13B4-2DAA-4EEC-82EC-D5B57D649AED}"/>
    <dgm:cxn modelId="{E598AFC7-1E7C-4ABC-94F2-05D8A72D84BD}" type="presOf" srcId="{9512BB75-6B6B-430A-9926-ADAB790081FE}" destId="{BB6261F3-4442-4AB0-BFAE-5FFF0E68FE1E}" srcOrd="0" destOrd="0" presId="urn:microsoft.com/office/officeart/2005/8/layout/radial4"/>
    <dgm:cxn modelId="{4E7617CB-8419-49D1-A4D2-C9E34B4F684D}" type="presOf" srcId="{7AC0EB86-8608-42EE-9CAA-137444F3E7B3}" destId="{04B5C46F-9861-45E7-9DA1-89248D3EF922}" srcOrd="0" destOrd="0" presId="urn:microsoft.com/office/officeart/2005/8/layout/radial4"/>
    <dgm:cxn modelId="{EDF30ED4-B864-442F-8C8C-4168E59F975D}" type="presOf" srcId="{42442AEC-0927-4155-9F82-767C5D552FE8}" destId="{339D2B33-2BAA-4251-80AD-8AA5E70F997E}" srcOrd="0" destOrd="0" presId="urn:microsoft.com/office/officeart/2005/8/layout/radial4"/>
    <dgm:cxn modelId="{03113A4F-576C-4870-A139-2B6B0C6A8DF5}" type="presParOf" srcId="{C61E1511-31A6-4CF2-891B-4CE9F05CE62C}" destId="{A7E8616E-3AD5-491F-9A26-417FEDA687FA}" srcOrd="0" destOrd="0" presId="urn:microsoft.com/office/officeart/2005/8/layout/radial4"/>
    <dgm:cxn modelId="{E3643959-D4C7-40F8-90A2-73C2B64C4059}" type="presParOf" srcId="{C61E1511-31A6-4CF2-891B-4CE9F05CE62C}" destId="{BB6261F3-4442-4AB0-BFAE-5FFF0E68FE1E}" srcOrd="1" destOrd="0" presId="urn:microsoft.com/office/officeart/2005/8/layout/radial4"/>
    <dgm:cxn modelId="{EA976481-CC7F-4A7D-A14F-9F8C579149AB}" type="presParOf" srcId="{C61E1511-31A6-4CF2-891B-4CE9F05CE62C}" destId="{05433126-51CE-4252-91BC-9519C6A38A2F}" srcOrd="2" destOrd="0" presId="urn:microsoft.com/office/officeart/2005/8/layout/radial4"/>
    <dgm:cxn modelId="{05094497-24D4-40AF-9D39-0C2D686696A3}" type="presParOf" srcId="{C61E1511-31A6-4CF2-891B-4CE9F05CE62C}" destId="{8B59F4D3-CDA1-4689-8F4F-5B25F66591FE}" srcOrd="3" destOrd="0" presId="urn:microsoft.com/office/officeart/2005/8/layout/radial4"/>
    <dgm:cxn modelId="{D0D9A815-450E-4221-819D-3C8E45B2ABFE}" type="presParOf" srcId="{C61E1511-31A6-4CF2-891B-4CE9F05CE62C}" destId="{40264FAB-57AC-410E-92B1-C698C3C0C3DC}" srcOrd="4" destOrd="0" presId="urn:microsoft.com/office/officeart/2005/8/layout/radial4"/>
    <dgm:cxn modelId="{1F116F05-FC55-4F61-8AAA-43EA768F3942}" type="presParOf" srcId="{C61E1511-31A6-4CF2-891B-4CE9F05CE62C}" destId="{04B5C46F-9861-45E7-9DA1-89248D3EF922}" srcOrd="5" destOrd="0" presId="urn:microsoft.com/office/officeart/2005/8/layout/radial4"/>
    <dgm:cxn modelId="{127E9CC7-E780-4646-8534-DD6D7C24BD44}" type="presParOf" srcId="{C61E1511-31A6-4CF2-891B-4CE9F05CE62C}" destId="{00981975-30EE-4C97-92E8-AF46899916CD}" srcOrd="6" destOrd="0" presId="urn:microsoft.com/office/officeart/2005/8/layout/radial4"/>
    <dgm:cxn modelId="{C659A7A3-EBBC-48B6-B0F6-D444FD89DF41}" type="presParOf" srcId="{C61E1511-31A6-4CF2-891B-4CE9F05CE62C}" destId="{253C129B-88E2-4894-8A07-35EC1B137552}" srcOrd="7" destOrd="0" presId="urn:microsoft.com/office/officeart/2005/8/layout/radial4"/>
    <dgm:cxn modelId="{2CEBED2E-F0FA-40B1-875A-4EBD71826C88}" type="presParOf" srcId="{C61E1511-31A6-4CF2-891B-4CE9F05CE62C}" destId="{339D2B33-2BAA-4251-80AD-8AA5E70F997E}" srcOrd="8" destOrd="0" presId="urn:microsoft.com/office/officeart/2005/8/layout/radial4"/>
    <dgm:cxn modelId="{D4BE0EAE-148E-4BB5-8BFD-DFEFAFA98530}" type="presParOf" srcId="{C61E1511-31A6-4CF2-891B-4CE9F05CE62C}" destId="{D574CACC-FAD8-4988-82E1-5C7993BE7CC3}" srcOrd="9" destOrd="0" presId="urn:microsoft.com/office/officeart/2005/8/layout/radial4"/>
    <dgm:cxn modelId="{B1C77B15-6E3C-4D8A-9045-76BBA7A97B17}" type="presParOf" srcId="{C61E1511-31A6-4CF2-891B-4CE9F05CE62C}" destId="{1C1802AF-2F59-470A-8E05-A2E9579DF93B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BBCD8E0-D6B5-47B9-8826-1C18093BD8FB}" type="doc">
      <dgm:prSet loTypeId="urn:microsoft.com/office/officeart/2005/8/layout/radial4" loCatId="relationship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36BAFC28-F439-4EA0-AABD-88A47B7C1E8B}">
      <dgm:prSet custT="1"/>
      <dgm:spPr>
        <a:solidFill>
          <a:srgbClr val="92D050"/>
        </a:solidFill>
      </dgm:spPr>
      <dgm:t>
        <a:bodyPr/>
        <a:lstStyle/>
        <a:p>
          <a:r>
            <a:rPr lang="en-US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rPr>
            <a:t>Enhancing protection and preservation of nature, biodiversity and green infrastructure</a:t>
          </a:r>
        </a:p>
      </dgm:t>
    </dgm:pt>
    <dgm:pt modelId="{FB38C366-E0E2-4C3E-A485-BAF440F7B739}" type="parTrans" cxnId="{67D1FCBA-92EA-432F-A122-B808EB545139}">
      <dgm:prSet/>
      <dgm:spPr/>
      <dgm:t>
        <a:bodyPr/>
        <a:lstStyle/>
        <a:p>
          <a:endParaRPr lang="en-US"/>
        </a:p>
      </dgm:t>
    </dgm:pt>
    <dgm:pt modelId="{8FAC13B4-2DAA-4EEC-82EC-D5B57D649AED}" type="sibTrans" cxnId="{67D1FCBA-92EA-432F-A122-B808EB545139}">
      <dgm:prSet/>
      <dgm:spPr/>
      <dgm:t>
        <a:bodyPr/>
        <a:lstStyle/>
        <a:p>
          <a:endParaRPr lang="en-US"/>
        </a:p>
      </dgm:t>
    </dgm:pt>
    <dgm:pt modelId="{BE617A18-4DC6-4673-9A23-67F063CFEFBB}">
      <dgm:prSet custT="1"/>
      <dgm:spPr>
        <a:solidFill>
          <a:srgbClr val="92D050"/>
        </a:solidFill>
      </dgm:spPr>
      <dgm:t>
        <a:bodyPr/>
        <a:lstStyle/>
        <a:p>
          <a:r>
            <a:rPr lang="en-GB" sz="2000" i="0" dirty="0">
              <a:solidFill>
                <a:srgbClr val="002060"/>
              </a:solidFill>
              <a:latin typeface="Trebuchet MS" panose="020B0603020202020204" pitchFamily="34" charset="0"/>
              <a:ea typeface="Calibri" panose="020F0502020204030204" pitchFamily="34" charset="0"/>
            </a:rPr>
            <a:t>Protection and promotion of biodiversity and natural heritage</a:t>
          </a:r>
          <a:endParaRPr lang="en-US" sz="2000" b="1" i="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rebuchet MS" panose="020B0603020202020204" pitchFamily="34" charset="0"/>
          </a:endParaRPr>
        </a:p>
      </dgm:t>
    </dgm:pt>
    <dgm:pt modelId="{F671A273-7BDF-46D3-B561-B666122089FC}" type="parTrans" cxnId="{F997A3F4-697F-48D7-9A01-F97A1C71F8E2}">
      <dgm:prSet/>
      <dgm:spPr/>
      <dgm:t>
        <a:bodyPr/>
        <a:lstStyle/>
        <a:p>
          <a:endParaRPr lang="en-US"/>
        </a:p>
      </dgm:t>
    </dgm:pt>
    <dgm:pt modelId="{A69AE5E5-DAB0-4E88-B1FA-FD22B07EEB70}" type="sibTrans" cxnId="{F997A3F4-697F-48D7-9A01-F97A1C71F8E2}">
      <dgm:prSet/>
      <dgm:spPr/>
      <dgm:t>
        <a:bodyPr/>
        <a:lstStyle/>
        <a:p>
          <a:endParaRPr lang="en-US"/>
        </a:p>
      </dgm:t>
    </dgm:pt>
    <dgm:pt modelId="{4BF5E9D8-481B-4ECB-BE1B-6DC74A4674D8}">
      <dgm:prSet/>
      <dgm:spPr>
        <a:solidFill>
          <a:srgbClr val="92D050"/>
        </a:solidFill>
      </dgm:spPr>
      <dgm:t>
        <a:bodyPr/>
        <a:lstStyle/>
        <a:p>
          <a:r>
            <a:rPr lang="en-GB" i="0" dirty="0">
              <a:solidFill>
                <a:srgbClr val="002060"/>
              </a:solidFill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Actions on environment protection at all educational levels</a:t>
          </a:r>
          <a:endParaRPr lang="en-US" i="0" dirty="0">
            <a:solidFill>
              <a:srgbClr val="002060"/>
            </a:solidFill>
            <a:latin typeface="Trebuchet MS" panose="020B0603020202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E5582C45-0173-44B0-87C1-9DEFFED38C3B}" type="parTrans" cxnId="{DAEF742F-93F2-4B6E-B108-1FC52A0E41F7}">
      <dgm:prSet/>
      <dgm:spPr/>
      <dgm:t>
        <a:bodyPr/>
        <a:lstStyle/>
        <a:p>
          <a:endParaRPr lang="en-US"/>
        </a:p>
      </dgm:t>
    </dgm:pt>
    <dgm:pt modelId="{3C347287-44FA-4ED8-BDBA-78EF5AACB8A2}" type="sibTrans" cxnId="{DAEF742F-93F2-4B6E-B108-1FC52A0E41F7}">
      <dgm:prSet/>
      <dgm:spPr/>
      <dgm:t>
        <a:bodyPr/>
        <a:lstStyle/>
        <a:p>
          <a:endParaRPr lang="en-US"/>
        </a:p>
      </dgm:t>
    </dgm:pt>
    <dgm:pt modelId="{B2DD47F0-CC64-4B40-8A1F-3A2F7CF47B9C}">
      <dgm:prSet/>
      <dgm:spPr>
        <a:solidFill>
          <a:srgbClr val="92D050"/>
        </a:solidFill>
      </dgm:spPr>
      <dgm:t>
        <a:bodyPr/>
        <a:lstStyle/>
        <a:p>
          <a:r>
            <a:rPr lang="en-GB" i="0" dirty="0">
              <a:solidFill>
                <a:srgbClr val="002060"/>
              </a:solidFill>
              <a:latin typeface="Trebuchet MS" panose="020B0603020202020204" pitchFamily="34" charset="0"/>
              <a:ea typeface="Calibri" panose="020F0502020204030204" pitchFamily="34" charset="0"/>
            </a:rPr>
            <a:t>Investing in green infrastructure to mitigate air, water, noise, soil pollution and degradation</a:t>
          </a:r>
          <a:endParaRPr lang="en-GB" b="1" i="0" dirty="0">
            <a:solidFill>
              <a:srgbClr val="002060"/>
            </a:solidFill>
            <a:latin typeface="Trebuchet MS" panose="020B0603020202020204" pitchFamily="34" charset="0"/>
            <a:ea typeface="Calibri" panose="020F0502020204030204" pitchFamily="34" charset="0"/>
          </a:endParaRPr>
        </a:p>
      </dgm:t>
    </dgm:pt>
    <dgm:pt modelId="{BD0CABD9-66F5-4D61-BDF3-4D332F421D76}" type="parTrans" cxnId="{FFA9C8F0-BC4A-4EC1-A20E-7A98A5884795}">
      <dgm:prSet/>
      <dgm:spPr/>
      <dgm:t>
        <a:bodyPr/>
        <a:lstStyle/>
        <a:p>
          <a:endParaRPr lang="en-US"/>
        </a:p>
      </dgm:t>
    </dgm:pt>
    <dgm:pt modelId="{C881DF50-663A-41DF-A9F7-A8AF68F21122}" type="sibTrans" cxnId="{FFA9C8F0-BC4A-4EC1-A20E-7A98A5884795}">
      <dgm:prSet/>
      <dgm:spPr/>
      <dgm:t>
        <a:bodyPr/>
        <a:lstStyle/>
        <a:p>
          <a:endParaRPr lang="en-US"/>
        </a:p>
      </dgm:t>
    </dgm:pt>
    <dgm:pt modelId="{3FADD279-6B8A-4BF2-A66A-594E3BB5BE85}">
      <dgm:prSet custT="1"/>
      <dgm:spPr>
        <a:solidFill>
          <a:srgbClr val="92D050"/>
        </a:solidFill>
      </dgm:spPr>
      <dgm:t>
        <a:bodyPr/>
        <a:lstStyle/>
        <a:p>
          <a:r>
            <a:rPr lang="en-GB" sz="1900" i="0" dirty="0">
              <a:solidFill>
                <a:srgbClr val="002060"/>
              </a:solidFill>
              <a:latin typeface="Trebuchet MS" panose="020B0603020202020204" pitchFamily="34" charset="0"/>
              <a:ea typeface="Calibri" panose="020F0502020204030204" pitchFamily="34" charset="0"/>
            </a:rPr>
            <a:t>Actions for pollutants reduction, as well as marine and river litter reduction, collecting and recycling</a:t>
          </a:r>
          <a:endParaRPr lang="en-GB" sz="1900" b="1" i="0" dirty="0">
            <a:solidFill>
              <a:srgbClr val="002060"/>
            </a:solidFill>
            <a:latin typeface="Trebuchet MS" panose="020B0603020202020204" pitchFamily="34" charset="0"/>
            <a:ea typeface="Calibri" panose="020F0502020204030204" pitchFamily="34" charset="0"/>
          </a:endParaRPr>
        </a:p>
      </dgm:t>
    </dgm:pt>
    <dgm:pt modelId="{DF341DEC-3187-4635-92FF-34C34B08E589}" type="parTrans" cxnId="{A964B74B-D45E-4F38-9D18-4CF34810F5FD}">
      <dgm:prSet/>
      <dgm:spPr/>
      <dgm:t>
        <a:bodyPr/>
        <a:lstStyle/>
        <a:p>
          <a:endParaRPr lang="en-US"/>
        </a:p>
      </dgm:t>
    </dgm:pt>
    <dgm:pt modelId="{57A4294B-A3B0-4E7E-A37E-4AE7586514D4}" type="sibTrans" cxnId="{A964B74B-D45E-4F38-9D18-4CF34810F5FD}">
      <dgm:prSet/>
      <dgm:spPr/>
      <dgm:t>
        <a:bodyPr/>
        <a:lstStyle/>
        <a:p>
          <a:endParaRPr lang="en-US"/>
        </a:p>
      </dgm:t>
    </dgm:pt>
    <dgm:pt modelId="{C61E1511-31A6-4CF2-891B-4CE9F05CE62C}" type="pres">
      <dgm:prSet presAssocID="{0BBCD8E0-D6B5-47B9-8826-1C18093BD8F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A7E8616E-3AD5-491F-9A26-417FEDA687FA}" type="pres">
      <dgm:prSet presAssocID="{36BAFC28-F439-4EA0-AABD-88A47B7C1E8B}" presName="centerShape" presStyleLbl="node0" presStyleIdx="0" presStyleCnt="1" custScaleX="141804"/>
      <dgm:spPr/>
    </dgm:pt>
    <dgm:pt modelId="{AF7FC2B3-5BED-4DC7-9E53-0CF0155D2BDA}" type="pres">
      <dgm:prSet presAssocID="{F671A273-7BDF-46D3-B561-B666122089FC}" presName="parTrans" presStyleLbl="bgSibTrans2D1" presStyleIdx="0" presStyleCnt="4" custLinFactNeighborX="26127" custLinFactNeighborY="-39042"/>
      <dgm:spPr/>
    </dgm:pt>
    <dgm:pt modelId="{F325114D-171D-49B8-A6D7-E5F8E4C6DAAA}" type="pres">
      <dgm:prSet presAssocID="{BE617A18-4DC6-4673-9A23-67F063CFEFBB}" presName="node" presStyleLbl="node1" presStyleIdx="0" presStyleCnt="4">
        <dgm:presLayoutVars>
          <dgm:bulletEnabled val="1"/>
        </dgm:presLayoutVars>
      </dgm:prSet>
      <dgm:spPr/>
    </dgm:pt>
    <dgm:pt modelId="{EBBC7066-2291-4D73-A6D8-925BFD5CE325}" type="pres">
      <dgm:prSet presAssocID="{E5582C45-0173-44B0-87C1-9DEFFED38C3B}" presName="parTrans" presStyleLbl="bgSibTrans2D1" presStyleIdx="1" presStyleCnt="4" custLinFactNeighborX="1259" custLinFactNeighborY="22288"/>
      <dgm:spPr/>
    </dgm:pt>
    <dgm:pt modelId="{7A0A28DE-999B-4804-8E00-CAE71B99190E}" type="pres">
      <dgm:prSet presAssocID="{4BF5E9D8-481B-4ECB-BE1B-6DC74A4674D8}" presName="node" presStyleLbl="node1" presStyleIdx="1" presStyleCnt="4">
        <dgm:presLayoutVars>
          <dgm:bulletEnabled val="1"/>
        </dgm:presLayoutVars>
      </dgm:prSet>
      <dgm:spPr/>
    </dgm:pt>
    <dgm:pt modelId="{DCE6BBF1-3468-4121-97CD-46D3A4EB9873}" type="pres">
      <dgm:prSet presAssocID="{BD0CABD9-66F5-4D61-BDF3-4D332F421D76}" presName="parTrans" presStyleLbl="bgSibTrans2D1" presStyleIdx="2" presStyleCnt="4" custLinFactNeighborX="-5702" custLinFactNeighborY="22289"/>
      <dgm:spPr/>
    </dgm:pt>
    <dgm:pt modelId="{462C1D55-8F60-4D41-9131-0E9389478F9B}" type="pres">
      <dgm:prSet presAssocID="{B2DD47F0-CC64-4B40-8A1F-3A2F7CF47B9C}" presName="node" presStyleLbl="node1" presStyleIdx="2" presStyleCnt="4">
        <dgm:presLayoutVars>
          <dgm:bulletEnabled val="1"/>
        </dgm:presLayoutVars>
      </dgm:prSet>
      <dgm:spPr/>
    </dgm:pt>
    <dgm:pt modelId="{F2D4AA01-40A4-479E-BCB0-FB1E76747291}" type="pres">
      <dgm:prSet presAssocID="{DF341DEC-3187-4635-92FF-34C34B08E589}" presName="parTrans" presStyleLbl="bgSibTrans2D1" presStyleIdx="3" presStyleCnt="4" custLinFactNeighborX="-25837" custLinFactNeighborY="-39632"/>
      <dgm:spPr/>
    </dgm:pt>
    <dgm:pt modelId="{597C195E-ACB5-4130-89AC-9E12B786BBC6}" type="pres">
      <dgm:prSet presAssocID="{3FADD279-6B8A-4BF2-A66A-594E3BB5BE85}" presName="node" presStyleLbl="node1" presStyleIdx="3" presStyleCnt="4" custScaleY="122028">
        <dgm:presLayoutVars>
          <dgm:bulletEnabled val="1"/>
        </dgm:presLayoutVars>
      </dgm:prSet>
      <dgm:spPr/>
    </dgm:pt>
  </dgm:ptLst>
  <dgm:cxnLst>
    <dgm:cxn modelId="{DAEF742F-93F2-4B6E-B108-1FC52A0E41F7}" srcId="{36BAFC28-F439-4EA0-AABD-88A47B7C1E8B}" destId="{4BF5E9D8-481B-4ECB-BE1B-6DC74A4674D8}" srcOrd="1" destOrd="0" parTransId="{E5582C45-0173-44B0-87C1-9DEFFED38C3B}" sibTransId="{3C347287-44FA-4ED8-BDBA-78EF5AACB8A2}"/>
    <dgm:cxn modelId="{FB390134-ED96-4313-AD5C-E6596765D003}" type="presOf" srcId="{BE617A18-4DC6-4673-9A23-67F063CFEFBB}" destId="{F325114D-171D-49B8-A6D7-E5F8E4C6DAAA}" srcOrd="0" destOrd="0" presId="urn:microsoft.com/office/officeart/2005/8/layout/radial4"/>
    <dgm:cxn modelId="{E6481F45-C226-4008-AAD6-362C7E7F20DB}" type="presOf" srcId="{4BF5E9D8-481B-4ECB-BE1B-6DC74A4674D8}" destId="{7A0A28DE-999B-4804-8E00-CAE71B99190E}" srcOrd="0" destOrd="0" presId="urn:microsoft.com/office/officeart/2005/8/layout/radial4"/>
    <dgm:cxn modelId="{A964B74B-D45E-4F38-9D18-4CF34810F5FD}" srcId="{36BAFC28-F439-4EA0-AABD-88A47B7C1E8B}" destId="{3FADD279-6B8A-4BF2-A66A-594E3BB5BE85}" srcOrd="3" destOrd="0" parTransId="{DF341DEC-3187-4635-92FF-34C34B08E589}" sibTransId="{57A4294B-A3B0-4E7E-A37E-4AE7586514D4}"/>
    <dgm:cxn modelId="{3C71C67C-BC8A-4483-A1F8-19E4A1F758B9}" type="presOf" srcId="{0BBCD8E0-D6B5-47B9-8826-1C18093BD8FB}" destId="{C61E1511-31A6-4CF2-891B-4CE9F05CE62C}" srcOrd="0" destOrd="0" presId="urn:microsoft.com/office/officeart/2005/8/layout/radial4"/>
    <dgm:cxn modelId="{E069B28C-485E-43C8-B73D-490034089337}" type="presOf" srcId="{E5582C45-0173-44B0-87C1-9DEFFED38C3B}" destId="{EBBC7066-2291-4D73-A6D8-925BFD5CE325}" srcOrd="0" destOrd="0" presId="urn:microsoft.com/office/officeart/2005/8/layout/radial4"/>
    <dgm:cxn modelId="{FB2C9699-DCEA-4270-94E8-32CBBBAF20B7}" type="presOf" srcId="{3FADD279-6B8A-4BF2-A66A-594E3BB5BE85}" destId="{597C195E-ACB5-4130-89AC-9E12B786BBC6}" srcOrd="0" destOrd="0" presId="urn:microsoft.com/office/officeart/2005/8/layout/radial4"/>
    <dgm:cxn modelId="{BDD394A0-037A-4C9E-89DF-0F3CCBC039CE}" type="presOf" srcId="{36BAFC28-F439-4EA0-AABD-88A47B7C1E8B}" destId="{A7E8616E-3AD5-491F-9A26-417FEDA687FA}" srcOrd="0" destOrd="0" presId="urn:microsoft.com/office/officeart/2005/8/layout/radial4"/>
    <dgm:cxn modelId="{83873BB8-4DFE-48DE-A76E-3A5685D6740F}" type="presOf" srcId="{F671A273-7BDF-46D3-B561-B666122089FC}" destId="{AF7FC2B3-5BED-4DC7-9E53-0CF0155D2BDA}" srcOrd="0" destOrd="0" presId="urn:microsoft.com/office/officeart/2005/8/layout/radial4"/>
    <dgm:cxn modelId="{67D1FCBA-92EA-432F-A122-B808EB545139}" srcId="{0BBCD8E0-D6B5-47B9-8826-1C18093BD8FB}" destId="{36BAFC28-F439-4EA0-AABD-88A47B7C1E8B}" srcOrd="0" destOrd="0" parTransId="{FB38C366-E0E2-4C3E-A485-BAF440F7B739}" sibTransId="{8FAC13B4-2DAA-4EEC-82EC-D5B57D649AED}"/>
    <dgm:cxn modelId="{20B8B1CB-11A4-4088-B473-794A2190062C}" type="presOf" srcId="{BD0CABD9-66F5-4D61-BDF3-4D332F421D76}" destId="{DCE6BBF1-3468-4121-97CD-46D3A4EB9873}" srcOrd="0" destOrd="0" presId="urn:microsoft.com/office/officeart/2005/8/layout/radial4"/>
    <dgm:cxn modelId="{91E168D0-4C69-4110-B18F-EDBEAD9EC18C}" type="presOf" srcId="{DF341DEC-3187-4635-92FF-34C34B08E589}" destId="{F2D4AA01-40A4-479E-BCB0-FB1E76747291}" srcOrd="0" destOrd="0" presId="urn:microsoft.com/office/officeart/2005/8/layout/radial4"/>
    <dgm:cxn modelId="{5FB3E5E2-7FEF-4BF7-9213-E5012DB73171}" type="presOf" srcId="{B2DD47F0-CC64-4B40-8A1F-3A2F7CF47B9C}" destId="{462C1D55-8F60-4D41-9131-0E9389478F9B}" srcOrd="0" destOrd="0" presId="urn:microsoft.com/office/officeart/2005/8/layout/radial4"/>
    <dgm:cxn modelId="{FFA9C8F0-BC4A-4EC1-A20E-7A98A5884795}" srcId="{36BAFC28-F439-4EA0-AABD-88A47B7C1E8B}" destId="{B2DD47F0-CC64-4B40-8A1F-3A2F7CF47B9C}" srcOrd="2" destOrd="0" parTransId="{BD0CABD9-66F5-4D61-BDF3-4D332F421D76}" sibTransId="{C881DF50-663A-41DF-A9F7-A8AF68F21122}"/>
    <dgm:cxn modelId="{F997A3F4-697F-48D7-9A01-F97A1C71F8E2}" srcId="{36BAFC28-F439-4EA0-AABD-88A47B7C1E8B}" destId="{BE617A18-4DC6-4673-9A23-67F063CFEFBB}" srcOrd="0" destOrd="0" parTransId="{F671A273-7BDF-46D3-B561-B666122089FC}" sibTransId="{A69AE5E5-DAB0-4E88-B1FA-FD22B07EEB70}"/>
    <dgm:cxn modelId="{03113A4F-576C-4870-A139-2B6B0C6A8DF5}" type="presParOf" srcId="{C61E1511-31A6-4CF2-891B-4CE9F05CE62C}" destId="{A7E8616E-3AD5-491F-9A26-417FEDA687FA}" srcOrd="0" destOrd="0" presId="urn:microsoft.com/office/officeart/2005/8/layout/radial4"/>
    <dgm:cxn modelId="{CF556DDF-B271-4EB5-BEE5-57822CF38831}" type="presParOf" srcId="{C61E1511-31A6-4CF2-891B-4CE9F05CE62C}" destId="{AF7FC2B3-5BED-4DC7-9E53-0CF0155D2BDA}" srcOrd="1" destOrd="0" presId="urn:microsoft.com/office/officeart/2005/8/layout/radial4"/>
    <dgm:cxn modelId="{CD4BA52A-79AD-4299-9DBF-FCC6008D48D7}" type="presParOf" srcId="{C61E1511-31A6-4CF2-891B-4CE9F05CE62C}" destId="{F325114D-171D-49B8-A6D7-E5F8E4C6DAAA}" srcOrd="2" destOrd="0" presId="urn:microsoft.com/office/officeart/2005/8/layout/radial4"/>
    <dgm:cxn modelId="{F06E9D2A-4A6A-4909-9D41-6977C480711F}" type="presParOf" srcId="{C61E1511-31A6-4CF2-891B-4CE9F05CE62C}" destId="{EBBC7066-2291-4D73-A6D8-925BFD5CE325}" srcOrd="3" destOrd="0" presId="urn:microsoft.com/office/officeart/2005/8/layout/radial4"/>
    <dgm:cxn modelId="{8DFCE3FE-911F-47F5-AC8B-AECAADFE6FAE}" type="presParOf" srcId="{C61E1511-31A6-4CF2-891B-4CE9F05CE62C}" destId="{7A0A28DE-999B-4804-8E00-CAE71B99190E}" srcOrd="4" destOrd="0" presId="urn:microsoft.com/office/officeart/2005/8/layout/radial4"/>
    <dgm:cxn modelId="{031CBAF4-D62E-4C3F-AA29-6AA3BAFF8EBD}" type="presParOf" srcId="{C61E1511-31A6-4CF2-891B-4CE9F05CE62C}" destId="{DCE6BBF1-3468-4121-97CD-46D3A4EB9873}" srcOrd="5" destOrd="0" presId="urn:microsoft.com/office/officeart/2005/8/layout/radial4"/>
    <dgm:cxn modelId="{FC53E6AC-2187-4162-B131-EBCAD0210DF0}" type="presParOf" srcId="{C61E1511-31A6-4CF2-891B-4CE9F05CE62C}" destId="{462C1D55-8F60-4D41-9131-0E9389478F9B}" srcOrd="6" destOrd="0" presId="urn:microsoft.com/office/officeart/2005/8/layout/radial4"/>
    <dgm:cxn modelId="{552A6024-04B0-4048-8F46-80E1E3235E99}" type="presParOf" srcId="{C61E1511-31A6-4CF2-891B-4CE9F05CE62C}" destId="{F2D4AA01-40A4-479E-BCB0-FB1E76747291}" srcOrd="7" destOrd="0" presId="urn:microsoft.com/office/officeart/2005/8/layout/radial4"/>
    <dgm:cxn modelId="{668BAE5A-782D-470F-A480-23FDB26BA885}" type="presParOf" srcId="{C61E1511-31A6-4CF2-891B-4CE9F05CE62C}" destId="{597C195E-ACB5-4130-89AC-9E12B786BBC6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D52E90D-035F-45F7-9B1F-EE3F6BB12AED}" type="doc">
      <dgm:prSet loTypeId="urn:microsoft.com/office/officeart/2005/8/layout/lProcess3" loCatId="process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4D7AF904-5B0E-4771-B47F-C1815C764D1F}">
      <dgm:prSet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Research </a:t>
          </a:r>
          <a:r>
            <a:rPr lang="en-US" sz="1600" kern="1200" dirty="0" err="1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organisations</a:t>
          </a:r>
          <a:r>
            <a:rPr lang="en-US" sz="1600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 participating in joint research projects</a:t>
          </a:r>
        </a:p>
      </dgm:t>
    </dgm:pt>
    <dgm:pt modelId="{0FDD4056-E493-4BAC-B297-171555F6D1AB}" type="parTrans" cxnId="{9D047F56-2241-4B40-974A-299289A1516C}">
      <dgm:prSet/>
      <dgm:spPr/>
      <dgm:t>
        <a:bodyPr/>
        <a:lstStyle/>
        <a:p>
          <a:endParaRPr lang="en-US"/>
        </a:p>
      </dgm:t>
    </dgm:pt>
    <dgm:pt modelId="{FD7D4004-EF41-4D4D-A7BB-4423900A1ABC}" type="sibTrans" cxnId="{9D047F56-2241-4B40-974A-299289A1516C}">
      <dgm:prSet/>
      <dgm:spPr/>
      <dgm:t>
        <a:bodyPr/>
        <a:lstStyle/>
        <a:p>
          <a:endParaRPr lang="en-US"/>
        </a:p>
      </dgm:t>
    </dgm:pt>
    <dgm:pt modelId="{E96FEAC4-42FB-4FFD-80BC-931BBC51EAA7}">
      <dgm:prSet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n-US" sz="1600" dirty="0" err="1">
              <a:solidFill>
                <a:srgbClr val="002060"/>
              </a:solidFill>
              <a:latin typeface="Trebuchet MS" panose="020B0603020202020204" pitchFamily="34" charset="0"/>
            </a:rPr>
            <a:t>Organisations</a:t>
          </a:r>
          <a:r>
            <a:rPr lang="en-US" sz="1600" dirty="0">
              <a:solidFill>
                <a:srgbClr val="002060"/>
              </a:solidFill>
              <a:latin typeface="Trebuchet MS" panose="020B0603020202020204" pitchFamily="34" charset="0"/>
            </a:rPr>
            <a:t> cooperating across borders</a:t>
          </a:r>
        </a:p>
      </dgm:t>
    </dgm:pt>
    <dgm:pt modelId="{58157E69-7E10-4CEA-98EF-D61FD364D2F1}" type="parTrans" cxnId="{0646F86B-0E4D-462D-A338-DAE6CD338F6C}">
      <dgm:prSet/>
      <dgm:spPr/>
      <dgm:t>
        <a:bodyPr/>
        <a:lstStyle/>
        <a:p>
          <a:endParaRPr lang="en-US"/>
        </a:p>
      </dgm:t>
    </dgm:pt>
    <dgm:pt modelId="{38028A6A-0249-4DDD-B4A5-6F37172D23BF}" type="sibTrans" cxnId="{0646F86B-0E4D-462D-A338-DAE6CD338F6C}">
      <dgm:prSet/>
      <dgm:spPr/>
      <dgm:t>
        <a:bodyPr/>
        <a:lstStyle/>
        <a:p>
          <a:endParaRPr lang="en-US"/>
        </a:p>
      </dgm:t>
    </dgm:pt>
    <dgm:pt modelId="{6D38EB9E-D3EE-49D1-AD37-68CA9C411480}">
      <dgm:prSet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Pilot actions developed jointly and implemented in projects</a:t>
          </a:r>
        </a:p>
      </dgm:t>
    </dgm:pt>
    <dgm:pt modelId="{15B67FF4-B304-4730-86E5-9EBC87746E7F}" type="parTrans" cxnId="{B0BE740B-E346-4B4E-8AE7-22CF02966E28}">
      <dgm:prSet/>
      <dgm:spPr/>
      <dgm:t>
        <a:bodyPr/>
        <a:lstStyle/>
        <a:p>
          <a:endParaRPr lang="en-US"/>
        </a:p>
      </dgm:t>
    </dgm:pt>
    <dgm:pt modelId="{664249FA-FB37-4DED-88FE-F6AEBE85CE1C}" type="sibTrans" cxnId="{B0BE740B-E346-4B4E-8AE7-22CF02966E28}">
      <dgm:prSet/>
      <dgm:spPr/>
      <dgm:t>
        <a:bodyPr/>
        <a:lstStyle/>
        <a:p>
          <a:endParaRPr lang="en-US"/>
        </a:p>
      </dgm:t>
    </dgm:pt>
    <dgm:pt modelId="{5E980084-61B0-461D-9606-4EE886212323}">
      <dgm:prSet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Jointly developed solutions</a:t>
          </a:r>
        </a:p>
      </dgm:t>
    </dgm:pt>
    <dgm:pt modelId="{3CFE3CE2-6CF4-4287-B704-92094F32841D}" type="parTrans" cxnId="{B224D46C-EA09-4D75-8963-27189EBEEDCB}">
      <dgm:prSet/>
      <dgm:spPr/>
      <dgm:t>
        <a:bodyPr/>
        <a:lstStyle/>
        <a:p>
          <a:endParaRPr lang="en-US"/>
        </a:p>
      </dgm:t>
    </dgm:pt>
    <dgm:pt modelId="{D4172A98-5D39-4DEE-84A1-552B9D63ADB7}" type="sibTrans" cxnId="{B224D46C-EA09-4D75-8963-27189EBEEDCB}">
      <dgm:prSet/>
      <dgm:spPr/>
      <dgm:t>
        <a:bodyPr/>
        <a:lstStyle/>
        <a:p>
          <a:endParaRPr lang="en-US"/>
        </a:p>
      </dgm:t>
    </dgm:pt>
    <dgm:pt modelId="{D168960D-2359-4953-A171-3A7818DCDB83}">
      <dgm:prSet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Public events across borders jointly </a:t>
          </a:r>
          <a:r>
            <a:rPr lang="en-US" sz="1600" kern="1200" dirty="0" err="1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organised</a:t>
          </a:r>
          <a:endParaRPr lang="en-US" sz="1600" kern="1200" dirty="0">
            <a:solidFill>
              <a:srgbClr val="002060"/>
            </a:solidFill>
            <a:latin typeface="Trebuchet MS" panose="020B0603020202020204" pitchFamily="34" charset="0"/>
            <a:ea typeface="+mn-ea"/>
            <a:cs typeface="+mn-cs"/>
          </a:endParaRPr>
        </a:p>
      </dgm:t>
    </dgm:pt>
    <dgm:pt modelId="{5027BFD0-14FD-4D4E-970E-434F8AD77198}" type="parTrans" cxnId="{B0640B55-C0AF-439A-8CE9-7E142F743C4F}">
      <dgm:prSet/>
      <dgm:spPr/>
      <dgm:t>
        <a:bodyPr/>
        <a:lstStyle/>
        <a:p>
          <a:endParaRPr lang="en-US"/>
        </a:p>
      </dgm:t>
    </dgm:pt>
    <dgm:pt modelId="{F8508713-D96D-4789-8518-6D639F0F9377}" type="sibTrans" cxnId="{B0640B55-C0AF-439A-8CE9-7E142F743C4F}">
      <dgm:prSet/>
      <dgm:spPr/>
      <dgm:t>
        <a:bodyPr/>
        <a:lstStyle/>
        <a:p>
          <a:endParaRPr lang="en-US"/>
        </a:p>
      </dgm:t>
    </dgm:pt>
    <dgm:pt modelId="{9FF94430-1F72-403B-A7B7-7949C2F33221}" type="pres">
      <dgm:prSet presAssocID="{0D52E90D-035F-45F7-9B1F-EE3F6BB12AED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EDEEA8F5-A3F1-4655-9ADF-01E4FE3DB35A}" type="pres">
      <dgm:prSet presAssocID="{4D7AF904-5B0E-4771-B47F-C1815C764D1F}" presName="horFlow" presStyleCnt="0"/>
      <dgm:spPr/>
    </dgm:pt>
    <dgm:pt modelId="{5F18D02E-A50A-4662-BD2E-1D403DA2687A}" type="pres">
      <dgm:prSet presAssocID="{4D7AF904-5B0E-4771-B47F-C1815C764D1F}" presName="bigChev" presStyleLbl="node1" presStyleIdx="0" presStyleCnt="5" custScaleX="131008" custScaleY="128625" custLinFactNeighborX="22696" custLinFactNeighborY="-7105"/>
      <dgm:spPr/>
    </dgm:pt>
    <dgm:pt modelId="{82B9405B-039C-4A9D-BD0B-E887608CEBF8}" type="pres">
      <dgm:prSet presAssocID="{4D7AF904-5B0E-4771-B47F-C1815C764D1F}" presName="vSp" presStyleCnt="0"/>
      <dgm:spPr/>
    </dgm:pt>
    <dgm:pt modelId="{DEDB4EB2-3EA7-41D1-9DC9-D7F02542B4A1}" type="pres">
      <dgm:prSet presAssocID="{E96FEAC4-42FB-4FFD-80BC-931BBC51EAA7}" presName="horFlow" presStyleCnt="0"/>
      <dgm:spPr/>
    </dgm:pt>
    <dgm:pt modelId="{BE69BCB3-6ADD-486A-AA7A-48124FC6730B}" type="pres">
      <dgm:prSet presAssocID="{E96FEAC4-42FB-4FFD-80BC-931BBC51EAA7}" presName="bigChev" presStyleLbl="node1" presStyleIdx="1" presStyleCnt="5" custScaleX="131008" custLinFactNeighborX="22696" custLinFactNeighborY="-7105"/>
      <dgm:spPr/>
    </dgm:pt>
    <dgm:pt modelId="{15353817-F63F-44BA-A340-74D981024470}" type="pres">
      <dgm:prSet presAssocID="{E96FEAC4-42FB-4FFD-80BC-931BBC51EAA7}" presName="vSp" presStyleCnt="0"/>
      <dgm:spPr/>
    </dgm:pt>
    <dgm:pt modelId="{9FF39C99-3782-401C-879E-7865C8390516}" type="pres">
      <dgm:prSet presAssocID="{D168960D-2359-4953-A171-3A7818DCDB83}" presName="horFlow" presStyleCnt="0"/>
      <dgm:spPr/>
    </dgm:pt>
    <dgm:pt modelId="{92D011B0-6653-46FE-9FCD-514345CA1E5D}" type="pres">
      <dgm:prSet presAssocID="{D168960D-2359-4953-A171-3A7818DCDB83}" presName="bigChev" presStyleLbl="node1" presStyleIdx="2" presStyleCnt="5" custScaleX="131008" custLinFactNeighborX="22696" custLinFactNeighborY="-7105"/>
      <dgm:spPr/>
    </dgm:pt>
    <dgm:pt modelId="{5CFAA4AE-44DE-4E17-874D-7115A5B88078}" type="pres">
      <dgm:prSet presAssocID="{D168960D-2359-4953-A171-3A7818DCDB83}" presName="vSp" presStyleCnt="0"/>
      <dgm:spPr/>
    </dgm:pt>
    <dgm:pt modelId="{5C64F819-4635-4EF0-B6C5-793026AE8A99}" type="pres">
      <dgm:prSet presAssocID="{6D38EB9E-D3EE-49D1-AD37-68CA9C411480}" presName="horFlow" presStyleCnt="0"/>
      <dgm:spPr/>
    </dgm:pt>
    <dgm:pt modelId="{7D42D66E-EB76-4324-8765-7A1795A3026B}" type="pres">
      <dgm:prSet presAssocID="{6D38EB9E-D3EE-49D1-AD37-68CA9C411480}" presName="bigChev" presStyleLbl="node1" presStyleIdx="3" presStyleCnt="5" custScaleX="131287" custLinFactNeighborX="22696" custLinFactNeighborY="-7105"/>
      <dgm:spPr/>
    </dgm:pt>
    <dgm:pt modelId="{3754824F-BBFA-4A9E-99B6-04FA0CB562B1}" type="pres">
      <dgm:prSet presAssocID="{6D38EB9E-D3EE-49D1-AD37-68CA9C411480}" presName="vSp" presStyleCnt="0"/>
      <dgm:spPr/>
    </dgm:pt>
    <dgm:pt modelId="{513232A8-170D-4364-B21F-A208A74354B3}" type="pres">
      <dgm:prSet presAssocID="{5E980084-61B0-461D-9606-4EE886212323}" presName="horFlow" presStyleCnt="0"/>
      <dgm:spPr/>
    </dgm:pt>
    <dgm:pt modelId="{4A9842DB-8069-4549-92A9-3253693B225B}" type="pres">
      <dgm:prSet presAssocID="{5E980084-61B0-461D-9606-4EE886212323}" presName="bigChev" presStyleLbl="node1" presStyleIdx="4" presStyleCnt="5" custScaleX="126807" custLinFactNeighborX="22696" custLinFactNeighborY="-7105"/>
      <dgm:spPr/>
    </dgm:pt>
  </dgm:ptLst>
  <dgm:cxnLst>
    <dgm:cxn modelId="{B0BE740B-E346-4B4E-8AE7-22CF02966E28}" srcId="{0D52E90D-035F-45F7-9B1F-EE3F6BB12AED}" destId="{6D38EB9E-D3EE-49D1-AD37-68CA9C411480}" srcOrd="3" destOrd="0" parTransId="{15B67FF4-B304-4730-86E5-9EBC87746E7F}" sibTransId="{664249FA-FB37-4DED-88FE-F6AEBE85CE1C}"/>
    <dgm:cxn modelId="{4F478D5B-161F-4CA4-8977-4E847ECF42D6}" type="presOf" srcId="{0D52E90D-035F-45F7-9B1F-EE3F6BB12AED}" destId="{9FF94430-1F72-403B-A7B7-7949C2F33221}" srcOrd="0" destOrd="0" presId="urn:microsoft.com/office/officeart/2005/8/layout/lProcess3"/>
    <dgm:cxn modelId="{0646F86B-0E4D-462D-A338-DAE6CD338F6C}" srcId="{0D52E90D-035F-45F7-9B1F-EE3F6BB12AED}" destId="{E96FEAC4-42FB-4FFD-80BC-931BBC51EAA7}" srcOrd="1" destOrd="0" parTransId="{58157E69-7E10-4CEA-98EF-D61FD364D2F1}" sibTransId="{38028A6A-0249-4DDD-B4A5-6F37172D23BF}"/>
    <dgm:cxn modelId="{B224D46C-EA09-4D75-8963-27189EBEEDCB}" srcId="{0D52E90D-035F-45F7-9B1F-EE3F6BB12AED}" destId="{5E980084-61B0-461D-9606-4EE886212323}" srcOrd="4" destOrd="0" parTransId="{3CFE3CE2-6CF4-4287-B704-92094F32841D}" sibTransId="{D4172A98-5D39-4DEE-84A1-552B9D63ADB7}"/>
    <dgm:cxn modelId="{B0640B55-C0AF-439A-8CE9-7E142F743C4F}" srcId="{0D52E90D-035F-45F7-9B1F-EE3F6BB12AED}" destId="{D168960D-2359-4953-A171-3A7818DCDB83}" srcOrd="2" destOrd="0" parTransId="{5027BFD0-14FD-4D4E-970E-434F8AD77198}" sibTransId="{F8508713-D96D-4789-8518-6D639F0F9377}"/>
    <dgm:cxn modelId="{9D047F56-2241-4B40-974A-299289A1516C}" srcId="{0D52E90D-035F-45F7-9B1F-EE3F6BB12AED}" destId="{4D7AF904-5B0E-4771-B47F-C1815C764D1F}" srcOrd="0" destOrd="0" parTransId="{0FDD4056-E493-4BAC-B297-171555F6D1AB}" sibTransId="{FD7D4004-EF41-4D4D-A7BB-4423900A1ABC}"/>
    <dgm:cxn modelId="{DE4FD57C-2B80-48AE-B5DD-DE48B5BD74E3}" type="presOf" srcId="{D168960D-2359-4953-A171-3A7818DCDB83}" destId="{92D011B0-6653-46FE-9FCD-514345CA1E5D}" srcOrd="0" destOrd="0" presId="urn:microsoft.com/office/officeart/2005/8/layout/lProcess3"/>
    <dgm:cxn modelId="{D761378A-5CA1-4D1C-BCB8-9889A7FBD62D}" type="presOf" srcId="{6D38EB9E-D3EE-49D1-AD37-68CA9C411480}" destId="{7D42D66E-EB76-4324-8765-7A1795A3026B}" srcOrd="0" destOrd="0" presId="urn:microsoft.com/office/officeart/2005/8/layout/lProcess3"/>
    <dgm:cxn modelId="{7AB7A2C9-2AF8-4791-A4AD-9BEAF51E33C7}" type="presOf" srcId="{5E980084-61B0-461D-9606-4EE886212323}" destId="{4A9842DB-8069-4549-92A9-3253693B225B}" srcOrd="0" destOrd="0" presId="urn:microsoft.com/office/officeart/2005/8/layout/lProcess3"/>
    <dgm:cxn modelId="{9A2BDDE0-CF11-4475-B5CB-474FDC4B3FF3}" type="presOf" srcId="{E96FEAC4-42FB-4FFD-80BC-931BBC51EAA7}" destId="{BE69BCB3-6ADD-486A-AA7A-48124FC6730B}" srcOrd="0" destOrd="0" presId="urn:microsoft.com/office/officeart/2005/8/layout/lProcess3"/>
    <dgm:cxn modelId="{0DB568FB-8BA7-4D0B-AA91-BBDBBA9730D3}" type="presOf" srcId="{4D7AF904-5B0E-4771-B47F-C1815C764D1F}" destId="{5F18D02E-A50A-4662-BD2E-1D403DA2687A}" srcOrd="0" destOrd="0" presId="urn:microsoft.com/office/officeart/2005/8/layout/lProcess3"/>
    <dgm:cxn modelId="{98A57EBC-FC98-45D4-8352-FE7C0EFC9D0C}" type="presParOf" srcId="{9FF94430-1F72-403B-A7B7-7949C2F33221}" destId="{EDEEA8F5-A3F1-4655-9ADF-01E4FE3DB35A}" srcOrd="0" destOrd="0" presId="urn:microsoft.com/office/officeart/2005/8/layout/lProcess3"/>
    <dgm:cxn modelId="{2F3A70D3-F47D-4223-A0BC-78850828090E}" type="presParOf" srcId="{EDEEA8F5-A3F1-4655-9ADF-01E4FE3DB35A}" destId="{5F18D02E-A50A-4662-BD2E-1D403DA2687A}" srcOrd="0" destOrd="0" presId="urn:microsoft.com/office/officeart/2005/8/layout/lProcess3"/>
    <dgm:cxn modelId="{7984F4C5-A62B-4C46-B401-7B75BCFA9D51}" type="presParOf" srcId="{9FF94430-1F72-403B-A7B7-7949C2F33221}" destId="{82B9405B-039C-4A9D-BD0B-E887608CEBF8}" srcOrd="1" destOrd="0" presId="urn:microsoft.com/office/officeart/2005/8/layout/lProcess3"/>
    <dgm:cxn modelId="{422E6830-2AEF-4ED1-BDA4-62CC3444EA70}" type="presParOf" srcId="{9FF94430-1F72-403B-A7B7-7949C2F33221}" destId="{DEDB4EB2-3EA7-41D1-9DC9-D7F02542B4A1}" srcOrd="2" destOrd="0" presId="urn:microsoft.com/office/officeart/2005/8/layout/lProcess3"/>
    <dgm:cxn modelId="{5396D96E-653C-401A-B9B4-1490ABF3C6AE}" type="presParOf" srcId="{DEDB4EB2-3EA7-41D1-9DC9-D7F02542B4A1}" destId="{BE69BCB3-6ADD-486A-AA7A-48124FC6730B}" srcOrd="0" destOrd="0" presId="urn:microsoft.com/office/officeart/2005/8/layout/lProcess3"/>
    <dgm:cxn modelId="{19F3C473-D653-4947-9C72-A83BAB41AE9C}" type="presParOf" srcId="{9FF94430-1F72-403B-A7B7-7949C2F33221}" destId="{15353817-F63F-44BA-A340-74D981024470}" srcOrd="3" destOrd="0" presId="urn:microsoft.com/office/officeart/2005/8/layout/lProcess3"/>
    <dgm:cxn modelId="{767CCA9D-6C3C-4F6B-899D-3E0A9DAA0CDA}" type="presParOf" srcId="{9FF94430-1F72-403B-A7B7-7949C2F33221}" destId="{9FF39C99-3782-401C-879E-7865C8390516}" srcOrd="4" destOrd="0" presId="urn:microsoft.com/office/officeart/2005/8/layout/lProcess3"/>
    <dgm:cxn modelId="{CE277494-461B-46FD-8E94-96FFFBDC3679}" type="presParOf" srcId="{9FF39C99-3782-401C-879E-7865C8390516}" destId="{92D011B0-6653-46FE-9FCD-514345CA1E5D}" srcOrd="0" destOrd="0" presId="urn:microsoft.com/office/officeart/2005/8/layout/lProcess3"/>
    <dgm:cxn modelId="{B26B362A-DBB4-4533-8B5C-75E41D8735CB}" type="presParOf" srcId="{9FF94430-1F72-403B-A7B7-7949C2F33221}" destId="{5CFAA4AE-44DE-4E17-874D-7115A5B88078}" srcOrd="5" destOrd="0" presId="urn:microsoft.com/office/officeart/2005/8/layout/lProcess3"/>
    <dgm:cxn modelId="{467E3531-B704-4DCB-8010-4CF632F0B014}" type="presParOf" srcId="{9FF94430-1F72-403B-A7B7-7949C2F33221}" destId="{5C64F819-4635-4EF0-B6C5-793026AE8A99}" srcOrd="6" destOrd="0" presId="urn:microsoft.com/office/officeart/2005/8/layout/lProcess3"/>
    <dgm:cxn modelId="{14D0CA5F-DEF4-4B54-A62E-791E872B26C7}" type="presParOf" srcId="{5C64F819-4635-4EF0-B6C5-793026AE8A99}" destId="{7D42D66E-EB76-4324-8765-7A1795A3026B}" srcOrd="0" destOrd="0" presId="urn:microsoft.com/office/officeart/2005/8/layout/lProcess3"/>
    <dgm:cxn modelId="{42738AFE-948C-4478-A418-F529F07A4C7E}" type="presParOf" srcId="{9FF94430-1F72-403B-A7B7-7949C2F33221}" destId="{3754824F-BBFA-4A9E-99B6-04FA0CB562B1}" srcOrd="7" destOrd="0" presId="urn:microsoft.com/office/officeart/2005/8/layout/lProcess3"/>
    <dgm:cxn modelId="{0AD8C777-D333-477A-91C2-E05D25DFE30C}" type="presParOf" srcId="{9FF94430-1F72-403B-A7B7-7949C2F33221}" destId="{513232A8-170D-4364-B21F-A208A74354B3}" srcOrd="8" destOrd="0" presId="urn:microsoft.com/office/officeart/2005/8/layout/lProcess3"/>
    <dgm:cxn modelId="{F90526A0-B506-4093-8AB3-19F5DC3EAB6E}" type="presParOf" srcId="{513232A8-170D-4364-B21F-A208A74354B3}" destId="{4A9842DB-8069-4549-92A9-3253693B225B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D52E90D-035F-45F7-9B1F-EE3F6BB12AED}" type="doc">
      <dgm:prSet loTypeId="urn:microsoft.com/office/officeart/2005/8/layout/lProcess3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B2E358DE-62BA-4A10-87FC-EEAAEB9E47E1}">
      <dgm:prSet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en-US" sz="1600" dirty="0" err="1">
              <a:solidFill>
                <a:srgbClr val="002060"/>
              </a:solidFill>
              <a:latin typeface="Trebuchet MS" panose="020B0603020202020204" pitchFamily="34" charset="0"/>
            </a:rPr>
            <a:t>Organisations</a:t>
          </a:r>
          <a:r>
            <a:rPr lang="en-US" sz="1600" dirty="0">
              <a:solidFill>
                <a:srgbClr val="002060"/>
              </a:solidFill>
              <a:latin typeface="Trebuchet MS" panose="020B0603020202020204" pitchFamily="34" charset="0"/>
            </a:rPr>
            <a:t> cooperating across borders after project completion</a:t>
          </a:r>
        </a:p>
      </dgm:t>
    </dgm:pt>
    <dgm:pt modelId="{191C2CDB-6549-482C-A548-C1E4B3E4BABC}" type="parTrans" cxnId="{5AE06CE1-F195-4E7F-A86F-745A32F27FDB}">
      <dgm:prSet/>
      <dgm:spPr/>
      <dgm:t>
        <a:bodyPr/>
        <a:lstStyle/>
        <a:p>
          <a:endParaRPr lang="en-US"/>
        </a:p>
      </dgm:t>
    </dgm:pt>
    <dgm:pt modelId="{3539B997-D405-4ED9-9099-BEDB8B324251}" type="sibTrans" cxnId="{5AE06CE1-F195-4E7F-A86F-745A32F27FDB}">
      <dgm:prSet/>
      <dgm:spPr/>
      <dgm:t>
        <a:bodyPr/>
        <a:lstStyle/>
        <a:p>
          <a:endParaRPr lang="en-US"/>
        </a:p>
      </dgm:t>
    </dgm:pt>
    <dgm:pt modelId="{8DE65184-5DC0-40EF-B430-76AF0855ADA0}">
      <dgm:prSet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en-US" sz="1600" dirty="0">
              <a:solidFill>
                <a:srgbClr val="002060"/>
              </a:solidFill>
              <a:latin typeface="Trebuchet MS" panose="020B0603020202020204" pitchFamily="34" charset="0"/>
            </a:rPr>
            <a:t>Solutions taken up or up-scaled by </a:t>
          </a:r>
          <a:r>
            <a:rPr lang="en-US" sz="1600" dirty="0" err="1">
              <a:solidFill>
                <a:srgbClr val="002060"/>
              </a:solidFill>
              <a:latin typeface="Trebuchet MS" panose="020B0603020202020204" pitchFamily="34" charset="0"/>
            </a:rPr>
            <a:t>organisations</a:t>
          </a:r>
          <a:endParaRPr lang="en-US" sz="1600" dirty="0">
            <a:solidFill>
              <a:srgbClr val="002060"/>
            </a:solidFill>
            <a:latin typeface="Trebuchet MS" panose="020B0603020202020204" pitchFamily="34" charset="0"/>
          </a:endParaRPr>
        </a:p>
      </dgm:t>
    </dgm:pt>
    <dgm:pt modelId="{573540BE-2F9B-414E-A03A-9CCFCBEDCDEC}" type="parTrans" cxnId="{05A93461-128B-43AC-A37E-E3907D2EFD91}">
      <dgm:prSet/>
      <dgm:spPr/>
      <dgm:t>
        <a:bodyPr/>
        <a:lstStyle/>
        <a:p>
          <a:endParaRPr lang="en-US"/>
        </a:p>
      </dgm:t>
    </dgm:pt>
    <dgm:pt modelId="{EED71215-6F05-401D-8C61-1F668954FE0E}" type="sibTrans" cxnId="{05A93461-128B-43AC-A37E-E3907D2EFD91}">
      <dgm:prSet/>
      <dgm:spPr/>
      <dgm:t>
        <a:bodyPr/>
        <a:lstStyle/>
        <a:p>
          <a:endParaRPr lang="en-US"/>
        </a:p>
      </dgm:t>
    </dgm:pt>
    <dgm:pt modelId="{9FF94430-1F72-403B-A7B7-7949C2F33221}" type="pres">
      <dgm:prSet presAssocID="{0D52E90D-035F-45F7-9B1F-EE3F6BB12AED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715C6E2E-AE51-4B87-A865-F90A779CEDE9}" type="pres">
      <dgm:prSet presAssocID="{B2E358DE-62BA-4A10-87FC-EEAAEB9E47E1}" presName="horFlow" presStyleCnt="0"/>
      <dgm:spPr/>
    </dgm:pt>
    <dgm:pt modelId="{2339C07D-ACDE-422F-BC9F-F2F56B43496E}" type="pres">
      <dgm:prSet presAssocID="{B2E358DE-62BA-4A10-87FC-EEAAEB9E47E1}" presName="bigChev" presStyleLbl="node1" presStyleIdx="0" presStyleCnt="2" custLinFactNeighborX="-921" custLinFactNeighborY="2267"/>
      <dgm:spPr/>
    </dgm:pt>
    <dgm:pt modelId="{3CF98356-DAAF-4D44-959D-AF874F74F9D4}" type="pres">
      <dgm:prSet presAssocID="{B2E358DE-62BA-4A10-87FC-EEAAEB9E47E1}" presName="vSp" presStyleCnt="0"/>
      <dgm:spPr/>
    </dgm:pt>
    <dgm:pt modelId="{B64619AC-33A0-4CD7-A442-C49BDEA4E8C9}" type="pres">
      <dgm:prSet presAssocID="{8DE65184-5DC0-40EF-B430-76AF0855ADA0}" presName="horFlow" presStyleCnt="0"/>
      <dgm:spPr/>
    </dgm:pt>
    <dgm:pt modelId="{59E2F4B1-EF90-4B6C-A69C-C884ABC277CC}" type="pres">
      <dgm:prSet presAssocID="{8DE65184-5DC0-40EF-B430-76AF0855ADA0}" presName="bigChev" presStyleLbl="node1" presStyleIdx="1" presStyleCnt="2" custLinFactNeighborX="1711" custLinFactNeighborY="8789"/>
      <dgm:spPr/>
    </dgm:pt>
  </dgm:ptLst>
  <dgm:cxnLst>
    <dgm:cxn modelId="{4F478D5B-161F-4CA4-8977-4E847ECF42D6}" type="presOf" srcId="{0D52E90D-035F-45F7-9B1F-EE3F6BB12AED}" destId="{9FF94430-1F72-403B-A7B7-7949C2F33221}" srcOrd="0" destOrd="0" presId="urn:microsoft.com/office/officeart/2005/8/layout/lProcess3"/>
    <dgm:cxn modelId="{05A93461-128B-43AC-A37E-E3907D2EFD91}" srcId="{0D52E90D-035F-45F7-9B1F-EE3F6BB12AED}" destId="{8DE65184-5DC0-40EF-B430-76AF0855ADA0}" srcOrd="1" destOrd="0" parTransId="{573540BE-2F9B-414E-A03A-9CCFCBEDCDEC}" sibTransId="{EED71215-6F05-401D-8C61-1F668954FE0E}"/>
    <dgm:cxn modelId="{6FDCEF73-D657-42B0-9499-63450C93DAD8}" type="presOf" srcId="{B2E358DE-62BA-4A10-87FC-EEAAEB9E47E1}" destId="{2339C07D-ACDE-422F-BC9F-F2F56B43496E}" srcOrd="0" destOrd="0" presId="urn:microsoft.com/office/officeart/2005/8/layout/lProcess3"/>
    <dgm:cxn modelId="{05B174DF-9F5A-41A0-9875-B87B5B4E6B4F}" type="presOf" srcId="{8DE65184-5DC0-40EF-B430-76AF0855ADA0}" destId="{59E2F4B1-EF90-4B6C-A69C-C884ABC277CC}" srcOrd="0" destOrd="0" presId="urn:microsoft.com/office/officeart/2005/8/layout/lProcess3"/>
    <dgm:cxn modelId="{5AE06CE1-F195-4E7F-A86F-745A32F27FDB}" srcId="{0D52E90D-035F-45F7-9B1F-EE3F6BB12AED}" destId="{B2E358DE-62BA-4A10-87FC-EEAAEB9E47E1}" srcOrd="0" destOrd="0" parTransId="{191C2CDB-6549-482C-A548-C1E4B3E4BABC}" sibTransId="{3539B997-D405-4ED9-9099-BEDB8B324251}"/>
    <dgm:cxn modelId="{7875AEDF-1E94-4F87-B54D-57F4934D7B75}" type="presParOf" srcId="{9FF94430-1F72-403B-A7B7-7949C2F33221}" destId="{715C6E2E-AE51-4B87-A865-F90A779CEDE9}" srcOrd="0" destOrd="0" presId="urn:microsoft.com/office/officeart/2005/8/layout/lProcess3"/>
    <dgm:cxn modelId="{0A21FC54-2B97-4174-80EE-3B45C94D9DEC}" type="presParOf" srcId="{715C6E2E-AE51-4B87-A865-F90A779CEDE9}" destId="{2339C07D-ACDE-422F-BC9F-F2F56B43496E}" srcOrd="0" destOrd="0" presId="urn:microsoft.com/office/officeart/2005/8/layout/lProcess3"/>
    <dgm:cxn modelId="{3BC722EB-C509-40AC-94DD-F6D42FFA753C}" type="presParOf" srcId="{9FF94430-1F72-403B-A7B7-7949C2F33221}" destId="{3CF98356-DAAF-4D44-959D-AF874F74F9D4}" srcOrd="1" destOrd="0" presId="urn:microsoft.com/office/officeart/2005/8/layout/lProcess3"/>
    <dgm:cxn modelId="{64077CAE-1A81-4491-B0C8-045BEDECE7E2}" type="presParOf" srcId="{9FF94430-1F72-403B-A7B7-7949C2F33221}" destId="{B64619AC-33A0-4CD7-A442-C49BDEA4E8C9}" srcOrd="2" destOrd="0" presId="urn:microsoft.com/office/officeart/2005/8/layout/lProcess3"/>
    <dgm:cxn modelId="{3E1D8003-E835-4C96-B1B4-D86F2B860E7B}" type="presParOf" srcId="{B64619AC-33A0-4CD7-A442-C49BDEA4E8C9}" destId="{59E2F4B1-EF90-4B6C-A69C-C884ABC277CC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D52E90D-035F-45F7-9B1F-EE3F6BB12AED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2E358DE-62BA-4A10-87FC-EEAAEB9E47E1}">
      <dgm:prSet custT="1"/>
      <dgm:spPr/>
      <dgm:t>
        <a:bodyPr/>
        <a:lstStyle/>
        <a:p>
          <a:pPr algn="l"/>
          <a:r>
            <a:rPr lang="en-US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rPr>
            <a:t>1. Developing and enhancing research and innovation capacities</a:t>
          </a:r>
          <a:endParaRPr lang="en-US" sz="1600" dirty="0">
            <a:solidFill>
              <a:srgbClr val="002060"/>
            </a:solidFill>
            <a:latin typeface="Trebuchet MS" panose="020B0603020202020204" pitchFamily="34" charset="0"/>
          </a:endParaRPr>
        </a:p>
      </dgm:t>
    </dgm:pt>
    <dgm:pt modelId="{191C2CDB-6549-482C-A548-C1E4B3E4BABC}" type="parTrans" cxnId="{5AE06CE1-F195-4E7F-A86F-745A32F27FDB}">
      <dgm:prSet/>
      <dgm:spPr/>
      <dgm:t>
        <a:bodyPr/>
        <a:lstStyle/>
        <a:p>
          <a:endParaRPr lang="en-US"/>
        </a:p>
      </dgm:t>
    </dgm:pt>
    <dgm:pt modelId="{3539B997-D405-4ED9-9099-BEDB8B324251}" type="sibTrans" cxnId="{5AE06CE1-F195-4E7F-A86F-745A32F27FDB}">
      <dgm:prSet/>
      <dgm:spPr/>
      <dgm:t>
        <a:bodyPr/>
        <a:lstStyle/>
        <a:p>
          <a:endParaRPr lang="en-US"/>
        </a:p>
      </dgm:t>
    </dgm:pt>
    <dgm:pt modelId="{A282B09C-714F-4368-9026-5560B18E63E5}">
      <dgm:prSet custT="1"/>
      <dgm:spPr/>
      <dgm:t>
        <a:bodyPr/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  <a:ea typeface="+mn-ea"/>
              <a:cs typeface="+mn-cs"/>
            </a:rPr>
            <a:t>4. Promoting climate change adaptation and disaster risk prevention</a:t>
          </a:r>
        </a:p>
      </dgm:t>
    </dgm:pt>
    <dgm:pt modelId="{989AFD40-C2AB-42B4-AEE9-D72E75C47B94}" type="parTrans" cxnId="{A9337828-A2C1-4F43-BAC6-265C7139C28F}">
      <dgm:prSet/>
      <dgm:spPr/>
      <dgm:t>
        <a:bodyPr/>
        <a:lstStyle/>
        <a:p>
          <a:endParaRPr lang="en-US"/>
        </a:p>
      </dgm:t>
    </dgm:pt>
    <dgm:pt modelId="{E635CC0C-474D-4265-B824-71C0BC608CF6}" type="sibTrans" cxnId="{A9337828-A2C1-4F43-BAC6-265C7139C28F}">
      <dgm:prSet/>
      <dgm:spPr/>
      <dgm:t>
        <a:bodyPr/>
        <a:lstStyle/>
        <a:p>
          <a:endParaRPr lang="en-US"/>
        </a:p>
      </dgm:t>
    </dgm:pt>
    <dgm:pt modelId="{F6D93E0A-34CB-40D6-A846-3D5FE61C0498}">
      <dgm:prSet custT="1"/>
      <dgm:spPr/>
      <dgm:t>
        <a:bodyPr/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  <a:ea typeface="+mn-ea"/>
              <a:cs typeface="+mn-cs"/>
            </a:rPr>
            <a:t>7. Enhancing protection and preservation of nature, biodiversity and green infrastructure</a:t>
          </a:r>
        </a:p>
      </dgm:t>
    </dgm:pt>
    <dgm:pt modelId="{9AC68921-ABDC-49F4-BBEA-0B2F51126AEB}" type="sibTrans" cxnId="{BE60B1A7-9515-4800-ABBC-9C9CBD70920C}">
      <dgm:prSet/>
      <dgm:spPr/>
      <dgm:t>
        <a:bodyPr/>
        <a:lstStyle/>
        <a:p>
          <a:endParaRPr lang="en-US"/>
        </a:p>
      </dgm:t>
    </dgm:pt>
    <dgm:pt modelId="{458DFC87-6A0F-4BBF-9806-81499FAD94D7}" type="parTrans" cxnId="{BE60B1A7-9515-4800-ABBC-9C9CBD70920C}">
      <dgm:prSet/>
      <dgm:spPr/>
      <dgm:t>
        <a:bodyPr/>
        <a:lstStyle/>
        <a:p>
          <a:endParaRPr lang="en-US"/>
        </a:p>
      </dgm:t>
    </dgm:pt>
    <dgm:pt modelId="{9FF94430-1F72-403B-A7B7-7949C2F33221}" type="pres">
      <dgm:prSet presAssocID="{0D52E90D-035F-45F7-9B1F-EE3F6BB12AED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715C6E2E-AE51-4B87-A865-F90A779CEDE9}" type="pres">
      <dgm:prSet presAssocID="{B2E358DE-62BA-4A10-87FC-EEAAEB9E47E1}" presName="horFlow" presStyleCnt="0"/>
      <dgm:spPr/>
    </dgm:pt>
    <dgm:pt modelId="{2339C07D-ACDE-422F-BC9F-F2F56B43496E}" type="pres">
      <dgm:prSet presAssocID="{B2E358DE-62BA-4A10-87FC-EEAAEB9E47E1}" presName="bigChev" presStyleLbl="node1" presStyleIdx="0" presStyleCnt="3" custLinFactNeighborX="395" custLinFactNeighborY="-14639"/>
      <dgm:spPr/>
    </dgm:pt>
    <dgm:pt modelId="{ED32212B-DFDC-4FF0-BB6F-445EB2821FD1}" type="pres">
      <dgm:prSet presAssocID="{B2E358DE-62BA-4A10-87FC-EEAAEB9E47E1}" presName="vSp" presStyleCnt="0"/>
      <dgm:spPr/>
    </dgm:pt>
    <dgm:pt modelId="{B5532193-85F8-4A4F-AC3F-07D39BC89A08}" type="pres">
      <dgm:prSet presAssocID="{A282B09C-714F-4368-9026-5560B18E63E5}" presName="horFlow" presStyleCnt="0"/>
      <dgm:spPr/>
    </dgm:pt>
    <dgm:pt modelId="{FF46E734-D16E-41F2-95E4-DF59EAA93454}" type="pres">
      <dgm:prSet presAssocID="{A282B09C-714F-4368-9026-5560B18E63E5}" presName="bigChev" presStyleLbl="node1" presStyleIdx="1" presStyleCnt="3" custLinFactNeighborX="395" custLinFactNeighborY="-13909"/>
      <dgm:spPr/>
    </dgm:pt>
    <dgm:pt modelId="{7A667716-248A-4B83-A184-88D1D2E66DD9}" type="pres">
      <dgm:prSet presAssocID="{A282B09C-714F-4368-9026-5560B18E63E5}" presName="vSp" presStyleCnt="0"/>
      <dgm:spPr/>
    </dgm:pt>
    <dgm:pt modelId="{E4E0EBCC-E611-4A00-97CA-B97FCFABDA70}" type="pres">
      <dgm:prSet presAssocID="{F6D93E0A-34CB-40D6-A846-3D5FE61C0498}" presName="horFlow" presStyleCnt="0"/>
      <dgm:spPr/>
    </dgm:pt>
    <dgm:pt modelId="{EEA932C8-0443-4BB2-8EE2-5B429310EDD3}" type="pres">
      <dgm:prSet presAssocID="{F6D93E0A-34CB-40D6-A846-3D5FE61C0498}" presName="bigChev" presStyleLbl="node1" presStyleIdx="2" presStyleCnt="3" custScaleY="132068" custLinFactNeighborX="1316" custLinFactNeighborY="-13180"/>
      <dgm:spPr/>
    </dgm:pt>
  </dgm:ptLst>
  <dgm:cxnLst>
    <dgm:cxn modelId="{CB801424-FE76-48E7-8D04-39114909D844}" type="presOf" srcId="{A282B09C-714F-4368-9026-5560B18E63E5}" destId="{FF46E734-D16E-41F2-95E4-DF59EAA93454}" srcOrd="0" destOrd="0" presId="urn:microsoft.com/office/officeart/2005/8/layout/lProcess3"/>
    <dgm:cxn modelId="{A9337828-A2C1-4F43-BAC6-265C7139C28F}" srcId="{0D52E90D-035F-45F7-9B1F-EE3F6BB12AED}" destId="{A282B09C-714F-4368-9026-5560B18E63E5}" srcOrd="1" destOrd="0" parTransId="{989AFD40-C2AB-42B4-AEE9-D72E75C47B94}" sibTransId="{E635CC0C-474D-4265-B824-71C0BC608CF6}"/>
    <dgm:cxn modelId="{4F478D5B-161F-4CA4-8977-4E847ECF42D6}" type="presOf" srcId="{0D52E90D-035F-45F7-9B1F-EE3F6BB12AED}" destId="{9FF94430-1F72-403B-A7B7-7949C2F33221}" srcOrd="0" destOrd="0" presId="urn:microsoft.com/office/officeart/2005/8/layout/lProcess3"/>
    <dgm:cxn modelId="{6FDCEF73-D657-42B0-9499-63450C93DAD8}" type="presOf" srcId="{B2E358DE-62BA-4A10-87FC-EEAAEB9E47E1}" destId="{2339C07D-ACDE-422F-BC9F-F2F56B43496E}" srcOrd="0" destOrd="0" presId="urn:microsoft.com/office/officeart/2005/8/layout/lProcess3"/>
    <dgm:cxn modelId="{BE60B1A7-9515-4800-ABBC-9C9CBD70920C}" srcId="{0D52E90D-035F-45F7-9B1F-EE3F6BB12AED}" destId="{F6D93E0A-34CB-40D6-A846-3D5FE61C0498}" srcOrd="2" destOrd="0" parTransId="{458DFC87-6A0F-4BBF-9806-81499FAD94D7}" sibTransId="{9AC68921-ABDC-49F4-BBEA-0B2F51126AEB}"/>
    <dgm:cxn modelId="{5AE06CE1-F195-4E7F-A86F-745A32F27FDB}" srcId="{0D52E90D-035F-45F7-9B1F-EE3F6BB12AED}" destId="{B2E358DE-62BA-4A10-87FC-EEAAEB9E47E1}" srcOrd="0" destOrd="0" parTransId="{191C2CDB-6549-482C-A548-C1E4B3E4BABC}" sibTransId="{3539B997-D405-4ED9-9099-BEDB8B324251}"/>
    <dgm:cxn modelId="{71BA81E8-1956-4F81-ACAE-1B0C388B58EF}" type="presOf" srcId="{F6D93E0A-34CB-40D6-A846-3D5FE61C0498}" destId="{EEA932C8-0443-4BB2-8EE2-5B429310EDD3}" srcOrd="0" destOrd="0" presId="urn:microsoft.com/office/officeart/2005/8/layout/lProcess3"/>
    <dgm:cxn modelId="{7875AEDF-1E94-4F87-B54D-57F4934D7B75}" type="presParOf" srcId="{9FF94430-1F72-403B-A7B7-7949C2F33221}" destId="{715C6E2E-AE51-4B87-A865-F90A779CEDE9}" srcOrd="0" destOrd="0" presId="urn:microsoft.com/office/officeart/2005/8/layout/lProcess3"/>
    <dgm:cxn modelId="{0A21FC54-2B97-4174-80EE-3B45C94D9DEC}" type="presParOf" srcId="{715C6E2E-AE51-4B87-A865-F90A779CEDE9}" destId="{2339C07D-ACDE-422F-BC9F-F2F56B43496E}" srcOrd="0" destOrd="0" presId="urn:microsoft.com/office/officeart/2005/8/layout/lProcess3"/>
    <dgm:cxn modelId="{C6A605EC-C388-4A1E-BCB0-697DFAC466CA}" type="presParOf" srcId="{9FF94430-1F72-403B-A7B7-7949C2F33221}" destId="{ED32212B-DFDC-4FF0-BB6F-445EB2821FD1}" srcOrd="1" destOrd="0" presId="urn:microsoft.com/office/officeart/2005/8/layout/lProcess3"/>
    <dgm:cxn modelId="{7C0FB481-40B7-450A-B6BA-9700CD01DDCA}" type="presParOf" srcId="{9FF94430-1F72-403B-A7B7-7949C2F33221}" destId="{B5532193-85F8-4A4F-AC3F-07D39BC89A08}" srcOrd="2" destOrd="0" presId="urn:microsoft.com/office/officeart/2005/8/layout/lProcess3"/>
    <dgm:cxn modelId="{4346DD57-6887-4F45-BEB5-12CFEA29B50E}" type="presParOf" srcId="{B5532193-85F8-4A4F-AC3F-07D39BC89A08}" destId="{FF46E734-D16E-41F2-95E4-DF59EAA93454}" srcOrd="0" destOrd="0" presId="urn:microsoft.com/office/officeart/2005/8/layout/lProcess3"/>
    <dgm:cxn modelId="{8C8EAEB6-83CC-4956-A3A8-1E291C92CEF4}" type="presParOf" srcId="{9FF94430-1F72-403B-A7B7-7949C2F33221}" destId="{7A667716-248A-4B83-A184-88D1D2E66DD9}" srcOrd="3" destOrd="0" presId="urn:microsoft.com/office/officeart/2005/8/layout/lProcess3"/>
    <dgm:cxn modelId="{0ACB1855-8D27-4412-AB07-1513C56BB374}" type="presParOf" srcId="{9FF94430-1F72-403B-A7B7-7949C2F33221}" destId="{E4E0EBCC-E611-4A00-97CA-B97FCFABDA70}" srcOrd="4" destOrd="0" presId="urn:microsoft.com/office/officeart/2005/8/layout/lProcess3"/>
    <dgm:cxn modelId="{A54A7F69-9203-47BB-A983-CC1EDC9FEBA7}" type="presParOf" srcId="{E4E0EBCC-E611-4A00-97CA-B97FCFABDA70}" destId="{EEA932C8-0443-4BB2-8EE2-5B429310EDD3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D52E90D-035F-45F7-9B1F-EE3F6BB12AED}" type="doc">
      <dgm:prSet loTypeId="urn:microsoft.com/office/officeart/2005/8/layout/lProcess3" loCatId="process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4D7AF904-5B0E-4771-B47F-C1815C764D1F}">
      <dgm:prSet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Research </a:t>
          </a:r>
          <a:r>
            <a:rPr lang="en-US" sz="1400" b="1" kern="1200" dirty="0" err="1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organisations</a:t>
          </a:r>
          <a:r>
            <a:rPr lang="en-US" sz="1400" b="1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 participating in joint research projects (RCO07)</a:t>
          </a:r>
        </a:p>
      </dgm:t>
    </dgm:pt>
    <dgm:pt modelId="{0FDD4056-E493-4BAC-B297-171555F6D1AB}" type="parTrans" cxnId="{9D047F56-2241-4B40-974A-299289A1516C}">
      <dgm:prSet/>
      <dgm:spPr/>
      <dgm:t>
        <a:bodyPr/>
        <a:lstStyle/>
        <a:p>
          <a:endParaRPr lang="en-US"/>
        </a:p>
      </dgm:t>
    </dgm:pt>
    <dgm:pt modelId="{FD7D4004-EF41-4D4D-A7BB-4423900A1ABC}" type="sibTrans" cxnId="{9D047F56-2241-4B40-974A-299289A1516C}">
      <dgm:prSet/>
      <dgm:spPr/>
      <dgm:t>
        <a:bodyPr/>
        <a:lstStyle/>
        <a:p>
          <a:endParaRPr lang="en-US"/>
        </a:p>
      </dgm:t>
    </dgm:pt>
    <dgm:pt modelId="{E96FEAC4-42FB-4FFD-80BC-931BBC51EAA7}">
      <dgm:prSet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n-US" sz="1400" b="1" dirty="0" err="1">
              <a:solidFill>
                <a:srgbClr val="002060"/>
              </a:solidFill>
              <a:latin typeface="Trebuchet MS" panose="020B0603020202020204" pitchFamily="34" charset="0"/>
            </a:rPr>
            <a:t>Organisations</a:t>
          </a:r>
          <a:r>
            <a:rPr lang="en-US" sz="1400" b="1" dirty="0">
              <a:solidFill>
                <a:srgbClr val="002060"/>
              </a:solidFill>
              <a:latin typeface="Trebuchet MS" panose="020B0603020202020204" pitchFamily="34" charset="0"/>
            </a:rPr>
            <a:t> cooperating across borders (RCO87)</a:t>
          </a:r>
        </a:p>
      </dgm:t>
    </dgm:pt>
    <dgm:pt modelId="{58157E69-7E10-4CEA-98EF-D61FD364D2F1}" type="parTrans" cxnId="{0646F86B-0E4D-462D-A338-DAE6CD338F6C}">
      <dgm:prSet/>
      <dgm:spPr/>
      <dgm:t>
        <a:bodyPr/>
        <a:lstStyle/>
        <a:p>
          <a:endParaRPr lang="en-US"/>
        </a:p>
      </dgm:t>
    </dgm:pt>
    <dgm:pt modelId="{38028A6A-0249-4DDD-B4A5-6F37172D23BF}" type="sibTrans" cxnId="{0646F86B-0E4D-462D-A338-DAE6CD338F6C}">
      <dgm:prSet/>
      <dgm:spPr/>
      <dgm:t>
        <a:bodyPr/>
        <a:lstStyle/>
        <a:p>
          <a:endParaRPr lang="en-US"/>
        </a:p>
      </dgm:t>
    </dgm:pt>
    <dgm:pt modelId="{D168960D-2359-4953-A171-3A7818DCDB83}">
      <dgm:prSet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Public events across borders jointly organized (RCO115)</a:t>
          </a:r>
        </a:p>
      </dgm:t>
    </dgm:pt>
    <dgm:pt modelId="{5027BFD0-14FD-4D4E-970E-434F8AD77198}" type="parTrans" cxnId="{B0640B55-C0AF-439A-8CE9-7E142F743C4F}">
      <dgm:prSet/>
      <dgm:spPr/>
      <dgm:t>
        <a:bodyPr/>
        <a:lstStyle/>
        <a:p>
          <a:endParaRPr lang="en-US"/>
        </a:p>
      </dgm:t>
    </dgm:pt>
    <dgm:pt modelId="{F8508713-D96D-4789-8518-6D639F0F9377}" type="sibTrans" cxnId="{B0640B55-C0AF-439A-8CE9-7E142F743C4F}">
      <dgm:prSet/>
      <dgm:spPr/>
      <dgm:t>
        <a:bodyPr/>
        <a:lstStyle/>
        <a:p>
          <a:endParaRPr lang="en-US"/>
        </a:p>
      </dgm:t>
    </dgm:pt>
    <dgm:pt modelId="{9FF94430-1F72-403B-A7B7-7949C2F33221}" type="pres">
      <dgm:prSet presAssocID="{0D52E90D-035F-45F7-9B1F-EE3F6BB12AED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EDEEA8F5-A3F1-4655-9ADF-01E4FE3DB35A}" type="pres">
      <dgm:prSet presAssocID="{4D7AF904-5B0E-4771-B47F-C1815C764D1F}" presName="horFlow" presStyleCnt="0"/>
      <dgm:spPr/>
    </dgm:pt>
    <dgm:pt modelId="{5F18D02E-A50A-4662-BD2E-1D403DA2687A}" type="pres">
      <dgm:prSet presAssocID="{4D7AF904-5B0E-4771-B47F-C1815C764D1F}" presName="bigChev" presStyleLbl="node1" presStyleIdx="0" presStyleCnt="3" custScaleX="30732" custScaleY="33624" custLinFactX="-8210" custLinFactNeighborX="-100000" custLinFactNeighborY="-21"/>
      <dgm:spPr/>
    </dgm:pt>
    <dgm:pt modelId="{82B9405B-039C-4A9D-BD0B-E887608CEBF8}" type="pres">
      <dgm:prSet presAssocID="{4D7AF904-5B0E-4771-B47F-C1815C764D1F}" presName="vSp" presStyleCnt="0"/>
      <dgm:spPr/>
    </dgm:pt>
    <dgm:pt modelId="{DEDB4EB2-3EA7-41D1-9DC9-D7F02542B4A1}" type="pres">
      <dgm:prSet presAssocID="{E96FEAC4-42FB-4FFD-80BC-931BBC51EAA7}" presName="horFlow" presStyleCnt="0"/>
      <dgm:spPr/>
    </dgm:pt>
    <dgm:pt modelId="{BE69BCB3-6ADD-486A-AA7A-48124FC6730B}" type="pres">
      <dgm:prSet presAssocID="{E96FEAC4-42FB-4FFD-80BC-931BBC51EAA7}" presName="bigChev" presStyleLbl="node1" presStyleIdx="1" presStyleCnt="3" custScaleX="30276" custScaleY="32869" custLinFactNeighborX="-34326" custLinFactNeighborY="-8947"/>
      <dgm:spPr/>
    </dgm:pt>
    <dgm:pt modelId="{15353817-F63F-44BA-A340-74D981024470}" type="pres">
      <dgm:prSet presAssocID="{E96FEAC4-42FB-4FFD-80BC-931BBC51EAA7}" presName="vSp" presStyleCnt="0"/>
      <dgm:spPr/>
    </dgm:pt>
    <dgm:pt modelId="{9FF39C99-3782-401C-879E-7865C8390516}" type="pres">
      <dgm:prSet presAssocID="{D168960D-2359-4953-A171-3A7818DCDB83}" presName="horFlow" presStyleCnt="0"/>
      <dgm:spPr/>
    </dgm:pt>
    <dgm:pt modelId="{92D011B0-6653-46FE-9FCD-514345CA1E5D}" type="pres">
      <dgm:prSet presAssocID="{D168960D-2359-4953-A171-3A7818DCDB83}" presName="bigChev" presStyleLbl="node1" presStyleIdx="2" presStyleCnt="3" custScaleX="31348" custScaleY="30733" custLinFactNeighborX="-34326" custLinFactNeighborY="-1892"/>
      <dgm:spPr/>
    </dgm:pt>
  </dgm:ptLst>
  <dgm:cxnLst>
    <dgm:cxn modelId="{4F478D5B-161F-4CA4-8977-4E847ECF42D6}" type="presOf" srcId="{0D52E90D-035F-45F7-9B1F-EE3F6BB12AED}" destId="{9FF94430-1F72-403B-A7B7-7949C2F33221}" srcOrd="0" destOrd="0" presId="urn:microsoft.com/office/officeart/2005/8/layout/lProcess3"/>
    <dgm:cxn modelId="{0646F86B-0E4D-462D-A338-DAE6CD338F6C}" srcId="{0D52E90D-035F-45F7-9B1F-EE3F6BB12AED}" destId="{E96FEAC4-42FB-4FFD-80BC-931BBC51EAA7}" srcOrd="1" destOrd="0" parTransId="{58157E69-7E10-4CEA-98EF-D61FD364D2F1}" sibTransId="{38028A6A-0249-4DDD-B4A5-6F37172D23BF}"/>
    <dgm:cxn modelId="{B0640B55-C0AF-439A-8CE9-7E142F743C4F}" srcId="{0D52E90D-035F-45F7-9B1F-EE3F6BB12AED}" destId="{D168960D-2359-4953-A171-3A7818DCDB83}" srcOrd="2" destOrd="0" parTransId="{5027BFD0-14FD-4D4E-970E-434F8AD77198}" sibTransId="{F8508713-D96D-4789-8518-6D639F0F9377}"/>
    <dgm:cxn modelId="{9D047F56-2241-4B40-974A-299289A1516C}" srcId="{0D52E90D-035F-45F7-9B1F-EE3F6BB12AED}" destId="{4D7AF904-5B0E-4771-B47F-C1815C764D1F}" srcOrd="0" destOrd="0" parTransId="{0FDD4056-E493-4BAC-B297-171555F6D1AB}" sibTransId="{FD7D4004-EF41-4D4D-A7BB-4423900A1ABC}"/>
    <dgm:cxn modelId="{DE4FD57C-2B80-48AE-B5DD-DE48B5BD74E3}" type="presOf" srcId="{D168960D-2359-4953-A171-3A7818DCDB83}" destId="{92D011B0-6653-46FE-9FCD-514345CA1E5D}" srcOrd="0" destOrd="0" presId="urn:microsoft.com/office/officeart/2005/8/layout/lProcess3"/>
    <dgm:cxn modelId="{9A2BDDE0-CF11-4475-B5CB-474FDC4B3FF3}" type="presOf" srcId="{E96FEAC4-42FB-4FFD-80BC-931BBC51EAA7}" destId="{BE69BCB3-6ADD-486A-AA7A-48124FC6730B}" srcOrd="0" destOrd="0" presId="urn:microsoft.com/office/officeart/2005/8/layout/lProcess3"/>
    <dgm:cxn modelId="{0DB568FB-8BA7-4D0B-AA91-BBDBBA9730D3}" type="presOf" srcId="{4D7AF904-5B0E-4771-B47F-C1815C764D1F}" destId="{5F18D02E-A50A-4662-BD2E-1D403DA2687A}" srcOrd="0" destOrd="0" presId="urn:microsoft.com/office/officeart/2005/8/layout/lProcess3"/>
    <dgm:cxn modelId="{98A57EBC-FC98-45D4-8352-FE7C0EFC9D0C}" type="presParOf" srcId="{9FF94430-1F72-403B-A7B7-7949C2F33221}" destId="{EDEEA8F5-A3F1-4655-9ADF-01E4FE3DB35A}" srcOrd="0" destOrd="0" presId="urn:microsoft.com/office/officeart/2005/8/layout/lProcess3"/>
    <dgm:cxn modelId="{2F3A70D3-F47D-4223-A0BC-78850828090E}" type="presParOf" srcId="{EDEEA8F5-A3F1-4655-9ADF-01E4FE3DB35A}" destId="{5F18D02E-A50A-4662-BD2E-1D403DA2687A}" srcOrd="0" destOrd="0" presId="urn:microsoft.com/office/officeart/2005/8/layout/lProcess3"/>
    <dgm:cxn modelId="{7984F4C5-A62B-4C46-B401-7B75BCFA9D51}" type="presParOf" srcId="{9FF94430-1F72-403B-A7B7-7949C2F33221}" destId="{82B9405B-039C-4A9D-BD0B-E887608CEBF8}" srcOrd="1" destOrd="0" presId="urn:microsoft.com/office/officeart/2005/8/layout/lProcess3"/>
    <dgm:cxn modelId="{422E6830-2AEF-4ED1-BDA4-62CC3444EA70}" type="presParOf" srcId="{9FF94430-1F72-403B-A7B7-7949C2F33221}" destId="{DEDB4EB2-3EA7-41D1-9DC9-D7F02542B4A1}" srcOrd="2" destOrd="0" presId="urn:microsoft.com/office/officeart/2005/8/layout/lProcess3"/>
    <dgm:cxn modelId="{5396D96E-653C-401A-B9B4-1490ABF3C6AE}" type="presParOf" srcId="{DEDB4EB2-3EA7-41D1-9DC9-D7F02542B4A1}" destId="{BE69BCB3-6ADD-486A-AA7A-48124FC6730B}" srcOrd="0" destOrd="0" presId="urn:microsoft.com/office/officeart/2005/8/layout/lProcess3"/>
    <dgm:cxn modelId="{19F3C473-D653-4947-9C72-A83BAB41AE9C}" type="presParOf" srcId="{9FF94430-1F72-403B-A7B7-7949C2F33221}" destId="{15353817-F63F-44BA-A340-74D981024470}" srcOrd="3" destOrd="0" presId="urn:microsoft.com/office/officeart/2005/8/layout/lProcess3"/>
    <dgm:cxn modelId="{767CCA9D-6C3C-4F6B-899D-3E0A9DAA0CDA}" type="presParOf" srcId="{9FF94430-1F72-403B-A7B7-7949C2F33221}" destId="{9FF39C99-3782-401C-879E-7865C8390516}" srcOrd="4" destOrd="0" presId="urn:microsoft.com/office/officeart/2005/8/layout/lProcess3"/>
    <dgm:cxn modelId="{CE277494-461B-46FD-8E94-96FFFBDC3679}" type="presParOf" srcId="{9FF39C99-3782-401C-879E-7865C8390516}" destId="{92D011B0-6653-46FE-9FCD-514345CA1E5D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D52E90D-035F-45F7-9B1F-EE3F6BB12AED}" type="doc">
      <dgm:prSet loTypeId="urn:microsoft.com/office/officeart/2005/8/layout/lProcess3" loCatId="process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6D38EB9E-D3EE-49D1-AD37-68CA9C411480}">
      <dgm:prSet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Pilot actions developed jointly and implemented in projects (RCO84)</a:t>
          </a:r>
        </a:p>
      </dgm:t>
    </dgm:pt>
    <dgm:pt modelId="{15B67FF4-B304-4730-86E5-9EBC87746E7F}" type="parTrans" cxnId="{B0BE740B-E346-4B4E-8AE7-22CF02966E28}">
      <dgm:prSet/>
      <dgm:spPr/>
      <dgm:t>
        <a:bodyPr/>
        <a:lstStyle/>
        <a:p>
          <a:endParaRPr lang="en-US"/>
        </a:p>
      </dgm:t>
    </dgm:pt>
    <dgm:pt modelId="{664249FA-FB37-4DED-88FE-F6AEBE85CE1C}" type="sibTrans" cxnId="{B0BE740B-E346-4B4E-8AE7-22CF02966E28}">
      <dgm:prSet/>
      <dgm:spPr/>
      <dgm:t>
        <a:bodyPr/>
        <a:lstStyle/>
        <a:p>
          <a:endParaRPr lang="en-US"/>
        </a:p>
      </dgm:t>
    </dgm:pt>
    <dgm:pt modelId="{5E980084-61B0-461D-9606-4EE886212323}">
      <dgm:prSet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b="1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Jointly developed solutions 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(RCO 116)</a:t>
          </a:r>
        </a:p>
      </dgm:t>
    </dgm:pt>
    <dgm:pt modelId="{3CFE3CE2-6CF4-4287-B704-92094F32841D}" type="parTrans" cxnId="{B224D46C-EA09-4D75-8963-27189EBEEDCB}">
      <dgm:prSet/>
      <dgm:spPr/>
      <dgm:t>
        <a:bodyPr/>
        <a:lstStyle/>
        <a:p>
          <a:endParaRPr lang="en-US"/>
        </a:p>
      </dgm:t>
    </dgm:pt>
    <dgm:pt modelId="{D4172A98-5D39-4DEE-84A1-552B9D63ADB7}" type="sibTrans" cxnId="{B224D46C-EA09-4D75-8963-27189EBEEDCB}">
      <dgm:prSet/>
      <dgm:spPr/>
      <dgm:t>
        <a:bodyPr/>
        <a:lstStyle/>
        <a:p>
          <a:endParaRPr lang="en-US"/>
        </a:p>
      </dgm:t>
    </dgm:pt>
    <dgm:pt modelId="{9FF94430-1F72-403B-A7B7-7949C2F33221}" type="pres">
      <dgm:prSet presAssocID="{0D52E90D-035F-45F7-9B1F-EE3F6BB12AED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5C64F819-4635-4EF0-B6C5-793026AE8A99}" type="pres">
      <dgm:prSet presAssocID="{6D38EB9E-D3EE-49D1-AD37-68CA9C411480}" presName="horFlow" presStyleCnt="0"/>
      <dgm:spPr/>
    </dgm:pt>
    <dgm:pt modelId="{7D42D66E-EB76-4324-8765-7A1795A3026B}" type="pres">
      <dgm:prSet presAssocID="{6D38EB9E-D3EE-49D1-AD37-68CA9C411480}" presName="bigChev" presStyleLbl="node1" presStyleIdx="0" presStyleCnt="2" custScaleX="30725" custScaleY="40447" custLinFactNeighborX="-34637" custLinFactNeighborY="-15739"/>
      <dgm:spPr/>
    </dgm:pt>
    <dgm:pt modelId="{3754824F-BBFA-4A9E-99B6-04FA0CB562B1}" type="pres">
      <dgm:prSet presAssocID="{6D38EB9E-D3EE-49D1-AD37-68CA9C411480}" presName="vSp" presStyleCnt="0"/>
      <dgm:spPr/>
    </dgm:pt>
    <dgm:pt modelId="{513232A8-170D-4364-B21F-A208A74354B3}" type="pres">
      <dgm:prSet presAssocID="{5E980084-61B0-461D-9606-4EE886212323}" presName="horFlow" presStyleCnt="0"/>
      <dgm:spPr/>
    </dgm:pt>
    <dgm:pt modelId="{4A9842DB-8069-4549-92A9-3253693B225B}" type="pres">
      <dgm:prSet presAssocID="{5E980084-61B0-461D-9606-4EE886212323}" presName="bigChev" presStyleLbl="node1" presStyleIdx="1" presStyleCnt="2" custScaleX="29487" custScaleY="26123" custLinFactNeighborX="-34639" custLinFactNeighborY="10240"/>
      <dgm:spPr/>
    </dgm:pt>
  </dgm:ptLst>
  <dgm:cxnLst>
    <dgm:cxn modelId="{B0BE740B-E346-4B4E-8AE7-22CF02966E28}" srcId="{0D52E90D-035F-45F7-9B1F-EE3F6BB12AED}" destId="{6D38EB9E-D3EE-49D1-AD37-68CA9C411480}" srcOrd="0" destOrd="0" parTransId="{15B67FF4-B304-4730-86E5-9EBC87746E7F}" sibTransId="{664249FA-FB37-4DED-88FE-F6AEBE85CE1C}"/>
    <dgm:cxn modelId="{4F478D5B-161F-4CA4-8977-4E847ECF42D6}" type="presOf" srcId="{0D52E90D-035F-45F7-9B1F-EE3F6BB12AED}" destId="{9FF94430-1F72-403B-A7B7-7949C2F33221}" srcOrd="0" destOrd="0" presId="urn:microsoft.com/office/officeart/2005/8/layout/lProcess3"/>
    <dgm:cxn modelId="{B224D46C-EA09-4D75-8963-27189EBEEDCB}" srcId="{0D52E90D-035F-45F7-9B1F-EE3F6BB12AED}" destId="{5E980084-61B0-461D-9606-4EE886212323}" srcOrd="1" destOrd="0" parTransId="{3CFE3CE2-6CF4-4287-B704-92094F32841D}" sibTransId="{D4172A98-5D39-4DEE-84A1-552B9D63ADB7}"/>
    <dgm:cxn modelId="{D761378A-5CA1-4D1C-BCB8-9889A7FBD62D}" type="presOf" srcId="{6D38EB9E-D3EE-49D1-AD37-68CA9C411480}" destId="{7D42D66E-EB76-4324-8765-7A1795A3026B}" srcOrd="0" destOrd="0" presId="urn:microsoft.com/office/officeart/2005/8/layout/lProcess3"/>
    <dgm:cxn modelId="{7AB7A2C9-2AF8-4791-A4AD-9BEAF51E33C7}" type="presOf" srcId="{5E980084-61B0-461D-9606-4EE886212323}" destId="{4A9842DB-8069-4549-92A9-3253693B225B}" srcOrd="0" destOrd="0" presId="urn:microsoft.com/office/officeart/2005/8/layout/lProcess3"/>
    <dgm:cxn modelId="{467E3531-B704-4DCB-8010-4CF632F0B014}" type="presParOf" srcId="{9FF94430-1F72-403B-A7B7-7949C2F33221}" destId="{5C64F819-4635-4EF0-B6C5-793026AE8A99}" srcOrd="0" destOrd="0" presId="urn:microsoft.com/office/officeart/2005/8/layout/lProcess3"/>
    <dgm:cxn modelId="{14D0CA5F-DEF4-4B54-A62E-791E872B26C7}" type="presParOf" srcId="{5C64F819-4635-4EF0-B6C5-793026AE8A99}" destId="{7D42D66E-EB76-4324-8765-7A1795A3026B}" srcOrd="0" destOrd="0" presId="urn:microsoft.com/office/officeart/2005/8/layout/lProcess3"/>
    <dgm:cxn modelId="{42738AFE-948C-4478-A418-F529F07A4C7E}" type="presParOf" srcId="{9FF94430-1F72-403B-A7B7-7949C2F33221}" destId="{3754824F-BBFA-4A9E-99B6-04FA0CB562B1}" srcOrd="1" destOrd="0" presId="urn:microsoft.com/office/officeart/2005/8/layout/lProcess3"/>
    <dgm:cxn modelId="{0AD8C777-D333-477A-91C2-E05D25DFE30C}" type="presParOf" srcId="{9FF94430-1F72-403B-A7B7-7949C2F33221}" destId="{513232A8-170D-4364-B21F-A208A74354B3}" srcOrd="2" destOrd="0" presId="urn:microsoft.com/office/officeart/2005/8/layout/lProcess3"/>
    <dgm:cxn modelId="{F90526A0-B506-4093-8AB3-19F5DC3EAB6E}" type="presParOf" srcId="{513232A8-170D-4364-B21F-A208A74354B3}" destId="{4A9842DB-8069-4549-92A9-3253693B225B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D52E90D-035F-45F7-9B1F-EE3F6BB12AED}" type="doc">
      <dgm:prSet loTypeId="urn:microsoft.com/office/officeart/2005/8/layout/lProcess3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B2E358DE-62BA-4A10-87FC-EEAAEB9E47E1}">
      <dgm:prSet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en-US" dirty="0" err="1">
              <a:solidFill>
                <a:srgbClr val="002060"/>
              </a:solidFill>
              <a:latin typeface="Trebuchet MS" panose="020B0603020202020204" pitchFamily="34" charset="0"/>
            </a:rPr>
            <a:t>Organisations</a:t>
          </a:r>
          <a:r>
            <a:rPr lang="en-US" dirty="0">
              <a:solidFill>
                <a:srgbClr val="002060"/>
              </a:solidFill>
              <a:latin typeface="Trebuchet MS" panose="020B0603020202020204" pitchFamily="34" charset="0"/>
            </a:rPr>
            <a:t> cooperating across borders after project completion (RCR84)</a:t>
          </a:r>
        </a:p>
      </dgm:t>
    </dgm:pt>
    <dgm:pt modelId="{191C2CDB-6549-482C-A548-C1E4B3E4BABC}" type="parTrans" cxnId="{5AE06CE1-F195-4E7F-A86F-745A32F27FDB}">
      <dgm:prSet/>
      <dgm:spPr/>
      <dgm:t>
        <a:bodyPr/>
        <a:lstStyle/>
        <a:p>
          <a:endParaRPr lang="en-US"/>
        </a:p>
      </dgm:t>
    </dgm:pt>
    <dgm:pt modelId="{3539B997-D405-4ED9-9099-BEDB8B324251}" type="sibTrans" cxnId="{5AE06CE1-F195-4E7F-A86F-745A32F27FDB}">
      <dgm:prSet/>
      <dgm:spPr/>
      <dgm:t>
        <a:bodyPr/>
        <a:lstStyle/>
        <a:p>
          <a:endParaRPr lang="en-US"/>
        </a:p>
      </dgm:t>
    </dgm:pt>
    <dgm:pt modelId="{8DE65184-5DC0-40EF-B430-76AF0855ADA0}">
      <dgm:prSet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en-US" dirty="0">
              <a:solidFill>
                <a:srgbClr val="002060"/>
              </a:solidFill>
              <a:latin typeface="Trebuchet MS" panose="020B0603020202020204" pitchFamily="34" charset="0"/>
            </a:rPr>
            <a:t>Solutions taken up or up-scaled by </a:t>
          </a:r>
          <a:r>
            <a:rPr lang="en-US" dirty="0" err="1">
              <a:solidFill>
                <a:srgbClr val="002060"/>
              </a:solidFill>
              <a:latin typeface="Trebuchet MS" panose="020B0603020202020204" pitchFamily="34" charset="0"/>
            </a:rPr>
            <a:t>organisations</a:t>
          </a:r>
          <a:r>
            <a:rPr lang="en-US" dirty="0">
              <a:solidFill>
                <a:srgbClr val="002060"/>
              </a:solidFill>
              <a:latin typeface="Trebuchet MS" panose="020B0603020202020204" pitchFamily="34" charset="0"/>
            </a:rPr>
            <a:t> (RCR104)</a:t>
          </a:r>
        </a:p>
      </dgm:t>
    </dgm:pt>
    <dgm:pt modelId="{573540BE-2F9B-414E-A03A-9CCFCBEDCDEC}" type="parTrans" cxnId="{05A93461-128B-43AC-A37E-E3907D2EFD91}">
      <dgm:prSet/>
      <dgm:spPr/>
      <dgm:t>
        <a:bodyPr/>
        <a:lstStyle/>
        <a:p>
          <a:endParaRPr lang="en-US"/>
        </a:p>
      </dgm:t>
    </dgm:pt>
    <dgm:pt modelId="{EED71215-6F05-401D-8C61-1F668954FE0E}" type="sibTrans" cxnId="{05A93461-128B-43AC-A37E-E3907D2EFD91}">
      <dgm:prSet/>
      <dgm:spPr/>
      <dgm:t>
        <a:bodyPr/>
        <a:lstStyle/>
        <a:p>
          <a:endParaRPr lang="en-US"/>
        </a:p>
      </dgm:t>
    </dgm:pt>
    <dgm:pt modelId="{9FF94430-1F72-403B-A7B7-7949C2F33221}" type="pres">
      <dgm:prSet presAssocID="{0D52E90D-035F-45F7-9B1F-EE3F6BB12AED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715C6E2E-AE51-4B87-A865-F90A779CEDE9}" type="pres">
      <dgm:prSet presAssocID="{B2E358DE-62BA-4A10-87FC-EEAAEB9E47E1}" presName="horFlow" presStyleCnt="0"/>
      <dgm:spPr/>
    </dgm:pt>
    <dgm:pt modelId="{2339C07D-ACDE-422F-BC9F-F2F56B43496E}" type="pres">
      <dgm:prSet presAssocID="{B2E358DE-62BA-4A10-87FC-EEAAEB9E47E1}" presName="bigChev" presStyleLbl="node1" presStyleIdx="0" presStyleCnt="2" custLinFactNeighborY="-37737"/>
      <dgm:spPr/>
    </dgm:pt>
    <dgm:pt modelId="{3CF98356-DAAF-4D44-959D-AF874F74F9D4}" type="pres">
      <dgm:prSet presAssocID="{B2E358DE-62BA-4A10-87FC-EEAAEB9E47E1}" presName="vSp" presStyleCnt="0"/>
      <dgm:spPr/>
    </dgm:pt>
    <dgm:pt modelId="{B64619AC-33A0-4CD7-A442-C49BDEA4E8C9}" type="pres">
      <dgm:prSet presAssocID="{8DE65184-5DC0-40EF-B430-76AF0855ADA0}" presName="horFlow" presStyleCnt="0"/>
      <dgm:spPr/>
    </dgm:pt>
    <dgm:pt modelId="{59E2F4B1-EF90-4B6C-A69C-C884ABC277CC}" type="pres">
      <dgm:prSet presAssocID="{8DE65184-5DC0-40EF-B430-76AF0855ADA0}" presName="bigChev" presStyleLbl="node1" presStyleIdx="1" presStyleCnt="2" custLinFactNeighborY="31191"/>
      <dgm:spPr/>
    </dgm:pt>
  </dgm:ptLst>
  <dgm:cxnLst>
    <dgm:cxn modelId="{4F478D5B-161F-4CA4-8977-4E847ECF42D6}" type="presOf" srcId="{0D52E90D-035F-45F7-9B1F-EE3F6BB12AED}" destId="{9FF94430-1F72-403B-A7B7-7949C2F33221}" srcOrd="0" destOrd="0" presId="urn:microsoft.com/office/officeart/2005/8/layout/lProcess3"/>
    <dgm:cxn modelId="{05A93461-128B-43AC-A37E-E3907D2EFD91}" srcId="{0D52E90D-035F-45F7-9B1F-EE3F6BB12AED}" destId="{8DE65184-5DC0-40EF-B430-76AF0855ADA0}" srcOrd="1" destOrd="0" parTransId="{573540BE-2F9B-414E-A03A-9CCFCBEDCDEC}" sibTransId="{EED71215-6F05-401D-8C61-1F668954FE0E}"/>
    <dgm:cxn modelId="{6FDCEF73-D657-42B0-9499-63450C93DAD8}" type="presOf" srcId="{B2E358DE-62BA-4A10-87FC-EEAAEB9E47E1}" destId="{2339C07D-ACDE-422F-BC9F-F2F56B43496E}" srcOrd="0" destOrd="0" presId="urn:microsoft.com/office/officeart/2005/8/layout/lProcess3"/>
    <dgm:cxn modelId="{05B174DF-9F5A-41A0-9875-B87B5B4E6B4F}" type="presOf" srcId="{8DE65184-5DC0-40EF-B430-76AF0855ADA0}" destId="{59E2F4B1-EF90-4B6C-A69C-C884ABC277CC}" srcOrd="0" destOrd="0" presId="urn:microsoft.com/office/officeart/2005/8/layout/lProcess3"/>
    <dgm:cxn modelId="{5AE06CE1-F195-4E7F-A86F-745A32F27FDB}" srcId="{0D52E90D-035F-45F7-9B1F-EE3F6BB12AED}" destId="{B2E358DE-62BA-4A10-87FC-EEAAEB9E47E1}" srcOrd="0" destOrd="0" parTransId="{191C2CDB-6549-482C-A548-C1E4B3E4BABC}" sibTransId="{3539B997-D405-4ED9-9099-BEDB8B324251}"/>
    <dgm:cxn modelId="{7875AEDF-1E94-4F87-B54D-57F4934D7B75}" type="presParOf" srcId="{9FF94430-1F72-403B-A7B7-7949C2F33221}" destId="{715C6E2E-AE51-4B87-A865-F90A779CEDE9}" srcOrd="0" destOrd="0" presId="urn:microsoft.com/office/officeart/2005/8/layout/lProcess3"/>
    <dgm:cxn modelId="{0A21FC54-2B97-4174-80EE-3B45C94D9DEC}" type="presParOf" srcId="{715C6E2E-AE51-4B87-A865-F90A779CEDE9}" destId="{2339C07D-ACDE-422F-BC9F-F2F56B43496E}" srcOrd="0" destOrd="0" presId="urn:microsoft.com/office/officeart/2005/8/layout/lProcess3"/>
    <dgm:cxn modelId="{3BC722EB-C509-40AC-94DD-F6D42FFA753C}" type="presParOf" srcId="{9FF94430-1F72-403B-A7B7-7949C2F33221}" destId="{3CF98356-DAAF-4D44-959D-AF874F74F9D4}" srcOrd="1" destOrd="0" presId="urn:microsoft.com/office/officeart/2005/8/layout/lProcess3"/>
    <dgm:cxn modelId="{64077CAE-1A81-4491-B0C8-045BEDECE7E2}" type="presParOf" srcId="{9FF94430-1F72-403B-A7B7-7949C2F33221}" destId="{B64619AC-33A0-4CD7-A442-C49BDEA4E8C9}" srcOrd="2" destOrd="0" presId="urn:microsoft.com/office/officeart/2005/8/layout/lProcess3"/>
    <dgm:cxn modelId="{3E1D8003-E835-4C96-B1B4-D86F2B860E7B}" type="presParOf" srcId="{B64619AC-33A0-4CD7-A442-C49BDEA4E8C9}" destId="{59E2F4B1-EF90-4B6C-A69C-C884ABC277CC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E8616E-3AD5-491F-9A26-417FEDA687FA}">
      <dsp:nvSpPr>
        <dsp:cNvPr id="0" name=""/>
        <dsp:cNvSpPr/>
      </dsp:nvSpPr>
      <dsp:spPr>
        <a:xfrm>
          <a:off x="2641911" y="2610065"/>
          <a:ext cx="3105304" cy="21898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rPr>
            <a:t>Developing and enhancing research and innovation capacities</a:t>
          </a:r>
        </a:p>
      </dsp:txBody>
      <dsp:txXfrm>
        <a:off x="3096672" y="2930762"/>
        <a:ext cx="2195782" cy="1548463"/>
      </dsp:txXfrm>
    </dsp:sp>
    <dsp:sp modelId="{BB6261F3-4442-4AB0-BFAE-5FFF0E68FE1E}">
      <dsp:nvSpPr>
        <dsp:cNvPr id="0" name=""/>
        <dsp:cNvSpPr/>
      </dsp:nvSpPr>
      <dsp:spPr>
        <a:xfrm rot="12900000">
          <a:off x="1948981" y="2137164"/>
          <a:ext cx="1443149" cy="62410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433126-51CE-4252-91BC-9519C6A38A2F}">
      <dsp:nvSpPr>
        <dsp:cNvPr id="0" name=""/>
        <dsp:cNvSpPr/>
      </dsp:nvSpPr>
      <dsp:spPr>
        <a:xfrm>
          <a:off x="801636" y="1225438"/>
          <a:ext cx="2080364" cy="16642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i="0" kern="1200" dirty="0"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anose="02020603050405020304" pitchFamily="18" charset="0"/>
            </a:rPr>
            <a:t>Use of innovative technological developments</a:t>
          </a:r>
          <a:endParaRPr lang="en-US" sz="1900" b="1" i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rebuchet MS" panose="020B0603020202020204" pitchFamily="34" charset="0"/>
          </a:endParaRPr>
        </a:p>
      </dsp:txBody>
      <dsp:txXfrm>
        <a:off x="850381" y="1274183"/>
        <a:ext cx="1982874" cy="1566801"/>
      </dsp:txXfrm>
    </dsp:sp>
    <dsp:sp modelId="{32E59041-C57A-4D8C-81BF-4954F0919BE6}">
      <dsp:nvSpPr>
        <dsp:cNvPr id="0" name=""/>
        <dsp:cNvSpPr/>
      </dsp:nvSpPr>
      <dsp:spPr>
        <a:xfrm rot="16200000">
          <a:off x="3354816" y="1518290"/>
          <a:ext cx="1679493" cy="62410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18A3C8-09E6-47BE-9C23-8E4A601F4409}">
      <dsp:nvSpPr>
        <dsp:cNvPr id="0" name=""/>
        <dsp:cNvSpPr/>
      </dsp:nvSpPr>
      <dsp:spPr>
        <a:xfrm>
          <a:off x="3154381" y="677"/>
          <a:ext cx="2080364" cy="16642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i="0" kern="1200" dirty="0"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anose="02020603050405020304" pitchFamily="18" charset="0"/>
            </a:rPr>
            <a:t>Development of research on integrated coastal and marine management</a:t>
          </a:r>
          <a:endParaRPr lang="en-US" sz="1900" b="1" i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rebuchet MS" panose="020B0603020202020204" pitchFamily="34" charset="0"/>
          </a:endParaRPr>
        </a:p>
      </dsp:txBody>
      <dsp:txXfrm>
        <a:off x="3203126" y="49422"/>
        <a:ext cx="1982874" cy="1566801"/>
      </dsp:txXfrm>
    </dsp:sp>
    <dsp:sp modelId="{A4CEE2CD-AC88-4682-9068-C63BA938ED08}">
      <dsp:nvSpPr>
        <dsp:cNvPr id="0" name=""/>
        <dsp:cNvSpPr/>
      </dsp:nvSpPr>
      <dsp:spPr>
        <a:xfrm rot="19500000">
          <a:off x="4961090" y="2106683"/>
          <a:ext cx="1443149" cy="62410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26C4A0-F478-420B-BE1E-F2E97F3A8356}">
      <dsp:nvSpPr>
        <dsp:cNvPr id="0" name=""/>
        <dsp:cNvSpPr/>
      </dsp:nvSpPr>
      <dsp:spPr>
        <a:xfrm>
          <a:off x="5507126" y="1225438"/>
          <a:ext cx="2080364" cy="16642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i="0" kern="1200" dirty="0"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anose="02020603050405020304" pitchFamily="18" charset="0"/>
            </a:rPr>
            <a:t>Use of innovative technologies for sustainable fisheries and eco-friendly aquaculture</a:t>
          </a:r>
          <a:endParaRPr lang="en-US" sz="1900" b="1" i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rebuchet MS" panose="020B0603020202020204" pitchFamily="34" charset="0"/>
          </a:endParaRPr>
        </a:p>
      </dsp:txBody>
      <dsp:txXfrm>
        <a:off x="5555871" y="1274183"/>
        <a:ext cx="1982874" cy="156680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EA96F7-05DD-49C6-AAA3-81832EBC3437}">
      <dsp:nvSpPr>
        <dsp:cNvPr id="0" name=""/>
        <dsp:cNvSpPr/>
      </dsp:nvSpPr>
      <dsp:spPr>
        <a:xfrm rot="5400000">
          <a:off x="4106416" y="-1720886"/>
          <a:ext cx="1321789" cy="5094092"/>
        </a:xfrm>
        <a:prstGeom prst="round2Same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1" indent="-342900" algn="l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  <a:defRPr/>
          </a:pPr>
          <a:r>
            <a:rPr lang="en-GB" sz="2400" kern="1200" dirty="0">
              <a:solidFill>
                <a:srgbClr val="003399"/>
              </a:solidFill>
              <a:latin typeface="Trebuchet MS" panose="020B0603020202020204" pitchFamily="34" charset="0"/>
              <a:ea typeface="+mn-ea"/>
              <a:cs typeface="+mn-cs"/>
            </a:rPr>
            <a:t>EC Approval of the Programme</a:t>
          </a:r>
        </a:p>
      </dsp:txBody>
      <dsp:txXfrm rot="-5400000">
        <a:off x="2220265" y="229789"/>
        <a:ext cx="5029568" cy="1192741"/>
      </dsp:txXfrm>
    </dsp:sp>
    <dsp:sp modelId="{BA196FD8-4E1C-4DD0-9779-CB0D0603DD7F}">
      <dsp:nvSpPr>
        <dsp:cNvPr id="0" name=""/>
        <dsp:cNvSpPr/>
      </dsp:nvSpPr>
      <dsp:spPr>
        <a:xfrm>
          <a:off x="0" y="0"/>
          <a:ext cx="2219420" cy="165223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solidFill>
                <a:srgbClr val="002060"/>
              </a:solidFill>
              <a:latin typeface="Trebuchet MS" panose="020B0603020202020204" pitchFamily="34" charset="0"/>
            </a:rPr>
            <a:t>December 2022</a:t>
          </a:r>
        </a:p>
      </dsp:txBody>
      <dsp:txXfrm>
        <a:off x="80656" y="80656"/>
        <a:ext cx="2058108" cy="1490924"/>
      </dsp:txXfrm>
    </dsp:sp>
    <dsp:sp modelId="{31CC2DC8-2EF8-46F2-BB73-17D9B7B6CC59}">
      <dsp:nvSpPr>
        <dsp:cNvPr id="0" name=""/>
        <dsp:cNvSpPr/>
      </dsp:nvSpPr>
      <dsp:spPr>
        <a:xfrm rot="5400000">
          <a:off x="4077835" y="-43659"/>
          <a:ext cx="1321789" cy="5057858"/>
        </a:xfrm>
        <a:prstGeom prst="round2Same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1" indent="-342900" algn="l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  <a:defRPr/>
          </a:pPr>
          <a:r>
            <a:rPr lang="en-GB" sz="2400" kern="1200" dirty="0">
              <a:solidFill>
                <a:srgbClr val="003399"/>
              </a:solidFill>
              <a:latin typeface="Trebuchet MS" panose="020B0603020202020204" pitchFamily="34" charset="0"/>
              <a:ea typeface="+mn-ea"/>
              <a:cs typeface="+mn-cs"/>
            </a:rPr>
            <a:t>Deadline for the signature of at least one Financing Agreement between EC and a Partner Country</a:t>
          </a:r>
        </a:p>
      </dsp:txBody>
      <dsp:txXfrm rot="-5400000">
        <a:off x="2209801" y="1888899"/>
        <a:ext cx="4993334" cy="1192741"/>
      </dsp:txXfrm>
    </dsp:sp>
    <dsp:sp modelId="{27851A5D-C5FD-408A-8099-9306D066E852}">
      <dsp:nvSpPr>
        <dsp:cNvPr id="0" name=""/>
        <dsp:cNvSpPr/>
      </dsp:nvSpPr>
      <dsp:spPr>
        <a:xfrm>
          <a:off x="0" y="1674831"/>
          <a:ext cx="2221096" cy="165223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December</a:t>
          </a:r>
          <a:r>
            <a:rPr lang="en-GB" sz="2400" kern="1200" dirty="0">
              <a:solidFill>
                <a:srgbClr val="002060"/>
              </a:solidFill>
              <a:latin typeface="Trebuchet MS" panose="020B0603020202020204" pitchFamily="34" charset="0"/>
            </a:rPr>
            <a:t> </a:t>
          </a:r>
          <a:r>
            <a:rPr lang="en-GB" sz="2400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2023</a:t>
          </a:r>
          <a:r>
            <a:rPr lang="en-GB" sz="2400" kern="1200" dirty="0">
              <a:solidFill>
                <a:srgbClr val="002060"/>
              </a:solidFill>
              <a:latin typeface="Trebuchet MS" panose="020B0603020202020204" pitchFamily="34" charset="0"/>
            </a:rPr>
            <a:t> </a:t>
          </a:r>
        </a:p>
      </dsp:txBody>
      <dsp:txXfrm>
        <a:off x="80656" y="1755487"/>
        <a:ext cx="2059784" cy="14909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E8616E-3AD5-491F-9A26-417FEDA687FA}">
      <dsp:nvSpPr>
        <dsp:cNvPr id="0" name=""/>
        <dsp:cNvSpPr/>
      </dsp:nvSpPr>
      <dsp:spPr>
        <a:xfrm>
          <a:off x="2663867" y="2927597"/>
          <a:ext cx="3061391" cy="2158889"/>
        </a:xfrm>
        <a:prstGeom prst="ellipse">
          <a:avLst/>
        </a:prstGeom>
        <a:solidFill>
          <a:srgbClr val="92D05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rPr>
            <a:t>Promoting climate change adaptation and disaster risk prevention</a:t>
          </a:r>
        </a:p>
      </dsp:txBody>
      <dsp:txXfrm>
        <a:off x="3112197" y="3243759"/>
        <a:ext cx="2164731" cy="1526565"/>
      </dsp:txXfrm>
    </dsp:sp>
    <dsp:sp modelId="{BB6261F3-4442-4AB0-BFAE-5FFF0E68FE1E}">
      <dsp:nvSpPr>
        <dsp:cNvPr id="0" name=""/>
        <dsp:cNvSpPr/>
      </dsp:nvSpPr>
      <dsp:spPr>
        <a:xfrm rot="10800000">
          <a:off x="1133492" y="3659419"/>
          <a:ext cx="1547676" cy="615283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433126-51CE-4252-91BC-9519C6A38A2F}">
      <dsp:nvSpPr>
        <dsp:cNvPr id="0" name=""/>
        <dsp:cNvSpPr/>
      </dsp:nvSpPr>
      <dsp:spPr>
        <a:xfrm>
          <a:off x="642" y="3041621"/>
          <a:ext cx="2050944" cy="1930841"/>
        </a:xfrm>
        <a:prstGeom prst="roundRect">
          <a:avLst>
            <a:gd name="adj" fmla="val 10000"/>
          </a:avLst>
        </a:prstGeom>
        <a:solidFill>
          <a:srgbClr val="92D05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i="0" kern="1200" dirty="0">
              <a:solidFill>
                <a:srgbClr val="002060"/>
              </a:solidFill>
              <a:latin typeface="Trebuchet MS" panose="020B0603020202020204" pitchFamily="34" charset="0"/>
              <a:ea typeface="Times New Roman" panose="02020603050405020304" pitchFamily="18" charset="0"/>
            </a:rPr>
            <a:t>Improved tools for smart observing, monitoring and accurate environmental forecasting</a:t>
          </a:r>
          <a:endParaRPr lang="en-US" sz="1900" b="1" i="0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rebuchet MS" panose="020B0603020202020204" pitchFamily="34" charset="0"/>
          </a:endParaRPr>
        </a:p>
      </dsp:txBody>
      <dsp:txXfrm>
        <a:off x="57194" y="3098173"/>
        <a:ext cx="1937840" cy="1817737"/>
      </dsp:txXfrm>
    </dsp:sp>
    <dsp:sp modelId="{8B59F4D3-CDA1-4689-8F4F-5B25F66591FE}">
      <dsp:nvSpPr>
        <dsp:cNvPr id="0" name=""/>
        <dsp:cNvSpPr/>
      </dsp:nvSpPr>
      <dsp:spPr>
        <a:xfrm rot="13500000">
          <a:off x="1762938" y="2244712"/>
          <a:ext cx="1815243" cy="615283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264FAB-57AC-410E-92B1-C698C3C0C3DC}">
      <dsp:nvSpPr>
        <dsp:cNvPr id="0" name=""/>
        <dsp:cNvSpPr/>
      </dsp:nvSpPr>
      <dsp:spPr>
        <a:xfrm>
          <a:off x="928659" y="946232"/>
          <a:ext cx="2050944" cy="1640755"/>
        </a:xfrm>
        <a:prstGeom prst="roundRect">
          <a:avLst>
            <a:gd name="adj" fmla="val 10000"/>
          </a:avLst>
        </a:prstGeom>
        <a:solidFill>
          <a:srgbClr val="92D05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i="0" kern="1200" dirty="0">
              <a:solidFill>
                <a:srgbClr val="002060"/>
              </a:solidFill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Measures to prevent and mitigate the impacts of climate change</a:t>
          </a:r>
          <a:endParaRPr lang="en-US" sz="1900" i="0" kern="1200" dirty="0">
            <a:solidFill>
              <a:srgbClr val="002060"/>
            </a:solidFill>
            <a:latin typeface="Trebuchet MS" panose="020B0603020202020204" pitchFamily="34" charset="0"/>
            <a:ea typeface="Calibri" panose="020F0502020204030204" pitchFamily="34" charset="0"/>
          </a:endParaRPr>
        </a:p>
      </dsp:txBody>
      <dsp:txXfrm>
        <a:off x="976715" y="994288"/>
        <a:ext cx="1954832" cy="1544643"/>
      </dsp:txXfrm>
    </dsp:sp>
    <dsp:sp modelId="{04B5C46F-9861-45E7-9DA1-89248D3EF922}">
      <dsp:nvSpPr>
        <dsp:cNvPr id="0" name=""/>
        <dsp:cNvSpPr/>
      </dsp:nvSpPr>
      <dsp:spPr>
        <a:xfrm rot="16200000">
          <a:off x="3207509" y="1678423"/>
          <a:ext cx="1974108" cy="615283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981975-30EE-4C97-92E8-AF46899916CD}">
      <dsp:nvSpPr>
        <dsp:cNvPr id="0" name=""/>
        <dsp:cNvSpPr/>
      </dsp:nvSpPr>
      <dsp:spPr>
        <a:xfrm>
          <a:off x="3169091" y="18215"/>
          <a:ext cx="2050944" cy="1640755"/>
        </a:xfrm>
        <a:prstGeom prst="roundRect">
          <a:avLst>
            <a:gd name="adj" fmla="val 10000"/>
          </a:avLst>
        </a:prstGeom>
        <a:solidFill>
          <a:srgbClr val="92D05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i="0" kern="1200" dirty="0">
              <a:solidFill>
                <a:srgbClr val="002060"/>
              </a:solidFill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Addressing environmental hazards in connection with climate change</a:t>
          </a:r>
        </a:p>
      </dsp:txBody>
      <dsp:txXfrm>
        <a:off x="3217147" y="66271"/>
        <a:ext cx="1954832" cy="1544643"/>
      </dsp:txXfrm>
    </dsp:sp>
    <dsp:sp modelId="{253C129B-88E2-4894-8A07-35EC1B137552}">
      <dsp:nvSpPr>
        <dsp:cNvPr id="0" name=""/>
        <dsp:cNvSpPr/>
      </dsp:nvSpPr>
      <dsp:spPr>
        <a:xfrm rot="18900000">
          <a:off x="4906517" y="2244712"/>
          <a:ext cx="1815243" cy="615283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9D2B33-2BAA-4251-80AD-8AA5E70F997E}">
      <dsp:nvSpPr>
        <dsp:cNvPr id="0" name=""/>
        <dsp:cNvSpPr/>
      </dsp:nvSpPr>
      <dsp:spPr>
        <a:xfrm>
          <a:off x="5409522" y="946232"/>
          <a:ext cx="2050944" cy="1640755"/>
        </a:xfrm>
        <a:prstGeom prst="roundRect">
          <a:avLst>
            <a:gd name="adj" fmla="val 10000"/>
          </a:avLst>
        </a:prstGeom>
        <a:solidFill>
          <a:srgbClr val="92D05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i="0" kern="1200" dirty="0">
              <a:solidFill>
                <a:srgbClr val="002060"/>
              </a:solidFill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Mechanisms of monitoring and early warning for natural or/and man-made disasters</a:t>
          </a:r>
          <a:endParaRPr lang="en-US" sz="1900" i="0" kern="1200" dirty="0">
            <a:solidFill>
              <a:srgbClr val="002060"/>
            </a:solidFill>
            <a:latin typeface="Trebuchet MS" panose="020B0603020202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5457578" y="994288"/>
        <a:ext cx="1954832" cy="1544643"/>
      </dsp:txXfrm>
    </dsp:sp>
    <dsp:sp modelId="{D574CACC-FAD8-4988-82E1-5C7993BE7CC3}">
      <dsp:nvSpPr>
        <dsp:cNvPr id="0" name=""/>
        <dsp:cNvSpPr/>
      </dsp:nvSpPr>
      <dsp:spPr>
        <a:xfrm>
          <a:off x="5718559" y="3625129"/>
          <a:ext cx="1547676" cy="615283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1802AF-2F59-470A-8E05-A2E9579DF93B}">
      <dsp:nvSpPr>
        <dsp:cNvPr id="0" name=""/>
        <dsp:cNvSpPr/>
      </dsp:nvSpPr>
      <dsp:spPr>
        <a:xfrm>
          <a:off x="6337539" y="3186664"/>
          <a:ext cx="2050944" cy="1640755"/>
        </a:xfrm>
        <a:prstGeom prst="roundRect">
          <a:avLst>
            <a:gd name="adj" fmla="val 10000"/>
          </a:avLst>
        </a:prstGeom>
        <a:solidFill>
          <a:srgbClr val="92D05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i="0" kern="1200" dirty="0">
              <a:solidFill>
                <a:srgbClr val="002060"/>
              </a:solidFill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Green recovery actions, contributing to climate change adaptation</a:t>
          </a:r>
          <a:endParaRPr lang="en-US" sz="1900" i="0" kern="1200" dirty="0">
            <a:solidFill>
              <a:srgbClr val="002060"/>
            </a:solidFill>
            <a:latin typeface="Trebuchet MS" panose="020B0603020202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6385595" y="3234720"/>
        <a:ext cx="1954832" cy="15446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E8616E-3AD5-491F-9A26-417FEDA687FA}">
      <dsp:nvSpPr>
        <dsp:cNvPr id="0" name=""/>
        <dsp:cNvSpPr/>
      </dsp:nvSpPr>
      <dsp:spPr>
        <a:xfrm>
          <a:off x="2588587" y="2641732"/>
          <a:ext cx="3211951" cy="2265064"/>
        </a:xfrm>
        <a:prstGeom prst="ellipse">
          <a:avLst/>
        </a:prstGeom>
        <a:solidFill>
          <a:srgbClr val="92D05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rPr>
            <a:t>Enhancing protection and preservation of nature, biodiversity and green infrastructure</a:t>
          </a:r>
        </a:p>
      </dsp:txBody>
      <dsp:txXfrm>
        <a:off x="3058966" y="2973443"/>
        <a:ext cx="2271193" cy="1601642"/>
      </dsp:txXfrm>
    </dsp:sp>
    <dsp:sp modelId="{AF7FC2B3-5BED-4DC7-9E53-0CF0155D2BDA}">
      <dsp:nvSpPr>
        <dsp:cNvPr id="0" name=""/>
        <dsp:cNvSpPr/>
      </dsp:nvSpPr>
      <dsp:spPr>
        <a:xfrm rot="11700000">
          <a:off x="1472794" y="2570526"/>
          <a:ext cx="1568958" cy="645543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25114D-171D-49B8-A6D7-E5F8E4C6DAAA}">
      <dsp:nvSpPr>
        <dsp:cNvPr id="0" name=""/>
        <dsp:cNvSpPr/>
      </dsp:nvSpPr>
      <dsp:spPr>
        <a:xfrm>
          <a:off x="13697" y="2081568"/>
          <a:ext cx="2151811" cy="1721448"/>
        </a:xfrm>
        <a:prstGeom prst="roundRect">
          <a:avLst>
            <a:gd name="adj" fmla="val 10000"/>
          </a:avLst>
        </a:prstGeom>
        <a:solidFill>
          <a:srgbClr val="92D05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i="0" kern="1200" dirty="0">
              <a:solidFill>
                <a:srgbClr val="002060"/>
              </a:solidFill>
              <a:latin typeface="Trebuchet MS" panose="020B0603020202020204" pitchFamily="34" charset="0"/>
              <a:ea typeface="Calibri" panose="020F0502020204030204" pitchFamily="34" charset="0"/>
            </a:rPr>
            <a:t>Protection and promotion of biodiversity and natural heritage</a:t>
          </a:r>
          <a:endParaRPr lang="en-US" sz="2000" b="1" i="0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rebuchet MS" panose="020B0603020202020204" pitchFamily="34" charset="0"/>
          </a:endParaRPr>
        </a:p>
      </dsp:txBody>
      <dsp:txXfrm>
        <a:off x="64116" y="2131987"/>
        <a:ext cx="2050973" cy="1620610"/>
      </dsp:txXfrm>
    </dsp:sp>
    <dsp:sp modelId="{EBBC7066-2291-4D73-A6D8-925BFD5CE325}">
      <dsp:nvSpPr>
        <dsp:cNvPr id="0" name=""/>
        <dsp:cNvSpPr/>
      </dsp:nvSpPr>
      <dsp:spPr>
        <a:xfrm rot="14700000">
          <a:off x="2307077" y="1550254"/>
          <a:ext cx="1915907" cy="645543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0A28DE-999B-4804-8E00-CAE71B99190E}">
      <dsp:nvSpPr>
        <dsp:cNvPr id="0" name=""/>
        <dsp:cNvSpPr/>
      </dsp:nvSpPr>
      <dsp:spPr>
        <a:xfrm>
          <a:off x="1760155" y="221"/>
          <a:ext cx="2151811" cy="1721448"/>
        </a:xfrm>
        <a:prstGeom prst="roundRect">
          <a:avLst>
            <a:gd name="adj" fmla="val 10000"/>
          </a:avLst>
        </a:prstGeom>
        <a:solidFill>
          <a:srgbClr val="92D05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i="0" kern="1200" dirty="0">
              <a:solidFill>
                <a:srgbClr val="002060"/>
              </a:solidFill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Actions on environment protection at all educational levels</a:t>
          </a:r>
          <a:endParaRPr lang="en-US" sz="1900" i="0" kern="1200" dirty="0">
            <a:solidFill>
              <a:srgbClr val="002060"/>
            </a:solidFill>
            <a:latin typeface="Trebuchet MS" panose="020B0603020202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1810574" y="50640"/>
        <a:ext cx="2050973" cy="1620610"/>
      </dsp:txXfrm>
    </dsp:sp>
    <dsp:sp modelId="{DCE6BBF1-3468-4121-97CD-46D3A4EB9873}">
      <dsp:nvSpPr>
        <dsp:cNvPr id="0" name=""/>
        <dsp:cNvSpPr/>
      </dsp:nvSpPr>
      <dsp:spPr>
        <a:xfrm rot="17700000">
          <a:off x="4081018" y="1550260"/>
          <a:ext cx="1915907" cy="645543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2C1D55-8F60-4D41-9131-0E9389478F9B}">
      <dsp:nvSpPr>
        <dsp:cNvPr id="0" name=""/>
        <dsp:cNvSpPr/>
      </dsp:nvSpPr>
      <dsp:spPr>
        <a:xfrm>
          <a:off x="4477160" y="221"/>
          <a:ext cx="2151811" cy="1721448"/>
        </a:xfrm>
        <a:prstGeom prst="roundRect">
          <a:avLst>
            <a:gd name="adj" fmla="val 10000"/>
          </a:avLst>
        </a:prstGeom>
        <a:solidFill>
          <a:srgbClr val="92D05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i="0" kern="1200" dirty="0">
              <a:solidFill>
                <a:srgbClr val="002060"/>
              </a:solidFill>
              <a:latin typeface="Trebuchet MS" panose="020B0603020202020204" pitchFamily="34" charset="0"/>
              <a:ea typeface="Calibri" panose="020F0502020204030204" pitchFamily="34" charset="0"/>
            </a:rPr>
            <a:t>Investing in green infrastructure to mitigate air, water, noise, soil pollution and degradation</a:t>
          </a:r>
          <a:endParaRPr lang="en-GB" sz="1900" b="1" i="0" kern="1200" dirty="0">
            <a:solidFill>
              <a:srgbClr val="002060"/>
            </a:solidFill>
            <a:latin typeface="Trebuchet MS" panose="020B0603020202020204" pitchFamily="34" charset="0"/>
            <a:ea typeface="Calibri" panose="020F0502020204030204" pitchFamily="34" charset="0"/>
          </a:endParaRPr>
        </a:p>
      </dsp:txBody>
      <dsp:txXfrm>
        <a:off x="4527579" y="50640"/>
        <a:ext cx="2050973" cy="1620610"/>
      </dsp:txXfrm>
    </dsp:sp>
    <dsp:sp modelId="{F2D4AA01-40A4-479E-BCB0-FB1E76747291}">
      <dsp:nvSpPr>
        <dsp:cNvPr id="0" name=""/>
        <dsp:cNvSpPr/>
      </dsp:nvSpPr>
      <dsp:spPr>
        <a:xfrm rot="20700000">
          <a:off x="5351923" y="2566717"/>
          <a:ext cx="1568958" cy="645543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7C195E-ACB5-4130-89AC-9E12B786BBC6}">
      <dsp:nvSpPr>
        <dsp:cNvPr id="0" name=""/>
        <dsp:cNvSpPr/>
      </dsp:nvSpPr>
      <dsp:spPr>
        <a:xfrm>
          <a:off x="6223618" y="1891967"/>
          <a:ext cx="2151811" cy="2100649"/>
        </a:xfrm>
        <a:prstGeom prst="roundRect">
          <a:avLst>
            <a:gd name="adj" fmla="val 10000"/>
          </a:avLst>
        </a:prstGeom>
        <a:solidFill>
          <a:srgbClr val="92D05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i="0" kern="1200" dirty="0">
              <a:solidFill>
                <a:srgbClr val="002060"/>
              </a:solidFill>
              <a:latin typeface="Trebuchet MS" panose="020B0603020202020204" pitchFamily="34" charset="0"/>
              <a:ea typeface="Calibri" panose="020F0502020204030204" pitchFamily="34" charset="0"/>
            </a:rPr>
            <a:t>Actions for pollutants reduction, as well as marine and river litter reduction, collecting and recycling</a:t>
          </a:r>
          <a:endParaRPr lang="en-GB" sz="1900" b="1" i="0" kern="1200" dirty="0">
            <a:solidFill>
              <a:srgbClr val="002060"/>
            </a:solidFill>
            <a:latin typeface="Trebuchet MS" panose="020B0603020202020204" pitchFamily="34" charset="0"/>
            <a:ea typeface="Calibri" panose="020F0502020204030204" pitchFamily="34" charset="0"/>
          </a:endParaRPr>
        </a:p>
      </dsp:txBody>
      <dsp:txXfrm>
        <a:off x="6285144" y="1953493"/>
        <a:ext cx="2028759" cy="197759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18D02E-A50A-4662-BD2E-1D403DA2687A}">
      <dsp:nvSpPr>
        <dsp:cNvPr id="0" name=""/>
        <dsp:cNvSpPr/>
      </dsp:nvSpPr>
      <dsp:spPr>
        <a:xfrm>
          <a:off x="2086855" y="0"/>
          <a:ext cx="2699453" cy="1060140"/>
        </a:xfrm>
        <a:prstGeom prst="chevron">
          <a:avLst/>
        </a:prstGeom>
        <a:solidFill>
          <a:schemeClr val="accent3">
            <a:lumMod val="40000"/>
            <a:lumOff val="6000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Research </a:t>
          </a:r>
          <a:r>
            <a:rPr lang="en-US" sz="1600" kern="1200" dirty="0" err="1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organisations</a:t>
          </a:r>
          <a:r>
            <a:rPr lang="en-US" sz="1600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 participating in joint research projects</a:t>
          </a:r>
        </a:p>
      </dsp:txBody>
      <dsp:txXfrm>
        <a:off x="2616925" y="0"/>
        <a:ext cx="1639313" cy="1060140"/>
      </dsp:txXfrm>
    </dsp:sp>
    <dsp:sp modelId="{BE69BCB3-6ADD-486A-AA7A-48124FC6730B}">
      <dsp:nvSpPr>
        <dsp:cNvPr id="0" name=""/>
        <dsp:cNvSpPr/>
      </dsp:nvSpPr>
      <dsp:spPr>
        <a:xfrm>
          <a:off x="2086855" y="1119430"/>
          <a:ext cx="2699453" cy="824210"/>
        </a:xfrm>
        <a:prstGeom prst="chevron">
          <a:avLst/>
        </a:prstGeom>
        <a:solidFill>
          <a:schemeClr val="accent3">
            <a:lumMod val="40000"/>
            <a:lumOff val="6000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>
              <a:solidFill>
                <a:srgbClr val="002060"/>
              </a:solidFill>
              <a:latin typeface="Trebuchet MS" panose="020B0603020202020204" pitchFamily="34" charset="0"/>
            </a:rPr>
            <a:t>Organisations</a:t>
          </a:r>
          <a:r>
            <a:rPr lang="en-US" sz="1600" kern="1200" dirty="0">
              <a:solidFill>
                <a:srgbClr val="002060"/>
              </a:solidFill>
              <a:latin typeface="Trebuchet MS" panose="020B0603020202020204" pitchFamily="34" charset="0"/>
            </a:rPr>
            <a:t> cooperating across borders</a:t>
          </a:r>
        </a:p>
      </dsp:txBody>
      <dsp:txXfrm>
        <a:off x="2498960" y="1119430"/>
        <a:ext cx="1875243" cy="824210"/>
      </dsp:txXfrm>
    </dsp:sp>
    <dsp:sp modelId="{92D011B0-6653-46FE-9FCD-514345CA1E5D}">
      <dsp:nvSpPr>
        <dsp:cNvPr id="0" name=""/>
        <dsp:cNvSpPr/>
      </dsp:nvSpPr>
      <dsp:spPr>
        <a:xfrm>
          <a:off x="2086855" y="2059029"/>
          <a:ext cx="2699453" cy="824210"/>
        </a:xfrm>
        <a:prstGeom prst="chevron">
          <a:avLst/>
        </a:prstGeom>
        <a:solidFill>
          <a:schemeClr val="accent3">
            <a:lumMod val="40000"/>
            <a:lumOff val="6000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Public events across borders jointly </a:t>
          </a:r>
          <a:r>
            <a:rPr lang="en-US" sz="1600" kern="1200" dirty="0" err="1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organised</a:t>
          </a:r>
          <a:endParaRPr lang="en-US" sz="1600" kern="1200" dirty="0">
            <a:solidFill>
              <a:srgbClr val="002060"/>
            </a:solidFill>
            <a:latin typeface="Trebuchet MS" panose="020B0603020202020204" pitchFamily="34" charset="0"/>
            <a:ea typeface="+mn-ea"/>
            <a:cs typeface="+mn-cs"/>
          </a:endParaRPr>
        </a:p>
      </dsp:txBody>
      <dsp:txXfrm>
        <a:off x="2498960" y="2059029"/>
        <a:ext cx="1875243" cy="824210"/>
      </dsp:txXfrm>
    </dsp:sp>
    <dsp:sp modelId="{7D42D66E-EB76-4324-8765-7A1795A3026B}">
      <dsp:nvSpPr>
        <dsp:cNvPr id="0" name=""/>
        <dsp:cNvSpPr/>
      </dsp:nvSpPr>
      <dsp:spPr>
        <a:xfrm>
          <a:off x="2086855" y="2998629"/>
          <a:ext cx="2705201" cy="824210"/>
        </a:xfrm>
        <a:prstGeom prst="chevron">
          <a:avLst/>
        </a:prstGeom>
        <a:solidFill>
          <a:schemeClr val="accent3">
            <a:lumMod val="40000"/>
            <a:lumOff val="6000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Pilot actions developed jointly and implemented in projects</a:t>
          </a:r>
        </a:p>
      </dsp:txBody>
      <dsp:txXfrm>
        <a:off x="2498960" y="2998629"/>
        <a:ext cx="1880991" cy="824210"/>
      </dsp:txXfrm>
    </dsp:sp>
    <dsp:sp modelId="{4A9842DB-8069-4549-92A9-3253693B225B}">
      <dsp:nvSpPr>
        <dsp:cNvPr id="0" name=""/>
        <dsp:cNvSpPr/>
      </dsp:nvSpPr>
      <dsp:spPr>
        <a:xfrm>
          <a:off x="2086855" y="3938229"/>
          <a:ext cx="2612890" cy="824210"/>
        </a:xfrm>
        <a:prstGeom prst="chevron">
          <a:avLst/>
        </a:prstGeom>
        <a:solidFill>
          <a:schemeClr val="accent3">
            <a:lumMod val="40000"/>
            <a:lumOff val="6000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Jointly developed solutions</a:t>
          </a:r>
        </a:p>
      </dsp:txBody>
      <dsp:txXfrm>
        <a:off x="2498960" y="3938229"/>
        <a:ext cx="1788680" cy="82421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39C07D-ACDE-422F-BC9F-F2F56B43496E}">
      <dsp:nvSpPr>
        <dsp:cNvPr id="0" name=""/>
        <dsp:cNvSpPr/>
      </dsp:nvSpPr>
      <dsp:spPr>
        <a:xfrm>
          <a:off x="0" y="228601"/>
          <a:ext cx="2895600" cy="1158240"/>
        </a:xfrm>
        <a:prstGeom prst="chevron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>
              <a:solidFill>
                <a:srgbClr val="002060"/>
              </a:solidFill>
              <a:latin typeface="Trebuchet MS" panose="020B0603020202020204" pitchFamily="34" charset="0"/>
            </a:rPr>
            <a:t>Organisations</a:t>
          </a:r>
          <a:r>
            <a:rPr lang="en-US" sz="1600" kern="1200" dirty="0">
              <a:solidFill>
                <a:srgbClr val="002060"/>
              </a:solidFill>
              <a:latin typeface="Trebuchet MS" panose="020B0603020202020204" pitchFamily="34" charset="0"/>
            </a:rPr>
            <a:t> cooperating across borders after project completion</a:t>
          </a:r>
        </a:p>
      </dsp:txBody>
      <dsp:txXfrm>
        <a:off x="579120" y="228601"/>
        <a:ext cx="1737360" cy="1158240"/>
      </dsp:txXfrm>
    </dsp:sp>
    <dsp:sp modelId="{59E2F4B1-EF90-4B6C-A69C-C884ABC277CC}">
      <dsp:nvSpPr>
        <dsp:cNvPr id="0" name=""/>
        <dsp:cNvSpPr/>
      </dsp:nvSpPr>
      <dsp:spPr>
        <a:xfrm>
          <a:off x="0" y="1624535"/>
          <a:ext cx="2895600" cy="1158240"/>
        </a:xfrm>
        <a:prstGeom prst="chevron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2060"/>
              </a:solidFill>
              <a:latin typeface="Trebuchet MS" panose="020B0603020202020204" pitchFamily="34" charset="0"/>
            </a:rPr>
            <a:t>Solutions taken up or up-scaled by </a:t>
          </a:r>
          <a:r>
            <a:rPr lang="en-US" sz="1600" kern="1200" dirty="0" err="1">
              <a:solidFill>
                <a:srgbClr val="002060"/>
              </a:solidFill>
              <a:latin typeface="Trebuchet MS" panose="020B0603020202020204" pitchFamily="34" charset="0"/>
            </a:rPr>
            <a:t>organisations</a:t>
          </a:r>
          <a:endParaRPr lang="en-US" sz="1600" kern="1200" dirty="0">
            <a:solidFill>
              <a:srgbClr val="002060"/>
            </a:solidFill>
            <a:latin typeface="Trebuchet MS" panose="020B0603020202020204" pitchFamily="34" charset="0"/>
          </a:endParaRPr>
        </a:p>
      </dsp:txBody>
      <dsp:txXfrm>
        <a:off x="579120" y="1624535"/>
        <a:ext cx="1737360" cy="115824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39C07D-ACDE-422F-BC9F-F2F56B43496E}">
      <dsp:nvSpPr>
        <dsp:cNvPr id="0" name=""/>
        <dsp:cNvSpPr/>
      </dsp:nvSpPr>
      <dsp:spPr>
        <a:xfrm>
          <a:off x="2827" y="0"/>
          <a:ext cx="2892772" cy="115710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rPr>
            <a:t>1. Developing and enhancing research and innovation capacities</a:t>
          </a:r>
          <a:endParaRPr lang="en-US" sz="1600" kern="1200" dirty="0">
            <a:solidFill>
              <a:srgbClr val="002060"/>
            </a:solidFill>
            <a:latin typeface="Trebuchet MS" panose="020B0603020202020204" pitchFamily="34" charset="0"/>
          </a:endParaRPr>
        </a:p>
      </dsp:txBody>
      <dsp:txXfrm>
        <a:off x="581381" y="0"/>
        <a:ext cx="1735664" cy="1157108"/>
      </dsp:txXfrm>
    </dsp:sp>
    <dsp:sp modelId="{FF46E734-D16E-41F2-95E4-DF59EAA93454}">
      <dsp:nvSpPr>
        <dsp:cNvPr id="0" name=""/>
        <dsp:cNvSpPr/>
      </dsp:nvSpPr>
      <dsp:spPr>
        <a:xfrm>
          <a:off x="2827" y="1323958"/>
          <a:ext cx="2892772" cy="115710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  <a:ea typeface="+mn-ea"/>
              <a:cs typeface="+mn-cs"/>
            </a:rPr>
            <a:t>4. Promoting climate change adaptation and disaster risk prevention</a:t>
          </a:r>
        </a:p>
      </dsp:txBody>
      <dsp:txXfrm>
        <a:off x="581381" y="1323958"/>
        <a:ext cx="1735664" cy="1157108"/>
      </dsp:txXfrm>
    </dsp:sp>
    <dsp:sp modelId="{EEA932C8-0443-4BB2-8EE2-5B429310EDD3}">
      <dsp:nvSpPr>
        <dsp:cNvPr id="0" name=""/>
        <dsp:cNvSpPr/>
      </dsp:nvSpPr>
      <dsp:spPr>
        <a:xfrm>
          <a:off x="2827" y="2651497"/>
          <a:ext cx="2892772" cy="152817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  <a:ea typeface="+mn-ea"/>
              <a:cs typeface="+mn-cs"/>
            </a:rPr>
            <a:t>7. Enhancing protection and preservation of nature, biodiversity and green infrastructure</a:t>
          </a:r>
        </a:p>
      </dsp:txBody>
      <dsp:txXfrm>
        <a:off x="766912" y="2651497"/>
        <a:ext cx="1364602" cy="152817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18D02E-A50A-4662-BD2E-1D403DA2687A}">
      <dsp:nvSpPr>
        <dsp:cNvPr id="0" name=""/>
        <dsp:cNvSpPr/>
      </dsp:nvSpPr>
      <dsp:spPr>
        <a:xfrm>
          <a:off x="0" y="702474"/>
          <a:ext cx="2503255" cy="1095528"/>
        </a:xfrm>
        <a:prstGeom prst="chevron">
          <a:avLst/>
        </a:prstGeom>
        <a:solidFill>
          <a:schemeClr val="accent3">
            <a:lumMod val="40000"/>
            <a:lumOff val="6000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Research </a:t>
          </a:r>
          <a:r>
            <a:rPr lang="en-US" sz="1400" b="1" kern="1200" dirty="0" err="1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organisations</a:t>
          </a:r>
          <a:r>
            <a:rPr lang="en-US" sz="1400" b="1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 participating in joint research projects (RCO07)</a:t>
          </a:r>
        </a:p>
      </dsp:txBody>
      <dsp:txXfrm>
        <a:off x="547764" y="702474"/>
        <a:ext cx="1407727" cy="1095528"/>
      </dsp:txXfrm>
    </dsp:sp>
    <dsp:sp modelId="{BE69BCB3-6ADD-486A-AA7A-48124FC6730B}">
      <dsp:nvSpPr>
        <dsp:cNvPr id="0" name=""/>
        <dsp:cNvSpPr/>
      </dsp:nvSpPr>
      <dsp:spPr>
        <a:xfrm>
          <a:off x="3981" y="1963323"/>
          <a:ext cx="2466112" cy="1070929"/>
        </a:xfrm>
        <a:prstGeom prst="chevron">
          <a:avLst/>
        </a:prstGeom>
        <a:solidFill>
          <a:schemeClr val="accent3">
            <a:lumMod val="40000"/>
            <a:lumOff val="6000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rgbClr val="002060"/>
              </a:solidFill>
              <a:latin typeface="Trebuchet MS" panose="020B0603020202020204" pitchFamily="34" charset="0"/>
            </a:rPr>
            <a:t>Organisations</a:t>
          </a:r>
          <a:r>
            <a:rPr lang="en-US" sz="1400" b="1" kern="1200" dirty="0">
              <a:solidFill>
                <a:srgbClr val="002060"/>
              </a:solidFill>
              <a:latin typeface="Trebuchet MS" panose="020B0603020202020204" pitchFamily="34" charset="0"/>
            </a:rPr>
            <a:t> cooperating across borders (RCO87)</a:t>
          </a:r>
        </a:p>
      </dsp:txBody>
      <dsp:txXfrm>
        <a:off x="539446" y="1963323"/>
        <a:ext cx="1395183" cy="1070929"/>
      </dsp:txXfrm>
    </dsp:sp>
    <dsp:sp modelId="{92D011B0-6653-46FE-9FCD-514345CA1E5D}">
      <dsp:nvSpPr>
        <dsp:cNvPr id="0" name=""/>
        <dsp:cNvSpPr/>
      </dsp:nvSpPr>
      <dsp:spPr>
        <a:xfrm>
          <a:off x="3981" y="3720261"/>
          <a:ext cx="2553431" cy="1001334"/>
        </a:xfrm>
        <a:prstGeom prst="chevron">
          <a:avLst/>
        </a:prstGeom>
        <a:solidFill>
          <a:schemeClr val="accent3">
            <a:lumMod val="40000"/>
            <a:lumOff val="6000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Public events across borders jointly organized (RCO115)</a:t>
          </a:r>
        </a:p>
      </dsp:txBody>
      <dsp:txXfrm>
        <a:off x="504648" y="3720261"/>
        <a:ext cx="1552097" cy="100133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42D66E-EB76-4324-8765-7A1795A3026B}">
      <dsp:nvSpPr>
        <dsp:cNvPr id="0" name=""/>
        <dsp:cNvSpPr/>
      </dsp:nvSpPr>
      <dsp:spPr>
        <a:xfrm>
          <a:off x="40" y="916055"/>
          <a:ext cx="2505132" cy="1319122"/>
        </a:xfrm>
        <a:prstGeom prst="chevron">
          <a:avLst/>
        </a:prstGeom>
        <a:solidFill>
          <a:schemeClr val="accent3">
            <a:lumMod val="40000"/>
            <a:lumOff val="6000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Pilot actions developed jointly and implemented in projects (RCO84)</a:t>
          </a:r>
        </a:p>
      </dsp:txBody>
      <dsp:txXfrm>
        <a:off x="659601" y="916055"/>
        <a:ext cx="1186010" cy="1319122"/>
      </dsp:txXfrm>
    </dsp:sp>
    <dsp:sp modelId="{4A9842DB-8069-4549-92A9-3253693B225B}">
      <dsp:nvSpPr>
        <dsp:cNvPr id="0" name=""/>
        <dsp:cNvSpPr/>
      </dsp:nvSpPr>
      <dsp:spPr>
        <a:xfrm>
          <a:off x="0" y="3539037"/>
          <a:ext cx="2404193" cy="851965"/>
        </a:xfrm>
        <a:prstGeom prst="chevron">
          <a:avLst/>
        </a:prstGeom>
        <a:solidFill>
          <a:schemeClr val="accent3">
            <a:lumMod val="40000"/>
            <a:lumOff val="6000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b="1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Jointly developed solutions 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rgbClr val="002060"/>
              </a:solidFill>
              <a:latin typeface="Trebuchet MS" panose="020B0603020202020204" pitchFamily="34" charset="0"/>
              <a:ea typeface="+mn-ea"/>
              <a:cs typeface="+mn-cs"/>
            </a:rPr>
            <a:t>(RCO 116)</a:t>
          </a:r>
        </a:p>
      </dsp:txBody>
      <dsp:txXfrm>
        <a:off x="425983" y="3539037"/>
        <a:ext cx="1552228" cy="85196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39C07D-ACDE-422F-BC9F-F2F56B43496E}">
      <dsp:nvSpPr>
        <dsp:cNvPr id="0" name=""/>
        <dsp:cNvSpPr/>
      </dsp:nvSpPr>
      <dsp:spPr>
        <a:xfrm>
          <a:off x="0" y="76198"/>
          <a:ext cx="2895600" cy="1158240"/>
        </a:xfrm>
        <a:prstGeom prst="chevron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 err="1">
              <a:solidFill>
                <a:srgbClr val="002060"/>
              </a:solidFill>
              <a:latin typeface="Trebuchet MS" panose="020B0603020202020204" pitchFamily="34" charset="0"/>
            </a:rPr>
            <a:t>Organisations</a:t>
          </a:r>
          <a:r>
            <a:rPr lang="en-US" sz="1500" kern="1200" dirty="0">
              <a:solidFill>
                <a:srgbClr val="002060"/>
              </a:solidFill>
              <a:latin typeface="Trebuchet MS" panose="020B0603020202020204" pitchFamily="34" charset="0"/>
            </a:rPr>
            <a:t> cooperating across borders after project completion (RCR84)</a:t>
          </a:r>
        </a:p>
      </dsp:txBody>
      <dsp:txXfrm>
        <a:off x="579120" y="76198"/>
        <a:ext cx="1737360" cy="1158240"/>
      </dsp:txXfrm>
    </dsp:sp>
    <dsp:sp modelId="{59E2F4B1-EF90-4B6C-A69C-C884ABC277CC}">
      <dsp:nvSpPr>
        <dsp:cNvPr id="0" name=""/>
        <dsp:cNvSpPr/>
      </dsp:nvSpPr>
      <dsp:spPr>
        <a:xfrm>
          <a:off x="0" y="2194943"/>
          <a:ext cx="2895600" cy="1158240"/>
        </a:xfrm>
        <a:prstGeom prst="chevron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rgbClr val="002060"/>
              </a:solidFill>
              <a:latin typeface="Trebuchet MS" panose="020B0603020202020204" pitchFamily="34" charset="0"/>
            </a:rPr>
            <a:t>Solutions taken up or up-scaled by </a:t>
          </a:r>
          <a:r>
            <a:rPr lang="en-US" sz="1500" kern="1200" dirty="0" err="1">
              <a:solidFill>
                <a:srgbClr val="002060"/>
              </a:solidFill>
              <a:latin typeface="Trebuchet MS" panose="020B0603020202020204" pitchFamily="34" charset="0"/>
            </a:rPr>
            <a:t>organisations</a:t>
          </a:r>
          <a:r>
            <a:rPr lang="en-US" sz="1500" kern="1200" dirty="0">
              <a:solidFill>
                <a:srgbClr val="002060"/>
              </a:solidFill>
              <a:latin typeface="Trebuchet MS" panose="020B0603020202020204" pitchFamily="34" charset="0"/>
            </a:rPr>
            <a:t> (RCR104)</a:t>
          </a:r>
        </a:p>
      </dsp:txBody>
      <dsp:txXfrm>
        <a:off x="579120" y="2194943"/>
        <a:ext cx="1737360" cy="1158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F28308-8497-48DA-A7A9-43FC92828E09}" type="datetimeFigureOut">
              <a:rPr lang="en-US" smtClean="0"/>
              <a:t>11/14/2022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69597D-73CB-430A-96B9-EAE5B410F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608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9597D-73CB-430A-96B9-EAE5B410F32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7466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9597D-73CB-430A-96B9-EAE5B410F32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155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w Cen MT" panose="020B0602020104020603" pitchFamily="34" charset="0"/>
            </a:endParaRPr>
          </a:p>
          <a:p>
            <a:pPr>
              <a:defRPr/>
            </a:pPr>
            <a:endParaRPr lang="en-US" sz="1400" b="1" dirty="0">
              <a:ln/>
              <a:solidFill>
                <a:schemeClr val="bg1"/>
              </a:solidFill>
              <a:latin typeface="Tw Cen MT" panose="020B0602020104020603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0" cap="none" spc="0" normalizeH="0" baseline="0" noProof="0" dirty="0">
              <a:ln w="22225">
                <a:solidFill>
                  <a:srgbClr val="0000FF"/>
                </a:solidFill>
                <a:prstDash val="solid"/>
              </a:ln>
              <a:solidFill>
                <a:prstClr val="white"/>
              </a:solidFill>
              <a:effectLst/>
              <a:uLnTx/>
              <a:uFillTx/>
              <a:latin typeface="Tw Cen MT" panose="020B0602020104020603" pitchFamily="34" charset="0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9597D-73CB-430A-96B9-EAE5B410F32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1615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685800">
              <a:defRPr/>
            </a:pPr>
            <a:endParaRPr lang="en-US" sz="1800" b="1" dirty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9597D-73CB-430A-96B9-EAE5B410F32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2100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685800">
              <a:defRPr/>
            </a:pPr>
            <a:endParaRPr lang="en-US" sz="1800" b="1" dirty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9597D-73CB-430A-96B9-EAE5B410F32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6390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9597D-73CB-430A-96B9-EAE5B410F32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674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9597D-73CB-430A-96B9-EAE5B410F32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7730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9597D-73CB-430A-96B9-EAE5B410F32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4951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9597D-73CB-430A-96B9-EAE5B410F32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511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9597D-73CB-430A-96B9-EAE5B410F32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158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13" Type="http://schemas.openxmlformats.org/officeDocument/2006/relationships/diagramColors" Target="../diagrams/colors5.xml"/><Relationship Id="rId18" Type="http://schemas.openxmlformats.org/officeDocument/2006/relationships/diagramColors" Target="../diagrams/colors6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4.xml"/><Relationship Id="rId12" Type="http://schemas.openxmlformats.org/officeDocument/2006/relationships/diagramQuickStyle" Target="../diagrams/quickStyle5.xml"/><Relationship Id="rId17" Type="http://schemas.openxmlformats.org/officeDocument/2006/relationships/diagramQuickStyle" Target="../diagrams/quickStyle6.xml"/><Relationship Id="rId2" Type="http://schemas.openxmlformats.org/officeDocument/2006/relationships/notesSlide" Target="../notesSlides/notesSlide5.xml"/><Relationship Id="rId16" Type="http://schemas.openxmlformats.org/officeDocument/2006/relationships/diagramLayout" Target="../diagrams/layout6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4.xml"/><Relationship Id="rId11" Type="http://schemas.openxmlformats.org/officeDocument/2006/relationships/diagramLayout" Target="../diagrams/layout5.xml"/><Relationship Id="rId5" Type="http://schemas.openxmlformats.org/officeDocument/2006/relationships/diagramData" Target="../diagrams/data4.xml"/><Relationship Id="rId15" Type="http://schemas.openxmlformats.org/officeDocument/2006/relationships/diagramData" Target="../diagrams/data6.xml"/><Relationship Id="rId10" Type="http://schemas.openxmlformats.org/officeDocument/2006/relationships/diagramData" Target="../diagrams/data5.xml"/><Relationship Id="rId19" Type="http://schemas.microsoft.com/office/2007/relationships/diagramDrawing" Target="../diagrams/drawing6.xml"/><Relationship Id="rId4" Type="http://schemas.openxmlformats.org/officeDocument/2006/relationships/image" Target="../media/image2.jpeg"/><Relationship Id="rId9" Type="http://schemas.microsoft.com/office/2007/relationships/diagramDrawing" Target="../diagrams/drawing4.xml"/><Relationship Id="rId14" Type="http://schemas.microsoft.com/office/2007/relationships/diagramDrawing" Target="../diagrams/drawing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4" Type="http://schemas.openxmlformats.org/officeDocument/2006/relationships/image" Target="../media/image2.jpeg"/><Relationship Id="rId9" Type="http://schemas.microsoft.com/office/2007/relationships/diagramDrawing" Target="../diagrams/drawing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8.xml"/><Relationship Id="rId5" Type="http://schemas.openxmlformats.org/officeDocument/2006/relationships/diagramData" Target="../diagrams/data8.xml"/><Relationship Id="rId4" Type="http://schemas.openxmlformats.org/officeDocument/2006/relationships/image" Target="../media/image2.jpeg"/><Relationship Id="rId9" Type="http://schemas.microsoft.com/office/2007/relationships/diagramDrawing" Target="../diagrams/drawing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9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9.xml"/><Relationship Id="rId5" Type="http://schemas.openxmlformats.org/officeDocument/2006/relationships/diagramData" Target="../diagrams/data9.xml"/><Relationship Id="rId4" Type="http://schemas.openxmlformats.org/officeDocument/2006/relationships/image" Target="../media/image2.jpeg"/><Relationship Id="rId9" Type="http://schemas.microsoft.com/office/2007/relationships/diagramDrawing" Target="../diagrams/drawing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2.jpeg"/><Relationship Id="rId9" Type="http://schemas.microsoft.com/office/2007/relationships/diagramDrawing" Target="../diagrams/drawing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2.jpeg"/><Relationship Id="rId9" Type="http://schemas.microsoft.com/office/2007/relationships/diagramDrawing" Target="../diagrams/drawin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Box 72">
            <a:extLst>
              <a:ext uri="{FF2B5EF4-FFF2-40B4-BE49-F238E27FC236}">
                <a16:creationId xmlns:a16="http://schemas.microsoft.com/office/drawing/2014/main" id="{0192D459-FCE7-47CA-AB13-2787C1BD3D6E}"/>
              </a:ext>
            </a:extLst>
          </p:cNvPr>
          <p:cNvSpPr txBox="1"/>
          <p:nvPr/>
        </p:nvSpPr>
        <p:spPr>
          <a:xfrm>
            <a:off x="1487318" y="2242677"/>
            <a:ext cx="459533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Interreg NEXT </a:t>
            </a:r>
          </a:p>
          <a:p>
            <a:r>
              <a:rPr lang="en-GB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Black Sea Basin Programme</a:t>
            </a:r>
          </a:p>
          <a:p>
            <a:endParaRPr lang="en-GB" sz="3000" b="1" dirty="0">
              <a:solidFill>
                <a:srgbClr val="0070C0"/>
              </a:solidFill>
              <a:latin typeface="Trebuchet MS" panose="020B0603020202020204" pitchFamily="34" charset="0"/>
            </a:endParaRPr>
          </a:p>
          <a:p>
            <a:r>
              <a:rPr lang="en-GB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Info Day</a:t>
            </a:r>
          </a:p>
          <a:p>
            <a:r>
              <a:rPr lang="en-GB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November </a:t>
            </a:r>
            <a:r>
              <a:rPr lang="en-GB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2022</a:t>
            </a: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B0F25633-FE09-42D0-A44F-74E9983F74AC}"/>
              </a:ext>
            </a:extLst>
          </p:cNvPr>
          <p:cNvSpPr/>
          <p:nvPr/>
        </p:nvSpPr>
        <p:spPr>
          <a:xfrm>
            <a:off x="6320454" y="2436421"/>
            <a:ext cx="2338407" cy="235299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3085BD9A-7DF0-4A12-91C6-84EC12C32563}"/>
              </a:ext>
            </a:extLst>
          </p:cNvPr>
          <p:cNvSpPr/>
          <p:nvPr/>
        </p:nvSpPr>
        <p:spPr>
          <a:xfrm>
            <a:off x="6571200" y="3047302"/>
            <a:ext cx="1849855" cy="174211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52CBBE"/>
                </a:solidFill>
                <a:latin typeface="Trebuchet MS" panose="020B0603020202020204" pitchFamily="34" charset="0"/>
              </a:rPr>
              <a:t>Introduction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A129AF7-A727-41DB-9B16-6E270BA5A23E}"/>
              </a:ext>
            </a:extLst>
          </p:cNvPr>
          <p:cNvSpPr/>
          <p:nvPr/>
        </p:nvSpPr>
        <p:spPr>
          <a:xfrm>
            <a:off x="896" y="0"/>
            <a:ext cx="44394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3085BD9A-7DF0-4A12-91C6-84EC12C32563}"/>
              </a:ext>
            </a:extLst>
          </p:cNvPr>
          <p:cNvSpPr/>
          <p:nvPr/>
        </p:nvSpPr>
        <p:spPr>
          <a:xfrm>
            <a:off x="13268997" y="4686886"/>
            <a:ext cx="266787" cy="210710"/>
          </a:xfrm>
          <a:prstGeom prst="ellipse">
            <a:avLst/>
          </a:prstGeom>
          <a:solidFill>
            <a:srgbClr val="F0E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4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33400"/>
            <a:ext cx="3220083" cy="758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647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6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342D9ADF-7CF3-49CD-A74F-67CD306D36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831" y="4557146"/>
            <a:ext cx="252740" cy="252740"/>
          </a:xfrm>
          <a:prstGeom prst="rect">
            <a:avLst/>
          </a:prstGeom>
        </p:spPr>
      </p:pic>
      <p:pic>
        <p:nvPicPr>
          <p:cNvPr id="15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93" y="281940"/>
            <a:ext cx="2266974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4" name="Diagram 33">
            <a:extLst>
              <a:ext uri="{FF2B5EF4-FFF2-40B4-BE49-F238E27FC236}">
                <a16:creationId xmlns:a16="http://schemas.microsoft.com/office/drawing/2014/main" id="{22FFB68C-D126-491C-AFCD-2D15ECD2A4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2221215"/>
              </p:ext>
            </p:extLst>
          </p:nvPr>
        </p:nvGraphicFramePr>
        <p:xfrm>
          <a:off x="1295400" y="1272541"/>
          <a:ext cx="5943600" cy="48234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37" name="Diagram 36">
            <a:extLst>
              <a:ext uri="{FF2B5EF4-FFF2-40B4-BE49-F238E27FC236}">
                <a16:creationId xmlns:a16="http://schemas.microsoft.com/office/drawing/2014/main" id="{AC0A4572-5905-436E-B10B-053F3C5053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1190713"/>
              </p:ext>
            </p:extLst>
          </p:nvPr>
        </p:nvGraphicFramePr>
        <p:xfrm>
          <a:off x="6275070" y="2286000"/>
          <a:ext cx="2895600" cy="2883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39" name="Diagram 38">
            <a:extLst>
              <a:ext uri="{FF2B5EF4-FFF2-40B4-BE49-F238E27FC236}">
                <a16:creationId xmlns:a16="http://schemas.microsoft.com/office/drawing/2014/main" id="{AFE38EAA-7057-4A17-8C06-3894C211DB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2267198"/>
              </p:ext>
            </p:extLst>
          </p:nvPr>
        </p:nvGraphicFramePr>
        <p:xfrm>
          <a:off x="433414" y="1752600"/>
          <a:ext cx="2895600" cy="44979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198F1E99-D683-4FF5-8DDA-4BD3A54F893A}"/>
              </a:ext>
            </a:extLst>
          </p:cNvPr>
          <p:cNvSpPr/>
          <p:nvPr/>
        </p:nvSpPr>
        <p:spPr>
          <a:xfrm>
            <a:off x="896" y="0"/>
            <a:ext cx="44394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017F82-F176-46B3-A338-B9AFDC41E71D}"/>
              </a:ext>
            </a:extLst>
          </p:cNvPr>
          <p:cNvSpPr txBox="1"/>
          <p:nvPr/>
        </p:nvSpPr>
        <p:spPr>
          <a:xfrm>
            <a:off x="4572000" y="528007"/>
            <a:ext cx="3962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Expected results</a:t>
            </a:r>
            <a:endParaRPr lang="en-GB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FCA22F4-5113-4A79-805F-FEB0C8985BCC}"/>
              </a:ext>
            </a:extLst>
          </p:cNvPr>
          <p:cNvSpPr/>
          <p:nvPr/>
        </p:nvSpPr>
        <p:spPr>
          <a:xfrm>
            <a:off x="877361" y="6025782"/>
            <a:ext cx="1847319" cy="6858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00B0F0"/>
                </a:solidFill>
              </a:rPr>
              <a:t>Specific objectives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ABAE2A6-7730-45FC-AFF1-F7DB4E5F9502}"/>
              </a:ext>
            </a:extLst>
          </p:cNvPr>
          <p:cNvSpPr/>
          <p:nvPr/>
        </p:nvSpPr>
        <p:spPr>
          <a:xfrm>
            <a:off x="6858000" y="6025782"/>
            <a:ext cx="1676400" cy="6858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00B0F0"/>
                </a:solidFill>
              </a:rPr>
              <a:t>Result indicators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07A284B-E10D-45B1-93E1-25A7A4900CE2}"/>
              </a:ext>
            </a:extLst>
          </p:cNvPr>
          <p:cNvSpPr/>
          <p:nvPr/>
        </p:nvSpPr>
        <p:spPr>
          <a:xfrm>
            <a:off x="3953140" y="6096001"/>
            <a:ext cx="1676400" cy="68580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00B0F0"/>
                </a:solidFill>
              </a:rPr>
              <a:t>Output indicators</a:t>
            </a:r>
          </a:p>
        </p:txBody>
      </p:sp>
    </p:spTree>
    <p:extLst>
      <p:ext uri="{BB962C8B-B14F-4D97-AF65-F5344CB8AC3E}">
        <p14:creationId xmlns:p14="http://schemas.microsoft.com/office/powerpoint/2010/main" val="3450813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342D9ADF-7CF3-49CD-A74F-67CD306D36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831" y="4557146"/>
            <a:ext cx="252740" cy="252740"/>
          </a:xfrm>
          <a:prstGeom prst="rect">
            <a:avLst/>
          </a:prstGeom>
        </p:spPr>
      </p:pic>
      <p:pic>
        <p:nvPicPr>
          <p:cNvPr id="15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93" y="281940"/>
            <a:ext cx="2266974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4" name="Diagram 33">
            <a:extLst>
              <a:ext uri="{FF2B5EF4-FFF2-40B4-BE49-F238E27FC236}">
                <a16:creationId xmlns:a16="http://schemas.microsoft.com/office/drawing/2014/main" id="{22FFB68C-D126-491C-AFCD-2D15ECD2A4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895827"/>
              </p:ext>
            </p:extLst>
          </p:nvPr>
        </p:nvGraphicFramePr>
        <p:xfrm>
          <a:off x="762000" y="1219200"/>
          <a:ext cx="81534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198F1E99-D683-4FF5-8DDA-4BD3A54F893A}"/>
              </a:ext>
            </a:extLst>
          </p:cNvPr>
          <p:cNvSpPr/>
          <p:nvPr/>
        </p:nvSpPr>
        <p:spPr>
          <a:xfrm>
            <a:off x="896" y="0"/>
            <a:ext cx="44394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9B47FF8-44AE-4DD1-A25C-78F9453C695C}"/>
              </a:ext>
            </a:extLst>
          </p:cNvPr>
          <p:cNvSpPr/>
          <p:nvPr/>
        </p:nvSpPr>
        <p:spPr>
          <a:xfrm>
            <a:off x="3429000" y="1810410"/>
            <a:ext cx="5410200" cy="111219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en-IE" sz="1400" u="sng" dirty="0">
                <a:solidFill>
                  <a:srgbClr val="00206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counts</a:t>
            </a:r>
            <a:r>
              <a:rPr lang="en-IE" sz="1400" dirty="0">
                <a:solidFill>
                  <a:srgbClr val="00206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 the </a:t>
            </a:r>
            <a:r>
              <a:rPr lang="en-US" sz="1400" dirty="0">
                <a:solidFill>
                  <a:srgbClr val="00206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number of supported research </a:t>
            </a:r>
            <a:r>
              <a:rPr lang="en-US" sz="1400" dirty="0" err="1">
                <a:solidFill>
                  <a:srgbClr val="00206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organisations</a:t>
            </a:r>
            <a:r>
              <a:rPr lang="en-US" sz="1400" dirty="0">
                <a:solidFill>
                  <a:srgbClr val="00206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 that cooperate in joint research projects;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2060"/>
                </a:solidFill>
                <a:latin typeface="Trebuchet MS" panose="020B0603020202020204" pitchFamily="34" charset="0"/>
              </a:rPr>
              <a:t>covers active participations in joint research projects; 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2060"/>
                </a:solidFill>
                <a:latin typeface="Trebuchet MS" panose="020B0603020202020204" pitchFamily="34" charset="0"/>
              </a:rPr>
              <a:t>excludes contractual arrangements with no active cooperation in the supported project.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133696E-2691-4138-9DB1-5A8854F477E2}"/>
              </a:ext>
            </a:extLst>
          </p:cNvPr>
          <p:cNvSpPr/>
          <p:nvPr/>
        </p:nvSpPr>
        <p:spPr>
          <a:xfrm>
            <a:off x="3429000" y="3118673"/>
            <a:ext cx="5410200" cy="111219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n-IE" sz="1400" u="sng" dirty="0">
                <a:solidFill>
                  <a:srgbClr val="00206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counts</a:t>
            </a:r>
            <a:r>
              <a:rPr lang="en-IE" sz="1400" dirty="0">
                <a:solidFill>
                  <a:srgbClr val="00206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 </a:t>
            </a:r>
            <a:r>
              <a:rPr lang="en-US" sz="1400" dirty="0">
                <a:solidFill>
                  <a:srgbClr val="00206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the </a:t>
            </a:r>
            <a:r>
              <a:rPr lang="en-US" sz="1400" dirty="0" err="1">
                <a:solidFill>
                  <a:srgbClr val="00206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organisations</a:t>
            </a:r>
            <a:r>
              <a:rPr lang="en-US" sz="1400" dirty="0">
                <a:solidFill>
                  <a:srgbClr val="00206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 cooperating formally in supported projects (project partners);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206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it reveals the cooperation dimension;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2060"/>
                </a:solidFill>
                <a:latin typeface="Trebuchet MS" panose="020B0603020202020204" pitchFamily="34" charset="0"/>
              </a:rPr>
              <a:t>mandatory for all projects.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D898408-6C4F-4F47-B646-901374509ACE}"/>
              </a:ext>
            </a:extLst>
          </p:cNvPr>
          <p:cNvSpPr/>
          <p:nvPr/>
        </p:nvSpPr>
        <p:spPr>
          <a:xfrm>
            <a:off x="3428999" y="4419600"/>
            <a:ext cx="5410201" cy="220256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en-US" sz="1400" u="sng" dirty="0">
                <a:solidFill>
                  <a:srgbClr val="00206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counts</a:t>
            </a:r>
            <a:r>
              <a:rPr lang="en-US" sz="1400" dirty="0">
                <a:solidFill>
                  <a:srgbClr val="00206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 the number of events across borders, jointly organized by the partners and not the number of participations in public events;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2060"/>
                </a:solidFill>
                <a:latin typeface="Trebuchet MS" panose="020B0603020202020204" pitchFamily="34" charset="0"/>
              </a:rPr>
              <a:t>a public event across borders = a joint action advertised through relevant means, to the general public of the eligible area and is not dedicated to the partner institutions only;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2060"/>
                </a:solidFill>
                <a:latin typeface="Trebuchet MS" panose="020B0603020202020204" pitchFamily="34" charset="0"/>
              </a:rPr>
              <a:t>should have participants from at least two countries of the </a:t>
            </a:r>
            <a:r>
              <a:rPr lang="en-US" sz="1400" dirty="0" err="1">
                <a:solidFill>
                  <a:srgbClr val="002060"/>
                </a:solidFill>
                <a:latin typeface="Trebuchet MS" panose="020B0603020202020204" pitchFamily="34" charset="0"/>
              </a:rPr>
              <a:t>programme</a:t>
            </a:r>
            <a:r>
              <a:rPr lang="en-US" sz="1400" dirty="0">
                <a:solidFill>
                  <a:srgbClr val="002060"/>
                </a:solidFill>
                <a:latin typeface="Trebuchet MS" panose="020B0603020202020204" pitchFamily="34" charset="0"/>
              </a:rPr>
              <a:t> eligible area and involves stakeholders from outside the project consortium.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11892E-9A30-4A5D-A780-0F3BAD19B119}"/>
              </a:ext>
            </a:extLst>
          </p:cNvPr>
          <p:cNvSpPr txBox="1"/>
          <p:nvPr/>
        </p:nvSpPr>
        <p:spPr>
          <a:xfrm>
            <a:off x="4038600" y="528007"/>
            <a:ext cx="44958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Output indicators </a:t>
            </a:r>
            <a:r>
              <a:rPr lang="en-GB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(1/2)</a:t>
            </a:r>
          </a:p>
        </p:txBody>
      </p:sp>
    </p:spTree>
    <p:extLst>
      <p:ext uri="{BB962C8B-B14F-4D97-AF65-F5344CB8AC3E}">
        <p14:creationId xmlns:p14="http://schemas.microsoft.com/office/powerpoint/2010/main" val="8563032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342D9ADF-7CF3-49CD-A74F-67CD306D36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831" y="4557146"/>
            <a:ext cx="252740" cy="252740"/>
          </a:xfrm>
          <a:prstGeom prst="rect">
            <a:avLst/>
          </a:prstGeom>
        </p:spPr>
      </p:pic>
      <p:pic>
        <p:nvPicPr>
          <p:cNvPr id="15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93" y="281940"/>
            <a:ext cx="2266974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4" name="Diagram 33">
            <a:extLst>
              <a:ext uri="{FF2B5EF4-FFF2-40B4-BE49-F238E27FC236}">
                <a16:creationId xmlns:a16="http://schemas.microsoft.com/office/drawing/2014/main" id="{22FFB68C-D126-491C-AFCD-2D15ECD2A4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933747"/>
              </p:ext>
            </p:extLst>
          </p:nvPr>
        </p:nvGraphicFramePr>
        <p:xfrm>
          <a:off x="762000" y="1219200"/>
          <a:ext cx="81534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198F1E99-D683-4FF5-8DDA-4BD3A54F893A}"/>
              </a:ext>
            </a:extLst>
          </p:cNvPr>
          <p:cNvSpPr/>
          <p:nvPr/>
        </p:nvSpPr>
        <p:spPr>
          <a:xfrm>
            <a:off x="896" y="0"/>
            <a:ext cx="44394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D898408-6C4F-4F47-B646-901374509ACE}"/>
              </a:ext>
            </a:extLst>
          </p:cNvPr>
          <p:cNvSpPr/>
          <p:nvPr/>
        </p:nvSpPr>
        <p:spPr>
          <a:xfrm>
            <a:off x="3402330" y="1756285"/>
            <a:ext cx="5410200" cy="207500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en-US" sz="1400" u="sng" dirty="0">
                <a:solidFill>
                  <a:srgbClr val="00206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counts</a:t>
            </a:r>
            <a:r>
              <a:rPr lang="en-US" sz="1400" dirty="0">
                <a:solidFill>
                  <a:srgbClr val="00206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 the pilot actions developed jointly and implemented by supported projects, by the end of project. The scope = to test procedures, new instruments, tools, experimentation or the transfer of practices;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2060"/>
                </a:solidFill>
                <a:latin typeface="Trebuchet MS" panose="020B0603020202020204" pitchFamily="34" charset="0"/>
              </a:rPr>
              <a:t>A pilot action = a practical implementation of newly developed solutions (e.g. services, tools, methods or approaches, even a small scale investment.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7DD66B4-00F4-493A-B156-5ED3C4D05EEE}"/>
              </a:ext>
            </a:extLst>
          </p:cNvPr>
          <p:cNvSpPr/>
          <p:nvPr/>
        </p:nvSpPr>
        <p:spPr>
          <a:xfrm>
            <a:off x="3402330" y="4280004"/>
            <a:ext cx="5410200" cy="18207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400" u="sng" dirty="0">
                <a:solidFill>
                  <a:srgbClr val="00206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counts</a:t>
            </a:r>
            <a:r>
              <a:rPr lang="en-US" sz="1400" dirty="0">
                <a:solidFill>
                  <a:srgbClr val="00206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 the number of jointly developed solutions from joint actions (including as a result of pilot actions) implemented by supported projects;</a:t>
            </a:r>
            <a:endParaRPr lang="en-US" sz="1400" dirty="0">
              <a:solidFill>
                <a:srgbClr val="002060"/>
              </a:solidFill>
              <a:latin typeface="Trebuchet MS" panose="020B0603020202020204" pitchFamily="34" charset="0"/>
              <a:ea typeface="Times New Roman" panose="02020603050405020304" pitchFamily="18" charset="0"/>
              <a:cs typeface="Trebuchet MS" panose="020B0603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2060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A solution is an action or a process of solving a problem;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206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An identified solution should include clear indications of the actions needed for it to be taken up or to be upscaled.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8020BF-8128-4D8B-A6EB-F07B2D76EFB4}"/>
              </a:ext>
            </a:extLst>
          </p:cNvPr>
          <p:cNvSpPr txBox="1"/>
          <p:nvPr/>
        </p:nvSpPr>
        <p:spPr>
          <a:xfrm>
            <a:off x="4038600" y="528007"/>
            <a:ext cx="44958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Output indicators </a:t>
            </a:r>
            <a:r>
              <a:rPr lang="en-GB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(2/2)</a:t>
            </a:r>
          </a:p>
        </p:txBody>
      </p:sp>
    </p:spTree>
    <p:extLst>
      <p:ext uri="{BB962C8B-B14F-4D97-AF65-F5344CB8AC3E}">
        <p14:creationId xmlns:p14="http://schemas.microsoft.com/office/powerpoint/2010/main" val="32169596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342D9ADF-7CF3-49CD-A74F-67CD306D36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831" y="4557146"/>
            <a:ext cx="252740" cy="252740"/>
          </a:xfrm>
          <a:prstGeom prst="rect">
            <a:avLst/>
          </a:prstGeom>
        </p:spPr>
      </p:pic>
      <p:pic>
        <p:nvPicPr>
          <p:cNvPr id="15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93" y="281940"/>
            <a:ext cx="2266974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7" name="Diagram 36">
            <a:extLst>
              <a:ext uri="{FF2B5EF4-FFF2-40B4-BE49-F238E27FC236}">
                <a16:creationId xmlns:a16="http://schemas.microsoft.com/office/drawing/2014/main" id="{AC0A4572-5905-436E-B10B-053F3C5053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8450227"/>
              </p:ext>
            </p:extLst>
          </p:nvPr>
        </p:nvGraphicFramePr>
        <p:xfrm>
          <a:off x="990600" y="2362200"/>
          <a:ext cx="2895600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198F1E99-D683-4FF5-8DDA-4BD3A54F893A}"/>
              </a:ext>
            </a:extLst>
          </p:cNvPr>
          <p:cNvSpPr/>
          <p:nvPr/>
        </p:nvSpPr>
        <p:spPr>
          <a:xfrm>
            <a:off x="896" y="0"/>
            <a:ext cx="44394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B95F3D5-2FFE-40AA-AB03-34B71881CF14}"/>
              </a:ext>
            </a:extLst>
          </p:cNvPr>
          <p:cNvSpPr/>
          <p:nvPr/>
        </p:nvSpPr>
        <p:spPr>
          <a:xfrm>
            <a:off x="3886200" y="1422720"/>
            <a:ext cx="4926330" cy="236099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en-US" sz="1400" u="sng" dirty="0">
                <a:solidFill>
                  <a:srgbClr val="00206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counts</a:t>
            </a:r>
            <a:r>
              <a:rPr lang="en-US" sz="1400" dirty="0">
                <a:solidFill>
                  <a:srgbClr val="00206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 the organizations cooperating across borders after the completion of the supported projects; 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2060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Who? - L</a:t>
            </a:r>
            <a:r>
              <a:rPr lang="en-US" sz="1400" dirty="0">
                <a:solidFill>
                  <a:srgbClr val="00206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egal entities involved in project implementation; 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2060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How? - C</a:t>
            </a:r>
            <a:r>
              <a:rPr lang="en-US" sz="1400" dirty="0">
                <a:solidFill>
                  <a:srgbClr val="00206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ontinue cooperation, after the end of the supported project (could be on different topic);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206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What? - a cooperation agreement signed during the contracting stage. 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E336AE1-46EF-483C-AD0B-9F9EF981F486}"/>
              </a:ext>
            </a:extLst>
          </p:cNvPr>
          <p:cNvSpPr/>
          <p:nvPr/>
        </p:nvSpPr>
        <p:spPr>
          <a:xfrm>
            <a:off x="3924300" y="3917673"/>
            <a:ext cx="4850130" cy="2590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en-US" sz="1400" u="sng" dirty="0">
                <a:solidFill>
                  <a:srgbClr val="002060"/>
                </a:solidFill>
                <a:latin typeface="Trebuchet MS" panose="020B0603020202020204" pitchFamily="34" charset="0"/>
              </a:rPr>
              <a:t>counts</a:t>
            </a:r>
            <a:r>
              <a:rPr lang="en-US" sz="1400" dirty="0">
                <a:solidFill>
                  <a:srgbClr val="002060"/>
                </a:solidFill>
                <a:latin typeface="Trebuchet MS" panose="020B0603020202020204" pitchFamily="34" charset="0"/>
              </a:rPr>
              <a:t> the number of solutions and/or pilot actions, other than legal or administrative solutions,  developed by supported projects and taken up or upscaled during the implementation of the project or within one year after project completion. 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2060"/>
                </a:solidFill>
                <a:latin typeface="Trebuchet MS" panose="020B0603020202020204" pitchFamily="34" charset="0"/>
              </a:rPr>
              <a:t>Who? – Any organization; 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2060"/>
                </a:solidFill>
                <a:latin typeface="Trebuchet MS" panose="020B0603020202020204" pitchFamily="34" charset="0"/>
              </a:rPr>
              <a:t>How? – by adopting the solutions developed by the project;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2060"/>
                </a:solidFill>
                <a:latin typeface="Trebuchet MS" panose="020B0603020202020204" pitchFamily="34" charset="0"/>
              </a:rPr>
              <a:t>What?  - Solutions reflected in strategies, action plans etc.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103291E-DC81-4028-B630-00C1F0B75BB4}"/>
              </a:ext>
            </a:extLst>
          </p:cNvPr>
          <p:cNvSpPr txBox="1"/>
          <p:nvPr/>
        </p:nvSpPr>
        <p:spPr>
          <a:xfrm>
            <a:off x="4572000" y="528007"/>
            <a:ext cx="3962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Result indicators</a:t>
            </a:r>
            <a:endParaRPr lang="en-GB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3705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A62DECE-5D30-49AA-99E4-ECEE763FF520}"/>
              </a:ext>
            </a:extLst>
          </p:cNvPr>
          <p:cNvSpPr/>
          <p:nvPr/>
        </p:nvSpPr>
        <p:spPr>
          <a:xfrm>
            <a:off x="896" y="0"/>
            <a:ext cx="44394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14" name="Picture 2" descr="\\Drmie_dgcte\dcti\Programe CTE 2007-2013\BMN\BMN 21-27\Comunicare\3 Visual identity\LOGO\Logo NEXT Black Sea Basin RGB Color.jpg">
            <a:extLst>
              <a:ext uri="{FF2B5EF4-FFF2-40B4-BE49-F238E27FC236}">
                <a16:creationId xmlns:a16="http://schemas.microsoft.com/office/drawing/2014/main" id="{2C308C95-58E1-4A81-A577-91092B95DD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31168"/>
            <a:ext cx="2266974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E390937B-2522-453E-94F7-FFF4112893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8777083"/>
              </p:ext>
            </p:extLst>
          </p:nvPr>
        </p:nvGraphicFramePr>
        <p:xfrm>
          <a:off x="1371598" y="2366630"/>
          <a:ext cx="7315201" cy="3387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91F0A4C-68DF-4F9D-9E7D-0A984612E31B}"/>
              </a:ext>
            </a:extLst>
          </p:cNvPr>
          <p:cNvSpPr txBox="1"/>
          <p:nvPr/>
        </p:nvSpPr>
        <p:spPr>
          <a:xfrm>
            <a:off x="4572000" y="1030824"/>
            <a:ext cx="3962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Estimated calendar</a:t>
            </a:r>
            <a:endParaRPr lang="en-GB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8224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A62DECE-5D30-49AA-99E4-ECEE763FF520}"/>
              </a:ext>
            </a:extLst>
          </p:cNvPr>
          <p:cNvSpPr/>
          <p:nvPr/>
        </p:nvSpPr>
        <p:spPr>
          <a:xfrm>
            <a:off x="896" y="0"/>
            <a:ext cx="44394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14" name="Picture 2" descr="\\Drmie_dgcte\dcti\Programe CTE 2007-2013\BMN\BMN 21-27\Comunicare\3 Visual identity\LOGO\Logo NEXT Black Sea Basin RGB Color.jpg">
            <a:extLst>
              <a:ext uri="{FF2B5EF4-FFF2-40B4-BE49-F238E27FC236}">
                <a16:creationId xmlns:a16="http://schemas.microsoft.com/office/drawing/2014/main" id="{2C308C95-58E1-4A81-A577-91092B95DD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31168"/>
            <a:ext cx="2266974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rrow: Chevron 2">
            <a:extLst>
              <a:ext uri="{FF2B5EF4-FFF2-40B4-BE49-F238E27FC236}">
                <a16:creationId xmlns:a16="http://schemas.microsoft.com/office/drawing/2014/main" id="{09925D35-22E7-44C0-9CB9-D7FBF3D1508A}"/>
              </a:ext>
            </a:extLst>
          </p:cNvPr>
          <p:cNvSpPr/>
          <p:nvPr/>
        </p:nvSpPr>
        <p:spPr>
          <a:xfrm>
            <a:off x="4419600" y="1778781"/>
            <a:ext cx="4419600" cy="1113476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GB" b="1" dirty="0">
                <a:solidFill>
                  <a:srgbClr val="002060"/>
                </a:solidFill>
                <a:latin typeface="Trebuchet MS" panose="020B0603020202020204" pitchFamily="34" charset="0"/>
              </a:rPr>
              <a:t>Pre-financing from EC to the Programme – upon the needs </a:t>
            </a:r>
            <a:endParaRPr lang="en-US" dirty="0">
              <a:latin typeface="Trebuchet MS" panose="020B0603020202020204" pitchFamily="34" charset="0"/>
            </a:endParaRP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EB78202E-A145-4A7D-AFF1-B643445BCA2A}"/>
              </a:ext>
            </a:extLst>
          </p:cNvPr>
          <p:cNvSpPr/>
          <p:nvPr/>
        </p:nvSpPr>
        <p:spPr>
          <a:xfrm>
            <a:off x="787743" y="1778781"/>
            <a:ext cx="3581400" cy="1113476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800" b="1" dirty="0">
                <a:solidFill>
                  <a:srgbClr val="002060"/>
                </a:solidFill>
                <a:latin typeface="Trebuchet MS" panose="020B0603020202020204" pitchFamily="34" charset="0"/>
              </a:rPr>
              <a:t>Decommitment rule</a:t>
            </a: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EB699CCC-3364-4896-9491-555A6F8058F4}"/>
              </a:ext>
            </a:extLst>
          </p:cNvPr>
          <p:cNvSpPr/>
          <p:nvPr/>
        </p:nvSpPr>
        <p:spPr>
          <a:xfrm>
            <a:off x="933452" y="3276839"/>
            <a:ext cx="4343400" cy="2027876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Trebuchet MS" panose="020B0603020202020204" pitchFamily="34" charset="0"/>
              </a:rPr>
              <a:t>Reimbursements </a:t>
            </a:r>
            <a:r>
              <a:rPr lang="en-US" b="1" dirty="0">
                <a:solidFill>
                  <a:srgbClr val="002060"/>
                </a:solidFill>
                <a:latin typeface="Trebuchet MS" panose="020B0603020202020204" pitchFamily="34" charset="0"/>
              </a:rPr>
              <a:t>- linked and based on </a:t>
            </a:r>
            <a:r>
              <a:rPr lang="en-US" b="1" dirty="0">
                <a:solidFill>
                  <a:srgbClr val="C00000"/>
                </a:solidFill>
                <a:latin typeface="Trebuchet MS" panose="020B0603020202020204" pitchFamily="34" charset="0"/>
              </a:rPr>
              <a:t>actual expenditure made and reported</a:t>
            </a:r>
            <a:r>
              <a:rPr lang="en-US" b="1" dirty="0">
                <a:solidFill>
                  <a:srgbClr val="002060"/>
                </a:solidFill>
                <a:latin typeface="Trebuchet MS" panose="020B0603020202020204" pitchFamily="34" charset="0"/>
              </a:rPr>
              <a:t>;</a:t>
            </a:r>
          </a:p>
        </p:txBody>
      </p: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7AE51C47-863E-4BB3-BAFE-63321A458122}"/>
              </a:ext>
            </a:extLst>
          </p:cNvPr>
          <p:cNvSpPr/>
          <p:nvPr/>
        </p:nvSpPr>
        <p:spPr>
          <a:xfrm>
            <a:off x="4876800" y="3268263"/>
            <a:ext cx="4114800" cy="2027876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060"/>
                </a:solidFill>
                <a:latin typeface="Trebuchet MS" panose="020B0603020202020204" pitchFamily="34" charset="0"/>
              </a:rPr>
              <a:t>Need to accelerate all processes: </a:t>
            </a:r>
            <a:r>
              <a:rPr lang="en-US" b="1" dirty="0">
                <a:solidFill>
                  <a:srgbClr val="FFC000"/>
                </a:solidFill>
                <a:latin typeface="Trebuchet MS" panose="020B0603020202020204" pitchFamily="34" charset="0"/>
              </a:rPr>
              <a:t>submission,</a:t>
            </a:r>
            <a:r>
              <a:rPr lang="en-US" b="1" dirty="0">
                <a:solidFill>
                  <a:srgbClr val="002060"/>
                </a:solidFill>
                <a:latin typeface="Trebuchet MS" panose="020B0603020202020204" pitchFamily="34" charset="0"/>
              </a:rPr>
              <a:t> </a:t>
            </a:r>
            <a:r>
              <a:rPr lang="en-US" b="1" dirty="0">
                <a:solidFill>
                  <a:srgbClr val="D143A8"/>
                </a:solidFill>
                <a:latin typeface="Trebuchet MS" panose="020B0603020202020204" pitchFamily="34" charset="0"/>
              </a:rPr>
              <a:t>contracting,</a:t>
            </a:r>
            <a:r>
              <a:rPr lang="en-US" b="1" dirty="0">
                <a:solidFill>
                  <a:srgbClr val="002060"/>
                </a:solidFill>
                <a:latin typeface="Trebuchet MS" panose="020B0603020202020204" pitchFamily="34" charset="0"/>
              </a:rPr>
              <a:t> </a:t>
            </a:r>
            <a:r>
              <a:rPr lang="en-US" b="1" dirty="0">
                <a:solidFill>
                  <a:srgbClr val="00B050"/>
                </a:solidFill>
                <a:latin typeface="Trebuchet MS" panose="020B0603020202020204" pitchFamily="34" charset="0"/>
              </a:rPr>
              <a:t>implementation,</a:t>
            </a:r>
            <a:r>
              <a:rPr lang="en-US" b="1" dirty="0">
                <a:solidFill>
                  <a:srgbClr val="002060"/>
                </a:solidFill>
                <a:latin typeface="Trebuchet MS" panose="020B0603020202020204" pitchFamily="34" charset="0"/>
              </a:rPr>
              <a:t> </a:t>
            </a:r>
            <a:r>
              <a:rPr lang="en-US" b="1" dirty="0">
                <a:solidFill>
                  <a:srgbClr val="00B0F0"/>
                </a:solidFill>
                <a:latin typeface="Trebuchet MS" panose="020B0603020202020204" pitchFamily="34" charset="0"/>
              </a:rPr>
              <a:t>reporting.</a:t>
            </a:r>
            <a:r>
              <a:rPr lang="en-US" b="1" dirty="0">
                <a:solidFill>
                  <a:srgbClr val="002060"/>
                </a:solidFill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4" name="Explosion: 14 Points 3">
            <a:extLst>
              <a:ext uri="{FF2B5EF4-FFF2-40B4-BE49-F238E27FC236}">
                <a16:creationId xmlns:a16="http://schemas.microsoft.com/office/drawing/2014/main" id="{A84EDA3F-2E89-497D-AE0C-C15203B32E13}"/>
              </a:ext>
            </a:extLst>
          </p:cNvPr>
          <p:cNvSpPr/>
          <p:nvPr/>
        </p:nvSpPr>
        <p:spPr>
          <a:xfrm>
            <a:off x="3733800" y="5313291"/>
            <a:ext cx="3032765" cy="1324924"/>
          </a:xfrm>
          <a:prstGeom prst="irregularSeal2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Trebuchet MS" panose="020B0603020202020204" pitchFamily="34" charset="0"/>
              </a:rPr>
              <a:t>VERY IMPORTANT!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FEA10CC-F57C-4243-B376-D8A28C662052}"/>
              </a:ext>
            </a:extLst>
          </p:cNvPr>
          <p:cNvSpPr txBox="1"/>
          <p:nvPr/>
        </p:nvSpPr>
        <p:spPr>
          <a:xfrm>
            <a:off x="4572000" y="1030824"/>
            <a:ext cx="3962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Challenges</a:t>
            </a:r>
            <a:endParaRPr lang="en-GB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3077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/>
          <p:cNvSpPr txBox="1"/>
          <p:nvPr/>
        </p:nvSpPr>
        <p:spPr>
          <a:xfrm rot="16200000">
            <a:off x="7427129" y="3394838"/>
            <a:ext cx="2557422" cy="4635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bg1">
                    <a:lumMod val="95000"/>
                  </a:schemeClr>
                </a:solidFill>
                <a:latin typeface="Tw Cen MT" panose="020B0602020104020603" pitchFamily="34" charset="0"/>
              </a:rPr>
              <a:t>contact</a:t>
            </a:r>
          </a:p>
        </p:txBody>
      </p:sp>
      <p:sp>
        <p:nvSpPr>
          <p:cNvPr id="55" name="Block Arc 6">
            <a:extLst>
              <a:ext uri="{FF2B5EF4-FFF2-40B4-BE49-F238E27FC236}">
                <a16:creationId xmlns:a16="http://schemas.microsoft.com/office/drawing/2014/main" id="{62965521-2EFF-4BE9-866C-3D9369FA5C74}"/>
              </a:ext>
            </a:extLst>
          </p:cNvPr>
          <p:cNvSpPr/>
          <p:nvPr/>
        </p:nvSpPr>
        <p:spPr>
          <a:xfrm rot="16200000">
            <a:off x="6600750" y="3178071"/>
            <a:ext cx="430276" cy="415879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57" name="Picture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62" y="96473"/>
            <a:ext cx="2412492" cy="513419"/>
          </a:xfrm>
          <a:prstGeom prst="rect">
            <a:avLst/>
          </a:prstGeom>
        </p:spPr>
      </p:pic>
      <p:sp>
        <p:nvSpPr>
          <p:cNvPr id="60" name="Freeform 59">
            <a:extLst>
              <a:ext uri="{FF2B5EF4-FFF2-40B4-BE49-F238E27FC236}">
                <a16:creationId xmlns:a16="http://schemas.microsoft.com/office/drawing/2014/main" id="{AF523E53-A0C5-43DD-80EC-6A588E077D0A}"/>
              </a:ext>
            </a:extLst>
          </p:cNvPr>
          <p:cNvSpPr/>
          <p:nvPr/>
        </p:nvSpPr>
        <p:spPr>
          <a:xfrm rot="16200000">
            <a:off x="6551403" y="3293680"/>
            <a:ext cx="372037" cy="345174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1" name="Rectangle 40"/>
          <p:cNvSpPr/>
          <p:nvPr/>
        </p:nvSpPr>
        <p:spPr>
          <a:xfrm>
            <a:off x="4075466" y="360114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endParaRPr lang="en-GB" dirty="0">
              <a:latin typeface="Tw Cen MT" panose="020B06020201040206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1414797-FF68-4E8F-B548-0847A032B3F0}"/>
              </a:ext>
            </a:extLst>
          </p:cNvPr>
          <p:cNvSpPr/>
          <p:nvPr/>
        </p:nvSpPr>
        <p:spPr>
          <a:xfrm>
            <a:off x="-37374" y="26234"/>
            <a:ext cx="443947" cy="718858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C2B1CC1-7B86-4D74-986F-4DA4FA2B69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86" y="1851716"/>
            <a:ext cx="4743676" cy="355848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9CDFBF6-63C6-49FA-A694-66C1C9D7D3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861" y="1358423"/>
            <a:ext cx="3363933" cy="181244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3985DE9-9DCA-4BDF-8742-6AE6CEBA35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4555753"/>
            <a:ext cx="3363933" cy="2162021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5F843B85-A514-43A7-8009-77D8B59AB83F}"/>
              </a:ext>
            </a:extLst>
          </p:cNvPr>
          <p:cNvSpPr/>
          <p:nvPr/>
        </p:nvSpPr>
        <p:spPr>
          <a:xfrm>
            <a:off x="406573" y="1194190"/>
            <a:ext cx="2355182" cy="41087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u="sng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www.blacksea-cbc.net</a:t>
            </a:r>
            <a:endParaRPr lang="ro-RO" sz="1350" b="1" u="sng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0AF0912-8E93-48C6-B74A-1EFE0BC82A2E}"/>
              </a:ext>
            </a:extLst>
          </p:cNvPr>
          <p:cNvSpPr/>
          <p:nvPr/>
        </p:nvSpPr>
        <p:spPr>
          <a:xfrm>
            <a:off x="5236544" y="745301"/>
            <a:ext cx="3218470" cy="41087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u="sng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www.facebook.com/BlackSeaBasin/</a:t>
            </a:r>
            <a:endParaRPr lang="ro-RO" sz="1350" b="1" u="sng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E4E23D1-19FF-4C31-8464-C7DB070C884A}"/>
              </a:ext>
            </a:extLst>
          </p:cNvPr>
          <p:cNvSpPr/>
          <p:nvPr/>
        </p:nvSpPr>
        <p:spPr>
          <a:xfrm>
            <a:off x="5284272" y="3889002"/>
            <a:ext cx="3479112" cy="41087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u="sng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www.instagram.com/blackseabasincbc/</a:t>
            </a:r>
            <a:endParaRPr lang="ro-RO" sz="1350" b="1" u="sng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145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/>
          <p:cNvSpPr txBox="1"/>
          <p:nvPr/>
        </p:nvSpPr>
        <p:spPr>
          <a:xfrm>
            <a:off x="933454" y="1197349"/>
            <a:ext cx="7524746" cy="497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2060"/>
                </a:solidFill>
                <a:latin typeface="Trebuchet MS" panose="020B0603020202020204" pitchFamily="34" charset="0"/>
              </a:rPr>
              <a:t>From ENPI CBC 2007-2013 to </a:t>
            </a:r>
          </a:p>
          <a:p>
            <a:r>
              <a:rPr lang="en-GB" sz="2800" b="1" dirty="0">
                <a:solidFill>
                  <a:srgbClr val="002060"/>
                </a:solidFill>
                <a:latin typeface="Trebuchet MS" panose="020B0603020202020204" pitchFamily="34" charset="0"/>
              </a:rPr>
              <a:t>ENI CBC 2014-2020 and moving forward to </a:t>
            </a:r>
            <a:r>
              <a:rPr lang="en-GB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Interreg NEXT Black Sea Basin Programme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dirty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2060"/>
                </a:solidFill>
                <a:latin typeface="Trebuchet MS" panose="020B0603020202020204" pitchFamily="34" charset="0"/>
              </a:rPr>
              <a:t>Participating countries had a great interest in BSB Programmes 2007-2013 and 2014-202</a:t>
            </a:r>
            <a:r>
              <a:rPr lang="ro-RO" sz="2000">
                <a:solidFill>
                  <a:srgbClr val="002060"/>
                </a:solidFill>
                <a:latin typeface="Trebuchet MS" panose="020B0603020202020204" pitchFamily="34" charset="0"/>
              </a:rPr>
              <a:t>0</a:t>
            </a:r>
            <a:r>
              <a:rPr lang="en-GB" sz="2000">
                <a:solidFill>
                  <a:srgbClr val="002060"/>
                </a:solidFill>
                <a:latin typeface="Trebuchet MS" panose="020B0603020202020204" pitchFamily="34" charset="0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Trebuchet MS" panose="020B0603020202020204" pitchFamily="34" charset="0"/>
              </a:rPr>
              <a:t>- high number of projects submitted under the calls for proposals of each Programme (368 plus 548), while 62 plus 57 contracts concluded; 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2060"/>
                </a:solidFill>
                <a:latin typeface="Trebuchet MS" panose="020B0603020202020204" pitchFamily="34" charset="0"/>
              </a:rPr>
              <a:t>Excellent cooperation among partner countries leading to stable partnerships; 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2060"/>
                </a:solidFill>
                <a:latin typeface="Trebuchet MS" panose="020B0603020202020204" pitchFamily="34" charset="0"/>
              </a:rPr>
              <a:t>Cross border experience shall be actively benefited from while moving forward to the transnational Interreg NEXT Black Sea Basin Programme.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62DECE-5D30-49AA-99E4-ECEE763FF520}"/>
              </a:ext>
            </a:extLst>
          </p:cNvPr>
          <p:cNvSpPr/>
          <p:nvPr/>
        </p:nvSpPr>
        <p:spPr>
          <a:xfrm>
            <a:off x="896" y="0"/>
            <a:ext cx="44394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14" name="Picture 2" descr="\\Drmie_dgcte\dcti\Programe CTE 2007-2013\BMN\BMN 21-27\Comunicare\3 Visual identity\LOGO\Logo NEXT Black Sea Basin RGB Color.jpg">
            <a:extLst>
              <a:ext uri="{FF2B5EF4-FFF2-40B4-BE49-F238E27FC236}">
                <a16:creationId xmlns:a16="http://schemas.microsoft.com/office/drawing/2014/main" id="{2C308C95-58E1-4A81-A577-91092B95DD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31168"/>
            <a:ext cx="2266974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413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/>
          <p:cNvSpPr txBox="1"/>
          <p:nvPr/>
        </p:nvSpPr>
        <p:spPr>
          <a:xfrm>
            <a:off x="933454" y="1197349"/>
            <a:ext cx="7677146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Interreg NEXT Black Sea Basin Programme </a:t>
            </a:r>
          </a:p>
          <a:p>
            <a:pPr algn="just"/>
            <a:endParaRPr lang="en-GB" sz="14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GB" sz="14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GB" sz="2800" b="1" dirty="0">
                <a:solidFill>
                  <a:srgbClr val="6BBDEF"/>
                </a:solidFill>
                <a:latin typeface="Trebuchet MS" panose="020B0603020202020204" pitchFamily="34" charset="0"/>
              </a:rPr>
              <a:t>Interreg Programme  = 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  <a:latin typeface="Trebuchet MS" panose="020B0603020202020204" pitchFamily="34" charset="0"/>
              </a:rPr>
              <a:t>governed by the EU Cohesion policy 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2060"/>
                </a:solidFill>
                <a:latin typeface="Trebuchet MS" panose="020B0603020202020204" pitchFamily="34" charset="0"/>
              </a:rPr>
              <a:t>assuring the continuation of cooperation within the Black Sea Basin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2060"/>
                </a:solidFill>
                <a:latin typeface="Trebuchet MS" panose="020B0603020202020204" pitchFamily="34" charset="0"/>
              </a:rPr>
              <a:t>building upon the results and lessons learned under</a:t>
            </a:r>
          </a:p>
          <a:p>
            <a:pPr marL="1257300" lvl="2" indent="-342900" algn="just">
              <a:buFont typeface="Wingdings" panose="05000000000000000000" pitchFamily="2" charset="2"/>
              <a:buChar char="ü"/>
            </a:pPr>
            <a:r>
              <a:rPr lang="en-GB" sz="2000" dirty="0">
                <a:solidFill>
                  <a:srgbClr val="002060"/>
                </a:solidFill>
                <a:latin typeface="Trebuchet MS" panose="020B0603020202020204" pitchFamily="34" charset="0"/>
              </a:rPr>
              <a:t>ENI CBC BSB Programme 2014-2020 &amp; </a:t>
            </a:r>
          </a:p>
          <a:p>
            <a:pPr marL="1257300" lvl="2" indent="-342900" algn="just">
              <a:buFont typeface="Wingdings" panose="05000000000000000000" pitchFamily="2" charset="2"/>
              <a:buChar char="ü"/>
            </a:pPr>
            <a:r>
              <a:rPr lang="en-GB" sz="2000" dirty="0">
                <a:solidFill>
                  <a:srgbClr val="002060"/>
                </a:solidFill>
                <a:latin typeface="Trebuchet MS" panose="020B0603020202020204" pitchFamily="34" charset="0"/>
              </a:rPr>
              <a:t>ENPI CBC BSB Programme 2007-2013</a:t>
            </a:r>
          </a:p>
          <a:p>
            <a:pPr lvl="0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en-GB" sz="2800" b="1" dirty="0">
                <a:solidFill>
                  <a:srgbClr val="6BBDEF"/>
                </a:solidFill>
                <a:latin typeface="Trebuchet MS" panose="020B0603020202020204" pitchFamily="34" charset="0"/>
              </a:rPr>
              <a:t>NEXT</a:t>
            </a:r>
            <a:r>
              <a:rPr lang="en-GB" sz="2800" b="1" dirty="0">
                <a:solidFill>
                  <a:srgbClr val="002060"/>
                </a:solidFill>
                <a:latin typeface="Trebuchet MS" panose="020B0603020202020204" pitchFamily="34" charset="0"/>
              </a:rPr>
              <a:t> = </a:t>
            </a:r>
            <a:r>
              <a:rPr lang="en-US" sz="2000" dirty="0">
                <a:solidFill>
                  <a:srgbClr val="002060"/>
                </a:solidFill>
                <a:latin typeface="Trebuchet MS" panose="020B0603020202020204" pitchFamily="34" charset="0"/>
              </a:rPr>
              <a:t>highlights the external dimension of Cohesion policy</a:t>
            </a:r>
            <a:endParaRPr lang="en-GB" sz="2000" dirty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endParaRPr lang="en-GB" sz="2000" dirty="0">
              <a:solidFill>
                <a:srgbClr val="00B0F0"/>
              </a:solidFill>
              <a:latin typeface="Tw Cen MT" panose="020B0602020104020603" pitchFamily="34" charset="0"/>
            </a:endParaRPr>
          </a:p>
          <a:p>
            <a:endParaRPr lang="en-GB" sz="2000" dirty="0">
              <a:solidFill>
                <a:srgbClr val="00B0F0"/>
              </a:solidFill>
              <a:latin typeface="Tw Cen MT" panose="020B0602020104020603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62DECE-5D30-49AA-99E4-ECEE763FF520}"/>
              </a:ext>
            </a:extLst>
          </p:cNvPr>
          <p:cNvSpPr/>
          <p:nvPr/>
        </p:nvSpPr>
        <p:spPr>
          <a:xfrm>
            <a:off x="896" y="0"/>
            <a:ext cx="44394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14" name="Picture 2" descr="\\Drmie_dgcte\dcti\Programe CTE 2007-2013\BMN\BMN 21-27\Comunicare\3 Visual identity\LOGO\Logo NEXT Black Sea Basin RGB Color.jpg">
            <a:extLst>
              <a:ext uri="{FF2B5EF4-FFF2-40B4-BE49-F238E27FC236}">
                <a16:creationId xmlns:a16="http://schemas.microsoft.com/office/drawing/2014/main" id="{2C308C95-58E1-4A81-A577-91092B95DD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31168"/>
            <a:ext cx="2266974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439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osiaicBubbles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93" y="8867"/>
            <a:ext cx="7864023" cy="6858000"/>
          </a:xfrm>
          <a:prstGeom prst="rect">
            <a:avLst/>
          </a:prstGeom>
          <a:effectLst>
            <a:glow>
              <a:schemeClr val="accent1">
                <a:alpha val="0"/>
              </a:schemeClr>
            </a:glow>
            <a:softEdge rad="749300"/>
          </a:effectLst>
        </p:spPr>
      </p:pic>
      <p:grpSp>
        <p:nvGrpSpPr>
          <p:cNvPr id="174" name="Group 173"/>
          <p:cNvGrpSpPr/>
          <p:nvPr/>
        </p:nvGrpSpPr>
        <p:grpSpPr>
          <a:xfrm>
            <a:off x="4602616" y="3119679"/>
            <a:ext cx="319756" cy="326787"/>
            <a:chOff x="4038866" y="3156747"/>
            <a:chExt cx="319756" cy="326787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61" name="Oval 60"/>
            <p:cNvSpPr/>
            <p:nvPr/>
          </p:nvSpPr>
          <p:spPr>
            <a:xfrm rot="5400000">
              <a:off x="4126415" y="3222179"/>
              <a:ext cx="144656" cy="136054"/>
            </a:xfrm>
            <a:prstGeom prst="ellipse">
              <a:avLst/>
            </a:prstGeom>
            <a:solidFill>
              <a:srgbClr val="14E2F8"/>
            </a:solidFill>
            <a:ln w="9525"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60" name="Teardrop 59"/>
            <p:cNvSpPr/>
            <p:nvPr/>
          </p:nvSpPr>
          <p:spPr>
            <a:xfrm rot="2745406" flipV="1">
              <a:off x="4035350" y="3160263"/>
              <a:ext cx="326787" cy="319756"/>
            </a:xfrm>
            <a:prstGeom prst="teardrop">
              <a:avLst>
                <a:gd name="adj" fmla="val 147727"/>
              </a:avLst>
            </a:prstGeom>
            <a:solidFill>
              <a:srgbClr val="C41AA4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794921" y="2405457"/>
            <a:ext cx="3809132" cy="842906"/>
            <a:chOff x="203666" y="1491677"/>
            <a:chExt cx="3855821" cy="2017808"/>
          </a:xfrm>
        </p:grpSpPr>
        <p:cxnSp>
          <p:nvCxnSpPr>
            <p:cNvPr id="63" name="Straight Connector 62"/>
            <p:cNvCxnSpPr>
              <a:cxnSpLocks/>
            </p:cNvCxnSpPr>
            <p:nvPr/>
          </p:nvCxnSpPr>
          <p:spPr>
            <a:xfrm flipH="1" flipV="1">
              <a:off x="1276072" y="2616018"/>
              <a:ext cx="2783415" cy="893467"/>
            </a:xfrm>
            <a:prstGeom prst="line">
              <a:avLst/>
            </a:prstGeom>
            <a:ln>
              <a:solidFill>
                <a:srgbClr val="C41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9" name="Group 128"/>
            <p:cNvGrpSpPr/>
            <p:nvPr/>
          </p:nvGrpSpPr>
          <p:grpSpPr>
            <a:xfrm>
              <a:off x="203666" y="1491677"/>
              <a:ext cx="1676401" cy="841427"/>
              <a:chOff x="203666" y="1491677"/>
              <a:chExt cx="1676401" cy="841427"/>
            </a:xfrm>
          </p:grpSpPr>
          <p:sp>
            <p:nvSpPr>
              <p:cNvPr id="65" name="TextBox 64"/>
              <p:cNvSpPr txBox="1"/>
              <p:nvPr/>
            </p:nvSpPr>
            <p:spPr>
              <a:xfrm>
                <a:off x="203666" y="1491677"/>
                <a:ext cx="11048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solidFill>
                      <a:srgbClr val="C41AA4"/>
                    </a:solidFill>
                    <a:latin typeface="Tw Cen MT" panose="020B0602020104020603" pitchFamily="34" charset="0"/>
                  </a:rPr>
                  <a:t>Romania</a:t>
                </a: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203666" y="2056104"/>
                <a:ext cx="1676401" cy="277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dirty="0">
                    <a:latin typeface="Tw Cen MT" panose="020B0602020104020603" pitchFamily="34" charset="0"/>
                  </a:rPr>
                  <a:t>South-East Region</a:t>
                </a:r>
              </a:p>
            </p:txBody>
          </p:sp>
        </p:grpSp>
      </p:grpSp>
      <p:grpSp>
        <p:nvGrpSpPr>
          <p:cNvPr id="132" name="Group 131"/>
          <p:cNvGrpSpPr/>
          <p:nvPr/>
        </p:nvGrpSpPr>
        <p:grpSpPr>
          <a:xfrm>
            <a:off x="688099" y="3323248"/>
            <a:ext cx="4094600" cy="890016"/>
            <a:chOff x="124349" y="3360316"/>
            <a:chExt cx="4094600" cy="890016"/>
          </a:xfrm>
        </p:grpSpPr>
        <p:cxnSp>
          <p:nvCxnSpPr>
            <p:cNvPr id="71" name="Straight Connector 70"/>
            <p:cNvCxnSpPr>
              <a:cxnSpLocks/>
            </p:cNvCxnSpPr>
            <p:nvPr/>
          </p:nvCxnSpPr>
          <p:spPr>
            <a:xfrm flipH="1">
              <a:off x="1188389" y="3360316"/>
              <a:ext cx="3030560" cy="443594"/>
            </a:xfrm>
            <a:prstGeom prst="line">
              <a:avLst/>
            </a:prstGeom>
            <a:ln>
              <a:solidFill>
                <a:srgbClr val="C41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/>
            <p:cNvSpPr txBox="1"/>
            <p:nvPr/>
          </p:nvSpPr>
          <p:spPr>
            <a:xfrm>
              <a:off x="124349" y="3788667"/>
              <a:ext cx="16764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GB" sz="1200" dirty="0">
                  <a:latin typeface="Tw Cen MT" panose="020B0602020104020603" pitchFamily="34" charset="0"/>
                </a:rPr>
                <a:t>Severoiztochen and</a:t>
              </a:r>
            </a:p>
            <a:p>
              <a:r>
                <a:rPr lang="en-GB" sz="1200" dirty="0">
                  <a:latin typeface="Tw Cen MT" panose="020B0602020104020603" pitchFamily="34" charset="0"/>
                </a:rPr>
                <a:t>Yugoiztochen regions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24349" y="3548743"/>
              <a:ext cx="1104868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rgbClr val="C41AA4"/>
                  </a:solidFill>
                  <a:latin typeface="Tw Cen MT" panose="020B0602020104020603" pitchFamily="34" charset="0"/>
                </a:rPr>
                <a:t>Bulgaria</a:t>
              </a: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957989" y="882390"/>
            <a:ext cx="3736478" cy="2310344"/>
            <a:chOff x="662965" y="692381"/>
            <a:chExt cx="3545733" cy="2470072"/>
          </a:xfrm>
        </p:grpSpPr>
        <p:cxnSp>
          <p:nvCxnSpPr>
            <p:cNvPr id="67" name="Straight Connector 66"/>
            <p:cNvCxnSpPr>
              <a:cxnSpLocks/>
            </p:cNvCxnSpPr>
            <p:nvPr/>
          </p:nvCxnSpPr>
          <p:spPr>
            <a:xfrm flipH="1" flipV="1">
              <a:off x="1974957" y="1015546"/>
              <a:ext cx="2233741" cy="2146907"/>
            </a:xfrm>
            <a:prstGeom prst="line">
              <a:avLst/>
            </a:prstGeom>
            <a:ln>
              <a:solidFill>
                <a:srgbClr val="C41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8" name="Group 127"/>
            <p:cNvGrpSpPr/>
            <p:nvPr/>
          </p:nvGrpSpPr>
          <p:grpSpPr>
            <a:xfrm>
              <a:off x="662965" y="692381"/>
              <a:ext cx="1676401" cy="827021"/>
              <a:chOff x="662965" y="692381"/>
              <a:chExt cx="1676401" cy="827021"/>
            </a:xfrm>
          </p:grpSpPr>
          <p:sp>
            <p:nvSpPr>
              <p:cNvPr id="100" name="TextBox 99"/>
              <p:cNvSpPr txBox="1"/>
              <p:nvPr/>
            </p:nvSpPr>
            <p:spPr>
              <a:xfrm>
                <a:off x="663748" y="692381"/>
                <a:ext cx="14478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solidFill>
                      <a:srgbClr val="C41AA4"/>
                    </a:solidFill>
                    <a:latin typeface="Tw Cen MT" panose="020B0602020104020603" pitchFamily="34" charset="0"/>
                  </a:rPr>
                  <a:t>Republic of Moldova</a:t>
                </a:r>
              </a:p>
            </p:txBody>
          </p:sp>
          <p:sp>
            <p:nvSpPr>
              <p:cNvPr id="103" name="TextBox 102"/>
              <p:cNvSpPr txBox="1"/>
              <p:nvPr/>
            </p:nvSpPr>
            <p:spPr>
              <a:xfrm>
                <a:off x="662965" y="1242403"/>
                <a:ext cx="16764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dirty="0">
                    <a:latin typeface="Tw Cen MT" panose="020B0602020104020603" pitchFamily="34" charset="0"/>
                  </a:rPr>
                  <a:t>The whole country</a:t>
                </a:r>
              </a:p>
            </p:txBody>
          </p:sp>
        </p:grpSp>
      </p:grpSp>
      <p:grpSp>
        <p:nvGrpSpPr>
          <p:cNvPr id="149" name="Group 148"/>
          <p:cNvGrpSpPr/>
          <p:nvPr/>
        </p:nvGrpSpPr>
        <p:grpSpPr>
          <a:xfrm>
            <a:off x="4913122" y="3253138"/>
            <a:ext cx="4703040" cy="606960"/>
            <a:chOff x="4028355" y="4128470"/>
            <a:chExt cx="4703040" cy="606960"/>
          </a:xfrm>
        </p:grpSpPr>
        <p:grpSp>
          <p:nvGrpSpPr>
            <p:cNvPr id="147" name="Group 146"/>
            <p:cNvGrpSpPr/>
            <p:nvPr/>
          </p:nvGrpSpPr>
          <p:grpSpPr>
            <a:xfrm>
              <a:off x="7054994" y="4194437"/>
              <a:ext cx="1676401" cy="540993"/>
              <a:chOff x="7054994" y="4194437"/>
              <a:chExt cx="1676401" cy="540993"/>
            </a:xfrm>
          </p:grpSpPr>
          <p:sp>
            <p:nvSpPr>
              <p:cNvPr id="91" name="TextBox 90"/>
              <p:cNvSpPr txBox="1"/>
              <p:nvPr/>
            </p:nvSpPr>
            <p:spPr>
              <a:xfrm>
                <a:off x="7055812" y="4194437"/>
                <a:ext cx="1104868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solidFill>
                      <a:srgbClr val="C41AA4"/>
                    </a:solidFill>
                    <a:latin typeface="Tw Cen MT" panose="020B0602020104020603" pitchFamily="34" charset="0"/>
                  </a:rPr>
                  <a:t>Georgia</a:t>
                </a:r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7054994" y="4458431"/>
                <a:ext cx="16764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dirty="0">
                    <a:latin typeface="Tw Cen MT" panose="020B0602020104020603" pitchFamily="34" charset="0"/>
                  </a:rPr>
                  <a:t>The whole country</a:t>
                </a:r>
              </a:p>
            </p:txBody>
          </p:sp>
        </p:grpSp>
        <p:cxnSp>
          <p:nvCxnSpPr>
            <p:cNvPr id="106" name="Straight Connector 105"/>
            <p:cNvCxnSpPr>
              <a:cxnSpLocks/>
            </p:cNvCxnSpPr>
            <p:nvPr/>
          </p:nvCxnSpPr>
          <p:spPr>
            <a:xfrm>
              <a:off x="4028355" y="4128470"/>
              <a:ext cx="2946199" cy="397247"/>
            </a:xfrm>
            <a:prstGeom prst="line">
              <a:avLst/>
            </a:prstGeom>
            <a:ln>
              <a:solidFill>
                <a:srgbClr val="C41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5" name="Group 144"/>
          <p:cNvGrpSpPr/>
          <p:nvPr/>
        </p:nvGrpSpPr>
        <p:grpSpPr>
          <a:xfrm>
            <a:off x="4876494" y="3400126"/>
            <a:ext cx="4759815" cy="1831560"/>
            <a:chOff x="4312744" y="3437194"/>
            <a:chExt cx="4759815" cy="1831560"/>
          </a:xfrm>
        </p:grpSpPr>
        <p:grpSp>
          <p:nvGrpSpPr>
            <p:cNvPr id="144" name="Group 143"/>
            <p:cNvGrpSpPr/>
            <p:nvPr/>
          </p:nvGrpSpPr>
          <p:grpSpPr>
            <a:xfrm>
              <a:off x="7396158" y="4749255"/>
              <a:ext cx="1676401" cy="519499"/>
              <a:chOff x="7396158" y="4749255"/>
              <a:chExt cx="1676401" cy="519499"/>
            </a:xfrm>
          </p:grpSpPr>
          <p:sp>
            <p:nvSpPr>
              <p:cNvPr id="89" name="TextBox 88"/>
              <p:cNvSpPr txBox="1"/>
              <p:nvPr/>
            </p:nvSpPr>
            <p:spPr>
              <a:xfrm>
                <a:off x="7524917" y="4749255"/>
                <a:ext cx="1104868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solidFill>
                      <a:srgbClr val="C41AA4"/>
                    </a:solidFill>
                    <a:latin typeface="Tw Cen MT" panose="020B0602020104020603" pitchFamily="34" charset="0"/>
                  </a:rPr>
                  <a:t>Armenia</a:t>
                </a:r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>
                <a:off x="7396158" y="4991755"/>
                <a:ext cx="16764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dirty="0">
                    <a:latin typeface="Tw Cen MT" panose="020B0602020104020603" pitchFamily="34" charset="0"/>
                  </a:rPr>
                  <a:t>The whole country</a:t>
                </a:r>
              </a:p>
            </p:txBody>
          </p:sp>
        </p:grpSp>
        <p:cxnSp>
          <p:nvCxnSpPr>
            <p:cNvPr id="108" name="Straight Connector 107"/>
            <p:cNvCxnSpPr>
              <a:cxnSpLocks/>
              <a:stCxn id="60" idx="0"/>
            </p:cNvCxnSpPr>
            <p:nvPr/>
          </p:nvCxnSpPr>
          <p:spPr>
            <a:xfrm>
              <a:off x="4312744" y="3437194"/>
              <a:ext cx="3255742" cy="1455033"/>
            </a:xfrm>
            <a:prstGeom prst="line">
              <a:avLst/>
            </a:prstGeom>
            <a:ln>
              <a:solidFill>
                <a:srgbClr val="C41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9" name="Group 138"/>
          <p:cNvGrpSpPr/>
          <p:nvPr/>
        </p:nvGrpSpPr>
        <p:grpSpPr>
          <a:xfrm>
            <a:off x="712682" y="3280585"/>
            <a:ext cx="4023167" cy="2434077"/>
            <a:chOff x="148932" y="3317653"/>
            <a:chExt cx="4023167" cy="2434077"/>
          </a:xfrm>
        </p:grpSpPr>
        <p:grpSp>
          <p:nvGrpSpPr>
            <p:cNvPr id="137" name="Group 136"/>
            <p:cNvGrpSpPr/>
            <p:nvPr/>
          </p:nvGrpSpPr>
          <p:grpSpPr>
            <a:xfrm>
              <a:off x="148932" y="4800600"/>
              <a:ext cx="1676401" cy="951130"/>
              <a:chOff x="148932" y="4800600"/>
              <a:chExt cx="1676401" cy="951130"/>
            </a:xfrm>
          </p:grpSpPr>
          <p:sp>
            <p:nvSpPr>
              <p:cNvPr id="75" name="TextBox 74"/>
              <p:cNvSpPr txBox="1"/>
              <p:nvPr/>
            </p:nvSpPr>
            <p:spPr>
              <a:xfrm>
                <a:off x="148932" y="4800600"/>
                <a:ext cx="1104868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solidFill>
                      <a:srgbClr val="C41AA4"/>
                    </a:solidFill>
                    <a:latin typeface="Tw Cen MT" panose="020B0602020104020603" pitchFamily="34" charset="0"/>
                  </a:rPr>
                  <a:t>Greece</a:t>
                </a: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148932" y="5105399"/>
                <a:ext cx="167640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just"/>
                <a:r>
                  <a:rPr lang="en-GB" sz="1200" dirty="0" err="1">
                    <a:latin typeface="Tw Cen MT" panose="020B0602020104020603" pitchFamily="34" charset="0"/>
                  </a:rPr>
                  <a:t>Kentriki</a:t>
                </a:r>
                <a:r>
                  <a:rPr lang="en-GB" sz="1200" dirty="0">
                    <a:latin typeface="Tw Cen MT" panose="020B0602020104020603" pitchFamily="34" charset="0"/>
                  </a:rPr>
                  <a:t> Makedonia and</a:t>
                </a:r>
              </a:p>
              <a:p>
                <a:pPr algn="just"/>
                <a:r>
                  <a:rPr lang="en-GB" sz="1200" dirty="0" err="1">
                    <a:latin typeface="Tw Cen MT" panose="020B0602020104020603" pitchFamily="34" charset="0"/>
                  </a:rPr>
                  <a:t>Anatoliki</a:t>
                </a:r>
                <a:r>
                  <a:rPr lang="en-GB" sz="1200" dirty="0">
                    <a:latin typeface="Tw Cen MT" panose="020B0602020104020603" pitchFamily="34" charset="0"/>
                  </a:rPr>
                  <a:t> Makedonia </a:t>
                </a:r>
                <a:r>
                  <a:rPr lang="en-GB" sz="1200" dirty="0" err="1">
                    <a:latin typeface="Tw Cen MT" panose="020B0602020104020603" pitchFamily="34" charset="0"/>
                  </a:rPr>
                  <a:t>Thraki</a:t>
                </a:r>
                <a:r>
                  <a:rPr lang="en-GB" sz="1200" dirty="0">
                    <a:latin typeface="Tw Cen MT" panose="020B0602020104020603" pitchFamily="34" charset="0"/>
                  </a:rPr>
                  <a:t> regions</a:t>
                </a:r>
                <a:endParaRPr lang="en-GB" sz="1200" b="1" dirty="0">
                  <a:solidFill>
                    <a:schemeClr val="bg1"/>
                  </a:solidFill>
                  <a:latin typeface="Tw Cen MT" panose="020B0602020104020603" pitchFamily="34" charset="0"/>
                </a:endParaRPr>
              </a:p>
            </p:txBody>
          </p:sp>
        </p:grpSp>
        <p:grpSp>
          <p:nvGrpSpPr>
            <p:cNvPr id="134" name="Group 133"/>
            <p:cNvGrpSpPr/>
            <p:nvPr/>
          </p:nvGrpSpPr>
          <p:grpSpPr>
            <a:xfrm>
              <a:off x="946512" y="3317653"/>
              <a:ext cx="3225587" cy="1673447"/>
              <a:chOff x="946512" y="3317653"/>
              <a:chExt cx="3225587" cy="1673447"/>
            </a:xfrm>
          </p:grpSpPr>
          <p:cxnSp>
            <p:nvCxnSpPr>
              <p:cNvPr id="77" name="Straight Connector 76"/>
              <p:cNvCxnSpPr>
                <a:cxnSpLocks/>
                <a:endCxn id="75" idx="3"/>
              </p:cNvCxnSpPr>
              <p:nvPr/>
            </p:nvCxnSpPr>
            <p:spPr>
              <a:xfrm flipH="1">
                <a:off x="1253800" y="3317653"/>
                <a:ext cx="2918299" cy="1673447"/>
              </a:xfrm>
              <a:prstGeom prst="line">
                <a:avLst/>
              </a:prstGeom>
              <a:ln>
                <a:solidFill>
                  <a:srgbClr val="C41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/>
              <p:cNvCxnSpPr/>
              <p:nvPr/>
            </p:nvCxnSpPr>
            <p:spPr>
              <a:xfrm flipH="1">
                <a:off x="946512" y="4991100"/>
                <a:ext cx="307288" cy="0"/>
              </a:xfrm>
              <a:prstGeom prst="line">
                <a:avLst/>
              </a:prstGeom>
              <a:ln>
                <a:solidFill>
                  <a:srgbClr val="C41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5" name="Group 154"/>
          <p:cNvGrpSpPr/>
          <p:nvPr/>
        </p:nvGrpSpPr>
        <p:grpSpPr>
          <a:xfrm>
            <a:off x="4745924" y="269825"/>
            <a:ext cx="4518140" cy="2934321"/>
            <a:chOff x="4182174" y="306893"/>
            <a:chExt cx="4518140" cy="2934321"/>
          </a:xfrm>
        </p:grpSpPr>
        <p:grpSp>
          <p:nvGrpSpPr>
            <p:cNvPr id="151" name="Group 150"/>
            <p:cNvGrpSpPr/>
            <p:nvPr/>
          </p:nvGrpSpPr>
          <p:grpSpPr>
            <a:xfrm>
              <a:off x="5535339" y="306893"/>
              <a:ext cx="3164975" cy="711700"/>
              <a:chOff x="5535339" y="306893"/>
              <a:chExt cx="3164975" cy="711700"/>
            </a:xfrm>
          </p:grpSpPr>
          <p:sp>
            <p:nvSpPr>
              <p:cNvPr id="93" name="TextBox 92"/>
              <p:cNvSpPr txBox="1"/>
              <p:nvPr/>
            </p:nvSpPr>
            <p:spPr>
              <a:xfrm>
                <a:off x="5535339" y="306893"/>
                <a:ext cx="1104868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solidFill>
                      <a:srgbClr val="C41AA4"/>
                    </a:solidFill>
                    <a:latin typeface="Tw Cen MT" panose="020B0602020104020603" pitchFamily="34" charset="0"/>
                  </a:rPr>
                  <a:t>Ukraine</a:t>
                </a:r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6360570" y="372262"/>
                <a:ext cx="233974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en-GB" sz="1200" dirty="0">
                    <a:latin typeface="Tw Cen MT" panose="020B0602020104020603" pitchFamily="34" charset="0"/>
                  </a:rPr>
                  <a:t>Odessa oblast, Mykolaiv oblast, Kherson oblast, Zaporizhzhia oblast and Donetsk* oblast</a:t>
                </a:r>
                <a:endParaRPr lang="en-GB" sz="1200" b="1" dirty="0">
                  <a:solidFill>
                    <a:schemeClr val="bg1"/>
                  </a:solidFill>
                  <a:latin typeface="Tw Cen MT" panose="020B0602020104020603" pitchFamily="34" charset="0"/>
                </a:endParaRPr>
              </a:p>
            </p:txBody>
          </p:sp>
        </p:grpSp>
        <p:grpSp>
          <p:nvGrpSpPr>
            <p:cNvPr id="153" name="Group 152"/>
            <p:cNvGrpSpPr/>
            <p:nvPr/>
          </p:nvGrpSpPr>
          <p:grpSpPr>
            <a:xfrm>
              <a:off x="4182174" y="506456"/>
              <a:ext cx="1374743" cy="2734758"/>
              <a:chOff x="4182174" y="506456"/>
              <a:chExt cx="1374743" cy="2734758"/>
            </a:xfrm>
          </p:grpSpPr>
          <p:cxnSp>
            <p:nvCxnSpPr>
              <p:cNvPr id="97" name="Straight Connector 96"/>
              <p:cNvCxnSpPr>
                <a:cxnSpLocks/>
              </p:cNvCxnSpPr>
              <p:nvPr/>
            </p:nvCxnSpPr>
            <p:spPr>
              <a:xfrm flipV="1">
                <a:off x="4182174" y="520730"/>
                <a:ext cx="1067455" cy="2720484"/>
              </a:xfrm>
              <a:prstGeom prst="line">
                <a:avLst/>
              </a:prstGeom>
              <a:ln>
                <a:solidFill>
                  <a:srgbClr val="C41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/>
              <p:cNvCxnSpPr/>
              <p:nvPr/>
            </p:nvCxnSpPr>
            <p:spPr>
              <a:xfrm flipH="1">
                <a:off x="5249629" y="506456"/>
                <a:ext cx="307288" cy="0"/>
              </a:xfrm>
              <a:prstGeom prst="line">
                <a:avLst/>
              </a:prstGeom>
              <a:ln>
                <a:solidFill>
                  <a:srgbClr val="C41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7" name="Group 166"/>
          <p:cNvGrpSpPr/>
          <p:nvPr/>
        </p:nvGrpSpPr>
        <p:grpSpPr>
          <a:xfrm>
            <a:off x="2895600" y="3373348"/>
            <a:ext cx="4983350" cy="3170941"/>
            <a:chOff x="2331850" y="3410416"/>
            <a:chExt cx="4983350" cy="3170941"/>
          </a:xfrm>
        </p:grpSpPr>
        <p:grpSp>
          <p:nvGrpSpPr>
            <p:cNvPr id="141" name="Group 140"/>
            <p:cNvGrpSpPr/>
            <p:nvPr/>
          </p:nvGrpSpPr>
          <p:grpSpPr>
            <a:xfrm>
              <a:off x="2331850" y="3410416"/>
              <a:ext cx="1827964" cy="2399148"/>
              <a:chOff x="2331850" y="3410416"/>
              <a:chExt cx="1827964" cy="2399148"/>
            </a:xfrm>
          </p:grpSpPr>
          <p:cxnSp>
            <p:nvCxnSpPr>
              <p:cNvPr id="80" name="Straight Connector 79"/>
              <p:cNvCxnSpPr>
                <a:cxnSpLocks/>
              </p:cNvCxnSpPr>
              <p:nvPr/>
            </p:nvCxnSpPr>
            <p:spPr>
              <a:xfrm flipH="1">
                <a:off x="2825669" y="3410416"/>
                <a:ext cx="1334145" cy="2066030"/>
              </a:xfrm>
              <a:prstGeom prst="line">
                <a:avLst/>
              </a:prstGeom>
              <a:ln>
                <a:solidFill>
                  <a:srgbClr val="C41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TextBox 85"/>
              <p:cNvSpPr txBox="1"/>
              <p:nvPr/>
            </p:nvSpPr>
            <p:spPr>
              <a:xfrm>
                <a:off x="2331850" y="5428564"/>
                <a:ext cx="1104868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solidFill>
                      <a:srgbClr val="C41AA4"/>
                    </a:solidFill>
                    <a:latin typeface="Tw Cen MT" panose="020B0602020104020603" pitchFamily="34" charset="0"/>
                  </a:rPr>
                  <a:t>T</a:t>
                </a:r>
                <a:r>
                  <a:rPr lang="tr-TR" b="1" dirty="0">
                    <a:solidFill>
                      <a:srgbClr val="D143A8"/>
                    </a:solidFill>
                    <a:latin typeface="Tw Cen MT" panose="020B0602020104020603" pitchFamily="34" charset="0"/>
                  </a:rPr>
                  <a:t>ü</a:t>
                </a:r>
                <a:r>
                  <a:rPr lang="en-GB" b="1" dirty="0">
                    <a:solidFill>
                      <a:srgbClr val="C41AA4"/>
                    </a:solidFill>
                    <a:latin typeface="Tw Cen MT" panose="020B0602020104020603" pitchFamily="34" charset="0"/>
                  </a:rPr>
                  <a:t>rkiye </a:t>
                </a:r>
              </a:p>
            </p:txBody>
          </p:sp>
        </p:grpSp>
        <p:sp>
          <p:nvSpPr>
            <p:cNvPr id="157" name="Rectangle 156"/>
            <p:cNvSpPr/>
            <p:nvPr/>
          </p:nvSpPr>
          <p:spPr>
            <a:xfrm>
              <a:off x="2355579" y="5750360"/>
              <a:ext cx="495962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en-GB" sz="1200" dirty="0">
                  <a:latin typeface="Tw Cen MT" panose="020B0602020104020603" pitchFamily="34" charset="0"/>
                </a:rPr>
                <a:t>TR10 (İstanbul), TR21 (Tekirdağ, Edirne, Kırklareli), TR42 (Kocaeli, Sakarya, Düzce, Bolu, Yalova), TR81 (Zonguldak, Karabük, Bartın), TR82 (Kastamonu, Çankırı, Sinop), </a:t>
              </a:r>
              <a:r>
                <a:rPr lang="de-DE" sz="1200" dirty="0">
                  <a:latin typeface="Tw Cen MT" panose="020B0602020104020603" pitchFamily="34" charset="0"/>
                </a:rPr>
                <a:t>TR83 (Samsun, Tokat, Çorum, Amasya), </a:t>
              </a:r>
              <a:r>
                <a:rPr lang="en-GB" sz="1200" dirty="0">
                  <a:latin typeface="Tw Cen MT" panose="020B0602020104020603" pitchFamily="34" charset="0"/>
                </a:rPr>
                <a:t>TR90 (Trabzon, Ordu, Giresun, Rize, Artvin, Gümüşhane)</a:t>
              </a:r>
            </a:p>
          </p:txBody>
        </p:sp>
      </p:grpSp>
      <p:pic>
        <p:nvPicPr>
          <p:cNvPr id="69" name="Picture 2" descr="\\Drmie_dgcte\dcti\Programe CTE 2007-2013\BMN\BMN 21-27\Comunicare\3 Visual identity\LOGO\Logo NEXT Black Sea Basin RGB Color.jpg">
            <a:extLst>
              <a:ext uri="{FF2B5EF4-FFF2-40B4-BE49-F238E27FC236}">
                <a16:creationId xmlns:a16="http://schemas.microsoft.com/office/drawing/2014/main" id="{8B77A5CB-A290-455E-AF40-BE0925E6A6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80" y="147345"/>
            <a:ext cx="2266974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A543AFFE-321B-4067-8C82-B3CE91DA3861}"/>
              </a:ext>
            </a:extLst>
          </p:cNvPr>
          <p:cNvSpPr txBox="1"/>
          <p:nvPr/>
        </p:nvSpPr>
        <p:spPr>
          <a:xfrm>
            <a:off x="6923974" y="1722287"/>
            <a:ext cx="210536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Eligible area</a:t>
            </a:r>
            <a:endParaRPr lang="ro-RO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CDE3FEA3-5DCB-4DEC-8EB4-21475771424E}"/>
              </a:ext>
            </a:extLst>
          </p:cNvPr>
          <p:cNvSpPr/>
          <p:nvPr/>
        </p:nvSpPr>
        <p:spPr>
          <a:xfrm>
            <a:off x="896" y="0"/>
            <a:ext cx="44394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365725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75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25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75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866543" y="2224371"/>
            <a:ext cx="2540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*</a:t>
            </a:r>
            <a:r>
              <a:rPr lang="en-GB" dirty="0">
                <a:latin typeface="Trebuchet MS" panose="020B0603020202020204" pitchFamily="34" charset="0"/>
              </a:rPr>
              <a:t> </a:t>
            </a:r>
            <a:r>
              <a:rPr lang="en-GB" b="1" dirty="0">
                <a:solidFill>
                  <a:srgbClr val="002060"/>
                </a:solidFill>
                <a:latin typeface="Trebuchet MS" panose="020B0603020202020204" pitchFamily="34" charset="0"/>
              </a:rPr>
              <a:t>Interreg Funds: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002060"/>
                </a:solidFill>
                <a:latin typeface="Trebuchet MS" panose="020B0603020202020204" pitchFamily="34" charset="0"/>
              </a:rPr>
              <a:t>ERDF</a:t>
            </a:r>
            <a:r>
              <a:rPr lang="en-GB" dirty="0">
                <a:solidFill>
                  <a:srgbClr val="002060"/>
                </a:solidFill>
                <a:latin typeface="Trebuchet MS" panose="020B0603020202020204" pitchFamily="34" charset="0"/>
              </a:rPr>
              <a:t> (</a:t>
            </a:r>
            <a:r>
              <a:rPr lang="en-US" dirty="0">
                <a:solidFill>
                  <a:srgbClr val="002060"/>
                </a:solidFill>
                <a:latin typeface="Trebuchet MS" panose="020B0603020202020204" pitchFamily="34" charset="0"/>
              </a:rPr>
              <a:t>European Regional Development Fund)</a:t>
            </a:r>
            <a:endParaRPr lang="en-GB" dirty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GB" b="1" dirty="0">
                <a:solidFill>
                  <a:srgbClr val="002060"/>
                </a:solidFill>
                <a:latin typeface="Trebuchet MS" panose="020B0603020202020204" pitchFamily="34" charset="0"/>
              </a:rPr>
              <a:t>NDICI – Global Europe</a:t>
            </a:r>
            <a:r>
              <a:rPr lang="en-GB" dirty="0">
                <a:solidFill>
                  <a:srgbClr val="002060"/>
                </a:solidFill>
                <a:latin typeface="Trebuchet MS" panose="020B0603020202020204" pitchFamily="34" charset="0"/>
              </a:rPr>
              <a:t> (Neighbourhood, Development and International Cooperation Instrument) </a:t>
            </a:r>
          </a:p>
          <a:p>
            <a:pPr marL="285750" indent="-285750">
              <a:buFont typeface="Arial" charset="0"/>
              <a:buChar char="•"/>
            </a:pPr>
            <a:r>
              <a:rPr lang="en-GB" b="1" dirty="0">
                <a:solidFill>
                  <a:srgbClr val="002060"/>
                </a:solidFill>
                <a:latin typeface="Trebuchet MS" panose="020B0603020202020204" pitchFamily="34" charset="0"/>
              </a:rPr>
              <a:t>IPA</a:t>
            </a:r>
            <a:r>
              <a:rPr lang="en-GB" dirty="0">
                <a:solidFill>
                  <a:srgbClr val="002060"/>
                </a:solidFill>
                <a:latin typeface="Trebuchet MS" panose="020B0603020202020204" pitchFamily="34" charset="0"/>
              </a:rPr>
              <a:t> (</a:t>
            </a:r>
            <a:r>
              <a:rPr lang="en-US" dirty="0">
                <a:solidFill>
                  <a:srgbClr val="002060"/>
                </a:solidFill>
                <a:latin typeface="Trebuchet MS" panose="020B0603020202020204" pitchFamily="34" charset="0"/>
              </a:rPr>
              <a:t>Instrument for Pre-Accession Assistance)</a:t>
            </a:r>
            <a:endParaRPr lang="en-GB" dirty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endParaRPr lang="en-GB" dirty="0">
              <a:latin typeface="Tw Cen MT" panose="020B0602020104020603" pitchFamily="34" charset="0"/>
            </a:endParaRPr>
          </a:p>
        </p:txBody>
      </p:sp>
      <p:sp>
        <p:nvSpPr>
          <p:cNvPr id="107" name="Rectangle 21">
            <a:extLst>
              <a:ext uri="{FF2B5EF4-FFF2-40B4-BE49-F238E27FC236}">
                <a16:creationId xmlns:a16="http://schemas.microsoft.com/office/drawing/2014/main" id="{BC8F3543-3023-447D-8482-A7A90211BAD2}"/>
              </a:ext>
            </a:extLst>
          </p:cNvPr>
          <p:cNvSpPr/>
          <p:nvPr/>
        </p:nvSpPr>
        <p:spPr>
          <a:xfrm rot="16200000">
            <a:off x="7818852" y="3319721"/>
            <a:ext cx="343751" cy="192566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1BAAED9-677B-4167-83F8-A0F25A080692}"/>
              </a:ext>
            </a:extLst>
          </p:cNvPr>
          <p:cNvSpPr txBox="1"/>
          <p:nvPr/>
        </p:nvSpPr>
        <p:spPr>
          <a:xfrm>
            <a:off x="1068605" y="1022090"/>
            <a:ext cx="20757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Budget</a:t>
            </a:r>
            <a:endParaRPr lang="ro-RO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pic>
        <p:nvPicPr>
          <p:cNvPr id="35" name="Picture 2" descr="\\Drmie_dgcte\dcti\Programe CTE 2007-2013\BMN\BMN 21-27\Comunicare\3 Visual identity\LOGO\Logo NEXT Black Sea Basin RGB Color.jpg">
            <a:extLst>
              <a:ext uri="{FF2B5EF4-FFF2-40B4-BE49-F238E27FC236}">
                <a16:creationId xmlns:a16="http://schemas.microsoft.com/office/drawing/2014/main" id="{A6B535D6-B8D3-4134-873F-E1ADB8E7ED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31168"/>
            <a:ext cx="2266974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ACC9B920-82B2-4D48-A9B4-673ED1B31669}"/>
              </a:ext>
            </a:extLst>
          </p:cNvPr>
          <p:cNvGrpSpPr/>
          <p:nvPr/>
        </p:nvGrpSpPr>
        <p:grpSpPr>
          <a:xfrm>
            <a:off x="3893257" y="3283630"/>
            <a:ext cx="1418252" cy="1877608"/>
            <a:chOff x="2302278" y="1345094"/>
            <a:chExt cx="1418252" cy="1948046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37" name="Rectangle: Top Corners Rounded 36">
              <a:extLst>
                <a:ext uri="{FF2B5EF4-FFF2-40B4-BE49-F238E27FC236}">
                  <a16:creationId xmlns:a16="http://schemas.microsoft.com/office/drawing/2014/main" id="{BE04EBA4-2313-48A4-A800-9BC07E81BD76}"/>
                </a:ext>
              </a:extLst>
            </p:cNvPr>
            <p:cNvSpPr/>
            <p:nvPr/>
          </p:nvSpPr>
          <p:spPr>
            <a:xfrm>
              <a:off x="2302278" y="1345094"/>
              <a:ext cx="1418252" cy="1947718"/>
            </a:xfrm>
            <a:prstGeom prst="round2SameRect">
              <a:avLst/>
            </a:prstGeom>
            <a:solidFill>
              <a:srgbClr val="FF33CC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33CC"/>
                </a:solidFill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B72E119-E208-45E9-A824-D1B3C9F40547}"/>
                </a:ext>
              </a:extLst>
            </p:cNvPr>
            <p:cNvSpPr txBox="1"/>
            <p:nvPr/>
          </p:nvSpPr>
          <p:spPr>
            <a:xfrm>
              <a:off x="2481244" y="1664595"/>
              <a:ext cx="1147570" cy="1628545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>
                  <a:solidFill>
                    <a:srgbClr val="002060"/>
                  </a:solidFill>
                  <a:latin typeface="Trebuchet MS" panose="020B0603020202020204" pitchFamily="34" charset="0"/>
                </a:rPr>
                <a:t>65.05 mil. Euro</a:t>
              </a:r>
            </a:p>
            <a:p>
              <a:pPr algn="ctr"/>
              <a:endParaRPr lang="en-US" sz="2400" dirty="0">
                <a:solidFill>
                  <a:schemeClr val="bg1"/>
                </a:solidFill>
                <a:latin typeface="Tw Cen MT" panose="020B0602020104020603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242EC52-C1BB-4ADD-9904-EC4217ACEBC2}"/>
              </a:ext>
            </a:extLst>
          </p:cNvPr>
          <p:cNvGrpSpPr/>
          <p:nvPr/>
        </p:nvGrpSpPr>
        <p:grpSpPr>
          <a:xfrm>
            <a:off x="6892742" y="3327359"/>
            <a:ext cx="1418252" cy="1679195"/>
            <a:chOff x="2302278" y="1345094"/>
            <a:chExt cx="1418252" cy="1947718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40" name="Rectangle: Top Corners Rounded 65">
              <a:extLst>
                <a:ext uri="{FF2B5EF4-FFF2-40B4-BE49-F238E27FC236}">
                  <a16:creationId xmlns:a16="http://schemas.microsoft.com/office/drawing/2014/main" id="{D49EA641-50BD-4A61-891F-B45CE86101EB}"/>
                </a:ext>
              </a:extLst>
            </p:cNvPr>
            <p:cNvSpPr/>
            <p:nvPr/>
          </p:nvSpPr>
          <p:spPr>
            <a:xfrm>
              <a:off x="2302278" y="1345094"/>
              <a:ext cx="1418252" cy="1947718"/>
            </a:xfrm>
            <a:prstGeom prst="round2Same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33CC"/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83D993B-D047-4392-8F2F-CD9EF0A382F0}"/>
                </a:ext>
              </a:extLst>
            </p:cNvPr>
            <p:cNvSpPr txBox="1"/>
            <p:nvPr/>
          </p:nvSpPr>
          <p:spPr>
            <a:xfrm>
              <a:off x="2481244" y="1664595"/>
              <a:ext cx="1060315" cy="963883"/>
            </a:xfrm>
            <a:prstGeom prst="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rtlCol="0">
              <a:spAutoFit/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Tw Cen MT" panose="020B0602020104020603" pitchFamily="34" charset="0"/>
              </a:endParaRPr>
            </a:p>
            <a:p>
              <a:pPr algn="ctr"/>
              <a:r>
                <a:rPr lang="en-US" sz="2400" dirty="0">
                  <a:solidFill>
                    <a:srgbClr val="002060"/>
                  </a:solidFill>
                  <a:latin typeface="Trebuchet MS" panose="020B0603020202020204" pitchFamily="34" charset="0"/>
                </a:rPr>
                <a:t>10 %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FE2ACA4-69A4-4028-B815-BFF1033CB401}"/>
              </a:ext>
            </a:extLst>
          </p:cNvPr>
          <p:cNvGrpSpPr/>
          <p:nvPr/>
        </p:nvGrpSpPr>
        <p:grpSpPr>
          <a:xfrm>
            <a:off x="4321838" y="1848778"/>
            <a:ext cx="960717" cy="1180061"/>
            <a:chOff x="2314675" y="1809277"/>
            <a:chExt cx="960717" cy="1180061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43" name="Chevron 20">
              <a:extLst>
                <a:ext uri="{FF2B5EF4-FFF2-40B4-BE49-F238E27FC236}">
                  <a16:creationId xmlns:a16="http://schemas.microsoft.com/office/drawing/2014/main" id="{2EE6F87E-9460-43FF-A958-CE3FFEF1C027}"/>
                </a:ext>
              </a:extLst>
            </p:cNvPr>
            <p:cNvSpPr/>
            <p:nvPr/>
          </p:nvSpPr>
          <p:spPr>
            <a:xfrm rot="18936287">
              <a:off x="2832233" y="1809277"/>
              <a:ext cx="443159" cy="561088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44" name="Chevron 78">
              <a:extLst>
                <a:ext uri="{FF2B5EF4-FFF2-40B4-BE49-F238E27FC236}">
                  <a16:creationId xmlns:a16="http://schemas.microsoft.com/office/drawing/2014/main" id="{DEA9942D-1B77-4175-8630-B8C00BA2A550}"/>
                </a:ext>
              </a:extLst>
            </p:cNvPr>
            <p:cNvSpPr/>
            <p:nvPr/>
          </p:nvSpPr>
          <p:spPr>
            <a:xfrm rot="18323253">
              <a:off x="2571148" y="2112720"/>
              <a:ext cx="443159" cy="561088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45" name="Chevron 79">
              <a:extLst>
                <a:ext uri="{FF2B5EF4-FFF2-40B4-BE49-F238E27FC236}">
                  <a16:creationId xmlns:a16="http://schemas.microsoft.com/office/drawing/2014/main" id="{892C2FFC-BD89-452D-9067-824A96DE77C0}"/>
                </a:ext>
              </a:extLst>
            </p:cNvPr>
            <p:cNvSpPr/>
            <p:nvPr/>
          </p:nvSpPr>
          <p:spPr>
            <a:xfrm rot="17553951">
              <a:off x="2373639" y="2487215"/>
              <a:ext cx="443159" cy="561088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F1014657-2428-4269-88A9-4D576F45FA6A}"/>
              </a:ext>
            </a:extLst>
          </p:cNvPr>
          <p:cNvGrpSpPr/>
          <p:nvPr/>
        </p:nvGrpSpPr>
        <p:grpSpPr>
          <a:xfrm>
            <a:off x="7048665" y="1887243"/>
            <a:ext cx="924853" cy="1253569"/>
            <a:chOff x="5012790" y="1832002"/>
            <a:chExt cx="924853" cy="1253569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47" name="Chevron 88">
              <a:extLst>
                <a:ext uri="{FF2B5EF4-FFF2-40B4-BE49-F238E27FC236}">
                  <a16:creationId xmlns:a16="http://schemas.microsoft.com/office/drawing/2014/main" id="{168FFFBE-7EDC-49B0-9B60-5038B635C914}"/>
                </a:ext>
              </a:extLst>
            </p:cNvPr>
            <p:cNvSpPr/>
            <p:nvPr/>
          </p:nvSpPr>
          <p:spPr>
            <a:xfrm rot="14415219">
              <a:off x="5271476" y="2163579"/>
              <a:ext cx="443159" cy="561088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48" name="Chevron 89">
              <a:extLst>
                <a:ext uri="{FF2B5EF4-FFF2-40B4-BE49-F238E27FC236}">
                  <a16:creationId xmlns:a16="http://schemas.microsoft.com/office/drawing/2014/main" id="{97F026D1-997D-489E-A9B3-E879D10F5BC4}"/>
                </a:ext>
              </a:extLst>
            </p:cNvPr>
            <p:cNvSpPr/>
            <p:nvPr/>
          </p:nvSpPr>
          <p:spPr>
            <a:xfrm rot="15508061">
              <a:off x="5435519" y="2583448"/>
              <a:ext cx="443159" cy="561088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49" name="Chevron 90">
              <a:extLst>
                <a:ext uri="{FF2B5EF4-FFF2-40B4-BE49-F238E27FC236}">
                  <a16:creationId xmlns:a16="http://schemas.microsoft.com/office/drawing/2014/main" id="{0FC73456-69FF-4381-8F84-0199448C8C57}"/>
                </a:ext>
              </a:extLst>
            </p:cNvPr>
            <p:cNvSpPr/>
            <p:nvPr/>
          </p:nvSpPr>
          <p:spPr>
            <a:xfrm rot="13393502">
              <a:off x="5012790" y="1832002"/>
              <a:ext cx="443159" cy="561088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DB81BC8A-B315-4FED-B62B-B32270591AD6}"/>
              </a:ext>
            </a:extLst>
          </p:cNvPr>
          <p:cNvGrpSpPr/>
          <p:nvPr/>
        </p:nvGrpSpPr>
        <p:grpSpPr>
          <a:xfrm>
            <a:off x="3893256" y="4688851"/>
            <a:ext cx="1418253" cy="1932327"/>
            <a:chOff x="2302278" y="2400348"/>
            <a:chExt cx="1418253" cy="2687217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51" name="Freeform: Shape 62">
              <a:extLst>
                <a:ext uri="{FF2B5EF4-FFF2-40B4-BE49-F238E27FC236}">
                  <a16:creationId xmlns:a16="http://schemas.microsoft.com/office/drawing/2014/main" id="{A7DD1325-E016-4A56-AF0D-23E1A287C973}"/>
                </a:ext>
              </a:extLst>
            </p:cNvPr>
            <p:cNvSpPr/>
            <p:nvPr/>
          </p:nvSpPr>
          <p:spPr>
            <a:xfrm flipV="1">
              <a:off x="2302278" y="2400348"/>
              <a:ext cx="1418253" cy="2687217"/>
            </a:xfrm>
            <a:custGeom>
              <a:avLst/>
              <a:gdLst>
                <a:gd name="connsiteX0" fmla="*/ 0 w 1418253"/>
                <a:gd name="connsiteY0" fmla="*/ 2687217 h 2687217"/>
                <a:gd name="connsiteX1" fmla="*/ 188768 w 1418253"/>
                <a:gd name="connsiteY1" fmla="*/ 2687217 h 2687217"/>
                <a:gd name="connsiteX2" fmla="*/ 188768 w 1418253"/>
                <a:gd name="connsiteY2" fmla="*/ 2687216 h 2687217"/>
                <a:gd name="connsiteX3" fmla="*/ 260479 w 1418253"/>
                <a:gd name="connsiteY3" fmla="*/ 2687216 h 2687217"/>
                <a:gd name="connsiteX4" fmla="*/ 261215 w 1418253"/>
                <a:gd name="connsiteY4" fmla="*/ 2679683 h 2687217"/>
                <a:gd name="connsiteX5" fmla="*/ 709126 w 1418253"/>
                <a:gd name="connsiteY5" fmla="*/ 2302974 h 2687217"/>
                <a:gd name="connsiteX6" fmla="*/ 1157037 w 1418253"/>
                <a:gd name="connsiteY6" fmla="*/ 2679683 h 2687217"/>
                <a:gd name="connsiteX7" fmla="*/ 1157773 w 1418253"/>
                <a:gd name="connsiteY7" fmla="*/ 2687216 h 2687217"/>
                <a:gd name="connsiteX8" fmla="*/ 1232626 w 1418253"/>
                <a:gd name="connsiteY8" fmla="*/ 2687216 h 2687217"/>
                <a:gd name="connsiteX9" fmla="*/ 1232626 w 1418253"/>
                <a:gd name="connsiteY9" fmla="*/ 2687217 h 2687217"/>
                <a:gd name="connsiteX10" fmla="*/ 1418253 w 1418253"/>
                <a:gd name="connsiteY10" fmla="*/ 2687217 h 2687217"/>
                <a:gd name="connsiteX11" fmla="*/ 1418253 w 1418253"/>
                <a:gd name="connsiteY11" fmla="*/ 279006 h 2687217"/>
                <a:gd name="connsiteX12" fmla="*/ 1181873 w 1418253"/>
                <a:gd name="connsiteY12" fmla="*/ 0 h 2687217"/>
                <a:gd name="connsiteX13" fmla="*/ 236380 w 1418253"/>
                <a:gd name="connsiteY13" fmla="*/ 0 h 2687217"/>
                <a:gd name="connsiteX14" fmla="*/ 0 w 1418253"/>
                <a:gd name="connsiteY14" fmla="*/ 279006 h 2687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18253" h="2687217">
                  <a:moveTo>
                    <a:pt x="0" y="2687217"/>
                  </a:moveTo>
                  <a:lnTo>
                    <a:pt x="188768" y="2687217"/>
                  </a:lnTo>
                  <a:lnTo>
                    <a:pt x="188768" y="2687216"/>
                  </a:lnTo>
                  <a:lnTo>
                    <a:pt x="260479" y="2687216"/>
                  </a:lnTo>
                  <a:lnTo>
                    <a:pt x="261215" y="2679683"/>
                  </a:lnTo>
                  <a:cubicBezTo>
                    <a:pt x="303847" y="2464696"/>
                    <a:pt x="488184" y="2302974"/>
                    <a:pt x="709126" y="2302974"/>
                  </a:cubicBezTo>
                  <a:cubicBezTo>
                    <a:pt x="930068" y="2302974"/>
                    <a:pt x="1114405" y="2464696"/>
                    <a:pt x="1157037" y="2679683"/>
                  </a:cubicBezTo>
                  <a:lnTo>
                    <a:pt x="1157773" y="2687216"/>
                  </a:lnTo>
                  <a:lnTo>
                    <a:pt x="1232626" y="2687216"/>
                  </a:lnTo>
                  <a:lnTo>
                    <a:pt x="1232626" y="2687217"/>
                  </a:lnTo>
                  <a:lnTo>
                    <a:pt x="1418253" y="2687217"/>
                  </a:lnTo>
                  <a:lnTo>
                    <a:pt x="1418253" y="279006"/>
                  </a:lnTo>
                  <a:cubicBezTo>
                    <a:pt x="1418253" y="124916"/>
                    <a:pt x="1312422" y="0"/>
                    <a:pt x="1181873" y="0"/>
                  </a:cubicBezTo>
                  <a:lnTo>
                    <a:pt x="236380" y="0"/>
                  </a:lnTo>
                  <a:cubicBezTo>
                    <a:pt x="105831" y="0"/>
                    <a:pt x="0" y="124916"/>
                    <a:pt x="0" y="27900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958C3D6-B3BE-49FF-8082-C5B6277349A4}"/>
                </a:ext>
              </a:extLst>
            </p:cNvPr>
            <p:cNvSpPr txBox="1"/>
            <p:nvPr/>
          </p:nvSpPr>
          <p:spPr>
            <a:xfrm>
              <a:off x="2481246" y="3056323"/>
              <a:ext cx="1147570" cy="856027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002060"/>
                  </a:solidFill>
                  <a:latin typeface="Trebuchet MS" panose="020B0603020202020204" pitchFamily="34" charset="0"/>
                </a:rPr>
                <a:t>Interreg</a:t>
              </a:r>
              <a:r>
                <a:rPr lang="en-US" sz="1600" dirty="0">
                  <a:solidFill>
                    <a:srgbClr val="002060"/>
                  </a:solidFill>
                  <a:latin typeface="Trebuchet MS" panose="020B0603020202020204" pitchFamily="34" charset="0"/>
                </a:rPr>
                <a:t> Funds </a:t>
              </a:r>
              <a:r>
                <a:rPr lang="en-US" sz="1600" dirty="0">
                  <a:latin typeface="Trebuchet MS" panose="020B0603020202020204" pitchFamily="34" charset="0"/>
                </a:rPr>
                <a:t>*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15CFE23C-447F-4A45-8B55-DCE67CAB363C}"/>
              </a:ext>
            </a:extLst>
          </p:cNvPr>
          <p:cNvGrpSpPr/>
          <p:nvPr/>
        </p:nvGrpSpPr>
        <p:grpSpPr>
          <a:xfrm>
            <a:off x="6892738" y="4726833"/>
            <a:ext cx="1418256" cy="1932327"/>
            <a:chOff x="2302278" y="2400348"/>
            <a:chExt cx="1418256" cy="2687217"/>
          </a:xfrm>
          <a:solidFill>
            <a:schemeClr val="bg1">
              <a:lumMod val="95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54" name="Freeform: Shape 69">
              <a:extLst>
                <a:ext uri="{FF2B5EF4-FFF2-40B4-BE49-F238E27FC236}">
                  <a16:creationId xmlns:a16="http://schemas.microsoft.com/office/drawing/2014/main" id="{8E106145-EF8B-4A4C-BD43-E7108334824C}"/>
                </a:ext>
              </a:extLst>
            </p:cNvPr>
            <p:cNvSpPr/>
            <p:nvPr/>
          </p:nvSpPr>
          <p:spPr>
            <a:xfrm flipV="1">
              <a:off x="2302278" y="2400348"/>
              <a:ext cx="1418253" cy="2687217"/>
            </a:xfrm>
            <a:custGeom>
              <a:avLst/>
              <a:gdLst>
                <a:gd name="connsiteX0" fmla="*/ 0 w 1418253"/>
                <a:gd name="connsiteY0" fmla="*/ 2687217 h 2687217"/>
                <a:gd name="connsiteX1" fmla="*/ 188768 w 1418253"/>
                <a:gd name="connsiteY1" fmla="*/ 2687217 h 2687217"/>
                <a:gd name="connsiteX2" fmla="*/ 188768 w 1418253"/>
                <a:gd name="connsiteY2" fmla="*/ 2687216 h 2687217"/>
                <a:gd name="connsiteX3" fmla="*/ 260479 w 1418253"/>
                <a:gd name="connsiteY3" fmla="*/ 2687216 h 2687217"/>
                <a:gd name="connsiteX4" fmla="*/ 261215 w 1418253"/>
                <a:gd name="connsiteY4" fmla="*/ 2679683 h 2687217"/>
                <a:gd name="connsiteX5" fmla="*/ 709126 w 1418253"/>
                <a:gd name="connsiteY5" fmla="*/ 2302974 h 2687217"/>
                <a:gd name="connsiteX6" fmla="*/ 1157037 w 1418253"/>
                <a:gd name="connsiteY6" fmla="*/ 2679683 h 2687217"/>
                <a:gd name="connsiteX7" fmla="*/ 1157773 w 1418253"/>
                <a:gd name="connsiteY7" fmla="*/ 2687216 h 2687217"/>
                <a:gd name="connsiteX8" fmla="*/ 1232626 w 1418253"/>
                <a:gd name="connsiteY8" fmla="*/ 2687216 h 2687217"/>
                <a:gd name="connsiteX9" fmla="*/ 1232626 w 1418253"/>
                <a:gd name="connsiteY9" fmla="*/ 2687217 h 2687217"/>
                <a:gd name="connsiteX10" fmla="*/ 1418253 w 1418253"/>
                <a:gd name="connsiteY10" fmla="*/ 2687217 h 2687217"/>
                <a:gd name="connsiteX11" fmla="*/ 1418253 w 1418253"/>
                <a:gd name="connsiteY11" fmla="*/ 279006 h 2687217"/>
                <a:gd name="connsiteX12" fmla="*/ 1181873 w 1418253"/>
                <a:gd name="connsiteY12" fmla="*/ 0 h 2687217"/>
                <a:gd name="connsiteX13" fmla="*/ 236380 w 1418253"/>
                <a:gd name="connsiteY13" fmla="*/ 0 h 2687217"/>
                <a:gd name="connsiteX14" fmla="*/ 0 w 1418253"/>
                <a:gd name="connsiteY14" fmla="*/ 279006 h 2687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18253" h="2687217">
                  <a:moveTo>
                    <a:pt x="0" y="2687217"/>
                  </a:moveTo>
                  <a:lnTo>
                    <a:pt x="188768" y="2687217"/>
                  </a:lnTo>
                  <a:lnTo>
                    <a:pt x="188768" y="2687216"/>
                  </a:lnTo>
                  <a:lnTo>
                    <a:pt x="260479" y="2687216"/>
                  </a:lnTo>
                  <a:lnTo>
                    <a:pt x="261215" y="2679683"/>
                  </a:lnTo>
                  <a:cubicBezTo>
                    <a:pt x="303847" y="2464696"/>
                    <a:pt x="488184" y="2302974"/>
                    <a:pt x="709126" y="2302974"/>
                  </a:cubicBezTo>
                  <a:cubicBezTo>
                    <a:pt x="930068" y="2302974"/>
                    <a:pt x="1114405" y="2464696"/>
                    <a:pt x="1157037" y="2679683"/>
                  </a:cubicBezTo>
                  <a:lnTo>
                    <a:pt x="1157773" y="2687216"/>
                  </a:lnTo>
                  <a:lnTo>
                    <a:pt x="1232626" y="2687216"/>
                  </a:lnTo>
                  <a:lnTo>
                    <a:pt x="1232626" y="2687217"/>
                  </a:lnTo>
                  <a:lnTo>
                    <a:pt x="1418253" y="2687217"/>
                  </a:lnTo>
                  <a:lnTo>
                    <a:pt x="1418253" y="279006"/>
                  </a:lnTo>
                  <a:cubicBezTo>
                    <a:pt x="1418253" y="124916"/>
                    <a:pt x="1312422" y="0"/>
                    <a:pt x="1181873" y="0"/>
                  </a:cubicBezTo>
                  <a:lnTo>
                    <a:pt x="236380" y="0"/>
                  </a:lnTo>
                  <a:cubicBezTo>
                    <a:pt x="105831" y="0"/>
                    <a:pt x="0" y="124916"/>
                    <a:pt x="0" y="27900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493D578-6317-415F-94A7-C53F69657A0D}"/>
                </a:ext>
              </a:extLst>
            </p:cNvPr>
            <p:cNvSpPr txBox="1"/>
            <p:nvPr/>
          </p:nvSpPr>
          <p:spPr>
            <a:xfrm>
              <a:off x="2302278" y="3056323"/>
              <a:ext cx="1418256" cy="898829"/>
            </a:xfrm>
            <a:prstGeom prst="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002060"/>
                  </a:solidFill>
                  <a:latin typeface="Trebuchet MS" panose="020B0603020202020204" pitchFamily="34" charset="0"/>
                </a:rPr>
                <a:t>Co-financing</a:t>
              </a:r>
            </a:p>
          </p:txBody>
        </p:sp>
      </p:grpSp>
      <p:sp>
        <p:nvSpPr>
          <p:cNvPr id="74" name="Frame 17">
            <a:extLst>
              <a:ext uri="{FF2B5EF4-FFF2-40B4-BE49-F238E27FC236}">
                <a16:creationId xmlns:a16="http://schemas.microsoft.com/office/drawing/2014/main" id="{0ED65932-FB70-41FF-B2A2-F304CC273033}"/>
              </a:ext>
            </a:extLst>
          </p:cNvPr>
          <p:cNvSpPr/>
          <p:nvPr/>
        </p:nvSpPr>
        <p:spPr>
          <a:xfrm>
            <a:off x="4452865" y="6059946"/>
            <a:ext cx="347025" cy="34702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rgbClr val="D14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5" name="Frame 17">
            <a:extLst>
              <a:ext uri="{FF2B5EF4-FFF2-40B4-BE49-F238E27FC236}">
                <a16:creationId xmlns:a16="http://schemas.microsoft.com/office/drawing/2014/main" id="{F7375C30-5250-46A5-BC91-DE67C928C5D1}"/>
              </a:ext>
            </a:extLst>
          </p:cNvPr>
          <p:cNvSpPr/>
          <p:nvPr/>
        </p:nvSpPr>
        <p:spPr>
          <a:xfrm>
            <a:off x="7450325" y="6059945"/>
            <a:ext cx="347025" cy="34702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12B152FE-6F8C-4CAA-8EAC-D46C56C94714}"/>
              </a:ext>
            </a:extLst>
          </p:cNvPr>
          <p:cNvSpPr/>
          <p:nvPr/>
        </p:nvSpPr>
        <p:spPr>
          <a:xfrm>
            <a:off x="896" y="0"/>
            <a:ext cx="44394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C008692-9C9B-4413-9A04-C84EB5C55A56}"/>
              </a:ext>
            </a:extLst>
          </p:cNvPr>
          <p:cNvGrpSpPr/>
          <p:nvPr/>
        </p:nvGrpSpPr>
        <p:grpSpPr>
          <a:xfrm>
            <a:off x="5480386" y="106982"/>
            <a:ext cx="1412352" cy="1679195"/>
            <a:chOff x="2432595" y="1345094"/>
            <a:chExt cx="1418252" cy="1947718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59" name="Rectangle: Top Corners Rounded 65">
              <a:extLst>
                <a:ext uri="{FF2B5EF4-FFF2-40B4-BE49-F238E27FC236}">
                  <a16:creationId xmlns:a16="http://schemas.microsoft.com/office/drawing/2014/main" id="{A9D4C87B-D9DB-4508-91A0-7045EC51BE4B}"/>
                </a:ext>
              </a:extLst>
            </p:cNvPr>
            <p:cNvSpPr/>
            <p:nvPr/>
          </p:nvSpPr>
          <p:spPr>
            <a:xfrm>
              <a:off x="2432595" y="1345094"/>
              <a:ext cx="1418252" cy="1947718"/>
            </a:xfrm>
            <a:prstGeom prst="round2SameRect">
              <a:avLst/>
            </a:prstGeom>
            <a:solidFill>
              <a:srgbClr val="FFC00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33CC"/>
                </a:solidFill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99138733-2E9F-425A-8EC5-FCBC8FA601DA}"/>
                </a:ext>
              </a:extLst>
            </p:cNvPr>
            <p:cNvSpPr txBox="1"/>
            <p:nvPr/>
          </p:nvSpPr>
          <p:spPr>
            <a:xfrm>
              <a:off x="2591431" y="1676655"/>
              <a:ext cx="1060315" cy="139227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rgbClr val="002060"/>
                  </a:solidFill>
                  <a:latin typeface="Trebuchet MS" panose="020B0603020202020204" pitchFamily="34" charset="0"/>
                </a:rPr>
                <a:t>72.28 mil. Euro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E637979A-4DBC-4A11-83C3-392B1CDADD4B}"/>
              </a:ext>
            </a:extLst>
          </p:cNvPr>
          <p:cNvGrpSpPr/>
          <p:nvPr/>
        </p:nvGrpSpPr>
        <p:grpSpPr>
          <a:xfrm>
            <a:off x="5480387" y="1314478"/>
            <a:ext cx="1418253" cy="1932327"/>
            <a:chOff x="2302278" y="2400348"/>
            <a:chExt cx="1418253" cy="2687217"/>
          </a:xfrm>
          <a:solidFill>
            <a:schemeClr val="bg1">
              <a:lumMod val="95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62" name="Freeform: Shape 69">
              <a:extLst>
                <a:ext uri="{FF2B5EF4-FFF2-40B4-BE49-F238E27FC236}">
                  <a16:creationId xmlns:a16="http://schemas.microsoft.com/office/drawing/2014/main" id="{E6429BFC-66CB-4B34-A0D3-B131403C9425}"/>
                </a:ext>
              </a:extLst>
            </p:cNvPr>
            <p:cNvSpPr/>
            <p:nvPr/>
          </p:nvSpPr>
          <p:spPr>
            <a:xfrm flipV="1">
              <a:off x="2302278" y="2400348"/>
              <a:ext cx="1418253" cy="2687217"/>
            </a:xfrm>
            <a:custGeom>
              <a:avLst/>
              <a:gdLst>
                <a:gd name="connsiteX0" fmla="*/ 0 w 1418253"/>
                <a:gd name="connsiteY0" fmla="*/ 2687217 h 2687217"/>
                <a:gd name="connsiteX1" fmla="*/ 188768 w 1418253"/>
                <a:gd name="connsiteY1" fmla="*/ 2687217 h 2687217"/>
                <a:gd name="connsiteX2" fmla="*/ 188768 w 1418253"/>
                <a:gd name="connsiteY2" fmla="*/ 2687216 h 2687217"/>
                <a:gd name="connsiteX3" fmla="*/ 260479 w 1418253"/>
                <a:gd name="connsiteY3" fmla="*/ 2687216 h 2687217"/>
                <a:gd name="connsiteX4" fmla="*/ 261215 w 1418253"/>
                <a:gd name="connsiteY4" fmla="*/ 2679683 h 2687217"/>
                <a:gd name="connsiteX5" fmla="*/ 709126 w 1418253"/>
                <a:gd name="connsiteY5" fmla="*/ 2302974 h 2687217"/>
                <a:gd name="connsiteX6" fmla="*/ 1157037 w 1418253"/>
                <a:gd name="connsiteY6" fmla="*/ 2679683 h 2687217"/>
                <a:gd name="connsiteX7" fmla="*/ 1157773 w 1418253"/>
                <a:gd name="connsiteY7" fmla="*/ 2687216 h 2687217"/>
                <a:gd name="connsiteX8" fmla="*/ 1232626 w 1418253"/>
                <a:gd name="connsiteY8" fmla="*/ 2687216 h 2687217"/>
                <a:gd name="connsiteX9" fmla="*/ 1232626 w 1418253"/>
                <a:gd name="connsiteY9" fmla="*/ 2687217 h 2687217"/>
                <a:gd name="connsiteX10" fmla="*/ 1418253 w 1418253"/>
                <a:gd name="connsiteY10" fmla="*/ 2687217 h 2687217"/>
                <a:gd name="connsiteX11" fmla="*/ 1418253 w 1418253"/>
                <a:gd name="connsiteY11" fmla="*/ 279006 h 2687217"/>
                <a:gd name="connsiteX12" fmla="*/ 1181873 w 1418253"/>
                <a:gd name="connsiteY12" fmla="*/ 0 h 2687217"/>
                <a:gd name="connsiteX13" fmla="*/ 236380 w 1418253"/>
                <a:gd name="connsiteY13" fmla="*/ 0 h 2687217"/>
                <a:gd name="connsiteX14" fmla="*/ 0 w 1418253"/>
                <a:gd name="connsiteY14" fmla="*/ 279006 h 2687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18253" h="2687217">
                  <a:moveTo>
                    <a:pt x="0" y="2687217"/>
                  </a:moveTo>
                  <a:lnTo>
                    <a:pt x="188768" y="2687217"/>
                  </a:lnTo>
                  <a:lnTo>
                    <a:pt x="188768" y="2687216"/>
                  </a:lnTo>
                  <a:lnTo>
                    <a:pt x="260479" y="2687216"/>
                  </a:lnTo>
                  <a:lnTo>
                    <a:pt x="261215" y="2679683"/>
                  </a:lnTo>
                  <a:cubicBezTo>
                    <a:pt x="303847" y="2464696"/>
                    <a:pt x="488184" y="2302974"/>
                    <a:pt x="709126" y="2302974"/>
                  </a:cubicBezTo>
                  <a:cubicBezTo>
                    <a:pt x="930068" y="2302974"/>
                    <a:pt x="1114405" y="2464696"/>
                    <a:pt x="1157037" y="2679683"/>
                  </a:cubicBezTo>
                  <a:lnTo>
                    <a:pt x="1157773" y="2687216"/>
                  </a:lnTo>
                  <a:lnTo>
                    <a:pt x="1232626" y="2687216"/>
                  </a:lnTo>
                  <a:lnTo>
                    <a:pt x="1232626" y="2687217"/>
                  </a:lnTo>
                  <a:lnTo>
                    <a:pt x="1418253" y="2687217"/>
                  </a:lnTo>
                  <a:lnTo>
                    <a:pt x="1418253" y="279006"/>
                  </a:lnTo>
                  <a:cubicBezTo>
                    <a:pt x="1418253" y="124916"/>
                    <a:pt x="1312422" y="0"/>
                    <a:pt x="1181873" y="0"/>
                  </a:cubicBezTo>
                  <a:lnTo>
                    <a:pt x="236380" y="0"/>
                  </a:lnTo>
                  <a:cubicBezTo>
                    <a:pt x="105831" y="0"/>
                    <a:pt x="0" y="124916"/>
                    <a:pt x="0" y="27900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C8B01EE1-E3B5-4433-8030-A8CBA387F404}"/>
                </a:ext>
              </a:extLst>
            </p:cNvPr>
            <p:cNvSpPr txBox="1"/>
            <p:nvPr/>
          </p:nvSpPr>
          <p:spPr>
            <a:xfrm>
              <a:off x="2481246" y="3056323"/>
              <a:ext cx="1060315" cy="898829"/>
            </a:xfrm>
            <a:prstGeom prst="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002060"/>
                  </a:solidFill>
                  <a:latin typeface="Trebuchet MS" panose="020B0603020202020204" pitchFamily="34" charset="0"/>
                </a:rPr>
                <a:t>Total Budget</a:t>
              </a:r>
            </a:p>
          </p:txBody>
        </p:sp>
      </p:grpSp>
      <p:sp>
        <p:nvSpPr>
          <p:cNvPr id="81" name="Frame 17">
            <a:extLst>
              <a:ext uri="{FF2B5EF4-FFF2-40B4-BE49-F238E27FC236}">
                <a16:creationId xmlns:a16="http://schemas.microsoft.com/office/drawing/2014/main" id="{AECDE284-C1C0-4B1A-9F2E-2B08E3B1DB6C}"/>
              </a:ext>
            </a:extLst>
          </p:cNvPr>
          <p:cNvSpPr/>
          <p:nvPr/>
        </p:nvSpPr>
        <p:spPr>
          <a:xfrm>
            <a:off x="6025450" y="2657429"/>
            <a:ext cx="347025" cy="34702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463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4" grpId="0" animBg="1"/>
      <p:bldP spid="75" grpId="0" animBg="1"/>
      <p:bldP spid="8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rc 28"/>
          <p:cNvSpPr/>
          <p:nvPr/>
        </p:nvSpPr>
        <p:spPr>
          <a:xfrm>
            <a:off x="-1092556" y="2107478"/>
            <a:ext cx="2067718" cy="2304869"/>
          </a:xfrm>
          <a:prstGeom prst="arc">
            <a:avLst>
              <a:gd name="adj1" fmla="val 16214739"/>
              <a:gd name="adj2" fmla="val 5403433"/>
            </a:avLst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4" name="Group 33"/>
          <p:cNvGrpSpPr/>
          <p:nvPr/>
        </p:nvGrpSpPr>
        <p:grpSpPr>
          <a:xfrm>
            <a:off x="985923" y="842426"/>
            <a:ext cx="2314573" cy="1774619"/>
            <a:chOff x="191592" y="962907"/>
            <a:chExt cx="2314573" cy="2209800"/>
          </a:xfrm>
          <a:solidFill>
            <a:schemeClr val="bg1">
              <a:lumMod val="50000"/>
            </a:schemeClr>
          </a:solidFill>
        </p:grpSpPr>
        <p:sp>
          <p:nvSpPr>
            <p:cNvPr id="31" name="Rounded Rectangle 30"/>
            <p:cNvSpPr/>
            <p:nvPr/>
          </p:nvSpPr>
          <p:spPr>
            <a:xfrm>
              <a:off x="191592" y="962907"/>
              <a:ext cx="2314573" cy="2209800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b="1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A more competitive and smarter Europe 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79322" y="1080893"/>
              <a:ext cx="21391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solidFill>
                    <a:srgbClr val="33CCFF"/>
                  </a:solidFill>
                  <a:latin typeface="Trebuchet MS" panose="020B0603020202020204" pitchFamily="34" charset="0"/>
                </a:rPr>
                <a:t>Policy Objective 1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975161" y="4107546"/>
            <a:ext cx="2385258" cy="1904999"/>
            <a:chOff x="-22312" y="4032685"/>
            <a:chExt cx="2386053" cy="2619478"/>
          </a:xfrm>
        </p:grpSpPr>
        <p:sp>
          <p:nvSpPr>
            <p:cNvPr id="67" name="Rounded Rectangle 66"/>
            <p:cNvSpPr/>
            <p:nvPr/>
          </p:nvSpPr>
          <p:spPr>
            <a:xfrm>
              <a:off x="-22312" y="4032685"/>
              <a:ext cx="2386053" cy="2619478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GB" sz="1200" b="1" dirty="0">
                <a:solidFill>
                  <a:schemeClr val="bg1"/>
                </a:solidFill>
                <a:latin typeface="Tw Cen MT" panose="020B0602020104020603" pitchFamily="34" charset="0"/>
              </a:endParaRPr>
            </a:p>
            <a:p>
              <a:pPr>
                <a:defRPr/>
              </a:pPr>
              <a:r>
                <a:rPr lang="en-GB" b="1" dirty="0">
                  <a:solidFill>
                    <a:srgbClr val="002060"/>
                  </a:solidFill>
                  <a:latin typeface="Trebuchet MS" panose="020B0603020202020204" pitchFamily="34" charset="0"/>
                </a:rPr>
                <a:t>A greener Europe 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73231" y="4293945"/>
              <a:ext cx="2139825" cy="5078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solidFill>
                    <a:srgbClr val="00B050"/>
                  </a:solidFill>
                  <a:latin typeface="Trebuchet MS" panose="020B0603020202020204" pitchFamily="34" charset="0"/>
                </a:rPr>
                <a:t>Policy Objective 2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570999" y="852859"/>
            <a:ext cx="1258038" cy="1774619"/>
            <a:chOff x="2641305" y="486924"/>
            <a:chExt cx="1071838" cy="1460769"/>
          </a:xfrm>
          <a:solidFill>
            <a:srgbClr val="0070C0"/>
          </a:solidFill>
        </p:grpSpPr>
        <p:sp>
          <p:nvSpPr>
            <p:cNvPr id="70" name="Rounded Rectangle 69"/>
            <p:cNvSpPr/>
            <p:nvPr/>
          </p:nvSpPr>
          <p:spPr>
            <a:xfrm>
              <a:off x="2641305" y="486924"/>
              <a:ext cx="1069580" cy="1460769"/>
            </a:xfrm>
            <a:prstGeom prst="round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600" b="1" dirty="0">
                <a:solidFill>
                  <a:schemeClr val="bg1"/>
                </a:solidFill>
                <a:latin typeface="Tw Cen MT" panose="020B0602020104020603" pitchFamily="34" charset="0"/>
              </a:endParaRPr>
            </a:p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b="1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Blue and Smart region</a:t>
              </a:r>
              <a:endParaRPr lang="fr-FR" b="1" kern="0" dirty="0">
                <a:ln w="22225">
                  <a:solidFill>
                    <a:srgbClr val="0000FF"/>
                  </a:solidFill>
                  <a:prstDash val="solid"/>
                </a:ln>
                <a:solidFill>
                  <a:schemeClr val="tx1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685829" y="558284"/>
              <a:ext cx="1027314" cy="30401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solidFill>
                    <a:srgbClr val="33CCFF"/>
                  </a:solidFill>
                  <a:latin typeface="Trebuchet MS" panose="020B0603020202020204" pitchFamily="34" charset="0"/>
                </a:rPr>
                <a:t>Priority 1</a:t>
              </a: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629163" y="4137696"/>
            <a:ext cx="1374082" cy="1874849"/>
            <a:chOff x="2712955" y="3299348"/>
            <a:chExt cx="976161" cy="1600198"/>
          </a:xfrm>
          <a:solidFill>
            <a:schemeClr val="accent3"/>
          </a:solidFill>
        </p:grpSpPr>
        <p:sp>
          <p:nvSpPr>
            <p:cNvPr id="72" name="Rounded Rectangle 71"/>
            <p:cNvSpPr/>
            <p:nvPr/>
          </p:nvSpPr>
          <p:spPr>
            <a:xfrm>
              <a:off x="2712955" y="3299348"/>
              <a:ext cx="976161" cy="1600198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600" b="1" dirty="0">
                <a:solidFill>
                  <a:schemeClr val="bg1"/>
                </a:solidFill>
                <a:latin typeface="Tw Cen MT" panose="020B0602020104020603" pitchFamily="34" charset="0"/>
              </a:endParaRPr>
            </a:p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b="1" dirty="0">
                  <a:solidFill>
                    <a:srgbClr val="002060"/>
                  </a:solidFill>
                  <a:latin typeface="Trebuchet MS" panose="020B0603020202020204" pitchFamily="34" charset="0"/>
                </a:rPr>
                <a:t>Clean and Green region</a:t>
              </a:r>
              <a:endParaRPr lang="fr-FR" b="1" kern="0" dirty="0">
                <a:ln w="22225">
                  <a:solidFill>
                    <a:srgbClr val="0000FF"/>
                  </a:solidFill>
                  <a:prstDash val="solid"/>
                </a:ln>
                <a:solidFill>
                  <a:srgbClr val="002060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737797" y="3418054"/>
              <a:ext cx="925755" cy="315228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rgbClr val="00B050"/>
                  </a:solidFill>
                  <a:latin typeface="Trebuchet MS" panose="020B0603020202020204" pitchFamily="34" charset="0"/>
                </a:rPr>
                <a:t>Priority 2</a:t>
              </a: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5061729" y="859869"/>
            <a:ext cx="3545326" cy="1566546"/>
            <a:chOff x="3962400" y="620273"/>
            <a:chExt cx="3328446" cy="1274053"/>
          </a:xfrm>
          <a:solidFill>
            <a:schemeClr val="bg1">
              <a:lumMod val="65000"/>
            </a:schemeClr>
          </a:solidFill>
        </p:grpSpPr>
        <p:sp>
          <p:nvSpPr>
            <p:cNvPr id="74" name="Rounded Rectangle 73"/>
            <p:cNvSpPr/>
            <p:nvPr/>
          </p:nvSpPr>
          <p:spPr>
            <a:xfrm>
              <a:off x="3962400" y="620273"/>
              <a:ext cx="3328446" cy="1274053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/>
              </a:pPr>
              <a:endPara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" panose="020B0602020104020603" pitchFamily="34" charset="0"/>
              </a:endParaRPr>
            </a:p>
            <a:p>
              <a:pPr>
                <a:defRPr/>
              </a:pPr>
              <a:r>
                <a:rPr 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rebuchet MS" panose="020B0603020202020204" pitchFamily="34" charset="0"/>
                </a:rPr>
                <a:t>1. Developing and enhancing research and innovation capacities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4038600" y="623892"/>
              <a:ext cx="2468650" cy="300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rgbClr val="33CCFF"/>
                  </a:solidFill>
                  <a:latin typeface="Trebuchet MS" panose="020B0603020202020204" pitchFamily="34" charset="0"/>
                </a:rPr>
                <a:t>Specific Objective</a:t>
              </a: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5383575" y="3719755"/>
            <a:ext cx="3223479" cy="2824214"/>
            <a:chOff x="3876838" y="4144085"/>
            <a:chExt cx="3126470" cy="2824214"/>
          </a:xfrm>
          <a:solidFill>
            <a:schemeClr val="bg1">
              <a:lumMod val="50000"/>
            </a:schemeClr>
          </a:solidFill>
        </p:grpSpPr>
        <p:sp>
          <p:nvSpPr>
            <p:cNvPr id="77" name="Rounded Rectangle 76"/>
            <p:cNvSpPr/>
            <p:nvPr/>
          </p:nvSpPr>
          <p:spPr>
            <a:xfrm>
              <a:off x="3876838" y="4144085"/>
              <a:ext cx="3126470" cy="2824214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/>
              </a:pPr>
              <a:endParaRPr lang="fr-F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" panose="020B0602020104020603" pitchFamily="34" charset="0"/>
              </a:endParaRPr>
            </a:p>
            <a:p>
              <a:pPr>
                <a:defRPr/>
              </a:pPr>
              <a:endParaRPr lang="fr-F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" panose="020B0602020104020603" pitchFamily="34" charset="0"/>
              </a:endParaRPr>
            </a:p>
            <a:p>
              <a:pPr>
                <a:defRPr/>
              </a:pPr>
              <a:r>
                <a:rPr lang="en-US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rebuchet MS" panose="020B0603020202020204" pitchFamily="34" charset="0"/>
                </a:rPr>
                <a:t>4. Promoting climate change adaptation and disaster risk prevention</a:t>
              </a:r>
            </a:p>
            <a:p>
              <a:pPr>
                <a:defRPr/>
              </a:pPr>
              <a:endParaRPr lang="en-US" sz="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endParaRPr>
            </a:p>
            <a:p>
              <a:pPr>
                <a:defRPr/>
              </a:pPr>
              <a:r>
                <a:rPr lang="en-US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rebuchet MS" panose="020B0603020202020204" pitchFamily="34" charset="0"/>
                </a:rPr>
                <a:t>7. Enhancing protection and preservation of nature, biodiversity and green infrastructure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4089286" y="4244913"/>
              <a:ext cx="2180087" cy="369332"/>
            </a:xfrm>
            <a:prstGeom prst="rect">
              <a:avLst/>
            </a:prstGeom>
            <a:solidFill>
              <a:srgbClr val="92D050"/>
            </a:solidFill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solidFill>
                    <a:srgbClr val="00B050"/>
                  </a:solidFill>
                  <a:latin typeface="Trebuchet MS" panose="020B0603020202020204" pitchFamily="34" charset="0"/>
                </a:rPr>
                <a:t>Specific Objectives</a:t>
              </a:r>
              <a:endParaRPr lang="en-GB" b="1" dirty="0">
                <a:solidFill>
                  <a:srgbClr val="002060"/>
                </a:solidFill>
                <a:latin typeface="Trebuchet MS" panose="020B0603020202020204" pitchFamily="34" charset="0"/>
              </a:endParaRPr>
            </a:p>
          </p:txBody>
        </p:sp>
      </p:grpSp>
      <p:sp>
        <p:nvSpPr>
          <p:cNvPr id="90" name="Trapezoid 22">
            <a:extLst>
              <a:ext uri="{FF2B5EF4-FFF2-40B4-BE49-F238E27FC236}">
                <a16:creationId xmlns:a16="http://schemas.microsoft.com/office/drawing/2014/main" id="{8060F8F4-88D1-403E-AEED-026342856024}"/>
              </a:ext>
            </a:extLst>
          </p:cNvPr>
          <p:cNvSpPr>
            <a:spLocks noChangeAspect="1"/>
          </p:cNvSpPr>
          <p:nvPr/>
        </p:nvSpPr>
        <p:spPr>
          <a:xfrm>
            <a:off x="1135571" y="2710786"/>
            <a:ext cx="360000" cy="183139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1" name="Trapezoid 22">
            <a:extLst>
              <a:ext uri="{FF2B5EF4-FFF2-40B4-BE49-F238E27FC236}">
                <a16:creationId xmlns:a16="http://schemas.microsoft.com/office/drawing/2014/main" id="{8060F8F4-88D1-403E-AEED-026342856024}"/>
              </a:ext>
            </a:extLst>
          </p:cNvPr>
          <p:cNvSpPr>
            <a:spLocks noChangeAspect="1"/>
          </p:cNvSpPr>
          <p:nvPr/>
        </p:nvSpPr>
        <p:spPr>
          <a:xfrm>
            <a:off x="1136316" y="3739096"/>
            <a:ext cx="360000" cy="183139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1" name="Pie 24">
            <a:extLst>
              <a:ext uri="{FF2B5EF4-FFF2-40B4-BE49-F238E27FC236}">
                <a16:creationId xmlns:a16="http://schemas.microsoft.com/office/drawing/2014/main" id="{4A1FF869-46CA-475E-B575-E3B3E9B0270A}"/>
              </a:ext>
            </a:extLst>
          </p:cNvPr>
          <p:cNvSpPr/>
          <p:nvPr/>
        </p:nvSpPr>
        <p:spPr>
          <a:xfrm rot="16200000">
            <a:off x="7290846" y="3263861"/>
            <a:ext cx="350460" cy="348520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84EDFF2-EC66-4B7D-9CFD-4F4E7275E47F}"/>
              </a:ext>
            </a:extLst>
          </p:cNvPr>
          <p:cNvSpPr txBox="1"/>
          <p:nvPr/>
        </p:nvSpPr>
        <p:spPr>
          <a:xfrm>
            <a:off x="3034323" y="2960856"/>
            <a:ext cx="354532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Priorities</a:t>
            </a:r>
            <a:endParaRPr lang="ro-RO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pic>
        <p:nvPicPr>
          <p:cNvPr id="33" name="Picture 2" descr="\\Drmie_dgcte\dcti\Programe CTE 2007-2013\BMN\BMN 21-27\Comunicare\3 Visual identity\LOGO\Logo NEXT Black Sea Basin RGB Color.jpg">
            <a:extLst>
              <a:ext uri="{FF2B5EF4-FFF2-40B4-BE49-F238E27FC236}">
                <a16:creationId xmlns:a16="http://schemas.microsoft.com/office/drawing/2014/main" id="{0C00534C-712A-4209-AA9C-540EA34BC2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34" y="83577"/>
            <a:ext cx="2266974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B039D056-93AF-4671-8C17-3553152429B7}"/>
              </a:ext>
            </a:extLst>
          </p:cNvPr>
          <p:cNvSpPr/>
          <p:nvPr/>
        </p:nvSpPr>
        <p:spPr>
          <a:xfrm>
            <a:off x="-57326" y="0"/>
            <a:ext cx="44394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grpSp>
        <p:nvGrpSpPr>
          <p:cNvPr id="87" name="Group 86"/>
          <p:cNvGrpSpPr/>
          <p:nvPr/>
        </p:nvGrpSpPr>
        <p:grpSpPr>
          <a:xfrm rot="1739482">
            <a:off x="38201" y="2330771"/>
            <a:ext cx="324816" cy="1739078"/>
            <a:chOff x="-130804" y="2390374"/>
            <a:chExt cx="324816" cy="1739078"/>
          </a:xfrm>
        </p:grpSpPr>
        <p:grpSp>
          <p:nvGrpSpPr>
            <p:cNvPr id="20" name="Group 19"/>
            <p:cNvGrpSpPr/>
            <p:nvPr/>
          </p:nvGrpSpPr>
          <p:grpSpPr>
            <a:xfrm rot="17557764">
              <a:off x="-840576" y="3155709"/>
              <a:ext cx="1739078" cy="208408"/>
              <a:chOff x="-73420" y="2914242"/>
              <a:chExt cx="5181597" cy="318866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Isosceles Triangle 6"/>
              <p:cNvSpPr/>
              <p:nvPr/>
            </p:nvSpPr>
            <p:spPr>
              <a:xfrm rot="5400000">
                <a:off x="3653346" y="1778275"/>
                <a:ext cx="318864" cy="2590798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" name="Isosceles Triangle 53"/>
              <p:cNvSpPr/>
              <p:nvPr/>
            </p:nvSpPr>
            <p:spPr>
              <a:xfrm rot="16200000" flipH="1">
                <a:off x="1062548" y="1778276"/>
                <a:ext cx="318864" cy="2590800"/>
              </a:xfrm>
              <a:prstGeom prst="triangle">
                <a:avLst/>
              </a:prstGeom>
              <a:no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1" name="Oval 20"/>
            <p:cNvSpPr/>
            <p:nvPr/>
          </p:nvSpPr>
          <p:spPr>
            <a:xfrm>
              <a:off x="-130804" y="3121494"/>
              <a:ext cx="324816" cy="329240"/>
            </a:xfrm>
            <a:prstGeom prst="ellipse">
              <a:avLst/>
            </a:prstGeom>
            <a:solidFill>
              <a:schemeClr val="tx1"/>
            </a:solidFill>
            <a:ln w="3175"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6225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.60833 -0.00717 " pathEditMode="relative" rAng="0" ptsTypes="AA">
                                      <p:cBhvr>
                                        <p:cTn id="9" dur="5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17" y="-37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5400000">
                                      <p:cBhvr>
                                        <p:cTn id="17" dur="1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61111E-6 -4.81481E-6 L 0.60834 -0.003 " pathEditMode="relative" rAng="0" ptsTypes="AA">
                                      <p:cBhvr>
                                        <p:cTn id="19" dur="5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17" y="-16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342D9ADF-7CF3-49CD-A74F-67CD306D36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831" y="4557146"/>
            <a:ext cx="252740" cy="252740"/>
          </a:xfrm>
          <a:prstGeom prst="rect">
            <a:avLst/>
          </a:prstGeom>
        </p:spPr>
      </p:pic>
      <p:pic>
        <p:nvPicPr>
          <p:cNvPr id="15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7977"/>
            <a:ext cx="2266974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5324A628-5C68-4591-B7E3-DC56C84DB8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7487916"/>
              </p:ext>
            </p:extLst>
          </p:nvPr>
        </p:nvGraphicFramePr>
        <p:xfrm>
          <a:off x="609600" y="1219200"/>
          <a:ext cx="8389127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F5100C8-3BF9-4EFD-8AAF-940A950D5CEF}"/>
              </a:ext>
            </a:extLst>
          </p:cNvPr>
          <p:cNvSpPr txBox="1"/>
          <p:nvPr/>
        </p:nvSpPr>
        <p:spPr>
          <a:xfrm>
            <a:off x="2667000" y="6163091"/>
            <a:ext cx="4876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Priority 1 - S</a:t>
            </a:r>
            <a:r>
              <a:rPr kumimoji="0" lang="en-GB" sz="2400" b="1" i="0" u="none" strike="noStrike" kern="1200" cap="none" spc="0" normalizeH="0" baseline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</a:rPr>
              <a:t>pecific Objective 1</a:t>
            </a:r>
            <a:endParaRPr lang="en-GB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263106-9BB6-4CA3-8B2E-84365AD88B72}"/>
              </a:ext>
            </a:extLst>
          </p:cNvPr>
          <p:cNvSpPr/>
          <p:nvPr/>
        </p:nvSpPr>
        <p:spPr>
          <a:xfrm>
            <a:off x="896" y="0"/>
            <a:ext cx="44394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6FCD06-B2E7-40BB-963B-48BE5B385F84}"/>
              </a:ext>
            </a:extLst>
          </p:cNvPr>
          <p:cNvSpPr txBox="1"/>
          <p:nvPr/>
        </p:nvSpPr>
        <p:spPr>
          <a:xfrm>
            <a:off x="4572000" y="528007"/>
            <a:ext cx="3962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Fields of action </a:t>
            </a:r>
            <a:r>
              <a:rPr lang="en-GB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(1/3)</a:t>
            </a:r>
          </a:p>
        </p:txBody>
      </p:sp>
    </p:spTree>
    <p:extLst>
      <p:ext uri="{BB962C8B-B14F-4D97-AF65-F5344CB8AC3E}">
        <p14:creationId xmlns:p14="http://schemas.microsoft.com/office/powerpoint/2010/main" val="4117970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342D9ADF-7CF3-49CD-A74F-67CD306D36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831" y="4557146"/>
            <a:ext cx="252740" cy="252740"/>
          </a:xfrm>
          <a:prstGeom prst="rect">
            <a:avLst/>
          </a:prstGeom>
        </p:spPr>
      </p:pic>
      <p:pic>
        <p:nvPicPr>
          <p:cNvPr id="15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7977"/>
            <a:ext cx="2266974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5324A628-5C68-4591-B7E3-DC56C84DB8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61378250"/>
              </p:ext>
            </p:extLst>
          </p:nvPr>
        </p:nvGraphicFramePr>
        <p:xfrm>
          <a:off x="609600" y="1058387"/>
          <a:ext cx="8389127" cy="51047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D0D6CAB6-0B1D-4AF3-9045-4A9E32CFD4DE}"/>
              </a:ext>
            </a:extLst>
          </p:cNvPr>
          <p:cNvSpPr/>
          <p:nvPr/>
        </p:nvSpPr>
        <p:spPr>
          <a:xfrm>
            <a:off x="896" y="0"/>
            <a:ext cx="44394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165CFB-C2E5-4380-8774-D28FADC79585}"/>
              </a:ext>
            </a:extLst>
          </p:cNvPr>
          <p:cNvSpPr txBox="1"/>
          <p:nvPr/>
        </p:nvSpPr>
        <p:spPr>
          <a:xfrm>
            <a:off x="4572000" y="528007"/>
            <a:ext cx="3962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Fields of action </a:t>
            </a:r>
            <a:r>
              <a:rPr lang="en-GB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(2/3)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278C7F-9700-4CAB-860E-17AC1BFE18CD}"/>
              </a:ext>
            </a:extLst>
          </p:cNvPr>
          <p:cNvSpPr txBox="1"/>
          <p:nvPr/>
        </p:nvSpPr>
        <p:spPr>
          <a:xfrm>
            <a:off x="2667000" y="6163091"/>
            <a:ext cx="4876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Priority 2 - S</a:t>
            </a:r>
            <a:r>
              <a:rPr kumimoji="0" lang="en-GB" sz="2400" b="1" i="0" u="none" strike="noStrike" kern="1200" cap="none" spc="0" normalizeH="0" baseline="0" dirty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</a:rPr>
              <a:t>pecific Objective 4</a:t>
            </a:r>
            <a:endParaRPr lang="en-GB" sz="24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0237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342D9ADF-7CF3-49CD-A74F-67CD306D36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831" y="4557146"/>
            <a:ext cx="252740" cy="252740"/>
          </a:xfrm>
          <a:prstGeom prst="rect">
            <a:avLst/>
          </a:prstGeom>
        </p:spPr>
      </p:pic>
      <p:pic>
        <p:nvPicPr>
          <p:cNvPr id="15" name="Picture 2" descr="\\Drmie_dgcte\dcti\Programe CTE 2007-2013\BMN\BMN 21-27\Comunicare\3 Visual identity\LOGO\Logo NEXT Black Sea Basin RGB Colo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04800"/>
            <a:ext cx="2266974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5324A628-5C68-4591-B7E3-DC56C84DB8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7768552"/>
              </p:ext>
            </p:extLst>
          </p:nvPr>
        </p:nvGraphicFramePr>
        <p:xfrm>
          <a:off x="609600" y="1112782"/>
          <a:ext cx="8389127" cy="49070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9E31416-8B00-4A76-BC3B-29C83A26321B}"/>
              </a:ext>
            </a:extLst>
          </p:cNvPr>
          <p:cNvSpPr/>
          <p:nvPr/>
        </p:nvSpPr>
        <p:spPr>
          <a:xfrm>
            <a:off x="896" y="0"/>
            <a:ext cx="44394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C105A2-8B71-4E86-B2B6-4B3F0D1AB61D}"/>
              </a:ext>
            </a:extLst>
          </p:cNvPr>
          <p:cNvSpPr txBox="1"/>
          <p:nvPr/>
        </p:nvSpPr>
        <p:spPr>
          <a:xfrm>
            <a:off x="4572000" y="528007"/>
            <a:ext cx="3962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Fields of action </a:t>
            </a:r>
            <a:r>
              <a:rPr lang="en-GB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(3/3)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26A88C-C6CA-4A43-AE8F-379ADD3A8F92}"/>
              </a:ext>
            </a:extLst>
          </p:cNvPr>
          <p:cNvSpPr txBox="1"/>
          <p:nvPr/>
        </p:nvSpPr>
        <p:spPr>
          <a:xfrm>
            <a:off x="2667000" y="6163091"/>
            <a:ext cx="4876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Priority 2 - S</a:t>
            </a:r>
            <a:r>
              <a:rPr kumimoji="0" lang="en-GB" sz="2400" b="1" i="0" u="none" strike="noStrike" kern="1200" cap="none" spc="0" normalizeH="0" baseline="0" dirty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</a:rPr>
              <a:t>pecific Objective 7</a:t>
            </a:r>
            <a:endParaRPr lang="en-GB" sz="24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144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2411</TotalTime>
  <Words>1211</Words>
  <Application>Microsoft Office PowerPoint</Application>
  <PresentationFormat>On-screen Show (4:3)</PresentationFormat>
  <Paragraphs>170</Paragraphs>
  <Slides>16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Trebuchet MS</vt:lpstr>
      <vt:lpstr>Tw Cen MT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Maris</dc:creator>
  <cp:lastModifiedBy>Jesica</cp:lastModifiedBy>
  <cp:revision>253</cp:revision>
  <dcterms:created xsi:type="dcterms:W3CDTF">2006-08-16T00:00:00Z</dcterms:created>
  <dcterms:modified xsi:type="dcterms:W3CDTF">2022-11-14T13:20:41Z</dcterms:modified>
</cp:coreProperties>
</file>