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516" r:id="rId2"/>
    <p:sldId id="515" r:id="rId3"/>
    <p:sldId id="258" r:id="rId4"/>
    <p:sldId id="267" r:id="rId5"/>
    <p:sldId id="512" r:id="rId6"/>
    <p:sldId id="266" r:id="rId7"/>
    <p:sldId id="493" r:id="rId8"/>
    <p:sldId id="270" r:id="rId9"/>
    <p:sldId id="269" r:id="rId10"/>
    <p:sldId id="517" r:id="rId11"/>
    <p:sldId id="275" r:id="rId12"/>
    <p:sldId id="518" r:id="rId13"/>
    <p:sldId id="277" r:id="rId14"/>
    <p:sldId id="519" r:id="rId15"/>
    <p:sldId id="282" r:id="rId16"/>
    <p:sldId id="28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00"/>
    <a:srgbClr val="FEF500"/>
    <a:srgbClr val="993366"/>
    <a:srgbClr val="07147A"/>
    <a:srgbClr val="751D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56" autoAdjust="0"/>
    <p:restoredTop sz="74403"/>
  </p:normalViewPr>
  <p:slideViewPr>
    <p:cSldViewPr snapToGrid="0" snapToObjects="1">
      <p:cViewPr varScale="1">
        <p:scale>
          <a:sx n="85" d="100"/>
          <a:sy n="85" d="100"/>
        </p:scale>
        <p:origin x="18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C218C2-13CE-C942-A460-4A4C9343250C}" type="doc">
      <dgm:prSet loTypeId="urn:microsoft.com/office/officeart/2005/8/layout/radial5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D9BE5DA-CFD8-904E-8ACC-29FED72D9811}">
      <dgm:prSet phldrT="[Texte]" custT="1"/>
      <dgm:spPr>
        <a:ln>
          <a:solidFill>
            <a:schemeClr val="accent2">
              <a:lumMod val="20000"/>
              <a:lumOff val="80000"/>
            </a:schemeClr>
          </a:solidFill>
        </a:ln>
      </dgm:spPr>
      <dgm:t>
        <a:bodyPr/>
        <a:lstStyle/>
        <a:p>
          <a:r>
            <a:rPr lang="en-GB" sz="1800" b="1" noProof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rPr>
            <a:t>Stakeholders</a:t>
          </a:r>
        </a:p>
      </dgm:t>
    </dgm:pt>
    <dgm:pt modelId="{1EEE632C-AA45-B243-B8F4-6368FB6CEEE5}" type="parTrans" cxnId="{1A7583ED-AEC0-C740-BF66-DC0A51D5EB69}">
      <dgm:prSet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3BE3C352-EC29-D64D-8AB6-390512B0FA2D}" type="sibTrans" cxnId="{1A7583ED-AEC0-C740-BF66-DC0A51D5EB69}">
      <dgm:prSet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C194EEEC-6B35-9243-A713-EC87BE1DFF4A}">
      <dgm:prSet phldrT="[Texte]" custT="1"/>
      <dgm:spPr/>
      <dgm:t>
        <a:bodyPr/>
        <a:lstStyle/>
        <a:p>
          <a:r>
            <a:rPr lang="en-GB" sz="1800" b="1" noProof="0" dirty="0">
              <a:latin typeface="Century Gothic" charset="0"/>
              <a:ea typeface="Century Gothic" charset="0"/>
              <a:cs typeface="Century Gothic" charset="0"/>
            </a:rPr>
            <a:t>Who will benefit</a:t>
          </a:r>
          <a:r>
            <a:rPr lang="en-GB" sz="1800" noProof="0" dirty="0">
              <a:latin typeface="Century Gothic" charset="0"/>
              <a:ea typeface="Century Gothic" charset="0"/>
              <a:cs typeface="Century Gothic" charset="0"/>
            </a:rPr>
            <a:t>?</a:t>
          </a:r>
        </a:p>
      </dgm:t>
    </dgm:pt>
    <dgm:pt modelId="{29E20329-2CEB-E146-8DA0-38BF2277813A}" type="parTrans" cxnId="{A90F8836-DB0E-3349-B49D-35299B3C5CEA}">
      <dgm:prSet custT="1"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39733C16-934D-F14E-89BB-BF2C54711AF0}" type="sibTrans" cxnId="{A90F8836-DB0E-3349-B49D-35299B3C5CEA}">
      <dgm:prSet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3201639F-D68A-EB44-BE19-A8691E6C9E99}">
      <dgm:prSet phldrT="[Texte]" custT="1"/>
      <dgm:spPr/>
      <dgm:t>
        <a:bodyPr/>
        <a:lstStyle/>
        <a:p>
          <a:r>
            <a:rPr lang="en-GB" sz="1800" noProof="0" dirty="0">
              <a:latin typeface="Century Gothic" charset="0"/>
              <a:ea typeface="Century Gothic" charset="0"/>
              <a:cs typeface="Century Gothic" charset="0"/>
            </a:rPr>
            <a:t>Who will</a:t>
          </a:r>
          <a:r>
            <a:rPr lang="en-GB" sz="1800" baseline="0" noProof="0" dirty="0">
              <a:latin typeface="Century Gothic" charset="0"/>
              <a:ea typeface="Century Gothic" charset="0"/>
              <a:cs typeface="Century Gothic" charset="0"/>
            </a:rPr>
            <a:t> </a:t>
          </a:r>
          <a:r>
            <a:rPr lang="en-GB" sz="1800" b="1" baseline="0" noProof="0" dirty="0">
              <a:latin typeface="Century Gothic" charset="0"/>
              <a:ea typeface="Century Gothic" charset="0"/>
              <a:cs typeface="Century Gothic" charset="0"/>
            </a:rPr>
            <a:t>loose out</a:t>
          </a:r>
          <a:r>
            <a:rPr lang="en-GB" sz="1800" baseline="0" noProof="0" dirty="0">
              <a:latin typeface="Century Gothic" charset="0"/>
              <a:ea typeface="Century Gothic" charset="0"/>
              <a:cs typeface="Century Gothic" charset="0"/>
            </a:rPr>
            <a:t>?</a:t>
          </a:r>
          <a:endParaRPr lang="en-GB" sz="1800" noProof="0" dirty="0">
            <a:latin typeface="Century Gothic" charset="0"/>
            <a:ea typeface="Century Gothic" charset="0"/>
            <a:cs typeface="Century Gothic" charset="0"/>
          </a:endParaRPr>
        </a:p>
      </dgm:t>
    </dgm:pt>
    <dgm:pt modelId="{F7027BF8-D443-1947-A3D7-BBA509CEA052}" type="parTrans" cxnId="{20A9A5AA-3619-7245-B35B-0BC8D5E7151A}">
      <dgm:prSet custT="1"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2F309A3C-2119-8944-8A22-5D7822CE0296}" type="sibTrans" cxnId="{20A9A5AA-3619-7245-B35B-0BC8D5E7151A}">
      <dgm:prSet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6F35B3FF-3A78-4A42-B0F8-780E1E73F6C6}">
      <dgm:prSet phldrT="[Texte]" custT="1"/>
      <dgm:spPr/>
      <dgm:t>
        <a:bodyPr/>
        <a:lstStyle/>
        <a:p>
          <a:r>
            <a:rPr lang="en-GB" sz="1800" noProof="0" dirty="0">
              <a:latin typeface="Century Gothic" charset="0"/>
              <a:ea typeface="Century Gothic" charset="0"/>
              <a:cs typeface="Century Gothic" charset="0"/>
            </a:rPr>
            <a:t>Directly (target groups)</a:t>
          </a:r>
        </a:p>
      </dgm:t>
    </dgm:pt>
    <dgm:pt modelId="{50E72D67-D66E-2B41-9C6F-0C62A588B391}" type="parTrans" cxnId="{64EF5157-523D-1346-A6BF-17947E338E55}">
      <dgm:prSet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0E5A5D30-7BCF-B743-9A1B-2D1FF010DA9E}" type="sibTrans" cxnId="{64EF5157-523D-1346-A6BF-17947E338E55}">
      <dgm:prSet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77DAA977-C24B-1C4E-8EA0-8C6D287682F6}">
      <dgm:prSet phldrT="[Texte]" custT="1"/>
      <dgm:spPr/>
      <dgm:t>
        <a:bodyPr/>
        <a:lstStyle/>
        <a:p>
          <a:r>
            <a:rPr lang="en-GB" sz="1800" noProof="0" dirty="0">
              <a:latin typeface="Century Gothic" charset="0"/>
              <a:ea typeface="Century Gothic" charset="0"/>
              <a:cs typeface="Century Gothic" charset="0"/>
            </a:rPr>
            <a:t>Indirectly/in the long term (final beneficiaries)</a:t>
          </a:r>
        </a:p>
      </dgm:t>
    </dgm:pt>
    <dgm:pt modelId="{7CD677F2-9F1F-424B-9888-312A0B1DD094}" type="parTrans" cxnId="{075E0501-F5C1-3F43-BD61-66943899436A}">
      <dgm:prSet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A248AE72-C3B4-8647-AFC6-66C3775C5937}" type="sibTrans" cxnId="{075E0501-F5C1-3F43-BD61-66943899436A}">
      <dgm:prSet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65C9DF59-B1B9-0740-ABF7-EB1D747871B1}">
      <dgm:prSet phldrT="[Texte]" custT="1"/>
      <dgm:spPr/>
      <dgm:t>
        <a:bodyPr/>
        <a:lstStyle/>
        <a:p>
          <a:r>
            <a:rPr lang="en-GB" sz="1800" noProof="0" dirty="0">
              <a:latin typeface="Century Gothic" charset="0"/>
              <a:ea typeface="Century Gothic" charset="0"/>
              <a:cs typeface="Century Gothic" charset="0"/>
            </a:rPr>
            <a:t>What is their </a:t>
          </a:r>
          <a:r>
            <a:rPr lang="en-GB" sz="1800" b="1" noProof="0" dirty="0">
              <a:latin typeface="Century Gothic" charset="0"/>
              <a:ea typeface="Century Gothic" charset="0"/>
              <a:cs typeface="Century Gothic" charset="0"/>
            </a:rPr>
            <a:t>capacity</a:t>
          </a:r>
          <a:r>
            <a:rPr lang="en-GB" sz="1800" b="1" baseline="0" noProof="0" dirty="0">
              <a:latin typeface="Century Gothic" charset="0"/>
              <a:ea typeface="Century Gothic" charset="0"/>
              <a:cs typeface="Century Gothic" charset="0"/>
            </a:rPr>
            <a:t> and </a:t>
          </a:r>
          <a:r>
            <a:rPr lang="en-GB" sz="1800" b="1" noProof="0" dirty="0">
              <a:latin typeface="Century Gothic" charset="0"/>
              <a:ea typeface="Century Gothic" charset="0"/>
              <a:cs typeface="Century Gothic" charset="0"/>
            </a:rPr>
            <a:t>motivation </a:t>
          </a:r>
          <a:r>
            <a:rPr lang="en-GB" sz="1800" noProof="0" dirty="0">
              <a:latin typeface="Century Gothic" charset="0"/>
              <a:ea typeface="Century Gothic" charset="0"/>
              <a:cs typeface="Century Gothic" charset="0"/>
            </a:rPr>
            <a:t>to bring a change?</a:t>
          </a:r>
        </a:p>
      </dgm:t>
    </dgm:pt>
    <dgm:pt modelId="{4155E477-815B-9A43-B2E3-19DB0B793EE4}" type="parTrans" cxnId="{C2AC10CE-BEE4-3C4F-BC5D-E4CAC52B5238}">
      <dgm:prSet custT="1"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BC7E85BB-868B-7E49-92F8-D0559B5B4767}" type="sibTrans" cxnId="{C2AC10CE-BEE4-3C4F-BC5D-E4CAC52B5238}">
      <dgm:prSet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722882B8-15F9-5E4C-B713-79DF64B5877E}">
      <dgm:prSet phldrT="[Texte]" custT="1"/>
      <dgm:spPr/>
      <dgm:t>
        <a:bodyPr/>
        <a:lstStyle/>
        <a:p>
          <a:r>
            <a:rPr lang="en-GB" sz="1800" noProof="0" dirty="0">
              <a:latin typeface="Century Gothic" charset="0"/>
              <a:ea typeface="Century Gothic" charset="0"/>
              <a:cs typeface="Century Gothic" charset="0"/>
            </a:rPr>
            <a:t>What are possible actions to </a:t>
          </a:r>
          <a:r>
            <a:rPr lang="en-GB" sz="1800" b="0" noProof="0" dirty="0">
              <a:latin typeface="Century Gothic" charset="0"/>
              <a:ea typeface="Century Gothic" charset="0"/>
              <a:cs typeface="Century Gothic" charset="0"/>
            </a:rPr>
            <a:t>address their </a:t>
          </a:r>
          <a:r>
            <a:rPr lang="en-GB" sz="1800" b="1" noProof="0" dirty="0">
              <a:latin typeface="Century Gothic" charset="0"/>
              <a:ea typeface="Century Gothic" charset="0"/>
              <a:cs typeface="Century Gothic" charset="0"/>
            </a:rPr>
            <a:t>needs</a:t>
          </a:r>
          <a:r>
            <a:rPr lang="en-GB" sz="1800" b="1" baseline="0" noProof="0" dirty="0">
              <a:latin typeface="Century Gothic" charset="0"/>
              <a:ea typeface="Century Gothic" charset="0"/>
              <a:cs typeface="Century Gothic" charset="0"/>
            </a:rPr>
            <a:t> and </a:t>
          </a:r>
          <a:r>
            <a:rPr lang="en-GB" sz="1800" b="1" noProof="0" dirty="0">
              <a:latin typeface="Century Gothic" charset="0"/>
              <a:ea typeface="Century Gothic" charset="0"/>
              <a:cs typeface="Century Gothic" charset="0"/>
            </a:rPr>
            <a:t>interest</a:t>
          </a:r>
          <a:r>
            <a:rPr lang="en-GB" sz="1800" noProof="0" dirty="0">
              <a:latin typeface="Century Gothic" charset="0"/>
              <a:ea typeface="Century Gothic" charset="0"/>
              <a:cs typeface="Century Gothic" charset="0"/>
            </a:rPr>
            <a:t>?</a:t>
          </a:r>
        </a:p>
      </dgm:t>
    </dgm:pt>
    <dgm:pt modelId="{F527A7A3-6E23-6A45-A46E-8E5EBBC47861}" type="parTrans" cxnId="{B6E43353-A16D-D044-A2B1-603E67A4D16D}">
      <dgm:prSet custT="1"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A407AD12-C55F-3B49-8465-D4277BF161EA}" type="sibTrans" cxnId="{B6E43353-A16D-D044-A2B1-603E67A4D16D}">
      <dgm:prSet/>
      <dgm:spPr/>
      <dgm:t>
        <a:bodyPr/>
        <a:lstStyle/>
        <a:p>
          <a:endParaRPr lang="fr-FR" sz="1800">
            <a:latin typeface="Century Gothic" charset="0"/>
            <a:ea typeface="Century Gothic" charset="0"/>
            <a:cs typeface="Century Gothic" charset="0"/>
          </a:endParaRPr>
        </a:p>
      </dgm:t>
    </dgm:pt>
    <dgm:pt modelId="{1F136663-EB63-9948-8EB8-64E23AF69B72}" type="pres">
      <dgm:prSet presAssocID="{7FC218C2-13CE-C942-A460-4A4C9343250C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942CD46-DFF5-3B41-9A60-3409D5377D12}" type="pres">
      <dgm:prSet presAssocID="{1D9BE5DA-CFD8-904E-8ACC-29FED72D9811}" presName="centerShape" presStyleLbl="node0" presStyleIdx="0" presStyleCnt="1" custScaleX="161172" custScaleY="161155"/>
      <dgm:spPr/>
    </dgm:pt>
    <dgm:pt modelId="{5DBB06FF-7E58-E54B-87BC-E5AEFB54EC98}" type="pres">
      <dgm:prSet presAssocID="{4155E477-815B-9A43-B2E3-19DB0B793EE4}" presName="parTrans" presStyleLbl="sibTrans2D1" presStyleIdx="0" presStyleCnt="4"/>
      <dgm:spPr/>
    </dgm:pt>
    <dgm:pt modelId="{7DE5D388-ADC6-C14C-ADD6-12814E5FFC7C}" type="pres">
      <dgm:prSet presAssocID="{4155E477-815B-9A43-B2E3-19DB0B793EE4}" presName="connectorText" presStyleLbl="sibTrans2D1" presStyleIdx="0" presStyleCnt="4"/>
      <dgm:spPr/>
    </dgm:pt>
    <dgm:pt modelId="{9C3ABD5D-1EC5-D040-A622-97BFB6A7477B}" type="pres">
      <dgm:prSet presAssocID="{65C9DF59-B1B9-0740-ABF7-EB1D747871B1}" presName="node" presStyleLbl="node1" presStyleIdx="0" presStyleCnt="4" custScaleX="163018" custScaleY="163729" custRadScaleRad="152970" custRadScaleInc="276739">
        <dgm:presLayoutVars>
          <dgm:bulletEnabled val="1"/>
        </dgm:presLayoutVars>
      </dgm:prSet>
      <dgm:spPr/>
    </dgm:pt>
    <dgm:pt modelId="{17B8EB79-424E-CD41-9ACE-4CE3F52C5667}" type="pres">
      <dgm:prSet presAssocID="{F527A7A3-6E23-6A45-A46E-8E5EBBC47861}" presName="parTrans" presStyleLbl="sibTrans2D1" presStyleIdx="1" presStyleCnt="4"/>
      <dgm:spPr/>
    </dgm:pt>
    <dgm:pt modelId="{A7065A58-8B79-3C4A-B2E5-AB460B9B5452}" type="pres">
      <dgm:prSet presAssocID="{F527A7A3-6E23-6A45-A46E-8E5EBBC47861}" presName="connectorText" presStyleLbl="sibTrans2D1" presStyleIdx="1" presStyleCnt="4"/>
      <dgm:spPr/>
    </dgm:pt>
    <dgm:pt modelId="{28423F21-43F5-8D46-90F2-B5ABAC4ABB81}" type="pres">
      <dgm:prSet presAssocID="{722882B8-15F9-5E4C-B713-79DF64B5877E}" presName="node" presStyleLbl="node1" presStyleIdx="1" presStyleCnt="4" custScaleX="170470" custScaleY="170314" custRadScaleRad="146749" custRadScaleInc="-48607">
        <dgm:presLayoutVars>
          <dgm:bulletEnabled val="1"/>
        </dgm:presLayoutVars>
      </dgm:prSet>
      <dgm:spPr/>
    </dgm:pt>
    <dgm:pt modelId="{0478F17D-0C08-FD44-92DB-F66496163546}" type="pres">
      <dgm:prSet presAssocID="{29E20329-2CEB-E146-8DA0-38BF2277813A}" presName="parTrans" presStyleLbl="sibTrans2D1" presStyleIdx="2" presStyleCnt="4"/>
      <dgm:spPr/>
    </dgm:pt>
    <dgm:pt modelId="{F8587D6E-55F4-E641-943D-E3BA41F2D828}" type="pres">
      <dgm:prSet presAssocID="{29E20329-2CEB-E146-8DA0-38BF2277813A}" presName="connectorText" presStyleLbl="sibTrans2D1" presStyleIdx="2" presStyleCnt="4"/>
      <dgm:spPr/>
    </dgm:pt>
    <dgm:pt modelId="{97FCA3D0-567D-7444-8D0C-FAAC72AE55B5}" type="pres">
      <dgm:prSet presAssocID="{C194EEEC-6B35-9243-A713-EC87BE1DFF4A}" presName="node" presStyleLbl="node1" presStyleIdx="2" presStyleCnt="4" custScaleX="202197" custScaleY="204027" custRadScaleRad="162405" custRadScaleInc="143804">
        <dgm:presLayoutVars>
          <dgm:bulletEnabled val="1"/>
        </dgm:presLayoutVars>
      </dgm:prSet>
      <dgm:spPr/>
    </dgm:pt>
    <dgm:pt modelId="{0131E35D-3733-4B44-A843-91A71E7D5389}" type="pres">
      <dgm:prSet presAssocID="{F7027BF8-D443-1947-A3D7-BBA509CEA052}" presName="parTrans" presStyleLbl="sibTrans2D1" presStyleIdx="3" presStyleCnt="4"/>
      <dgm:spPr/>
    </dgm:pt>
    <dgm:pt modelId="{0FDB09AC-F4ED-2845-9D01-AD97F4EC65BC}" type="pres">
      <dgm:prSet presAssocID="{F7027BF8-D443-1947-A3D7-BBA509CEA052}" presName="connectorText" presStyleLbl="sibTrans2D1" presStyleIdx="3" presStyleCnt="4"/>
      <dgm:spPr/>
    </dgm:pt>
    <dgm:pt modelId="{0412585D-A023-4C42-B1A7-81BF45B801DE}" type="pres">
      <dgm:prSet presAssocID="{3201639F-D68A-EB44-BE19-A8691E6C9E99}" presName="node" presStyleLbl="node1" presStyleIdx="3" presStyleCnt="4" custScaleX="114451" custScaleY="113526" custRadScaleRad="147475" custRadScaleInc="59060">
        <dgm:presLayoutVars>
          <dgm:bulletEnabled val="1"/>
        </dgm:presLayoutVars>
      </dgm:prSet>
      <dgm:spPr/>
    </dgm:pt>
  </dgm:ptLst>
  <dgm:cxnLst>
    <dgm:cxn modelId="{075E0501-F5C1-3F43-BD61-66943899436A}" srcId="{C194EEEC-6B35-9243-A713-EC87BE1DFF4A}" destId="{77DAA977-C24B-1C4E-8EA0-8C6D287682F6}" srcOrd="1" destOrd="0" parTransId="{7CD677F2-9F1F-424B-9888-312A0B1DD094}" sibTransId="{A248AE72-C3B4-8647-AFC6-66C3775C5937}"/>
    <dgm:cxn modelId="{C57C661B-8B8D-154F-80E0-2412573C871C}" type="presOf" srcId="{6F35B3FF-3A78-4A42-B0F8-780E1E73F6C6}" destId="{97FCA3D0-567D-7444-8D0C-FAAC72AE55B5}" srcOrd="0" destOrd="1" presId="urn:microsoft.com/office/officeart/2005/8/layout/radial5"/>
    <dgm:cxn modelId="{4C5D0325-F019-5248-8763-4F025705B615}" type="presOf" srcId="{722882B8-15F9-5E4C-B713-79DF64B5877E}" destId="{28423F21-43F5-8D46-90F2-B5ABAC4ABB81}" srcOrd="0" destOrd="0" presId="urn:microsoft.com/office/officeart/2005/8/layout/radial5"/>
    <dgm:cxn modelId="{941C0928-FE5E-1142-A916-5B48E6B12629}" type="presOf" srcId="{65C9DF59-B1B9-0740-ABF7-EB1D747871B1}" destId="{9C3ABD5D-1EC5-D040-A622-97BFB6A7477B}" srcOrd="0" destOrd="0" presId="urn:microsoft.com/office/officeart/2005/8/layout/radial5"/>
    <dgm:cxn modelId="{7345732C-5803-2C48-BD22-8BA502C97C4D}" type="presOf" srcId="{4155E477-815B-9A43-B2E3-19DB0B793EE4}" destId="{5DBB06FF-7E58-E54B-87BC-E5AEFB54EC98}" srcOrd="0" destOrd="0" presId="urn:microsoft.com/office/officeart/2005/8/layout/radial5"/>
    <dgm:cxn modelId="{5E80B32D-973C-8848-BE0A-2FA642D23CC8}" type="presOf" srcId="{F527A7A3-6E23-6A45-A46E-8E5EBBC47861}" destId="{17B8EB79-424E-CD41-9ACE-4CE3F52C5667}" srcOrd="0" destOrd="0" presId="urn:microsoft.com/office/officeart/2005/8/layout/radial5"/>
    <dgm:cxn modelId="{F47BE133-F36C-4848-916D-1738894F1758}" type="presOf" srcId="{1D9BE5DA-CFD8-904E-8ACC-29FED72D9811}" destId="{6942CD46-DFF5-3B41-9A60-3409D5377D12}" srcOrd="0" destOrd="0" presId="urn:microsoft.com/office/officeart/2005/8/layout/radial5"/>
    <dgm:cxn modelId="{A90F8836-DB0E-3349-B49D-35299B3C5CEA}" srcId="{1D9BE5DA-CFD8-904E-8ACC-29FED72D9811}" destId="{C194EEEC-6B35-9243-A713-EC87BE1DFF4A}" srcOrd="2" destOrd="0" parTransId="{29E20329-2CEB-E146-8DA0-38BF2277813A}" sibTransId="{39733C16-934D-F14E-89BB-BF2C54711AF0}"/>
    <dgm:cxn modelId="{C7C3F23A-AF8F-244B-9DBF-CD461FC2C759}" type="presOf" srcId="{F527A7A3-6E23-6A45-A46E-8E5EBBC47861}" destId="{A7065A58-8B79-3C4A-B2E5-AB460B9B5452}" srcOrd="1" destOrd="0" presId="urn:microsoft.com/office/officeart/2005/8/layout/radial5"/>
    <dgm:cxn modelId="{B6E43353-A16D-D044-A2B1-603E67A4D16D}" srcId="{1D9BE5DA-CFD8-904E-8ACC-29FED72D9811}" destId="{722882B8-15F9-5E4C-B713-79DF64B5877E}" srcOrd="1" destOrd="0" parTransId="{F527A7A3-6E23-6A45-A46E-8E5EBBC47861}" sibTransId="{A407AD12-C55F-3B49-8465-D4277BF161EA}"/>
    <dgm:cxn modelId="{FDFE6F75-C582-9442-B2C8-5239F45197BC}" type="presOf" srcId="{F7027BF8-D443-1947-A3D7-BBA509CEA052}" destId="{0131E35D-3733-4B44-A843-91A71E7D5389}" srcOrd="0" destOrd="0" presId="urn:microsoft.com/office/officeart/2005/8/layout/radial5"/>
    <dgm:cxn modelId="{64EF5157-523D-1346-A6BF-17947E338E55}" srcId="{C194EEEC-6B35-9243-A713-EC87BE1DFF4A}" destId="{6F35B3FF-3A78-4A42-B0F8-780E1E73F6C6}" srcOrd="0" destOrd="0" parTransId="{50E72D67-D66E-2B41-9C6F-0C62A588B391}" sibTransId="{0E5A5D30-7BCF-B743-9A1B-2D1FF010DA9E}"/>
    <dgm:cxn modelId="{F3570959-3320-2B4E-ABFF-8B759B72E2E6}" type="presOf" srcId="{C194EEEC-6B35-9243-A713-EC87BE1DFF4A}" destId="{97FCA3D0-567D-7444-8D0C-FAAC72AE55B5}" srcOrd="0" destOrd="0" presId="urn:microsoft.com/office/officeart/2005/8/layout/radial5"/>
    <dgm:cxn modelId="{AB92CD5A-C7E3-AC40-A0FC-1573AD078DC0}" type="presOf" srcId="{4155E477-815B-9A43-B2E3-19DB0B793EE4}" destId="{7DE5D388-ADC6-C14C-ADD6-12814E5FFC7C}" srcOrd="1" destOrd="0" presId="urn:microsoft.com/office/officeart/2005/8/layout/radial5"/>
    <dgm:cxn modelId="{1A34A592-83F0-064C-BFB6-1E19B0692240}" type="presOf" srcId="{F7027BF8-D443-1947-A3D7-BBA509CEA052}" destId="{0FDB09AC-F4ED-2845-9D01-AD97F4EC65BC}" srcOrd="1" destOrd="0" presId="urn:microsoft.com/office/officeart/2005/8/layout/radial5"/>
    <dgm:cxn modelId="{6224579D-3E02-174F-B509-F75A1C7F5F8F}" type="presOf" srcId="{29E20329-2CEB-E146-8DA0-38BF2277813A}" destId="{0478F17D-0C08-FD44-92DB-F66496163546}" srcOrd="0" destOrd="0" presId="urn:microsoft.com/office/officeart/2005/8/layout/radial5"/>
    <dgm:cxn modelId="{A97F1CA1-6E61-4744-AE5B-D35B14113496}" type="presOf" srcId="{7FC218C2-13CE-C942-A460-4A4C9343250C}" destId="{1F136663-EB63-9948-8EB8-64E23AF69B72}" srcOrd="0" destOrd="0" presId="urn:microsoft.com/office/officeart/2005/8/layout/radial5"/>
    <dgm:cxn modelId="{20A9A5AA-3619-7245-B35B-0BC8D5E7151A}" srcId="{1D9BE5DA-CFD8-904E-8ACC-29FED72D9811}" destId="{3201639F-D68A-EB44-BE19-A8691E6C9E99}" srcOrd="3" destOrd="0" parTransId="{F7027BF8-D443-1947-A3D7-BBA509CEA052}" sibTransId="{2F309A3C-2119-8944-8A22-5D7822CE0296}"/>
    <dgm:cxn modelId="{D6AC81C5-0FC7-804D-BFBC-2676154E387F}" type="presOf" srcId="{3201639F-D68A-EB44-BE19-A8691E6C9E99}" destId="{0412585D-A023-4C42-B1A7-81BF45B801DE}" srcOrd="0" destOrd="0" presId="urn:microsoft.com/office/officeart/2005/8/layout/radial5"/>
    <dgm:cxn modelId="{69AB57CD-36EA-0C44-852D-B80A54624810}" type="presOf" srcId="{29E20329-2CEB-E146-8DA0-38BF2277813A}" destId="{F8587D6E-55F4-E641-943D-E3BA41F2D828}" srcOrd="1" destOrd="0" presId="urn:microsoft.com/office/officeart/2005/8/layout/radial5"/>
    <dgm:cxn modelId="{C2AC10CE-BEE4-3C4F-BC5D-E4CAC52B5238}" srcId="{1D9BE5DA-CFD8-904E-8ACC-29FED72D9811}" destId="{65C9DF59-B1B9-0740-ABF7-EB1D747871B1}" srcOrd="0" destOrd="0" parTransId="{4155E477-815B-9A43-B2E3-19DB0B793EE4}" sibTransId="{BC7E85BB-868B-7E49-92F8-D0559B5B4767}"/>
    <dgm:cxn modelId="{1A7583ED-AEC0-C740-BF66-DC0A51D5EB69}" srcId="{7FC218C2-13CE-C942-A460-4A4C9343250C}" destId="{1D9BE5DA-CFD8-904E-8ACC-29FED72D9811}" srcOrd="0" destOrd="0" parTransId="{1EEE632C-AA45-B243-B8F4-6368FB6CEEE5}" sibTransId="{3BE3C352-EC29-D64D-8AB6-390512B0FA2D}"/>
    <dgm:cxn modelId="{38A5EBED-B998-4D47-B893-E25D69AC8F86}" type="presOf" srcId="{77DAA977-C24B-1C4E-8EA0-8C6D287682F6}" destId="{97FCA3D0-567D-7444-8D0C-FAAC72AE55B5}" srcOrd="0" destOrd="2" presId="urn:microsoft.com/office/officeart/2005/8/layout/radial5"/>
    <dgm:cxn modelId="{465C7D4A-61AB-E24A-ACC9-BABC3FB46531}" type="presParOf" srcId="{1F136663-EB63-9948-8EB8-64E23AF69B72}" destId="{6942CD46-DFF5-3B41-9A60-3409D5377D12}" srcOrd="0" destOrd="0" presId="urn:microsoft.com/office/officeart/2005/8/layout/radial5"/>
    <dgm:cxn modelId="{2FC73CD9-F7D6-F542-B35D-E795F24B5308}" type="presParOf" srcId="{1F136663-EB63-9948-8EB8-64E23AF69B72}" destId="{5DBB06FF-7E58-E54B-87BC-E5AEFB54EC98}" srcOrd="1" destOrd="0" presId="urn:microsoft.com/office/officeart/2005/8/layout/radial5"/>
    <dgm:cxn modelId="{5C9CCBB6-625C-B147-AA40-7D5F8A99E909}" type="presParOf" srcId="{5DBB06FF-7E58-E54B-87BC-E5AEFB54EC98}" destId="{7DE5D388-ADC6-C14C-ADD6-12814E5FFC7C}" srcOrd="0" destOrd="0" presId="urn:microsoft.com/office/officeart/2005/8/layout/radial5"/>
    <dgm:cxn modelId="{23E3DE09-DE32-2141-8A86-361638D71D1B}" type="presParOf" srcId="{1F136663-EB63-9948-8EB8-64E23AF69B72}" destId="{9C3ABD5D-1EC5-D040-A622-97BFB6A7477B}" srcOrd="2" destOrd="0" presId="urn:microsoft.com/office/officeart/2005/8/layout/radial5"/>
    <dgm:cxn modelId="{6A56F312-C174-AE4C-857E-88D00ADB83D0}" type="presParOf" srcId="{1F136663-EB63-9948-8EB8-64E23AF69B72}" destId="{17B8EB79-424E-CD41-9ACE-4CE3F52C5667}" srcOrd="3" destOrd="0" presId="urn:microsoft.com/office/officeart/2005/8/layout/radial5"/>
    <dgm:cxn modelId="{ED2E2883-C971-494B-8614-82DA51237C22}" type="presParOf" srcId="{17B8EB79-424E-CD41-9ACE-4CE3F52C5667}" destId="{A7065A58-8B79-3C4A-B2E5-AB460B9B5452}" srcOrd="0" destOrd="0" presId="urn:microsoft.com/office/officeart/2005/8/layout/radial5"/>
    <dgm:cxn modelId="{68D10B79-DA55-5A4F-8995-8B6A891343EE}" type="presParOf" srcId="{1F136663-EB63-9948-8EB8-64E23AF69B72}" destId="{28423F21-43F5-8D46-90F2-B5ABAC4ABB81}" srcOrd="4" destOrd="0" presId="urn:microsoft.com/office/officeart/2005/8/layout/radial5"/>
    <dgm:cxn modelId="{B32D4FB4-054D-B34D-984D-67FD282BC134}" type="presParOf" srcId="{1F136663-EB63-9948-8EB8-64E23AF69B72}" destId="{0478F17D-0C08-FD44-92DB-F66496163546}" srcOrd="5" destOrd="0" presId="urn:microsoft.com/office/officeart/2005/8/layout/radial5"/>
    <dgm:cxn modelId="{4341D5F1-B6E0-6543-BB08-9C1C483AC922}" type="presParOf" srcId="{0478F17D-0C08-FD44-92DB-F66496163546}" destId="{F8587D6E-55F4-E641-943D-E3BA41F2D828}" srcOrd="0" destOrd="0" presId="urn:microsoft.com/office/officeart/2005/8/layout/radial5"/>
    <dgm:cxn modelId="{B4300E8F-767D-FF4E-8366-347D8753723A}" type="presParOf" srcId="{1F136663-EB63-9948-8EB8-64E23AF69B72}" destId="{97FCA3D0-567D-7444-8D0C-FAAC72AE55B5}" srcOrd="6" destOrd="0" presId="urn:microsoft.com/office/officeart/2005/8/layout/radial5"/>
    <dgm:cxn modelId="{461C04B2-DD3A-A044-9F35-9F88724ED401}" type="presParOf" srcId="{1F136663-EB63-9948-8EB8-64E23AF69B72}" destId="{0131E35D-3733-4B44-A843-91A71E7D5389}" srcOrd="7" destOrd="0" presId="urn:microsoft.com/office/officeart/2005/8/layout/radial5"/>
    <dgm:cxn modelId="{72D8F397-0BAD-AB4F-AC80-8DC741148FB2}" type="presParOf" srcId="{0131E35D-3733-4B44-A843-91A71E7D5389}" destId="{0FDB09AC-F4ED-2845-9D01-AD97F4EC65BC}" srcOrd="0" destOrd="0" presId="urn:microsoft.com/office/officeart/2005/8/layout/radial5"/>
    <dgm:cxn modelId="{1118474C-871E-8244-A884-9681D629F1A3}" type="presParOf" srcId="{1F136663-EB63-9948-8EB8-64E23AF69B72}" destId="{0412585D-A023-4C42-B1A7-81BF45B801DE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42CD46-DFF5-3B41-9A60-3409D5377D12}">
      <dsp:nvSpPr>
        <dsp:cNvPr id="0" name=""/>
        <dsp:cNvSpPr/>
      </dsp:nvSpPr>
      <dsp:spPr>
        <a:xfrm>
          <a:off x="3906662" y="1425998"/>
          <a:ext cx="2305602" cy="23053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rPr>
            <a:t>Stakeholders</a:t>
          </a:r>
        </a:p>
      </dsp:txBody>
      <dsp:txXfrm>
        <a:off x="4244310" y="1763610"/>
        <a:ext cx="1630306" cy="1630135"/>
      </dsp:txXfrm>
    </dsp:sp>
    <dsp:sp modelId="{5DBB06FF-7E58-E54B-87BC-E5AEFB54EC98}">
      <dsp:nvSpPr>
        <dsp:cNvPr id="0" name=""/>
        <dsp:cNvSpPr/>
      </dsp:nvSpPr>
      <dsp:spPr>
        <a:xfrm rot="2033403">
          <a:off x="6115587" y="3173240"/>
          <a:ext cx="382099" cy="4863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800" kern="1200">
            <a:latin typeface="Century Gothic" charset="0"/>
            <a:ea typeface="Century Gothic" charset="0"/>
            <a:cs typeface="Century Gothic" charset="0"/>
          </a:endParaRPr>
        </a:p>
      </dsp:txBody>
      <dsp:txXfrm>
        <a:off x="6125324" y="3238556"/>
        <a:ext cx="267469" cy="291827"/>
      </dsp:txXfrm>
    </dsp:sp>
    <dsp:sp modelId="{9C3ABD5D-1EC5-D040-A622-97BFB6A7477B}">
      <dsp:nvSpPr>
        <dsp:cNvPr id="0" name=""/>
        <dsp:cNvSpPr/>
      </dsp:nvSpPr>
      <dsp:spPr>
        <a:xfrm>
          <a:off x="6418057" y="3103410"/>
          <a:ext cx="2332010" cy="23421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>
              <a:latin typeface="Century Gothic" charset="0"/>
              <a:ea typeface="Century Gothic" charset="0"/>
              <a:cs typeface="Century Gothic" charset="0"/>
            </a:rPr>
            <a:t>What is their </a:t>
          </a:r>
          <a:r>
            <a:rPr lang="en-GB" sz="1800" b="1" kern="1200" noProof="0" dirty="0">
              <a:latin typeface="Century Gothic" charset="0"/>
              <a:ea typeface="Century Gothic" charset="0"/>
              <a:cs typeface="Century Gothic" charset="0"/>
            </a:rPr>
            <a:t>capacity</a:t>
          </a:r>
          <a:r>
            <a:rPr lang="en-GB" sz="1800" b="1" kern="1200" baseline="0" noProof="0" dirty="0">
              <a:latin typeface="Century Gothic" charset="0"/>
              <a:ea typeface="Century Gothic" charset="0"/>
              <a:cs typeface="Century Gothic" charset="0"/>
            </a:rPr>
            <a:t> and </a:t>
          </a:r>
          <a:r>
            <a:rPr lang="en-GB" sz="1800" b="1" kern="1200" noProof="0" dirty="0">
              <a:latin typeface="Century Gothic" charset="0"/>
              <a:ea typeface="Century Gothic" charset="0"/>
              <a:cs typeface="Century Gothic" charset="0"/>
            </a:rPr>
            <a:t>motivation </a:t>
          </a:r>
          <a:r>
            <a:rPr lang="en-GB" sz="1800" kern="1200" noProof="0" dirty="0">
              <a:latin typeface="Century Gothic" charset="0"/>
              <a:ea typeface="Century Gothic" charset="0"/>
              <a:cs typeface="Century Gothic" charset="0"/>
            </a:rPr>
            <a:t>to bring a change?</a:t>
          </a:r>
        </a:p>
      </dsp:txBody>
      <dsp:txXfrm>
        <a:off x="6759572" y="3446414"/>
        <a:ext cx="1648980" cy="1656173"/>
      </dsp:txXfrm>
    </dsp:sp>
    <dsp:sp modelId="{17B8EB79-424E-CD41-9ACE-4CE3F52C5667}">
      <dsp:nvSpPr>
        <dsp:cNvPr id="0" name=""/>
        <dsp:cNvSpPr/>
      </dsp:nvSpPr>
      <dsp:spPr>
        <a:xfrm rot="20287611">
          <a:off x="6234388" y="1803385"/>
          <a:ext cx="301037" cy="4863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800" kern="1200">
            <a:latin typeface="Century Gothic" charset="0"/>
            <a:ea typeface="Century Gothic" charset="0"/>
            <a:cs typeface="Century Gothic" charset="0"/>
          </a:endParaRPr>
        </a:p>
      </dsp:txBody>
      <dsp:txXfrm>
        <a:off x="6237639" y="1917483"/>
        <a:ext cx="210726" cy="291827"/>
      </dsp:txXfrm>
    </dsp:sp>
    <dsp:sp modelId="{28423F21-43F5-8D46-90F2-B5ABAC4ABB81}">
      <dsp:nvSpPr>
        <dsp:cNvPr id="0" name=""/>
        <dsp:cNvSpPr/>
      </dsp:nvSpPr>
      <dsp:spPr>
        <a:xfrm>
          <a:off x="6568445" y="265207"/>
          <a:ext cx="2438613" cy="24363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>
              <a:latin typeface="Century Gothic" charset="0"/>
              <a:ea typeface="Century Gothic" charset="0"/>
              <a:cs typeface="Century Gothic" charset="0"/>
            </a:rPr>
            <a:t>What are possible actions to </a:t>
          </a:r>
          <a:r>
            <a:rPr lang="en-GB" sz="1800" b="0" kern="1200" noProof="0" dirty="0">
              <a:latin typeface="Century Gothic" charset="0"/>
              <a:ea typeface="Century Gothic" charset="0"/>
              <a:cs typeface="Century Gothic" charset="0"/>
            </a:rPr>
            <a:t>address their </a:t>
          </a:r>
          <a:r>
            <a:rPr lang="en-GB" sz="1800" b="1" kern="1200" noProof="0" dirty="0">
              <a:latin typeface="Century Gothic" charset="0"/>
              <a:ea typeface="Century Gothic" charset="0"/>
              <a:cs typeface="Century Gothic" charset="0"/>
            </a:rPr>
            <a:t>needs</a:t>
          </a:r>
          <a:r>
            <a:rPr lang="en-GB" sz="1800" b="1" kern="1200" baseline="0" noProof="0" dirty="0">
              <a:latin typeface="Century Gothic" charset="0"/>
              <a:ea typeface="Century Gothic" charset="0"/>
              <a:cs typeface="Century Gothic" charset="0"/>
            </a:rPr>
            <a:t> and </a:t>
          </a:r>
          <a:r>
            <a:rPr lang="en-GB" sz="1800" b="1" kern="1200" noProof="0" dirty="0">
              <a:latin typeface="Century Gothic" charset="0"/>
              <a:ea typeface="Century Gothic" charset="0"/>
              <a:cs typeface="Century Gothic" charset="0"/>
            </a:rPr>
            <a:t>interest</a:t>
          </a:r>
          <a:r>
            <a:rPr lang="en-GB" sz="1800" kern="1200" noProof="0" dirty="0">
              <a:latin typeface="Century Gothic" charset="0"/>
              <a:ea typeface="Century Gothic" charset="0"/>
              <a:cs typeface="Century Gothic" charset="0"/>
            </a:rPr>
            <a:t>?</a:t>
          </a:r>
        </a:p>
      </dsp:txBody>
      <dsp:txXfrm>
        <a:off x="6925572" y="622007"/>
        <a:ext cx="1724359" cy="1722781"/>
      </dsp:txXfrm>
    </dsp:sp>
    <dsp:sp modelId="{0478F17D-0C08-FD44-92DB-F66496163546}">
      <dsp:nvSpPr>
        <dsp:cNvPr id="0" name=""/>
        <dsp:cNvSpPr/>
      </dsp:nvSpPr>
      <dsp:spPr>
        <a:xfrm rot="9282708">
          <a:off x="3558317" y="2963045"/>
          <a:ext cx="345666" cy="4863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800" kern="1200">
            <a:latin typeface="Century Gothic" charset="0"/>
            <a:ea typeface="Century Gothic" charset="0"/>
            <a:cs typeface="Century Gothic" charset="0"/>
          </a:endParaRPr>
        </a:p>
      </dsp:txBody>
      <dsp:txXfrm rot="10800000">
        <a:off x="3657048" y="3038171"/>
        <a:ext cx="241966" cy="291827"/>
      </dsp:txXfrm>
    </dsp:sp>
    <dsp:sp modelId="{97FCA3D0-567D-7444-8D0C-FAAC72AE55B5}">
      <dsp:nvSpPr>
        <dsp:cNvPr id="0" name=""/>
        <dsp:cNvSpPr/>
      </dsp:nvSpPr>
      <dsp:spPr>
        <a:xfrm>
          <a:off x="671436" y="2509187"/>
          <a:ext cx="2892475" cy="29186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 dirty="0">
              <a:latin typeface="Century Gothic" charset="0"/>
              <a:ea typeface="Century Gothic" charset="0"/>
              <a:cs typeface="Century Gothic" charset="0"/>
            </a:rPr>
            <a:t>Who will benefit</a:t>
          </a:r>
          <a:r>
            <a:rPr lang="en-GB" sz="1800" kern="1200" noProof="0" dirty="0">
              <a:latin typeface="Century Gothic" charset="0"/>
              <a:ea typeface="Century Gothic" charset="0"/>
              <a:cs typeface="Century Gothic" charset="0"/>
            </a:rPr>
            <a:t>?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noProof="0" dirty="0">
              <a:latin typeface="Century Gothic" charset="0"/>
              <a:ea typeface="Century Gothic" charset="0"/>
              <a:cs typeface="Century Gothic" charset="0"/>
            </a:rPr>
            <a:t>Directly (target groups)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noProof="0" dirty="0">
              <a:latin typeface="Century Gothic" charset="0"/>
              <a:ea typeface="Century Gothic" charset="0"/>
              <a:cs typeface="Century Gothic" charset="0"/>
            </a:rPr>
            <a:t>Indirectly/in the long term (final beneficiaries)</a:t>
          </a:r>
        </a:p>
      </dsp:txBody>
      <dsp:txXfrm>
        <a:off x="1095029" y="2936614"/>
        <a:ext cx="2045289" cy="2063799"/>
      </dsp:txXfrm>
    </dsp:sp>
    <dsp:sp modelId="{0131E35D-3733-4B44-A843-91A71E7D5389}">
      <dsp:nvSpPr>
        <dsp:cNvPr id="0" name=""/>
        <dsp:cNvSpPr/>
      </dsp:nvSpPr>
      <dsp:spPr>
        <a:xfrm rot="12394620">
          <a:off x="3340637" y="1606129"/>
          <a:ext cx="521738" cy="4863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800" kern="1200">
            <a:latin typeface="Century Gothic" charset="0"/>
            <a:ea typeface="Century Gothic" charset="0"/>
            <a:cs typeface="Century Gothic" charset="0"/>
          </a:endParaRPr>
        </a:p>
      </dsp:txBody>
      <dsp:txXfrm rot="10800000">
        <a:off x="3478841" y="1736045"/>
        <a:ext cx="375825" cy="291827"/>
      </dsp:txXfrm>
    </dsp:sp>
    <dsp:sp modelId="{0412585D-A023-4C42-B1A7-81BF45B801DE}">
      <dsp:nvSpPr>
        <dsp:cNvPr id="0" name=""/>
        <dsp:cNvSpPr/>
      </dsp:nvSpPr>
      <dsp:spPr>
        <a:xfrm>
          <a:off x="1598552" y="444837"/>
          <a:ext cx="1637248" cy="16240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>
              <a:latin typeface="Century Gothic" charset="0"/>
              <a:ea typeface="Century Gothic" charset="0"/>
              <a:cs typeface="Century Gothic" charset="0"/>
            </a:rPr>
            <a:t>Who will</a:t>
          </a:r>
          <a:r>
            <a:rPr lang="en-GB" sz="1800" kern="1200" baseline="0" noProof="0" dirty="0">
              <a:latin typeface="Century Gothic" charset="0"/>
              <a:ea typeface="Century Gothic" charset="0"/>
              <a:cs typeface="Century Gothic" charset="0"/>
            </a:rPr>
            <a:t> </a:t>
          </a:r>
          <a:r>
            <a:rPr lang="en-GB" sz="1800" b="1" kern="1200" baseline="0" noProof="0" dirty="0">
              <a:latin typeface="Century Gothic" charset="0"/>
              <a:ea typeface="Century Gothic" charset="0"/>
              <a:cs typeface="Century Gothic" charset="0"/>
            </a:rPr>
            <a:t>loose out</a:t>
          </a:r>
          <a:r>
            <a:rPr lang="en-GB" sz="1800" kern="1200" baseline="0" noProof="0" dirty="0">
              <a:latin typeface="Century Gothic" charset="0"/>
              <a:ea typeface="Century Gothic" charset="0"/>
              <a:cs typeface="Century Gothic" charset="0"/>
            </a:rPr>
            <a:t>?</a:t>
          </a:r>
          <a:endParaRPr lang="en-GB" sz="1800" kern="1200" noProof="0" dirty="0">
            <a:latin typeface="Century Gothic" charset="0"/>
            <a:ea typeface="Century Gothic" charset="0"/>
            <a:cs typeface="Century Gothic" charset="0"/>
          </a:endParaRPr>
        </a:p>
      </dsp:txBody>
      <dsp:txXfrm>
        <a:off x="1838321" y="682668"/>
        <a:ext cx="1157710" cy="11483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95BE5-1591-AD44-AE80-38ADA788D1CF}" type="datetimeFigureOut">
              <a:rPr lang="en-US" smtClean="0"/>
              <a:pPr/>
              <a:t>11/14/2022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620A6-3106-3D41-BF4A-81770CEB1E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663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663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2027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407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BE" b="0" dirty="0">
              <a:solidFill>
                <a:srgbClr val="99336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652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BE" b="1" dirty="0">
              <a:solidFill>
                <a:srgbClr val="993366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472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25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95300" indent="-495300" eaLnBrk="1" hangingPunct="1">
              <a:lnSpc>
                <a:spcPct val="110000"/>
              </a:lnSpc>
            </a:pPr>
            <a:endParaRPr lang="en-US" altLang="fr-FR" dirty="0">
              <a:latin typeface="Times New Roman" charset="0"/>
              <a:ea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145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BE" b="1" dirty="0">
              <a:solidFill>
                <a:srgbClr val="99336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949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190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435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95300" indent="-495300" eaLnBrk="1" hangingPunct="1">
              <a:lnSpc>
                <a:spcPct val="110000"/>
              </a:lnSpc>
            </a:pPr>
            <a:endParaRPr lang="en-US" altLang="fr-FR" dirty="0">
              <a:latin typeface="Times New Roman" charset="0"/>
              <a:ea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492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95300" indent="-495300" eaLnBrk="1" hangingPunct="1">
              <a:lnSpc>
                <a:spcPct val="110000"/>
              </a:lnSpc>
            </a:pPr>
            <a:endParaRPr lang="en-US" altLang="fr-FR" dirty="0">
              <a:latin typeface="Times New Roman" charset="0"/>
              <a:ea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157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7744" y="1789882"/>
            <a:ext cx="6154044" cy="1726692"/>
          </a:xfrm>
          <a:prstGeom prst="rect">
            <a:avLst/>
          </a:prstGeom>
        </p:spPr>
        <p:txBody>
          <a:bodyPr anchor="b"/>
          <a:lstStyle>
            <a:lvl1pPr algn="l">
              <a:defRPr sz="3200" baseline="0"/>
            </a:lvl1pPr>
          </a:lstStyle>
          <a:p>
            <a:r>
              <a:rPr lang="ca-ES"/>
              <a:t>Feu clic aquí per editar l'estil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7744" y="3733560"/>
            <a:ext cx="6154044" cy="791543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subtitle</a:t>
            </a:r>
            <a:r>
              <a:rPr lang="fi-FI" dirty="0"/>
              <a:t> </a:t>
            </a:r>
            <a:r>
              <a:rPr lang="fi-FI" dirty="0" err="1"/>
              <a:t>style</a:t>
            </a:r>
            <a:r>
              <a:rPr lang="fi-FI" dirty="0"/>
              <a:t>	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189443586"/>
              </p:ext>
            </p:extLst>
          </p:nvPr>
        </p:nvGraphicFramePr>
        <p:xfrm>
          <a:off x="0" y="5928494"/>
          <a:ext cx="12192000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fr-BE" sz="1400" b="0" dirty="0">
                          <a:latin typeface="Century Gothic" pitchFamily="34" charset="0"/>
                        </a:rPr>
                        <a:t> </a:t>
                      </a:r>
                      <a:r>
                        <a:rPr lang="en-US" sz="1400" b="0" noProof="0" dirty="0">
                          <a:latin typeface="Century Gothic" pitchFamily="34" charset="0"/>
                        </a:rPr>
                        <a:t>A project funded by the European Union</a:t>
                      </a:r>
                      <a:endParaRPr lang="en-US" sz="1400" b="0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Implemented by a consortium led by</a:t>
                      </a:r>
                      <a:endParaRPr lang="de-DE" sz="1400" b="0" dirty="0">
                        <a:solidFill>
                          <a:schemeClr val="bg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0" y="6304855"/>
            <a:ext cx="871728" cy="481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744" y="6304855"/>
            <a:ext cx="713232" cy="4815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744" y="375174"/>
            <a:ext cx="2888706" cy="98099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D1F4BAF-9FFD-4084-8DF2-439F061C69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1698" y="2536658"/>
            <a:ext cx="4554783" cy="339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740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169E505-3E3A-4FAD-97A8-76BDF94871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5498191" y="2233567"/>
            <a:ext cx="5824013" cy="3987736"/>
          </a:xfrm>
          <a:prstGeom prst="rect">
            <a:avLst/>
          </a:prstGeom>
        </p:spPr>
      </p:pic>
      <p:sp>
        <p:nvSpPr>
          <p:cNvPr id="8" name="Rettangolo arrotondato 8"/>
          <p:cNvSpPr/>
          <p:nvPr userDrawn="1"/>
        </p:nvSpPr>
        <p:spPr>
          <a:xfrm>
            <a:off x="806605" y="6176981"/>
            <a:ext cx="10515600" cy="252000"/>
          </a:xfrm>
          <a:prstGeom prst="roundRect">
            <a:avLst/>
          </a:prstGeom>
          <a:solidFill>
            <a:srgbClr val="751D7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 dirty="0"/>
          </a:p>
        </p:txBody>
      </p:sp>
      <p:sp>
        <p:nvSpPr>
          <p:cNvPr id="9" name="Rettangolo arrotondato 9"/>
          <p:cNvSpPr/>
          <p:nvPr userDrawn="1"/>
        </p:nvSpPr>
        <p:spPr>
          <a:xfrm>
            <a:off x="806605" y="425753"/>
            <a:ext cx="10515600" cy="252000"/>
          </a:xfrm>
          <a:prstGeom prst="roundRect">
            <a:avLst/>
          </a:prstGeom>
          <a:solidFill>
            <a:srgbClr val="751D7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 dirty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492405" y="2233567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3200" baseline="0"/>
            </a:lvl1pPr>
          </a:lstStyle>
          <a:p>
            <a:r>
              <a:rPr lang="ca-ES"/>
              <a:t>Feu clic aquí per editar l'estil</a:t>
            </a:r>
            <a:endParaRPr lang="en-US" dirty="0"/>
          </a:p>
        </p:txBody>
      </p:sp>
      <p:pic>
        <p:nvPicPr>
          <p:cNvPr id="7" name="Picture 2" descr="C:\Users\Utente\Desktop\Lavoro\ENI CBC facility\02_Implementation phase\Activity H.1 - Dissemination and publicity\Visual identity\Tesim corporate\Tesim logotype regular\raster\Jpeg RGB\Tesim logo 5 color RGB.jp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4073" y="4761153"/>
            <a:ext cx="792088" cy="12758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8904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88EC29E-360D-4A14-9194-FBDD7F00C5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1908" y="4425013"/>
            <a:ext cx="2230092" cy="204782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6605" y="1627321"/>
            <a:ext cx="10515600" cy="3784399"/>
          </a:xfrm>
        </p:spPr>
        <p:txBody>
          <a:bodyPr/>
          <a:lstStyle>
            <a:lvl1pPr marL="0" indent="0" algn="ctr"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 dirty="0"/>
          </a:p>
        </p:txBody>
      </p:sp>
      <p:cxnSp>
        <p:nvCxnSpPr>
          <p:cNvPr id="13" name="Connettore 1 14"/>
          <p:cNvCxnSpPr/>
          <p:nvPr userDrawn="1"/>
        </p:nvCxnSpPr>
        <p:spPr>
          <a:xfrm>
            <a:off x="838200" y="1204973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331" y="612850"/>
            <a:ext cx="1980874" cy="405894"/>
          </a:xfrm>
          <a:prstGeom prst="rect">
            <a:avLst/>
          </a:prstGeom>
        </p:spPr>
      </p:pic>
      <p:sp>
        <p:nvSpPr>
          <p:cNvPr id="22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4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549224"/>
            <a:ext cx="8894763" cy="595983"/>
          </a:xfrm>
        </p:spPr>
        <p:txBody>
          <a:bodyPr>
            <a:normAutofit/>
          </a:bodyPr>
          <a:lstStyle>
            <a:lvl1pPr marL="0" indent="0" algn="just">
              <a:buNone/>
              <a:defRPr sz="2400">
                <a:solidFill>
                  <a:srgbClr val="751D70"/>
                </a:solidFill>
              </a:defRPr>
            </a:lvl1pPr>
          </a:lstStyle>
          <a:p>
            <a:pPr lvl="0"/>
            <a:r>
              <a:rPr lang="ca-ES"/>
              <a:t>Feu clic per editar els estils del text del patró</a:t>
            </a:r>
          </a:p>
        </p:txBody>
      </p:sp>
    </p:spTree>
    <p:extLst>
      <p:ext uri="{BB962C8B-B14F-4D97-AF65-F5344CB8AC3E}">
        <p14:creationId xmlns:p14="http://schemas.microsoft.com/office/powerpoint/2010/main" val="257462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906A4C2-02DD-4FBE-B56C-F4FF90AFB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9960671" y="4424404"/>
            <a:ext cx="2231329" cy="204843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 dirty="0"/>
          </a:p>
        </p:txBody>
      </p:sp>
      <p:cxnSp>
        <p:nvCxnSpPr>
          <p:cNvPr id="9" name="Connettore 1 14"/>
          <p:cNvCxnSpPr/>
          <p:nvPr userDrawn="1"/>
        </p:nvCxnSpPr>
        <p:spPr>
          <a:xfrm>
            <a:off x="838200" y="1204973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549224"/>
            <a:ext cx="8894763" cy="595983"/>
          </a:xfrm>
        </p:spPr>
        <p:txBody>
          <a:bodyPr>
            <a:normAutofit/>
          </a:bodyPr>
          <a:lstStyle>
            <a:lvl1pPr marL="0" indent="0" algn="just">
              <a:buNone/>
              <a:defRPr sz="2400">
                <a:solidFill>
                  <a:srgbClr val="751D70"/>
                </a:solidFill>
              </a:defRPr>
            </a:lvl1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331" y="612850"/>
            <a:ext cx="1980874" cy="405894"/>
          </a:xfrm>
          <a:prstGeom prst="rect">
            <a:avLst/>
          </a:prstGeom>
        </p:spPr>
      </p:pic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17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141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3EEE756-77A0-41FC-9E84-CFBC2A5725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9960671" y="4424404"/>
            <a:ext cx="2231329" cy="2048434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 dirty="0"/>
          </a:p>
        </p:txBody>
      </p:sp>
      <p:cxnSp>
        <p:nvCxnSpPr>
          <p:cNvPr id="11" name="Connettore 1 14"/>
          <p:cNvCxnSpPr/>
          <p:nvPr userDrawn="1"/>
        </p:nvCxnSpPr>
        <p:spPr>
          <a:xfrm>
            <a:off x="838200" y="1204973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549224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751D70"/>
                </a:solidFill>
              </a:defRPr>
            </a:lvl1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331" y="612850"/>
            <a:ext cx="1980874" cy="405894"/>
          </a:xfrm>
          <a:prstGeom prst="rect">
            <a:avLst/>
          </a:prstGeom>
        </p:spPr>
      </p:pic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0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032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1887030A-70DD-48CF-90E9-E59446EF2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007"/>
          <a:stretch/>
        </p:blipFill>
        <p:spPr>
          <a:xfrm>
            <a:off x="6827014" y="1877792"/>
            <a:ext cx="5356020" cy="3993226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1607672" y="2235240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3200" baseline="0"/>
            </a:lvl1pPr>
          </a:lstStyle>
          <a:p>
            <a:r>
              <a:rPr lang="ca-ES"/>
              <a:t>Feu clic aquí per editar l'estil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155381725"/>
              </p:ext>
            </p:extLst>
          </p:nvPr>
        </p:nvGraphicFramePr>
        <p:xfrm>
          <a:off x="0" y="5871018"/>
          <a:ext cx="12192000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fr-BE" sz="1400" b="0" dirty="0">
                          <a:latin typeface="Century Gothic" pitchFamily="34" charset="0"/>
                        </a:rPr>
                        <a:t> </a:t>
                      </a:r>
                      <a:r>
                        <a:rPr lang="en-US" sz="1400" b="0" noProof="0" dirty="0">
                          <a:latin typeface="Century Gothic" pitchFamily="34" charset="0"/>
                        </a:rPr>
                        <a:t>A project funded by the European Union</a:t>
                      </a:r>
                      <a:endParaRPr lang="en-US" sz="1400" b="0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Implemented by a consortium led by:</a:t>
                      </a:r>
                      <a:endParaRPr lang="de-DE" sz="1400" b="0" dirty="0">
                        <a:solidFill>
                          <a:schemeClr val="bg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744" y="6276137"/>
            <a:ext cx="713232" cy="4815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672" y="6329965"/>
            <a:ext cx="871728" cy="48158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744" y="375174"/>
            <a:ext cx="2888706" cy="98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065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ingut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7112BCD-413B-4C62-A9A8-D197756239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9960671" y="4424404"/>
            <a:ext cx="2231329" cy="2048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51308"/>
            <a:ext cx="3932237" cy="709047"/>
          </a:xfrm>
          <a:prstGeom prst="rect">
            <a:avLst/>
          </a:prstGeom>
        </p:spPr>
        <p:txBody>
          <a:bodyPr anchor="b"/>
          <a:lstStyle>
            <a:lvl1pPr>
              <a:defRPr sz="2800"/>
            </a:lvl1pPr>
          </a:lstStyle>
          <a:p>
            <a:r>
              <a:rPr lang="ca-ES"/>
              <a:t>Feu clic aquí per editar l'estil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51308"/>
            <a:ext cx="6172200" cy="3719594"/>
          </a:xfrm>
        </p:spPr>
        <p:txBody>
          <a:bodyPr/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460356"/>
            <a:ext cx="3932237" cy="3010546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cxnSp>
        <p:nvCxnSpPr>
          <p:cNvPr id="10" name="Connettore 1 14"/>
          <p:cNvCxnSpPr/>
          <p:nvPr userDrawn="1"/>
        </p:nvCxnSpPr>
        <p:spPr>
          <a:xfrm>
            <a:off x="838200" y="1204973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549224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rgbClr val="07147A"/>
                </a:solidFill>
              </a:defRPr>
            </a:lvl1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331" y="612850"/>
            <a:ext cx="1980874" cy="405894"/>
          </a:xfrm>
          <a:prstGeom prst="rect">
            <a:avLst/>
          </a:prstGeom>
        </p:spPr>
      </p:pic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19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0471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tge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360D047-B447-48D1-AAFF-0C4E27902F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9960671" y="4424404"/>
            <a:ext cx="2231329" cy="2048434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751308"/>
            <a:ext cx="6172200" cy="37195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a-ES"/>
              <a:t>Feu clic a la icona per afegir una imatge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38200" y="1751308"/>
            <a:ext cx="3932237" cy="709047"/>
          </a:xfrm>
          <a:prstGeom prst="rect">
            <a:avLst/>
          </a:prstGeom>
        </p:spPr>
        <p:txBody>
          <a:bodyPr anchor="b"/>
          <a:lstStyle>
            <a:lvl1pPr>
              <a:defRPr sz="2800"/>
            </a:lvl1pPr>
          </a:lstStyle>
          <a:p>
            <a:r>
              <a:rPr lang="ca-ES"/>
              <a:t>Feu clic aquí per editar l'estil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460356"/>
            <a:ext cx="3932237" cy="3010546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cxnSp>
        <p:nvCxnSpPr>
          <p:cNvPr id="12" name="Connettore 1 14"/>
          <p:cNvCxnSpPr/>
          <p:nvPr userDrawn="1"/>
        </p:nvCxnSpPr>
        <p:spPr>
          <a:xfrm>
            <a:off x="838200" y="1204973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549224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rgbClr val="07147A"/>
                </a:solidFill>
              </a:defRPr>
            </a:lvl1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331" y="612850"/>
            <a:ext cx="1980874" cy="405894"/>
          </a:xfrm>
          <a:prstGeom prst="rect">
            <a:avLst/>
          </a:prstGeom>
        </p:spPr>
      </p:pic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0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88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ció personalitz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63E38AF-D9CF-40BA-8840-D13518A152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9960671" y="4424404"/>
            <a:ext cx="2231329" cy="2048434"/>
          </a:xfrm>
          <a:prstGeom prst="rect">
            <a:avLst/>
          </a:prstGeom>
        </p:spPr>
      </p:pic>
      <p:cxnSp>
        <p:nvCxnSpPr>
          <p:cNvPr id="6" name="Connettore 1 14"/>
          <p:cNvCxnSpPr/>
          <p:nvPr userDrawn="1"/>
        </p:nvCxnSpPr>
        <p:spPr>
          <a:xfrm>
            <a:off x="838200" y="1204973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549224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rgbClr val="07147A"/>
                </a:solidFill>
              </a:defRPr>
            </a:lvl1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331" y="612850"/>
            <a:ext cx="1980874" cy="405894"/>
          </a:xfrm>
          <a:prstGeom prst="rect">
            <a:avLst/>
          </a:prstGeom>
        </p:spPr>
      </p:pic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15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324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72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61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751D70"/>
        </a:buClr>
        <a:buFont typeface="Arial" charset="0"/>
        <a:buChar char="•"/>
        <a:defRPr sz="2800" b="1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400" b="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00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3pPr>
      <a:lvl4pPr marL="171450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00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4pPr>
      <a:lvl5pPr marL="217170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00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7744" y="2057400"/>
            <a:ext cx="6154044" cy="792424"/>
          </a:xfrm>
        </p:spPr>
        <p:txBody>
          <a:bodyPr/>
          <a:lstStyle/>
          <a:p>
            <a:r>
              <a:rPr lang="en-US" dirty="0"/>
              <a:t>Developing project ideas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7744" y="3033228"/>
            <a:ext cx="6154044" cy="791543"/>
          </a:xfrm>
        </p:spPr>
        <p:txBody>
          <a:bodyPr/>
          <a:lstStyle/>
          <a:p>
            <a:r>
              <a:rPr lang="en-US" dirty="0"/>
              <a:t>To address common transnational problems and opportunities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4942495"/>
            <a:ext cx="5372100" cy="48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ts val="800"/>
              </a:spcAft>
            </a:pPr>
            <a:r>
              <a:rPr lang="en-US" sz="1200" b="1" dirty="0">
                <a:solidFill>
                  <a:srgbClr val="5A5A5A"/>
                </a:solidFill>
                <a:latin typeface="Century Gothic" pitchFamily="34" charset="0"/>
                <a:cs typeface="Arial" pitchFamily="34" charset="0"/>
              </a:rPr>
              <a:t>Interreg NEXT Black Sea Basin Programme, Info Days</a:t>
            </a:r>
          </a:p>
        </p:txBody>
      </p:sp>
    </p:spTree>
    <p:extLst>
      <p:ext uri="{BB962C8B-B14F-4D97-AF65-F5344CB8AC3E}">
        <p14:creationId xmlns:p14="http://schemas.microsoft.com/office/powerpoint/2010/main" val="2671716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82A8B9E-E9AE-4144-A94E-BF41236885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2405" y="2233567"/>
            <a:ext cx="5159855" cy="2387600"/>
          </a:xfrm>
        </p:spPr>
        <p:txBody>
          <a:bodyPr/>
          <a:lstStyle/>
          <a:p>
            <a:r>
              <a:rPr lang="en-US" sz="3600" dirty="0"/>
              <a:t>What change can you bring under Interreg NEXT Black Sea Basin?</a:t>
            </a:r>
          </a:p>
        </p:txBody>
      </p:sp>
    </p:spTree>
    <p:extLst>
      <p:ext uri="{BB962C8B-B14F-4D97-AF65-F5344CB8AC3E}">
        <p14:creationId xmlns:p14="http://schemas.microsoft.com/office/powerpoint/2010/main" val="1704597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Strategy analysis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0" y="1309891"/>
            <a:ext cx="9614648" cy="4750921"/>
          </a:xfrm>
        </p:spPr>
        <p:txBody>
          <a:bodyPr>
            <a:normAutofit/>
          </a:bodyPr>
          <a:lstStyle/>
          <a:p>
            <a:r>
              <a:rPr lang="en-GB" dirty="0"/>
              <a:t>DEFINING THE SCOPE OF YOUR PROJECT IDEA</a:t>
            </a:r>
          </a:p>
          <a:p>
            <a:endParaRPr lang="en-GB" sz="2000" dirty="0"/>
          </a:p>
        </p:txBody>
      </p:sp>
      <p:sp>
        <p:nvSpPr>
          <p:cNvPr id="4" name="Oval Callout 8"/>
          <p:cNvSpPr/>
          <p:nvPr/>
        </p:nvSpPr>
        <p:spPr>
          <a:xfrm>
            <a:off x="585523" y="2101010"/>
            <a:ext cx="3464719" cy="1653117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1" algn="just">
              <a:spcBef>
                <a:spcPts val="1000"/>
              </a:spcBef>
            </a:pPr>
            <a:r>
              <a:rPr lang="en-GB" dirty="0">
                <a:solidFill>
                  <a:schemeClr val="tx1"/>
                </a:solidFill>
                <a:effectLst/>
                <a:latin typeface="Century Gothic"/>
                <a:ea typeface="Calibri"/>
                <a:cs typeface="Times New Roman"/>
              </a:rPr>
              <a:t>Shall all identified problems/objectives </a:t>
            </a:r>
            <a:r>
              <a:rPr lang="en-GB" altLang="fr-FR" noProof="1">
                <a:solidFill>
                  <a:schemeClr val="tx1"/>
                </a:solidFill>
                <a:latin typeface="Century Gothic" pitchFamily="34" charset="0"/>
              </a:rPr>
              <a:t>be tackled or </a:t>
            </a:r>
            <a:r>
              <a:rPr lang="en-GB" altLang="fr-FR" b="1" noProof="1">
                <a:solidFill>
                  <a:schemeClr val="tx1"/>
                </a:solidFill>
                <a:latin typeface="Century Gothic" pitchFamily="34" charset="0"/>
              </a:rPr>
              <a:t>only a few</a:t>
            </a:r>
            <a:r>
              <a:rPr lang="en-GB" altLang="fr-FR" noProof="1">
                <a:solidFill>
                  <a:schemeClr val="tx1"/>
                </a:solidFill>
                <a:latin typeface="Century Gothic" pitchFamily="34" charset="0"/>
              </a:rPr>
              <a:t>?</a:t>
            </a:r>
          </a:p>
        </p:txBody>
      </p:sp>
      <p:sp>
        <p:nvSpPr>
          <p:cNvPr id="5" name="Oval Callout 7"/>
          <p:cNvSpPr/>
          <p:nvPr/>
        </p:nvSpPr>
        <p:spPr>
          <a:xfrm>
            <a:off x="4263117" y="1968693"/>
            <a:ext cx="4621353" cy="1991648"/>
          </a:xfrm>
          <a:prstGeom prst="wedgeEllipseCallou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6600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dirty="0">
                <a:solidFill>
                  <a:schemeClr val="tx1"/>
                </a:solidFill>
                <a:latin typeface="Century Gothic" pitchFamily="34" charset="0"/>
              </a:rPr>
              <a:t>What objective(s) cannot be reached acting only on a national/regional/local level and </a:t>
            </a:r>
            <a:r>
              <a:rPr lang="en-GB" b="1" dirty="0">
                <a:solidFill>
                  <a:schemeClr val="tx1"/>
                </a:solidFill>
                <a:latin typeface="Century Gothic" pitchFamily="34" charset="0"/>
              </a:rPr>
              <a:t>needs transnational cooperation</a:t>
            </a:r>
            <a:r>
              <a:rPr lang="en-GB" dirty="0">
                <a:solidFill>
                  <a:schemeClr val="tx1"/>
                </a:solidFill>
                <a:latin typeface="Century Gothic" pitchFamily="34" charset="0"/>
              </a:rPr>
              <a:t>?</a:t>
            </a:r>
            <a:endParaRPr lang="en-US" dirty="0">
              <a:solidFill>
                <a:schemeClr val="tx1"/>
              </a:solidFill>
              <a:effectLst/>
              <a:latin typeface="Century Gothic"/>
              <a:ea typeface="Calibri"/>
              <a:cs typeface="Times New Roman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6383305" y="4228116"/>
            <a:ext cx="4207934" cy="1644649"/>
          </a:xfrm>
          <a:prstGeom prst="wedgeEllipse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1" algn="just">
              <a:spcBef>
                <a:spcPts val="1000"/>
              </a:spcBef>
            </a:pPr>
            <a:r>
              <a:rPr lang="en-GB" altLang="fr-FR" noProof="1">
                <a:solidFill>
                  <a:schemeClr val="tx1"/>
                </a:solidFill>
                <a:latin typeface="Century Gothic" pitchFamily="34" charset="0"/>
              </a:rPr>
              <a:t>What can realistically be afforded within the Black Sea Basin call </a:t>
            </a:r>
            <a:r>
              <a:rPr lang="en-GB" altLang="fr-FR" b="1" noProof="1">
                <a:solidFill>
                  <a:schemeClr val="tx1"/>
                </a:solidFill>
                <a:latin typeface="Century Gothic" pitchFamily="34" charset="0"/>
              </a:rPr>
              <a:t>financial limits</a:t>
            </a:r>
            <a:r>
              <a:rPr lang="en-GB" altLang="fr-FR" noProof="1">
                <a:solidFill>
                  <a:schemeClr val="tx1"/>
                </a:solidFill>
                <a:latin typeface="Century Gothic" pitchFamily="34" charset="0"/>
              </a:rPr>
              <a:t>?</a:t>
            </a:r>
          </a:p>
        </p:txBody>
      </p:sp>
      <p:sp>
        <p:nvSpPr>
          <p:cNvPr id="8" name="Oval Callout 4"/>
          <p:cNvSpPr/>
          <p:nvPr/>
        </p:nvSpPr>
        <p:spPr>
          <a:xfrm>
            <a:off x="9097345" y="2438121"/>
            <a:ext cx="2840566" cy="1316006"/>
          </a:xfrm>
          <a:prstGeom prst="wedgeEllipseCallou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6600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1" algn="ctr"/>
            <a:r>
              <a:rPr lang="en-GB" altLang="fr-FR" noProof="1">
                <a:solidFill>
                  <a:schemeClr val="tx1"/>
                </a:solidFill>
                <a:latin typeface="Century Gothic" pitchFamily="34" charset="0"/>
              </a:rPr>
              <a:t>Will it contribute to </a:t>
            </a:r>
            <a:r>
              <a:rPr lang="en-GB" altLang="fr-FR" b="1" noProof="1">
                <a:solidFill>
                  <a:schemeClr val="tx1"/>
                </a:solidFill>
                <a:latin typeface="Century Gothic" pitchFamily="34" charset="0"/>
              </a:rPr>
              <a:t>programme indicators</a:t>
            </a:r>
            <a:r>
              <a:rPr lang="en-GB" altLang="fr-FR" noProof="1">
                <a:solidFill>
                  <a:schemeClr val="tx1"/>
                </a:solidFill>
                <a:latin typeface="Century Gothic" pitchFamily="34" charset="0"/>
              </a:rPr>
              <a:t>?</a:t>
            </a:r>
          </a:p>
        </p:txBody>
      </p:sp>
      <p:sp>
        <p:nvSpPr>
          <p:cNvPr id="9" name="Oval Callout 7"/>
          <p:cNvSpPr/>
          <p:nvPr/>
        </p:nvSpPr>
        <p:spPr>
          <a:xfrm>
            <a:off x="1151186" y="4197335"/>
            <a:ext cx="4919133" cy="1991648"/>
          </a:xfrm>
          <a:prstGeom prst="wedgeEllipseCallout">
            <a:avLst/>
          </a:prstGeom>
          <a:solidFill>
            <a:srgbClr val="FFB6F4"/>
          </a:solidFill>
          <a:ln>
            <a:solidFill>
              <a:srgbClr val="6600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1" algn="ctr"/>
            <a:r>
              <a:rPr lang="en-GB" altLang="fr-FR" noProof="1">
                <a:solidFill>
                  <a:schemeClr val="tx1"/>
                </a:solidFill>
                <a:latin typeface="Century Gothic" pitchFamily="34" charset="0"/>
              </a:rPr>
              <a:t>How does it </a:t>
            </a:r>
            <a:r>
              <a:rPr lang="en-GB" altLang="fr-FR" b="1" noProof="1">
                <a:solidFill>
                  <a:schemeClr val="tx1"/>
                </a:solidFill>
                <a:latin typeface="Century Gothic" pitchFamily="34" charset="0"/>
              </a:rPr>
              <a:t>build upon previous/current/planned actions in this field</a:t>
            </a:r>
            <a:r>
              <a:rPr lang="en-GB" altLang="fr-FR" noProof="1">
                <a:solidFill>
                  <a:schemeClr val="tx1"/>
                </a:solidFill>
                <a:latin typeface="Century Gothic" pitchFamily="34" charset="0"/>
              </a:rPr>
              <a:t>? Possible complementarities/synergies/overlaps? Scope for replication?</a:t>
            </a:r>
          </a:p>
        </p:txBody>
      </p:sp>
    </p:spTree>
    <p:extLst>
      <p:ext uri="{BB962C8B-B14F-4D97-AF65-F5344CB8AC3E}">
        <p14:creationId xmlns:p14="http://schemas.microsoft.com/office/powerpoint/2010/main" val="456329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24FAF70-4168-AB44-9C37-DEAA7AD6DE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2405" y="2233567"/>
            <a:ext cx="5285585" cy="2387600"/>
          </a:xfrm>
        </p:spPr>
        <p:txBody>
          <a:bodyPr/>
          <a:lstStyle/>
          <a:p>
            <a:r>
              <a:rPr lang="en-US" sz="3600" dirty="0"/>
              <a:t>Who’s affected by the desired change or can contribute to it?</a:t>
            </a:r>
          </a:p>
        </p:txBody>
      </p:sp>
    </p:spTree>
    <p:extLst>
      <p:ext uri="{BB962C8B-B14F-4D97-AF65-F5344CB8AC3E}">
        <p14:creationId xmlns:p14="http://schemas.microsoft.com/office/powerpoint/2010/main" val="2490977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Stakeholders analysis</a:t>
            </a:r>
          </a:p>
        </p:txBody>
      </p:sp>
      <p:graphicFrame>
        <p:nvGraphicFramePr>
          <p:cNvPr id="8" name="Diagramme 7"/>
          <p:cNvGraphicFramePr/>
          <p:nvPr/>
        </p:nvGraphicFramePr>
        <p:xfrm>
          <a:off x="838199" y="907082"/>
          <a:ext cx="10519611" cy="5445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85764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B2DDD47-810B-E74C-B7C5-0E6F98BDB0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1229" y="586378"/>
            <a:ext cx="9790314" cy="2387600"/>
          </a:xfrm>
        </p:spPr>
        <p:txBody>
          <a:bodyPr/>
          <a:lstStyle/>
          <a:p>
            <a:r>
              <a:rPr lang="en-US" sz="3600" dirty="0"/>
              <a:t>Let’s practice on problem and objective analysis for the Black Sea Basin </a:t>
            </a:r>
            <a:r>
              <a:rPr lang="en-GB" sz="3600" dirty="0"/>
              <a:t>Programme </a:t>
            </a:r>
            <a:r>
              <a:rPr lang="en-US" sz="3600" dirty="0"/>
              <a:t>priorities!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D65C51F-D022-A847-B9DF-F9932263A43B}"/>
              </a:ext>
            </a:extLst>
          </p:cNvPr>
          <p:cNvSpPr txBox="1"/>
          <p:nvPr/>
        </p:nvSpPr>
        <p:spPr>
          <a:xfrm>
            <a:off x="902872" y="4335030"/>
            <a:ext cx="5940697" cy="1015663"/>
          </a:xfrm>
          <a:prstGeom prst="rect">
            <a:avLst/>
          </a:prstGeom>
        </p:spPr>
        <p:txBody>
          <a:bodyPr wrap="square" rtlCol="0" anchor="b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GB" sz="2000" noProof="1">
                <a:solidFill>
                  <a:srgbClr val="07147A"/>
                </a:solidFill>
                <a:latin typeface="+mj-lt"/>
              </a:rPr>
              <a:t>Find out more on analysis of problems, stakeholders, objectives and strategy on </a:t>
            </a:r>
            <a:r>
              <a:rPr lang="en-GB" sz="2000" b="1" noProof="1">
                <a:solidFill>
                  <a:srgbClr val="07147A"/>
                </a:solidFill>
                <a:latin typeface="+mj-lt"/>
              </a:rPr>
              <a:t>https://www.goforenicbc.eu/ </a:t>
            </a:r>
          </a:p>
        </p:txBody>
      </p:sp>
    </p:spTree>
    <p:extLst>
      <p:ext uri="{BB962C8B-B14F-4D97-AF65-F5344CB8AC3E}">
        <p14:creationId xmlns:p14="http://schemas.microsoft.com/office/powerpoint/2010/main" val="22105299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Problem analysis – Work group per priority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0" y="1090471"/>
            <a:ext cx="8200572" cy="3191245"/>
          </a:xfrm>
        </p:spPr>
        <p:txBody>
          <a:bodyPr>
            <a:normAutofit fontScale="85000" lnSpcReduction="10000"/>
          </a:bodyPr>
          <a:lstStyle/>
          <a:p>
            <a:pPr lvl="1" indent="0" algn="just">
              <a:buNone/>
              <a:defRPr/>
            </a:pPr>
            <a:endParaRPr lang="en-US" noProof="1">
              <a:latin typeface="Century Gothic" pitchFamily="34" charset="0"/>
            </a:endParaRPr>
          </a:p>
          <a:p>
            <a:pPr marL="355600" indent="-355600" algn="just">
              <a:lnSpc>
                <a:spcPct val="100000"/>
              </a:lnSpc>
              <a:spcBef>
                <a:spcPts val="900"/>
              </a:spcBef>
              <a:buFont typeface="Trebuchet MS" charset="0"/>
              <a:buAutoNum type="arabicPeriod"/>
            </a:pPr>
            <a:r>
              <a:rPr lang="en-GB" altLang="fr-FR" dirty="0"/>
              <a:t>B</a:t>
            </a:r>
            <a:r>
              <a:rPr lang="en-GB" altLang="fr-FR" sz="2200" dirty="0"/>
              <a:t>rainstorm main transnational problems related to the priority and select one individual focal problem </a:t>
            </a:r>
            <a:r>
              <a:rPr lang="en-GB" altLang="fr-FR" sz="2200" b="0" dirty="0"/>
              <a:t>– write on </a:t>
            </a:r>
            <a:r>
              <a:rPr lang="en-GB" altLang="fr-FR" sz="2200" dirty="0">
                <a:solidFill>
                  <a:srgbClr val="FEF500"/>
                </a:solidFill>
              </a:rPr>
              <a:t>yellow</a:t>
            </a:r>
            <a:r>
              <a:rPr lang="en-GB" altLang="fr-FR" sz="2200" b="0" dirty="0"/>
              <a:t> post-it</a:t>
            </a:r>
          </a:p>
          <a:p>
            <a:pPr marL="355600" indent="-355600" algn="just">
              <a:lnSpc>
                <a:spcPct val="100000"/>
              </a:lnSpc>
              <a:spcBef>
                <a:spcPts val="900"/>
              </a:spcBef>
              <a:buFont typeface="Trebuchet MS" charset="0"/>
              <a:buAutoNum type="arabicPeriod"/>
            </a:pPr>
            <a:r>
              <a:rPr lang="en-GB" altLang="fr-FR" sz="2200" dirty="0"/>
              <a:t>Identify related problems to this focal problem </a:t>
            </a:r>
            <a:r>
              <a:rPr lang="en-GB" altLang="fr-FR" sz="2200" b="0" dirty="0"/>
              <a:t>– write on </a:t>
            </a:r>
            <a:r>
              <a:rPr lang="en-GB" altLang="fr-FR" sz="2200" dirty="0">
                <a:solidFill>
                  <a:srgbClr val="FFF300"/>
                </a:solidFill>
              </a:rPr>
              <a:t>yellow</a:t>
            </a:r>
            <a:r>
              <a:rPr lang="en-GB" altLang="fr-FR" sz="2200" b="0" dirty="0"/>
              <a:t> post-it</a:t>
            </a:r>
          </a:p>
          <a:p>
            <a:pPr marL="355600" indent="-355600" algn="just">
              <a:lnSpc>
                <a:spcPct val="100000"/>
              </a:lnSpc>
              <a:spcBef>
                <a:spcPts val="900"/>
              </a:spcBef>
              <a:buFont typeface="Trebuchet MS" charset="0"/>
              <a:buAutoNum type="arabicPeriod"/>
            </a:pPr>
            <a:r>
              <a:rPr lang="en-GB" altLang="fr-FR" sz="2200" dirty="0"/>
              <a:t>Establish hierarchy of causes and effects </a:t>
            </a:r>
            <a:r>
              <a:rPr lang="en-GB" altLang="fr-FR" sz="2200" b="0" dirty="0"/>
              <a:t>– stick accordingly the cards on the flipchart paper and draw arrows</a:t>
            </a:r>
            <a:r>
              <a:rPr lang="ru-RU" altLang="fr-FR" sz="2200" b="0" dirty="0"/>
              <a:t> </a:t>
            </a:r>
            <a:r>
              <a:rPr lang="en-US" altLang="fr-FR" sz="2200" b="0" dirty="0"/>
              <a:t>from </a:t>
            </a:r>
            <a:r>
              <a:rPr lang="en-GB" altLang="fr-FR" sz="2200" b="0" dirty="0"/>
              <a:t>causes to effects</a:t>
            </a:r>
          </a:p>
          <a:p>
            <a:pPr marL="355600" indent="-355600" algn="just">
              <a:lnSpc>
                <a:spcPct val="100000"/>
              </a:lnSpc>
              <a:spcBef>
                <a:spcPts val="900"/>
              </a:spcBef>
              <a:buFont typeface="Trebuchet MS" charset="0"/>
              <a:buAutoNum type="arabicPeriod"/>
            </a:pPr>
            <a:r>
              <a:rPr lang="en-GB" altLang="fr-FR" sz="2200" dirty="0"/>
              <a:t>Identify who’s affected by each problem </a:t>
            </a:r>
            <a:r>
              <a:rPr lang="en-GB" altLang="fr-FR" sz="2200" b="0" dirty="0"/>
              <a:t>– write on </a:t>
            </a:r>
            <a:r>
              <a:rPr lang="en-GB" altLang="fr-FR" sz="2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pink</a:t>
            </a:r>
            <a:r>
              <a:rPr lang="en-GB" altLang="fr-FR" sz="2200" b="0" dirty="0"/>
              <a:t> post-it and stick next to each related problem</a:t>
            </a:r>
          </a:p>
          <a:p>
            <a:pPr marL="1257300" lvl="1" indent="-342900" algn="just">
              <a:buFont typeface="Wingdings" charset="2"/>
              <a:buChar char="v"/>
              <a:defRPr/>
            </a:pPr>
            <a:endParaRPr lang="fr-FR" sz="2400" noProof="1">
              <a:latin typeface="Century Gothic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20DFB68-29C0-6C4C-B649-493FDCA7351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274629" y="1480457"/>
            <a:ext cx="2583541" cy="206044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A649E56-ECE7-A34E-AA12-95B4E186B3F3}"/>
              </a:ext>
            </a:extLst>
          </p:cNvPr>
          <p:cNvSpPr txBox="1"/>
          <p:nvPr/>
        </p:nvSpPr>
        <p:spPr>
          <a:xfrm>
            <a:off x="-78693" y="4410964"/>
            <a:ext cx="9251720" cy="2123915"/>
          </a:xfrm>
          <a:prstGeom prst="rect">
            <a:avLst/>
          </a:prstGeom>
        </p:spPr>
        <p:txBody>
          <a:bodyPr wrap="square" rtlCol="0" anchor="b">
            <a:spAutoFit/>
          </a:bodyPr>
          <a:lstStyle/>
          <a:p>
            <a:pPr marL="1257300" marR="0" lvl="1" indent="-342900" algn="just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751D70"/>
              </a:buClr>
              <a:buSzTx/>
              <a:buFont typeface="Wingdings" charset="2"/>
              <a:buChar char="v"/>
              <a:tabLst/>
              <a:defRPr/>
            </a:pPr>
            <a:r>
              <a:rPr kumimoji="0" lang="en-GB" altLang="fr-FR" sz="19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itchFamily="34" charset="0"/>
              </a:rPr>
              <a:t>Think about existing problems, not future or imagined ones!</a:t>
            </a:r>
          </a:p>
          <a:p>
            <a:pPr marL="1257300" marR="0" lvl="1" indent="-342900" algn="just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751D70"/>
              </a:buClr>
              <a:buSzTx/>
              <a:buFont typeface="Wingdings" charset="2"/>
              <a:buChar char="v"/>
              <a:tabLst/>
              <a:defRPr/>
            </a:pPr>
            <a:r>
              <a:rPr kumimoji="0" lang="en-GB" altLang="fr-FR" sz="19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itchFamily="34" charset="0"/>
              </a:rPr>
              <a:t>The position of the problem in the hierarchy does not indicate its importance!</a:t>
            </a:r>
          </a:p>
          <a:p>
            <a:pPr marL="1257300" marR="0" lvl="1" indent="-342900" algn="just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751D70"/>
              </a:buClr>
              <a:buSzTx/>
              <a:buFont typeface="Wingdings" charset="2"/>
              <a:buChar char="v"/>
              <a:tabLst/>
              <a:defRPr/>
            </a:pPr>
            <a:r>
              <a:rPr kumimoji="0" lang="en-GB" altLang="fr-FR" sz="19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itchFamily="34" charset="0"/>
              </a:rPr>
              <a:t>A problem is not the absence of a solution, but a negative situation (e.g. “crops are infested with pests” is a problem, “no pesticides are available” is not)!</a:t>
            </a:r>
            <a:endParaRPr kumimoji="0" lang="en-US" sz="1900" b="0" i="0" u="none" strike="noStrike" kern="1200" cap="none" spc="0" normalizeH="0" baseline="0" noProof="1">
              <a:ln>
                <a:noFill/>
              </a:ln>
              <a:solidFill>
                <a:srgbClr val="07147A"/>
              </a:solidFill>
              <a:effectLst/>
              <a:uLnTx/>
              <a:uFillTx/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5200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Objective analysis – Work group per priority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94659" y="3715656"/>
            <a:ext cx="9525000" cy="2848355"/>
          </a:xfrm>
          <a:noFill/>
        </p:spPr>
        <p:txBody>
          <a:bodyPr>
            <a:normAutofit fontScale="92500"/>
          </a:bodyPr>
          <a:lstStyle/>
          <a:p>
            <a:pPr lvl="1" indent="0" algn="just">
              <a:buNone/>
              <a:defRPr/>
            </a:pPr>
            <a:endParaRPr lang="en-US" b="1" noProof="1"/>
          </a:p>
          <a:p>
            <a:pPr marL="450850" lvl="1" indent="-450850" algn="just">
              <a:lnSpc>
                <a:spcPct val="100000"/>
              </a:lnSpc>
              <a:spcBef>
                <a:spcPts val="300"/>
              </a:spcBef>
              <a:buFont typeface="+mj-lt"/>
              <a:buAutoNum type="arabicPeriod" startAt="4"/>
              <a:defRPr/>
            </a:pPr>
            <a:r>
              <a:rPr lang="en-GB" b="1" dirty="0">
                <a:cs typeface="ＭＳ Ｐゴシック" charset="0"/>
              </a:rPr>
              <a:t>Assess impact on stakeholders </a:t>
            </a:r>
            <a:r>
              <a:rPr lang="en-GB" dirty="0">
                <a:cs typeface="ＭＳ Ｐゴシック" charset="0"/>
              </a:rPr>
              <a:t>(positive-negative, involvement realistic?) - write on </a:t>
            </a:r>
            <a:r>
              <a:rPr lang="en-GB" b="1" dirty="0">
                <a:solidFill>
                  <a:schemeClr val="tx2">
                    <a:lumMod val="60000"/>
                    <a:lumOff val="40000"/>
                  </a:schemeClr>
                </a:solidFill>
                <a:cs typeface="ＭＳ Ｐゴシック" charset="0"/>
              </a:rPr>
              <a:t>pink</a:t>
            </a:r>
            <a:r>
              <a:rPr lang="en-GB" dirty="0">
                <a:cs typeface="ＭＳ Ｐゴシック" charset="0"/>
              </a:rPr>
              <a:t> </a:t>
            </a:r>
            <a:r>
              <a:rPr lang="en-GB" altLang="fr-FR" b="0" dirty="0"/>
              <a:t>post-it</a:t>
            </a:r>
            <a:r>
              <a:rPr lang="en-GB" dirty="0">
                <a:cs typeface="ＭＳ Ｐゴシック" charset="0"/>
              </a:rPr>
              <a:t> and stick next to the related objective</a:t>
            </a:r>
          </a:p>
          <a:p>
            <a:pPr marL="450850" lvl="1" indent="-450850" algn="just">
              <a:lnSpc>
                <a:spcPct val="100000"/>
              </a:lnSpc>
              <a:spcBef>
                <a:spcPts val="300"/>
              </a:spcBef>
              <a:buFont typeface="+mj-lt"/>
              <a:buAutoNum type="arabicPeriod" startAt="4"/>
              <a:defRPr/>
            </a:pPr>
            <a:r>
              <a:rPr lang="en-GB" b="1" dirty="0">
                <a:cs typeface="ＭＳ Ｐゴシック" charset="0"/>
              </a:rPr>
              <a:t>Check transnational relevance/added value </a:t>
            </a:r>
            <a:r>
              <a:rPr lang="en-GB" dirty="0">
                <a:cs typeface="ＭＳ Ｐゴシック" charset="0"/>
              </a:rPr>
              <a:t>(what can be better achieved jointly)</a:t>
            </a:r>
            <a:r>
              <a:rPr lang="en-GB" b="1" dirty="0">
                <a:cs typeface="ＭＳ Ｐゴシック" charset="0"/>
              </a:rPr>
              <a:t> and complementarities</a:t>
            </a:r>
            <a:r>
              <a:rPr lang="en-GB" dirty="0">
                <a:cs typeface="ＭＳ Ｐゴシック" charset="0"/>
              </a:rPr>
              <a:t> with other relevant initiatives in the same field (e.g. national/regional policies, other EU strategies/programmes</a:t>
            </a:r>
            <a:r>
              <a:rPr lang="is-IS" dirty="0">
                <a:cs typeface="ＭＳ Ｐゴシック" charset="0"/>
              </a:rPr>
              <a:t>…) – write on </a:t>
            </a:r>
            <a:r>
              <a:rPr lang="is-IS" b="1" dirty="0">
                <a:solidFill>
                  <a:srgbClr val="00B0F0"/>
                </a:solidFill>
                <a:cs typeface="ＭＳ Ｐゴシック" charset="0"/>
              </a:rPr>
              <a:t>blue</a:t>
            </a:r>
            <a:r>
              <a:rPr lang="is-IS" dirty="0">
                <a:cs typeface="ＭＳ Ｐゴシック" charset="0"/>
              </a:rPr>
              <a:t> </a:t>
            </a:r>
            <a:r>
              <a:rPr lang="en-GB" altLang="fr-FR" b="0" dirty="0"/>
              <a:t>post-it</a:t>
            </a:r>
            <a:r>
              <a:rPr lang="is-IS" dirty="0">
                <a:cs typeface="ＭＳ Ｐゴシック" charset="0"/>
              </a:rPr>
              <a:t> and stick next to the related objective</a:t>
            </a:r>
          </a:p>
          <a:p>
            <a:pPr marL="450850" lvl="1" indent="-450850" algn="just">
              <a:lnSpc>
                <a:spcPct val="100000"/>
              </a:lnSpc>
              <a:spcBef>
                <a:spcPts val="300"/>
              </a:spcBef>
              <a:buFont typeface="+mj-lt"/>
              <a:buAutoNum type="arabicPeriod" startAt="4"/>
              <a:defRPr/>
            </a:pPr>
            <a:r>
              <a:rPr lang="is-IS" b="1" dirty="0">
                <a:cs typeface="ＭＳ Ｐゴシック" charset="0"/>
              </a:rPr>
              <a:t>Identify the relevant programme indicators </a:t>
            </a:r>
            <a:r>
              <a:rPr lang="is-IS" dirty="0">
                <a:cs typeface="ＭＳ Ｐゴシック" charset="0"/>
              </a:rPr>
              <a:t>that the objectives could contribute to – write on </a:t>
            </a:r>
            <a:r>
              <a:rPr lang="is-IS" b="1" dirty="0">
                <a:solidFill>
                  <a:srgbClr val="FFC000"/>
                </a:solidFill>
                <a:cs typeface="ＭＳ Ｐゴシック" charset="0"/>
              </a:rPr>
              <a:t>orange</a:t>
            </a:r>
            <a:r>
              <a:rPr lang="is-IS" dirty="0">
                <a:cs typeface="ＭＳ Ｐゴシック" charset="0"/>
              </a:rPr>
              <a:t> </a:t>
            </a:r>
            <a:r>
              <a:rPr lang="en-GB" altLang="fr-FR" b="0" dirty="0"/>
              <a:t>post-it</a:t>
            </a:r>
            <a:endParaRPr lang="en-GB" dirty="0">
              <a:cs typeface="ＭＳ Ｐゴシック" charset="0"/>
            </a:endParaRPr>
          </a:p>
          <a:p>
            <a:pPr marL="1257300" lvl="1" indent="-342900" algn="just">
              <a:buFont typeface="Wingdings" charset="2"/>
              <a:buChar char="v"/>
              <a:defRPr/>
            </a:pPr>
            <a:endParaRPr lang="fr-FR" sz="2400" noProof="1">
              <a:latin typeface="Century Gothic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0636551-ED87-9D4D-94FF-D8F719553AEC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1" r="16229" b="6160"/>
          <a:stretch/>
        </p:blipFill>
        <p:spPr bwMode="auto">
          <a:xfrm>
            <a:off x="9216571" y="1567441"/>
            <a:ext cx="2775665" cy="20226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14="http://schemas.microsoft.com/office/drawing/2010/main" xmlns:lc="http://schemas.openxmlformats.org/drawingml/2006/lockedCanvas"/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E1B46C3-75F5-7140-AFE3-42848E9071AD}"/>
              </a:ext>
            </a:extLst>
          </p:cNvPr>
          <p:cNvSpPr txBox="1"/>
          <p:nvPr/>
        </p:nvSpPr>
        <p:spPr>
          <a:xfrm>
            <a:off x="794658" y="1219992"/>
            <a:ext cx="8222150" cy="3108543"/>
          </a:xfrm>
          <a:prstGeom prst="rect">
            <a:avLst/>
          </a:prstGeom>
        </p:spPr>
        <p:txBody>
          <a:bodyPr wrap="square" rtlCol="0" anchor="b">
            <a:spAutoFit/>
          </a:bodyPr>
          <a:lstStyle/>
          <a:p>
            <a:pPr marL="450850" marR="0" lvl="0" indent="-450850" algn="just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51D7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900" b="1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charset="0"/>
              </a:rPr>
              <a:t>Reformulate all negative situations of the problems analysis into positive situations</a:t>
            </a: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charset="0"/>
              </a:rPr>
              <a:t> that are desirable and realistically achievable – write on </a:t>
            </a:r>
            <a:r>
              <a:rPr kumimoji="0" lang="en-GB" sz="19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entury Gothic" charset="0"/>
              </a:rPr>
              <a:t>green</a:t>
            </a: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charset="0"/>
              </a:rPr>
              <a:t> </a:t>
            </a:r>
            <a:r>
              <a:rPr kumimoji="0" lang="en-GB" altLang="fr-FR" sz="19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charset="0"/>
              </a:rPr>
              <a:t>post-it</a:t>
            </a:r>
            <a:endParaRPr kumimoji="0" lang="en-GB" sz="1900" b="0" i="0" u="none" strike="noStrike" kern="1200" cap="none" spc="0" normalizeH="0" baseline="0" noProof="0" dirty="0">
              <a:ln>
                <a:noFill/>
              </a:ln>
              <a:solidFill>
                <a:srgbClr val="07147A"/>
              </a:solidFill>
              <a:effectLst/>
              <a:uLnTx/>
              <a:uFillTx/>
              <a:latin typeface="Century Gothic" charset="0"/>
            </a:endParaRPr>
          </a:p>
          <a:p>
            <a:pPr marL="450850" marR="0" lvl="0" indent="-450850" algn="just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51D7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900" b="1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charset="0"/>
              </a:rPr>
              <a:t>Organise on the flipchart paper </a:t>
            </a: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charset="0"/>
              </a:rPr>
              <a:t>accordingly at the same line as related problem</a:t>
            </a:r>
            <a:r>
              <a:rPr kumimoji="0" lang="en-GB" sz="1900" b="1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charset="0"/>
              </a:rPr>
              <a:t> </a:t>
            </a:r>
          </a:p>
          <a:p>
            <a:pPr marL="450850" marR="0" lvl="0" indent="-450850" algn="just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51D7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900" b="1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charset="0"/>
              </a:rPr>
              <a:t>Check the </a:t>
            </a:r>
            <a:r>
              <a:rPr kumimoji="0" lang="en-GB" sz="19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entury Gothic" charset="0"/>
              </a:rPr>
              <a:t>means-ends </a:t>
            </a:r>
            <a:r>
              <a:rPr kumimoji="0" lang="en-GB" sz="1900" b="1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charset="0"/>
              </a:rPr>
              <a:t>relationships to ensure validity and completeness of the hierarchy: </a:t>
            </a: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charset="0"/>
              </a:rPr>
              <a:t>if needed revise statements, add new objectives (means) to achieve the objective at the higher level, delete objectives which do not seem suitable or necessary </a:t>
            </a:r>
          </a:p>
          <a:p>
            <a:endParaRPr lang="fr-FR" sz="2000" dirty="0" err="1">
              <a:solidFill>
                <a:srgbClr val="07147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699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F19B3B9-E48F-4F40-BF56-D38AA60E56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2405" y="2233567"/>
            <a:ext cx="4993062" cy="2387600"/>
          </a:xfrm>
        </p:spPr>
        <p:txBody>
          <a:bodyPr/>
          <a:lstStyle/>
          <a:p>
            <a:r>
              <a:rPr lang="en-US" sz="3600" dirty="0"/>
              <a:t>What do you want to improve?</a:t>
            </a:r>
          </a:p>
        </p:txBody>
      </p:sp>
    </p:spTree>
    <p:extLst>
      <p:ext uri="{BB962C8B-B14F-4D97-AF65-F5344CB8AC3E}">
        <p14:creationId xmlns:p14="http://schemas.microsoft.com/office/powerpoint/2010/main" val="1664522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1" y="1347921"/>
            <a:ext cx="9626600" cy="482427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WHAT ARE THE PROBLEMS?</a:t>
            </a:r>
          </a:p>
          <a:p>
            <a:pPr marL="342900" indent="-342900" algn="just">
              <a:buFont typeface="Wingdings" charset="2"/>
              <a:buChar char="q"/>
            </a:pPr>
            <a:endParaRPr lang="en-US" sz="2000" b="0" dirty="0">
              <a:latin typeface="Century Gothic" pitchFamily="34" charset="0"/>
            </a:endParaRPr>
          </a:p>
          <a:p>
            <a:pPr marL="342900" lvl="1" indent="-342900" algn="just">
              <a:spcBef>
                <a:spcPts val="1000"/>
              </a:spcBef>
              <a:buFont typeface="Wingdings" charset="2"/>
              <a:buChar char="q"/>
            </a:pPr>
            <a:r>
              <a:rPr lang="fr-FR" sz="2200" noProof="1">
                <a:latin typeface="Century Gothic" pitchFamily="34" charset="0"/>
              </a:rPr>
              <a:t>Problem analysis is the </a:t>
            </a:r>
            <a:r>
              <a:rPr lang="en-US" sz="2200" b="1" noProof="1">
                <a:latin typeface="Century Gothic" pitchFamily="34" charset="0"/>
              </a:rPr>
              <a:t>initial</a:t>
            </a:r>
            <a:r>
              <a:rPr lang="fr-FR" sz="2200" b="1" noProof="1">
                <a:latin typeface="Century Gothic" pitchFamily="34" charset="0"/>
              </a:rPr>
              <a:t> stage of project identification</a:t>
            </a:r>
            <a:r>
              <a:rPr lang="pl-PL" sz="2200" noProof="1">
                <a:latin typeface="Century Gothic" pitchFamily="34" charset="0"/>
              </a:rPr>
              <a:t>: y</a:t>
            </a:r>
            <a:r>
              <a:rPr lang="fr-FR" sz="2200" noProof="1">
                <a:latin typeface="Century Gothic" pitchFamily="34" charset="0"/>
              </a:rPr>
              <a:t>our project will adress a common problem (e.g. cross-border pollution) or a missed opportunity (e.g. limited access to external markets), the situation should be improved at the end of the project as compared to before!</a:t>
            </a:r>
          </a:p>
          <a:p>
            <a:pPr marL="342900" lvl="1" indent="-342900" algn="just">
              <a:spcBef>
                <a:spcPts val="1000"/>
              </a:spcBef>
              <a:buFont typeface="Wingdings" charset="2"/>
              <a:buChar char="q"/>
            </a:pPr>
            <a:r>
              <a:rPr lang="fr-FR" sz="2200" noProof="1">
                <a:latin typeface="Century Gothic" pitchFamily="34" charset="0"/>
              </a:rPr>
              <a:t>Check that the problem has a </a:t>
            </a:r>
            <a:r>
              <a:rPr lang="fr-FR" sz="2200" b="1" noProof="1">
                <a:latin typeface="Century Gothic" pitchFamily="34" charset="0"/>
              </a:rPr>
              <a:t>transnational dimension related to the programme priorities!</a:t>
            </a:r>
            <a:endParaRPr lang="fr-FR" sz="2200" noProof="1">
              <a:latin typeface="Century Gothic" pitchFamily="34" charset="0"/>
            </a:endParaRPr>
          </a:p>
          <a:p>
            <a:pPr marL="342900" indent="-342900" algn="just">
              <a:buFont typeface="Wingdings" charset="2"/>
              <a:buChar char="q"/>
            </a:pPr>
            <a:r>
              <a:rPr lang="fr-FR" sz="2200" b="0" noProof="1">
                <a:latin typeface="Century Gothic" pitchFamily="34" charset="0"/>
              </a:rPr>
              <a:t>It is not enough to state there is a problem, you should </a:t>
            </a:r>
            <a:r>
              <a:rPr lang="fr-FR" sz="2200" noProof="1"/>
              <a:t>analyse its causes and related effects</a:t>
            </a:r>
          </a:p>
          <a:p>
            <a:pPr marL="1257300" lvl="1" indent="-342900" algn="just">
              <a:buFont typeface="Wingdings" charset="2"/>
              <a:buChar char="v"/>
            </a:pPr>
            <a:r>
              <a:rPr lang="fr-FR" sz="2200" noProof="1">
                <a:latin typeface="Century Gothic" pitchFamily="34" charset="0"/>
              </a:rPr>
              <a:t>Describe first the negative situation and do not start straight away finding the solution to the problem, there are usually several ways to solve a problem!</a:t>
            </a:r>
          </a:p>
          <a:p>
            <a:pPr marL="1257300" lvl="1" indent="-342900" algn="just">
              <a:buFont typeface="Wingdings" charset="2"/>
              <a:buChar char="v"/>
            </a:pPr>
            <a:r>
              <a:rPr lang="fr-FR" sz="2200" noProof="1">
                <a:latin typeface="Century Gothic" pitchFamily="34" charset="0"/>
              </a:rPr>
              <a:t>You need to get an overview of all causes of the problem, though you will only target some of them in your project </a:t>
            </a:r>
            <a:r>
              <a:rPr lang="fr-FR" sz="2200" noProof="1"/>
              <a:t>(other may need to be included in project external risks and assumptions)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Problem analysis</a:t>
            </a:r>
          </a:p>
        </p:txBody>
      </p:sp>
    </p:spTree>
    <p:extLst>
      <p:ext uri="{BB962C8B-B14F-4D97-AF65-F5344CB8AC3E}">
        <p14:creationId xmlns:p14="http://schemas.microsoft.com/office/powerpoint/2010/main" val="4134707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Problem analysis: building the problem “tree” </a:t>
            </a:r>
          </a:p>
        </p:txBody>
      </p:sp>
      <p:sp>
        <p:nvSpPr>
          <p:cNvPr id="7" name="Freccia a destra 19"/>
          <p:cNvSpPr/>
          <p:nvPr/>
        </p:nvSpPr>
        <p:spPr>
          <a:xfrm rot="16200000">
            <a:off x="8201463" y="3164821"/>
            <a:ext cx="2959099" cy="678574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714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Ovale 15"/>
          <p:cNvSpPr/>
          <p:nvPr/>
        </p:nvSpPr>
        <p:spPr>
          <a:xfrm>
            <a:off x="8795623" y="5167744"/>
            <a:ext cx="1821577" cy="4450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99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BE" sz="1400" b="1" dirty="0">
                <a:solidFill>
                  <a:srgbClr val="07146F"/>
                </a:solidFill>
                <a:latin typeface="Century Gothic" pitchFamily="34" charset="0"/>
              </a:rPr>
              <a:t>CAUSES</a:t>
            </a:r>
            <a:endParaRPr lang="it-IT" sz="14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3" name="Ovale 15"/>
          <p:cNvSpPr/>
          <p:nvPr/>
        </p:nvSpPr>
        <p:spPr>
          <a:xfrm>
            <a:off x="8770224" y="1395396"/>
            <a:ext cx="1821577" cy="4450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99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BE" sz="1400" b="1" dirty="0">
                <a:solidFill>
                  <a:srgbClr val="07146F"/>
                </a:solidFill>
                <a:latin typeface="Century Gothic" pitchFamily="34" charset="0"/>
              </a:rPr>
              <a:t>EFFECTS</a:t>
            </a:r>
            <a:endParaRPr lang="it-IT" sz="14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16" name="Espace réservé du contenu 15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838200" y="1055688"/>
            <a:ext cx="7531100" cy="535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452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886D47B-3D33-D24B-9B5F-F218B129AA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2405" y="2233567"/>
            <a:ext cx="5230128" cy="2387600"/>
          </a:xfrm>
        </p:spPr>
        <p:txBody>
          <a:bodyPr/>
          <a:lstStyle/>
          <a:p>
            <a:r>
              <a:rPr lang="en-US" sz="3600" dirty="0"/>
              <a:t>Who’s affected by the negative situation?</a:t>
            </a:r>
          </a:p>
        </p:txBody>
      </p:sp>
    </p:spTree>
    <p:extLst>
      <p:ext uri="{BB962C8B-B14F-4D97-AF65-F5344CB8AC3E}">
        <p14:creationId xmlns:p14="http://schemas.microsoft.com/office/powerpoint/2010/main" val="777797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Stakeholder analysis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0" y="1350536"/>
            <a:ext cx="9614648" cy="4517985"/>
          </a:xfrm>
        </p:spPr>
        <p:txBody>
          <a:bodyPr>
            <a:normAutofit/>
          </a:bodyPr>
          <a:lstStyle/>
          <a:p>
            <a:r>
              <a:rPr lang="en-GB" dirty="0"/>
              <a:t>WHOSE PROBLEM IS IT?</a:t>
            </a:r>
          </a:p>
          <a:p>
            <a:endParaRPr lang="en-GB" sz="2000" dirty="0"/>
          </a:p>
          <a:p>
            <a:pPr marL="342900" indent="-342900" algn="just">
              <a:buFont typeface="Wingdings" charset="2"/>
              <a:buChar char="q"/>
              <a:defRPr/>
            </a:pPr>
            <a:r>
              <a:rPr lang="en-GB" sz="2000" noProof="1">
                <a:latin typeface="Century Gothic" pitchFamily="34" charset="0"/>
              </a:rPr>
              <a:t>Analyse who’s affected </a:t>
            </a:r>
            <a:r>
              <a:rPr lang="en-GB" sz="2000" b="0" noProof="1">
                <a:latin typeface="Century Gothic" pitchFamily="34" charset="0"/>
              </a:rPr>
              <a:t>- </a:t>
            </a:r>
            <a:r>
              <a:rPr lang="en-GB" sz="2000" b="0" dirty="0">
                <a:latin typeface="Century Gothic" pitchFamily="34" charset="0"/>
              </a:rPr>
              <a:t>directly or indirectly – by the problem or have an interest in it</a:t>
            </a:r>
            <a:r>
              <a:rPr lang="en-GB" sz="2000" noProof="1">
                <a:latin typeface="Century Gothic" pitchFamily="34" charset="0"/>
              </a:rPr>
              <a:t>: </a:t>
            </a:r>
            <a:r>
              <a:rPr lang="en-GB" sz="2000" b="0" dirty="0">
                <a:latin typeface="Century Gothic" pitchFamily="34" charset="0"/>
              </a:rPr>
              <a:t>individuals, groups of people, organisations or institutions (local authorities, environment agency…) </a:t>
            </a:r>
            <a:r>
              <a:rPr lang="en-GB" sz="2000" dirty="0">
                <a:latin typeface="Century Gothic" pitchFamily="34" charset="0"/>
              </a:rPr>
              <a:t>= stakeholders</a:t>
            </a:r>
          </a:p>
          <a:p>
            <a:pPr marL="342900" lvl="1" indent="-342900" algn="just">
              <a:spcBef>
                <a:spcPts val="1000"/>
              </a:spcBef>
              <a:buFont typeface="Wingdings" charset="2"/>
              <a:buChar char="q"/>
              <a:defRPr/>
            </a:pPr>
            <a:r>
              <a:rPr lang="en-US" b="1" dirty="0"/>
              <a:t>Check transnational dimension</a:t>
            </a:r>
            <a:r>
              <a:rPr lang="en-US" dirty="0"/>
              <a:t>: are there stakeholders in several countries of the Black Sea Basin?</a:t>
            </a:r>
            <a:endParaRPr lang="en-GB" sz="2000" dirty="0">
              <a:latin typeface="Century Gothic" pitchFamily="34" charset="0"/>
            </a:endParaRPr>
          </a:p>
          <a:p>
            <a:pPr marL="342900" lvl="1" indent="-342900" algn="just">
              <a:spcBef>
                <a:spcPts val="1000"/>
              </a:spcBef>
              <a:buFont typeface="Wingdings" charset="2"/>
              <a:buChar char="q"/>
            </a:pPr>
            <a:r>
              <a:rPr lang="en-GB" b="1" noProof="1"/>
              <a:t>Analyse the impact of the </a:t>
            </a:r>
            <a:r>
              <a:rPr lang="en-US" b="1" noProof="1"/>
              <a:t>problem on various stakeholders: </a:t>
            </a:r>
            <a:r>
              <a:rPr lang="en-US" noProof="1"/>
              <a:t>different</a:t>
            </a:r>
            <a:r>
              <a:rPr lang="en-US" dirty="0"/>
              <a:t> groups have different concerns, capacities and interests (sometimes conflicting) - these need to be understood and recognized in the process of problem identification </a:t>
            </a:r>
          </a:p>
          <a:p>
            <a:pPr marL="342900" lvl="1" indent="-342900" algn="just">
              <a:spcBef>
                <a:spcPts val="1000"/>
              </a:spcBef>
              <a:buFont typeface="Wingdings" charset="2"/>
              <a:buChar char="q"/>
            </a:pPr>
            <a:r>
              <a:rPr lang="en-US" b="1" noProof="1"/>
              <a:t>Consult stakeholders </a:t>
            </a:r>
            <a:r>
              <a:rPr lang="en-US" noProof="1"/>
              <a:t>from the beginning and throughout project design!</a:t>
            </a:r>
            <a:endParaRPr lang="pl-PL" sz="1400" dirty="0">
              <a:solidFill>
                <a:srgbClr val="336699"/>
              </a:solidFill>
            </a:endParaRPr>
          </a:p>
          <a:p>
            <a:pPr marL="342900" lvl="1" indent="-342900" algn="just">
              <a:spcBef>
                <a:spcPts val="1000"/>
              </a:spcBef>
              <a:buFont typeface="Wingdings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850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A1C6B0D-4696-994B-8631-AA4CCCEE4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2405" y="2233567"/>
            <a:ext cx="4759805" cy="2387600"/>
          </a:xfrm>
        </p:spPr>
        <p:txBody>
          <a:bodyPr/>
          <a:lstStyle/>
          <a:p>
            <a:r>
              <a:rPr lang="en-US" sz="3600" dirty="0"/>
              <a:t>What could be the improved situation?</a:t>
            </a:r>
          </a:p>
        </p:txBody>
      </p:sp>
    </p:spTree>
    <p:extLst>
      <p:ext uri="{BB962C8B-B14F-4D97-AF65-F5344CB8AC3E}">
        <p14:creationId xmlns:p14="http://schemas.microsoft.com/office/powerpoint/2010/main" val="2739988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Objective analysis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0" y="1312436"/>
            <a:ext cx="9614648" cy="4517985"/>
          </a:xfrm>
        </p:spPr>
        <p:txBody>
          <a:bodyPr>
            <a:normAutofit/>
          </a:bodyPr>
          <a:lstStyle/>
          <a:p>
            <a:r>
              <a:rPr lang="en-US" dirty="0"/>
              <a:t>WHAT ARE THE OBJECTIVES?</a:t>
            </a:r>
          </a:p>
          <a:p>
            <a:endParaRPr lang="en-US" dirty="0"/>
          </a:p>
          <a:p>
            <a:pPr marL="342900" lvl="1" indent="-342900" algn="just">
              <a:spcBef>
                <a:spcPts val="1000"/>
              </a:spcBef>
              <a:buFont typeface="Wingdings" charset="2"/>
              <a:buChar char="q"/>
              <a:defRPr/>
            </a:pPr>
            <a:r>
              <a:rPr lang="en-US" noProof="1"/>
              <a:t>Negative situations of the problem tree </a:t>
            </a:r>
            <a:r>
              <a:rPr lang="en-US" b="1" noProof="1"/>
              <a:t>converted into positive achievements = objectives </a:t>
            </a:r>
          </a:p>
          <a:p>
            <a:pPr marL="342900" lvl="1" indent="-342900" algn="just">
              <a:spcBef>
                <a:spcPts val="1000"/>
              </a:spcBef>
              <a:buFont typeface="Wingdings" charset="2"/>
              <a:buChar char="q"/>
              <a:defRPr/>
            </a:pPr>
            <a:r>
              <a:rPr lang="en-US" b="1" noProof="1"/>
              <a:t>Methodological approach </a:t>
            </a:r>
            <a:r>
              <a:rPr lang="en-US" noProof="1"/>
              <a:t>to:</a:t>
            </a:r>
          </a:p>
          <a:p>
            <a:pPr marL="1257300" lvl="1" indent="-342900" algn="just">
              <a:buFont typeface="Wingdings" charset="2"/>
              <a:buChar char="v"/>
              <a:defRPr/>
            </a:pPr>
            <a:r>
              <a:rPr lang="fr-FR" noProof="1">
                <a:latin typeface="Century Gothic" pitchFamily="34" charset="0"/>
              </a:rPr>
              <a:t>Get an overview of the </a:t>
            </a:r>
            <a:r>
              <a:rPr lang="en-US" noProof="1">
                <a:latin typeface="Century Gothic" pitchFamily="34" charset="0"/>
              </a:rPr>
              <a:t>desired future situation (when all problems are remedied) </a:t>
            </a:r>
          </a:p>
          <a:p>
            <a:pPr marL="1257300" lvl="1" indent="-342900" algn="just">
              <a:buFont typeface="Wingdings" charset="2"/>
              <a:buChar char="v"/>
              <a:defRPr/>
            </a:pPr>
            <a:r>
              <a:rPr lang="en-US" noProof="1">
                <a:latin typeface="Century Gothic" pitchFamily="34" charset="0"/>
              </a:rPr>
              <a:t>Illustrate means-ends relationship</a:t>
            </a:r>
          </a:p>
          <a:p>
            <a:pPr marL="1257300" lvl="1" indent="-342900" algn="just">
              <a:buFont typeface="Wingdings" charset="2"/>
              <a:buChar char="v"/>
              <a:defRPr/>
            </a:pPr>
            <a:r>
              <a:rPr lang="en-US" noProof="1">
                <a:latin typeface="Century Gothic" pitchFamily="34" charset="0"/>
              </a:rPr>
              <a:t>Keep the analysis of potential objectives clearly based on adressing a range of identified priority problems</a:t>
            </a:r>
          </a:p>
          <a:p>
            <a:pPr marL="1257300" lvl="1" indent="-342900" algn="just">
              <a:buFont typeface="Wingdings" charset="2"/>
              <a:buChar char="v"/>
              <a:defRPr/>
            </a:pPr>
            <a:r>
              <a:rPr lang="en-US" noProof="1">
                <a:latin typeface="Century Gothic" pitchFamily="34" charset="0"/>
              </a:rPr>
              <a:t>Provides the basis for the project strategy analysis!</a:t>
            </a:r>
          </a:p>
          <a:p>
            <a:pPr marL="1257300" lvl="1" indent="-342900" algn="just">
              <a:buFont typeface="Wingdings" charset="2"/>
              <a:buChar char="v"/>
              <a:defRPr/>
            </a:pPr>
            <a:endParaRPr lang="fr-FR" noProof="1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120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Objective analysis: building the “objective tree”</a:t>
            </a:r>
          </a:p>
        </p:txBody>
      </p:sp>
      <p:sp>
        <p:nvSpPr>
          <p:cNvPr id="7" name="Freccia a destra 19"/>
          <p:cNvSpPr/>
          <p:nvPr/>
        </p:nvSpPr>
        <p:spPr>
          <a:xfrm rot="16200000">
            <a:off x="8183287" y="3164821"/>
            <a:ext cx="2959099" cy="678574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714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Ovale 15"/>
          <p:cNvSpPr/>
          <p:nvPr/>
        </p:nvSpPr>
        <p:spPr>
          <a:xfrm>
            <a:off x="8782923" y="5167744"/>
            <a:ext cx="1821577" cy="4450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99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BE" sz="1400" b="1" dirty="0">
                <a:solidFill>
                  <a:srgbClr val="07146F"/>
                </a:solidFill>
                <a:latin typeface="Century Gothic" pitchFamily="34" charset="0"/>
              </a:rPr>
              <a:t>MEANS</a:t>
            </a:r>
            <a:endParaRPr lang="it-IT" sz="14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3" name="Ovale 15"/>
          <p:cNvSpPr/>
          <p:nvPr/>
        </p:nvSpPr>
        <p:spPr>
          <a:xfrm>
            <a:off x="8758674" y="1395394"/>
            <a:ext cx="1821577" cy="4450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99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BE" sz="1400" b="1" dirty="0">
                <a:solidFill>
                  <a:srgbClr val="07146F"/>
                </a:solidFill>
                <a:latin typeface="Century Gothic" pitchFamily="34" charset="0"/>
              </a:rPr>
              <a:t>ENDS</a:t>
            </a:r>
            <a:endParaRPr lang="it-IT" sz="14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38200" y="1098550"/>
            <a:ext cx="7867650" cy="534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8624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l'Office">
  <a:themeElements>
    <a:clrScheme name="TESIM COLOURS">
      <a:dk1>
        <a:srgbClr val="07147A"/>
      </a:dk1>
      <a:lt1>
        <a:srgbClr val="FFFFFF"/>
      </a:lt1>
      <a:dk2>
        <a:srgbClr val="751D70"/>
      </a:dk2>
      <a:lt2>
        <a:srgbClr val="FFFFFF"/>
      </a:lt2>
      <a:accent1>
        <a:srgbClr val="5B9BD5"/>
      </a:accent1>
      <a:accent2>
        <a:srgbClr val="5A1BAD"/>
      </a:accent2>
      <a:accent3>
        <a:srgbClr val="A5A5A5"/>
      </a:accent3>
      <a:accent4>
        <a:srgbClr val="9B66E0"/>
      </a:accent4>
      <a:accent5>
        <a:srgbClr val="4472C4"/>
      </a:accent5>
      <a:accent6>
        <a:srgbClr val="07147A"/>
      </a:accent6>
      <a:hlink>
        <a:srgbClr val="4755C6"/>
      </a:hlink>
      <a:folHlink>
        <a:srgbClr val="42103F"/>
      </a:folHlink>
    </a:clrScheme>
    <a:fontScheme name="Century Gothic-Palatino Linotyp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b"/>
      <a:lstStyle>
        <a:defPPr>
          <a:defRPr sz="3600" dirty="0" err="1" smtClean="0">
            <a:solidFill>
              <a:srgbClr val="07147A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SIM_PPT_Template_After Brexit_Light.pptx" id="{E929C09F-81DC-4F2B-86CC-FCD9C7C85494}" vid="{9FDD5897-255A-4027-A717-C4FA7335C0D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TESIM_Template</Template>
  <TotalTime>1182</TotalTime>
  <Words>927</Words>
  <Application>Microsoft Office PowerPoint</Application>
  <PresentationFormat>Widescreen</PresentationFormat>
  <Paragraphs>85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Century Gothic</vt:lpstr>
      <vt:lpstr>Palatino Linotype</vt:lpstr>
      <vt:lpstr>Times New Roman</vt:lpstr>
      <vt:lpstr>Trebuchet MS</vt:lpstr>
      <vt:lpstr>Wingdings</vt:lpstr>
      <vt:lpstr>Tema de l'Office</vt:lpstr>
      <vt:lpstr>Developing project ideas</vt:lpstr>
      <vt:lpstr>What do you want to improve?</vt:lpstr>
      <vt:lpstr>PowerPoint Presentation</vt:lpstr>
      <vt:lpstr>PowerPoint Presentation</vt:lpstr>
      <vt:lpstr>Who’s affected by the negative situation?</vt:lpstr>
      <vt:lpstr>PowerPoint Presentation</vt:lpstr>
      <vt:lpstr>What could be the improved situation?</vt:lpstr>
      <vt:lpstr>PowerPoint Presentation</vt:lpstr>
      <vt:lpstr>PowerPoint Presentation</vt:lpstr>
      <vt:lpstr>What change can you bring under Interreg NEXT Black Sea Basin?</vt:lpstr>
      <vt:lpstr>PowerPoint Presentation</vt:lpstr>
      <vt:lpstr>Who’s affected by the desired change or can contribute to it?</vt:lpstr>
      <vt:lpstr>PowerPoint Presentation</vt:lpstr>
      <vt:lpstr>Let’s practice on problem and objective analysis for the Black Sea Basin Programme priorities!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Albert Sorrosal</dc:creator>
  <cp:lastModifiedBy>Jesica</cp:lastModifiedBy>
  <cp:revision>89</cp:revision>
  <dcterms:created xsi:type="dcterms:W3CDTF">2020-05-11T14:59:13Z</dcterms:created>
  <dcterms:modified xsi:type="dcterms:W3CDTF">2022-11-14T13:13:25Z</dcterms:modified>
</cp:coreProperties>
</file>