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4" r:id="rId3"/>
  </p:sldMasterIdLst>
  <p:notesMasterIdLst>
    <p:notesMasterId r:id="rId35"/>
  </p:notesMasterIdLst>
  <p:sldIdLst>
    <p:sldId id="617" r:id="rId4"/>
    <p:sldId id="618" r:id="rId5"/>
    <p:sldId id="619" r:id="rId6"/>
    <p:sldId id="642" r:id="rId7"/>
    <p:sldId id="604" r:id="rId8"/>
    <p:sldId id="596" r:id="rId9"/>
    <p:sldId id="485" r:id="rId10"/>
    <p:sldId id="479" r:id="rId11"/>
    <p:sldId id="644" r:id="rId12"/>
    <p:sldId id="270" r:id="rId13"/>
    <p:sldId id="647" r:id="rId14"/>
    <p:sldId id="616" r:id="rId15"/>
    <p:sldId id="648" r:id="rId16"/>
    <p:sldId id="491" r:id="rId17"/>
    <p:sldId id="486" r:id="rId18"/>
    <p:sldId id="488" r:id="rId19"/>
    <p:sldId id="490" r:id="rId20"/>
    <p:sldId id="649" r:id="rId21"/>
    <p:sldId id="489" r:id="rId22"/>
    <p:sldId id="473" r:id="rId23"/>
    <p:sldId id="650" r:id="rId24"/>
    <p:sldId id="482" r:id="rId25"/>
    <p:sldId id="480" r:id="rId26"/>
    <p:sldId id="595" r:id="rId27"/>
    <p:sldId id="629" r:id="rId28"/>
    <p:sldId id="630" r:id="rId29"/>
    <p:sldId id="645" r:id="rId30"/>
    <p:sldId id="646" r:id="rId31"/>
    <p:sldId id="483" r:id="rId32"/>
    <p:sldId id="609" r:id="rId33"/>
    <p:sldId id="475" r:id="rId34"/>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3E8FE"/>
    <a:srgbClr val="E0C4FC"/>
    <a:srgbClr val="C087F9"/>
    <a:srgbClr val="00A0A8"/>
    <a:srgbClr val="FF5050"/>
    <a:srgbClr val="52CBBE"/>
    <a:srgbClr val="92D050"/>
    <a:srgbClr val="FEC630"/>
    <a:srgbClr val="FF5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6" autoAdjust="0"/>
    <p:restoredTop sz="74970" autoAdjust="0"/>
  </p:normalViewPr>
  <p:slideViewPr>
    <p:cSldViewPr snapToGrid="0">
      <p:cViewPr varScale="1">
        <p:scale>
          <a:sx n="83" d="100"/>
          <a:sy n="83" d="100"/>
        </p:scale>
        <p:origin x="10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818"/>
    </p:cViewPr>
  </p:sorterViewPr>
  <p:gridSpacing cx="76200" cy="76200"/>
</p:viewPr>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6.xml><?xml version="1.0" encoding="utf-8"?>
<dgm:dataModel xmlns:dgm="http://schemas.openxmlformats.org/drawingml/2006/diagram" xmlns:a="http://schemas.openxmlformats.org/drawingml/2006/main">
  <dgm:ptLst>
    <dgm:pt modelId="{0D52E90D-035F-45F7-9B1F-EE3F6BB12AED}"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8DE65184-5DC0-40EF-B430-76AF0855ADA0}">
      <dgm:prSet custT="1"/>
      <dgm:spPr>
        <a:solidFill>
          <a:schemeClr val="bg1">
            <a:lumMod val="85000"/>
          </a:schemeClr>
        </a:solidFill>
        <a:ln>
          <a:solidFill>
            <a:srgbClr val="002060"/>
          </a:solidFill>
        </a:ln>
      </dgm:spPr>
      <dgm:t>
        <a:bodyPr/>
        <a:lstStyle/>
        <a:p>
          <a:pPr>
            <a:lnSpc>
              <a:spcPct val="100000"/>
            </a:lnSpc>
          </a:pPr>
          <a:r>
            <a:rPr lang="en-US" sz="1800" b="0" dirty="0">
              <a:solidFill>
                <a:srgbClr val="002060"/>
              </a:solidFill>
              <a:latin typeface="Trebuchet MS" panose="020B0603020202020204" pitchFamily="34" charset="0"/>
            </a:rPr>
            <a:t>Solutions taken up or up-scaled by </a:t>
          </a:r>
          <a:r>
            <a:rPr lang="en-US" sz="1800" b="0" dirty="0" err="1">
              <a:solidFill>
                <a:srgbClr val="002060"/>
              </a:solidFill>
              <a:latin typeface="Trebuchet MS" panose="020B0603020202020204" pitchFamily="34" charset="0"/>
            </a:rPr>
            <a:t>organisations</a:t>
          </a:r>
          <a:r>
            <a:rPr lang="en-US" sz="1800" b="0" dirty="0">
              <a:solidFill>
                <a:srgbClr val="002060"/>
              </a:solidFill>
              <a:latin typeface="Trebuchet MS" panose="020B0603020202020204" pitchFamily="34" charset="0"/>
            </a:rPr>
            <a:t> (RCR104)</a:t>
          </a:r>
        </a:p>
      </dgm:t>
    </dgm:pt>
    <dgm:pt modelId="{EED71215-6F05-401D-8C61-1F668954FE0E}" type="sibTrans" cxnId="{05A93461-128B-43AC-A37E-E3907D2EFD91}">
      <dgm:prSet/>
      <dgm:spPr/>
      <dgm:t>
        <a:bodyPr/>
        <a:lstStyle/>
        <a:p>
          <a:endParaRPr lang="en-US"/>
        </a:p>
      </dgm:t>
    </dgm:pt>
    <dgm:pt modelId="{573540BE-2F9B-414E-A03A-9CCFCBEDCDEC}" type="parTrans" cxnId="{05A93461-128B-43AC-A37E-E3907D2EFD91}">
      <dgm:prSet/>
      <dgm:spPr/>
      <dgm:t>
        <a:bodyPr/>
        <a:lstStyle/>
        <a:p>
          <a:endParaRPr lang="en-US"/>
        </a:p>
      </dgm:t>
    </dgm:pt>
    <dgm:pt modelId="{9FF94430-1F72-403B-A7B7-7949C2F33221}" type="pres">
      <dgm:prSet presAssocID="{0D52E90D-035F-45F7-9B1F-EE3F6BB12AED}" presName="Name0" presStyleCnt="0">
        <dgm:presLayoutVars>
          <dgm:chPref val="3"/>
          <dgm:dir/>
          <dgm:animLvl val="lvl"/>
          <dgm:resizeHandles/>
        </dgm:presLayoutVars>
      </dgm:prSet>
      <dgm:spPr/>
    </dgm:pt>
    <dgm:pt modelId="{B64619AC-33A0-4CD7-A442-C49BDEA4E8C9}" type="pres">
      <dgm:prSet presAssocID="{8DE65184-5DC0-40EF-B430-76AF0855ADA0}" presName="horFlow" presStyleCnt="0"/>
      <dgm:spPr/>
    </dgm:pt>
    <dgm:pt modelId="{59E2F4B1-EF90-4B6C-A69C-C884ABC277CC}" type="pres">
      <dgm:prSet presAssocID="{8DE65184-5DC0-40EF-B430-76AF0855ADA0}" presName="bigChev" presStyleLbl="node1" presStyleIdx="0" presStyleCnt="1" custScaleX="125947" custScaleY="92684" custLinFactNeighborX="2166" custLinFactNeighborY="3488"/>
      <dgm:spPr/>
    </dgm:pt>
  </dgm:ptLst>
  <dgm:cxnLst>
    <dgm:cxn modelId="{4F478D5B-161F-4CA4-8977-4E847ECF42D6}" type="presOf" srcId="{0D52E90D-035F-45F7-9B1F-EE3F6BB12AED}" destId="{9FF94430-1F72-403B-A7B7-7949C2F33221}" srcOrd="0" destOrd="0" presId="urn:microsoft.com/office/officeart/2005/8/layout/lProcess3"/>
    <dgm:cxn modelId="{05A93461-128B-43AC-A37E-E3907D2EFD91}" srcId="{0D52E90D-035F-45F7-9B1F-EE3F6BB12AED}" destId="{8DE65184-5DC0-40EF-B430-76AF0855ADA0}" srcOrd="0" destOrd="0" parTransId="{573540BE-2F9B-414E-A03A-9CCFCBEDCDEC}" sibTransId="{EED71215-6F05-401D-8C61-1F668954FE0E}"/>
    <dgm:cxn modelId="{05B174DF-9F5A-41A0-9875-B87B5B4E6B4F}" type="presOf" srcId="{8DE65184-5DC0-40EF-B430-76AF0855ADA0}" destId="{59E2F4B1-EF90-4B6C-A69C-C884ABC277CC}" srcOrd="0" destOrd="0" presId="urn:microsoft.com/office/officeart/2005/8/layout/lProcess3"/>
    <dgm:cxn modelId="{64077CAE-1A81-4491-B0C8-045BEDECE7E2}" type="presParOf" srcId="{9FF94430-1F72-403B-A7B7-7949C2F33221}" destId="{B64619AC-33A0-4CD7-A442-C49BDEA4E8C9}" srcOrd="0" destOrd="0" presId="urn:microsoft.com/office/officeart/2005/8/layout/lProcess3"/>
    <dgm:cxn modelId="{3E1D8003-E835-4C96-B1B4-D86F2B860E7B}" type="presParOf" srcId="{B64619AC-33A0-4CD7-A442-C49BDEA4E8C9}" destId="{59E2F4B1-EF90-4B6C-A69C-C884ABC277CC}" srcOrd="0" destOrd="0" presId="urn:microsoft.com/office/officeart/2005/8/layout/l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277110"/>
          <a:ext cx="5249548" cy="1153559"/>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err="1">
              <a:solidFill>
                <a:srgbClr val="C00000"/>
              </a:solidFill>
              <a:latin typeface="Trebuchet MS" panose="020B0603020202020204" pitchFamily="34" charset="0"/>
              <a:ea typeface="+mn-ea"/>
              <a:cs typeface="+mn-cs"/>
            </a:rPr>
            <a:t>Organisations</a:t>
          </a:r>
          <a:r>
            <a:rPr lang="en-US" sz="1800" b="1" kern="1200" dirty="0">
              <a:solidFill>
                <a:srgbClr val="C00000"/>
              </a:solidFill>
              <a:latin typeface="Trebuchet MS" panose="020B0603020202020204" pitchFamily="34" charset="0"/>
              <a:ea typeface="+mn-ea"/>
              <a:cs typeface="+mn-cs"/>
            </a:rPr>
            <a:t> cooperating across borders (RCO87) </a:t>
          </a:r>
        </a:p>
      </dsp:txBody>
      <dsp:txXfrm>
        <a:off x="576780" y="277110"/>
        <a:ext cx="4095989" cy="1153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0" y="10107"/>
          <a:ext cx="5297317" cy="1452915"/>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Public events across borders jointly organized (RCO115)</a:t>
          </a:r>
        </a:p>
      </dsp:txBody>
      <dsp:txXfrm>
        <a:off x="726458" y="10107"/>
        <a:ext cx="3844402" cy="1452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B4D7E-0F65-41AA-BA2E-88C420087752}">
      <dsp:nvSpPr>
        <dsp:cNvPr id="0" name=""/>
        <dsp:cNvSpPr/>
      </dsp:nvSpPr>
      <dsp:spPr>
        <a:xfrm>
          <a:off x="178110" y="78025"/>
          <a:ext cx="4600778" cy="1135173"/>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endParaRPr lang="en-US" sz="1800" b="1" kern="1200" dirty="0">
            <a:solidFill>
              <a:srgbClr val="C00000"/>
            </a:solidFill>
            <a:latin typeface="Trebuchet MS" panose="020B0603020202020204" pitchFamily="34" charset="0"/>
            <a:ea typeface="+mn-ea"/>
            <a:cs typeface="+mn-cs"/>
          </a:endParaRPr>
        </a:p>
        <a:p>
          <a:pPr marL="0" marR="0" lvl="0" indent="0" algn="ctr" defTabSz="914400" eaLnBrk="1" fontAlgn="auto" latinLnBrk="0" hangingPunct="1">
            <a:lnSpc>
              <a:spcPct val="150000"/>
            </a:lnSpc>
            <a:spcBef>
              <a:spcPct val="0"/>
            </a:spcBef>
            <a:spcAft>
              <a:spcPts val="0"/>
            </a:spcAft>
            <a:buClrTx/>
            <a:buSzTx/>
            <a:buFontTx/>
            <a:buNone/>
            <a:tabLst/>
            <a:defRPr/>
          </a:pPr>
          <a:r>
            <a:rPr lang="en-US" sz="1800" b="1" kern="1200" dirty="0">
              <a:solidFill>
                <a:srgbClr val="C00000"/>
              </a:solidFill>
              <a:latin typeface="Trebuchet MS" panose="020B0603020202020204" pitchFamily="34" charset="0"/>
              <a:ea typeface="+mn-ea"/>
              <a:cs typeface="+mn-cs"/>
            </a:rPr>
            <a:t>Participations in joint actions across borders (RCO81)</a:t>
          </a:r>
        </a:p>
        <a:p>
          <a:pPr marL="0" lvl="0" algn="ctr" defTabSz="800100">
            <a:lnSpc>
              <a:spcPct val="90000"/>
            </a:lnSpc>
            <a:spcBef>
              <a:spcPct val="0"/>
            </a:spcBef>
            <a:spcAft>
              <a:spcPct val="35000"/>
            </a:spcAft>
            <a:buNone/>
          </a:pPr>
          <a:endParaRPr lang="en-US" sz="2300" b="1" kern="1200" dirty="0">
            <a:solidFill>
              <a:srgbClr val="002060"/>
            </a:solidFill>
            <a:latin typeface="Trebuchet MS" panose="020B0603020202020204" pitchFamily="34" charset="0"/>
            <a:ea typeface="+mn-ea"/>
            <a:cs typeface="+mn-cs"/>
          </a:endParaRPr>
        </a:p>
      </dsp:txBody>
      <dsp:txXfrm>
        <a:off x="745697" y="78025"/>
        <a:ext cx="3465605" cy="11351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A8201-BD04-4034-96F3-D73294B1B01E}">
      <dsp:nvSpPr>
        <dsp:cNvPr id="0" name=""/>
        <dsp:cNvSpPr/>
      </dsp:nvSpPr>
      <dsp:spPr>
        <a:xfrm>
          <a:off x="305034" y="376904"/>
          <a:ext cx="4484658" cy="1037200"/>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Jointly developed solutions (RCO116)</a:t>
          </a:r>
        </a:p>
      </dsp:txBody>
      <dsp:txXfrm>
        <a:off x="823634" y="376904"/>
        <a:ext cx="3447458" cy="1037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315972" y="823"/>
          <a:ext cx="3584367" cy="1055090"/>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843517" y="823"/>
        <a:ext cx="2529277" cy="10550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D66E-EB76-4324-8765-7A1795A3026B}">
      <dsp:nvSpPr>
        <dsp:cNvPr id="0" name=""/>
        <dsp:cNvSpPr/>
      </dsp:nvSpPr>
      <dsp:spPr>
        <a:xfrm>
          <a:off x="0" y="0"/>
          <a:ext cx="5112600" cy="1084632"/>
        </a:xfrm>
        <a:prstGeom prst="chevron">
          <a:avLst/>
        </a:prstGeom>
        <a:solidFill>
          <a:schemeClr val="accent3">
            <a:lumMod val="40000"/>
            <a:lumOff val="6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755650">
            <a:lnSpc>
              <a:spcPct val="150000"/>
            </a:lnSpc>
            <a:spcBef>
              <a:spcPct val="0"/>
            </a:spcBef>
            <a:spcAft>
              <a:spcPct val="35000"/>
            </a:spcAft>
            <a:buNone/>
          </a:pPr>
          <a:r>
            <a:rPr lang="en-US" sz="1800" b="1" kern="1200" dirty="0">
              <a:solidFill>
                <a:srgbClr val="C00000"/>
              </a:solidFill>
              <a:latin typeface="Trebuchet MS" panose="020B0603020202020204" pitchFamily="34" charset="0"/>
              <a:ea typeface="+mn-ea"/>
              <a:cs typeface="+mn-cs"/>
            </a:rPr>
            <a:t>Pilot actions developed jointly and implemented in projects (RCO84)</a:t>
          </a:r>
        </a:p>
      </dsp:txBody>
      <dsp:txXfrm>
        <a:off x="542316" y="0"/>
        <a:ext cx="4027968" cy="10846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F4B1-EF90-4B6C-A69C-C884ABC277CC}">
      <dsp:nvSpPr>
        <dsp:cNvPr id="0" name=""/>
        <dsp:cNvSpPr/>
      </dsp:nvSpPr>
      <dsp:spPr>
        <a:xfrm>
          <a:off x="932914" y="0"/>
          <a:ext cx="3426850" cy="1084967"/>
        </a:xfrm>
        <a:prstGeom prst="chevron">
          <a:avLst/>
        </a:prstGeom>
        <a:solidFill>
          <a:schemeClr val="bg1">
            <a:lumMod val="85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100000"/>
            </a:lnSpc>
            <a:spcBef>
              <a:spcPct val="0"/>
            </a:spcBef>
            <a:spcAft>
              <a:spcPct val="35000"/>
            </a:spcAft>
            <a:buNone/>
          </a:pPr>
          <a:r>
            <a:rPr lang="en-US" sz="1800" b="0" kern="1200" dirty="0">
              <a:solidFill>
                <a:srgbClr val="002060"/>
              </a:solidFill>
              <a:latin typeface="Trebuchet MS" panose="020B0603020202020204" pitchFamily="34" charset="0"/>
            </a:rPr>
            <a:t>Solutions taken up or up-scaled by </a:t>
          </a:r>
          <a:r>
            <a:rPr lang="en-US" sz="1800" b="0" kern="1200" dirty="0" err="1">
              <a:solidFill>
                <a:srgbClr val="002060"/>
              </a:solidFill>
              <a:latin typeface="Trebuchet MS" panose="020B0603020202020204" pitchFamily="34" charset="0"/>
            </a:rPr>
            <a:t>organisations</a:t>
          </a:r>
          <a:r>
            <a:rPr lang="en-US" sz="1800" b="0" kern="1200" dirty="0">
              <a:solidFill>
                <a:srgbClr val="002060"/>
              </a:solidFill>
              <a:latin typeface="Trebuchet MS" panose="020B0603020202020204" pitchFamily="34" charset="0"/>
            </a:rPr>
            <a:t> (RCR104)</a:t>
          </a:r>
        </a:p>
      </dsp:txBody>
      <dsp:txXfrm>
        <a:off x="1475398" y="0"/>
        <a:ext cx="2341883" cy="1084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0192D459-FCE7-47CA-AB13-2787C1BD3D6E}"/>
              </a:ext>
            </a:extLst>
          </p:cNvPr>
          <p:cNvSpPr txBox="1"/>
          <p:nvPr/>
        </p:nvSpPr>
        <p:spPr>
          <a:xfrm>
            <a:off x="1274210" y="1923497"/>
            <a:ext cx="6835986" cy="3293209"/>
          </a:xfrm>
          <a:prstGeom prst="rect">
            <a:avLst/>
          </a:prstGeom>
          <a:noFill/>
        </p:spPr>
        <p:txBody>
          <a:bodyPr wrap="square" rtlCol="0">
            <a:spAutoFit/>
          </a:bodyPr>
          <a:lstStyle/>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Interreg NEXT </a:t>
            </a: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Black Sea Basin Programme</a:t>
            </a:r>
          </a:p>
          <a:p>
            <a:endPar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4000" b="1" dirty="0">
                <a:solidFill>
                  <a:srgbClr val="002060"/>
                </a:solidFill>
                <a:effectLst>
                  <a:outerShdw blurRad="38100" dist="38100" dir="2700000" algn="tl">
                    <a:srgbClr val="000000">
                      <a:alpha val="43137"/>
                    </a:srgbClr>
                  </a:outerShdw>
                </a:effectLst>
                <a:latin typeface="Trebuchet MS" panose="020B0603020202020204" pitchFamily="34" charset="0"/>
              </a:rPr>
              <a:t>Webinar</a:t>
            </a:r>
          </a:p>
          <a:p>
            <a:endPar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r>
              <a:rPr lang="en-GB" sz="2400" b="1">
                <a:solidFill>
                  <a:srgbClr val="002060"/>
                </a:solidFill>
                <a:effectLst>
                  <a:outerShdw blurRad="38100" dist="38100" dir="2700000" algn="tl">
                    <a:srgbClr val="000000">
                      <a:alpha val="43137"/>
                    </a:srgbClr>
                  </a:outerShdw>
                </a:effectLst>
                <a:latin typeface="Trebuchet MS" panose="020B0603020202020204" pitchFamily="34" charset="0"/>
              </a:rPr>
              <a:t>13</a:t>
            </a:r>
            <a:r>
              <a:rPr lang="en-GB" sz="2400" b="1" baseline="30000">
                <a:solidFill>
                  <a:srgbClr val="002060"/>
                </a:solidFill>
                <a:effectLst>
                  <a:outerShdw blurRad="38100" dist="38100" dir="2700000" algn="tl">
                    <a:srgbClr val="000000">
                      <a:alpha val="43137"/>
                    </a:srgbClr>
                  </a:outerShdw>
                </a:effectLst>
                <a:latin typeface="Trebuchet MS" panose="020B0603020202020204" pitchFamily="34" charset="0"/>
              </a:rPr>
              <a:t>th</a:t>
            </a:r>
            <a:r>
              <a:rPr lang="en-GB" sz="2400" b="1">
                <a:solidFill>
                  <a:srgbClr val="002060"/>
                </a:solidFill>
                <a:effectLst>
                  <a:outerShdw blurRad="38100" dist="38100" dir="2700000" algn="tl">
                    <a:srgbClr val="000000">
                      <a:alpha val="43137"/>
                    </a:srgbClr>
                  </a:outerShdw>
                </a:effectLst>
                <a:latin typeface="Trebuchet MS" panose="020B0603020202020204" pitchFamily="34" charset="0"/>
              </a:rPr>
              <a:t> of June </a:t>
            </a:r>
            <a:r>
              <a:rPr lang="en-GB" sz="2400" b="1" dirty="0">
                <a:solidFill>
                  <a:srgbClr val="002060"/>
                </a:solidFill>
                <a:effectLst>
                  <a:outerShdw blurRad="38100" dist="38100" dir="2700000" algn="tl">
                    <a:srgbClr val="000000">
                      <a:alpha val="43137"/>
                    </a:srgbClr>
                  </a:outerShdw>
                </a:effectLst>
                <a:latin typeface="Trebuchet MS" panose="020B0603020202020204" pitchFamily="34" charset="0"/>
              </a:rPr>
              <a:t>2024</a:t>
            </a:r>
          </a:p>
        </p:txBody>
      </p:sp>
      <p:sp>
        <p:nvSpPr>
          <p:cNvPr id="75" name="Oval 74">
            <a:extLst>
              <a:ext uri="{FF2B5EF4-FFF2-40B4-BE49-F238E27FC236}">
                <a16:creationId xmlns:a16="http://schemas.microsoft.com/office/drawing/2014/main" id="{B0F25633-FE09-42D0-A44F-74E9983F74AC}"/>
              </a:ext>
            </a:extLst>
          </p:cNvPr>
          <p:cNvSpPr/>
          <p:nvPr/>
        </p:nvSpPr>
        <p:spPr>
          <a:xfrm>
            <a:off x="8427272" y="2105561"/>
            <a:ext cx="3117876" cy="3137322"/>
          </a:xfrm>
          <a:prstGeom prst="ellipse">
            <a:avLst/>
          </a:prstGeom>
          <a:solidFill>
            <a:schemeClr val="accent1">
              <a:lumMod val="60000"/>
              <a:lumOff val="40000"/>
            </a:schemeClr>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085BD9A-7DF0-4A12-91C6-84EC12C32563}"/>
              </a:ext>
            </a:extLst>
          </p:cNvPr>
          <p:cNvSpPr/>
          <p:nvPr/>
        </p:nvSpPr>
        <p:spPr>
          <a:xfrm>
            <a:off x="8761599" y="2105561"/>
            <a:ext cx="2466473" cy="3137322"/>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2CBBE"/>
                </a:solidFill>
                <a:latin typeface="Trebuchet MS" panose="020B0603020202020204" pitchFamily="34" charset="0"/>
              </a:rPr>
              <a:t>2</a:t>
            </a:r>
            <a:r>
              <a:rPr lang="en-US" sz="2400" b="1" baseline="30000" dirty="0">
                <a:solidFill>
                  <a:srgbClr val="52CBBE"/>
                </a:solidFill>
                <a:latin typeface="Trebuchet MS" panose="020B0603020202020204" pitchFamily="34" charset="0"/>
              </a:rPr>
              <a:t>nd</a:t>
            </a:r>
            <a:r>
              <a:rPr lang="en-US" sz="2400" b="1" dirty="0">
                <a:solidFill>
                  <a:srgbClr val="52CBBE"/>
                </a:solidFill>
                <a:latin typeface="Trebuchet MS" panose="020B0603020202020204" pitchFamily="34" charset="0"/>
              </a:rPr>
              <a:t> calls for project proposals</a:t>
            </a:r>
          </a:p>
        </p:txBody>
      </p:sp>
      <p:grpSp>
        <p:nvGrpSpPr>
          <p:cNvPr id="38" name="Group 37">
            <a:extLst>
              <a:ext uri="{FF2B5EF4-FFF2-40B4-BE49-F238E27FC236}">
                <a16:creationId xmlns:a16="http://schemas.microsoft.com/office/drawing/2014/main" id="{CC327164-17FF-4DE0-9E9B-F7CEF524BDCA}"/>
              </a:ext>
            </a:extLst>
          </p:cNvPr>
          <p:cNvGrpSpPr/>
          <p:nvPr/>
        </p:nvGrpSpPr>
        <p:grpSpPr>
          <a:xfrm>
            <a:off x="-12636917" y="339046"/>
            <a:ext cx="12565845" cy="6130385"/>
            <a:chOff x="-9296849" y="0"/>
            <a:chExt cx="12482920" cy="6913626"/>
          </a:xfrm>
        </p:grpSpPr>
        <p:sp>
          <p:nvSpPr>
            <p:cNvPr id="15" name="Rectangle 14">
              <a:extLst>
                <a:ext uri="{FF2B5EF4-FFF2-40B4-BE49-F238E27FC236}">
                  <a16:creationId xmlns:a16="http://schemas.microsoft.com/office/drawing/2014/main" id="{CFC2F059-8E54-4001-8796-4C372505F15C}"/>
                </a:ext>
              </a:extLst>
            </p:cNvPr>
            <p:cNvSpPr/>
            <p:nvPr/>
          </p:nvSpPr>
          <p:spPr>
            <a:xfrm>
              <a:off x="-9296849" y="0"/>
              <a:ext cx="124829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A5D056-97B8-4FFF-9320-5B4740BDA197}"/>
                </a:ext>
              </a:extLst>
            </p:cNvPr>
            <p:cNvSpPr/>
            <p:nvPr/>
          </p:nvSpPr>
          <p:spPr>
            <a:xfrm>
              <a:off x="2728871" y="5879592"/>
              <a:ext cx="457200" cy="978408"/>
            </a:xfrm>
            <a:prstGeom prst="rect">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9ECC404-AFC9-4772-95FF-42E6C31C5C21}"/>
                </a:ext>
              </a:extLst>
            </p:cNvPr>
            <p:cNvSpPr txBox="1"/>
            <p:nvPr/>
          </p:nvSpPr>
          <p:spPr>
            <a:xfrm rot="16200000">
              <a:off x="2387700" y="6137963"/>
              <a:ext cx="1089660" cy="461665"/>
            </a:xfrm>
            <a:prstGeom prst="rect">
              <a:avLst/>
            </a:prstGeom>
            <a:noFill/>
          </p:spPr>
          <p:txBody>
            <a:bodyPr wrap="square" rtlCol="0">
              <a:spAutoFit/>
            </a:bodyPr>
            <a:lstStyle/>
            <a:p>
              <a:pPr algn="ctr"/>
              <a:r>
                <a:rPr lang="en-US" sz="2400" b="1" dirty="0">
                  <a:solidFill>
                    <a:srgbClr val="F0EEF0"/>
                  </a:solidFill>
                  <a:latin typeface="Tw Cen MT" panose="020B0602020104020603" pitchFamily="34" charset="0"/>
                </a:rPr>
                <a:t>Slide 1</a:t>
              </a:r>
            </a:p>
          </p:txBody>
        </p:sp>
      </p:grpSp>
      <p:sp>
        <p:nvSpPr>
          <p:cNvPr id="67" name="Rectangle 66">
            <a:extLst>
              <a:ext uri="{FF2B5EF4-FFF2-40B4-BE49-F238E27FC236}">
                <a16:creationId xmlns:a16="http://schemas.microsoft.com/office/drawing/2014/main" id="{CA129AF7-A727-41DB-9B16-6E270BA5A23E}"/>
              </a:ext>
            </a:extLst>
          </p:cNvPr>
          <p:cNvSpPr/>
          <p:nvPr/>
        </p:nvSpPr>
        <p:spPr>
          <a:xfrm>
            <a:off x="-12055092" y="0"/>
            <a:ext cx="12482920" cy="6876653"/>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3085BD9A-7DF0-4A12-91C6-84EC12C32563}"/>
              </a:ext>
            </a:extLst>
          </p:cNvPr>
          <p:cNvSpPr/>
          <p:nvPr/>
        </p:nvSpPr>
        <p:spPr>
          <a:xfrm>
            <a:off x="17691996" y="5106180"/>
            <a:ext cx="355716" cy="280947"/>
          </a:xfrm>
          <a:prstGeom prst="ellipse">
            <a:avLst/>
          </a:prstGeom>
          <a:solidFill>
            <a:srgbClr val="F0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37985D4-3B4E-401F-B951-92DF0FCBA93F}"/>
              </a:ext>
            </a:extLst>
          </p:cNvPr>
          <p:cNvSpPr>
            <a:spLocks noGrp="1"/>
          </p:cNvSpPr>
          <p:nvPr>
            <p:ph type="sldNum" sz="quarter" idx="12"/>
          </p:nvPr>
        </p:nvSpPr>
        <p:spPr/>
        <p:txBody>
          <a:bodyPr/>
          <a:lstStyle/>
          <a:p>
            <a:fld id="{5E2C3620-4DE2-48EF-AF31-0F5DD9BFD6D6}" type="slidenum">
              <a:rPr lang="en-US" smtClean="0"/>
              <a:t>1</a:t>
            </a:fld>
            <a:endParaRPr lang="en-US"/>
          </a:p>
        </p:txBody>
      </p:sp>
    </p:spTree>
    <p:extLst>
      <p:ext uri="{BB962C8B-B14F-4D97-AF65-F5344CB8AC3E}">
        <p14:creationId xmlns:p14="http://schemas.microsoft.com/office/powerpoint/2010/main" val="57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A5EBCA52-BAD1-437A-8339-7AFAA7C8A57E}"/>
              </a:ext>
            </a:extLst>
          </p:cNvPr>
          <p:cNvCxnSpPr>
            <a:cxnSpLocks/>
          </p:cNvCxnSpPr>
          <p:nvPr/>
        </p:nvCxnSpPr>
        <p:spPr>
          <a:xfrm>
            <a:off x="1242126" y="4804875"/>
            <a:ext cx="4472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C2BFA36-5956-46BB-BAEC-1A6BC33311C8}"/>
              </a:ext>
            </a:extLst>
          </p:cNvPr>
          <p:cNvCxnSpPr>
            <a:cxnSpLocks/>
          </p:cNvCxnSpPr>
          <p:nvPr/>
        </p:nvCxnSpPr>
        <p:spPr>
          <a:xfrm>
            <a:off x="11108572" y="2728761"/>
            <a:ext cx="39918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34" name="Group 33"/>
          <p:cNvGrpSpPr/>
          <p:nvPr/>
        </p:nvGrpSpPr>
        <p:grpSpPr>
          <a:xfrm>
            <a:off x="1580821" y="1118250"/>
            <a:ext cx="2429480" cy="1410351"/>
            <a:chOff x="271868" y="1032059"/>
            <a:chExt cx="2429480" cy="2209800"/>
          </a:xfrm>
          <a:solidFill>
            <a:schemeClr val="bg1">
              <a:lumMod val="50000"/>
            </a:schemeClr>
          </a:solidFill>
        </p:grpSpPr>
        <p:sp>
          <p:nvSpPr>
            <p:cNvPr id="31" name="Rounded Rectangle 30"/>
            <p:cNvSpPr/>
            <p:nvPr/>
          </p:nvSpPr>
          <p:spPr>
            <a:xfrm>
              <a:off x="271868" y="1032059"/>
              <a:ext cx="2429480" cy="220980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b="1" dirty="0">
                <a:solidFill>
                  <a:schemeClr val="tx1"/>
                </a:solidFill>
                <a:latin typeface="Trebuchet MS" panose="020B0603020202020204"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A more competitive and smarter Europe</a:t>
              </a:r>
              <a:r>
                <a:rPr lang="en-GB" sz="1600" b="1" dirty="0">
                  <a:solidFill>
                    <a:schemeClr val="tx1"/>
                  </a:solidFill>
                  <a:latin typeface="Trebuchet MS" panose="020B0603020202020204" pitchFamily="34" charset="0"/>
                </a:rPr>
                <a:t> </a:t>
              </a:r>
            </a:p>
          </p:txBody>
        </p:sp>
        <p:sp>
          <p:nvSpPr>
            <p:cNvPr id="32" name="TextBox 31"/>
            <p:cNvSpPr txBox="1"/>
            <p:nvPr/>
          </p:nvSpPr>
          <p:spPr>
            <a:xfrm>
              <a:off x="380376" y="1118975"/>
              <a:ext cx="2139112" cy="578686"/>
            </a:xfrm>
            <a:prstGeom prst="rect">
              <a:avLst/>
            </a:prstGeom>
            <a:no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1</a:t>
              </a:r>
            </a:p>
          </p:txBody>
        </p:sp>
      </p:grpSp>
      <p:grpSp>
        <p:nvGrpSpPr>
          <p:cNvPr id="35" name="Group 34"/>
          <p:cNvGrpSpPr/>
          <p:nvPr/>
        </p:nvGrpSpPr>
        <p:grpSpPr>
          <a:xfrm>
            <a:off x="1548620" y="2611520"/>
            <a:ext cx="2434149" cy="2377630"/>
            <a:chOff x="-869508" y="4090958"/>
            <a:chExt cx="2389667" cy="2619478"/>
          </a:xfrm>
          <a:solidFill>
            <a:schemeClr val="accent6">
              <a:lumMod val="60000"/>
              <a:lumOff val="40000"/>
            </a:schemeClr>
          </a:solidFill>
        </p:grpSpPr>
        <p:sp>
          <p:nvSpPr>
            <p:cNvPr id="67" name="Rounded Rectangle 66"/>
            <p:cNvSpPr/>
            <p:nvPr/>
          </p:nvSpPr>
          <p:spPr>
            <a:xfrm>
              <a:off x="-869508" y="4090958"/>
              <a:ext cx="2389667" cy="2619478"/>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r>
                <a:rPr lang="en-GB" b="1" dirty="0">
                  <a:solidFill>
                    <a:schemeClr val="tx1"/>
                  </a:solidFill>
                  <a:latin typeface="Trebuchet MS" panose="020B0603020202020204" pitchFamily="34" charset="0"/>
                </a:rPr>
                <a:t>A greener Europe </a:t>
              </a:r>
            </a:p>
          </p:txBody>
        </p:sp>
        <p:sp>
          <p:nvSpPr>
            <p:cNvPr id="68" name="TextBox 67"/>
            <p:cNvSpPr txBox="1"/>
            <p:nvPr/>
          </p:nvSpPr>
          <p:spPr>
            <a:xfrm>
              <a:off x="-773032" y="4245883"/>
              <a:ext cx="2100022" cy="406900"/>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Policy Objective 2</a:t>
              </a:r>
            </a:p>
          </p:txBody>
        </p:sp>
      </p:grpSp>
      <p:grpSp>
        <p:nvGrpSpPr>
          <p:cNvPr id="55" name="Group 54"/>
          <p:cNvGrpSpPr/>
          <p:nvPr/>
        </p:nvGrpSpPr>
        <p:grpSpPr>
          <a:xfrm>
            <a:off x="4245308" y="1129543"/>
            <a:ext cx="1525038" cy="1410350"/>
            <a:chOff x="2641304" y="745611"/>
            <a:chExt cx="1170706" cy="1202082"/>
          </a:xfrm>
          <a:solidFill>
            <a:schemeClr val="accent5">
              <a:lumMod val="60000"/>
              <a:lumOff val="40000"/>
            </a:schemeClr>
          </a:solidFill>
        </p:grpSpPr>
        <p:sp>
          <p:nvSpPr>
            <p:cNvPr id="70" name="Rounded Rectangle 69"/>
            <p:cNvSpPr/>
            <p:nvPr/>
          </p:nvSpPr>
          <p:spPr>
            <a:xfrm>
              <a:off x="2641304" y="745611"/>
              <a:ext cx="1170706" cy="120208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Blue and Smart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8" name="TextBox 77"/>
            <p:cNvSpPr txBox="1"/>
            <p:nvPr/>
          </p:nvSpPr>
          <p:spPr>
            <a:xfrm>
              <a:off x="2730962" y="785861"/>
              <a:ext cx="925625" cy="314792"/>
            </a:xfrm>
            <a:prstGeom prst="rect">
              <a:avLst/>
            </a:prstGeom>
            <a:grp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1</a:t>
              </a:r>
            </a:p>
          </p:txBody>
        </p:sp>
      </p:grpSp>
      <p:grpSp>
        <p:nvGrpSpPr>
          <p:cNvPr id="83" name="Group 82"/>
          <p:cNvGrpSpPr/>
          <p:nvPr/>
        </p:nvGrpSpPr>
        <p:grpSpPr>
          <a:xfrm>
            <a:off x="4234859" y="2601414"/>
            <a:ext cx="1545935" cy="2377630"/>
            <a:chOff x="2712955" y="3299348"/>
            <a:chExt cx="994981" cy="1600198"/>
          </a:xfrm>
          <a:solidFill>
            <a:schemeClr val="accent3"/>
          </a:solidFill>
        </p:grpSpPr>
        <p:sp>
          <p:nvSpPr>
            <p:cNvPr id="72" name="Rounded Rectangle 71"/>
            <p:cNvSpPr/>
            <p:nvPr/>
          </p:nvSpPr>
          <p:spPr>
            <a:xfrm>
              <a:off x="2712955" y="3299348"/>
              <a:ext cx="994981" cy="16001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tx1"/>
                  </a:solidFill>
                  <a:latin typeface="Trebuchet MS" panose="020B0603020202020204" pitchFamily="34" charset="0"/>
                </a:rPr>
                <a:t>Clean and Green region</a:t>
              </a:r>
              <a:endParaRPr lang="fr-FR" b="1" kern="0" dirty="0">
                <a:ln w="22225">
                  <a:solidFill>
                    <a:srgbClr val="0000FF"/>
                  </a:solidFill>
                  <a:prstDash val="solid"/>
                </a:ln>
                <a:solidFill>
                  <a:schemeClr val="tx1"/>
                </a:solidFill>
                <a:latin typeface="Trebuchet MS" panose="020B0603020202020204" pitchFamily="34" charset="0"/>
              </a:endParaRPr>
            </a:p>
          </p:txBody>
        </p:sp>
        <p:sp>
          <p:nvSpPr>
            <p:cNvPr id="79" name="TextBox 78"/>
            <p:cNvSpPr txBox="1"/>
            <p:nvPr/>
          </p:nvSpPr>
          <p:spPr>
            <a:xfrm>
              <a:off x="2737797" y="3418054"/>
              <a:ext cx="925755" cy="248569"/>
            </a:xfrm>
            <a:prstGeom prst="rect">
              <a:avLst/>
            </a:prstGeom>
            <a:solidFill>
              <a:schemeClr val="accent6">
                <a:lumMod val="60000"/>
                <a:lumOff val="40000"/>
              </a:schemeClr>
            </a:solid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Priority 2</a:t>
              </a:r>
            </a:p>
          </p:txBody>
        </p:sp>
      </p:grpSp>
      <p:grpSp>
        <p:nvGrpSpPr>
          <p:cNvPr id="88" name="Group 87"/>
          <p:cNvGrpSpPr/>
          <p:nvPr/>
        </p:nvGrpSpPr>
        <p:grpSpPr>
          <a:xfrm>
            <a:off x="5961319" y="1116086"/>
            <a:ext cx="3989016" cy="1410350"/>
            <a:chOff x="4650955" y="515857"/>
            <a:chExt cx="3738587" cy="1274052"/>
          </a:xfrm>
          <a:solidFill>
            <a:schemeClr val="accent5">
              <a:lumMod val="60000"/>
              <a:lumOff val="40000"/>
            </a:schemeClr>
          </a:solidFill>
        </p:grpSpPr>
        <p:sp>
          <p:nvSpPr>
            <p:cNvPr id="74" name="Rounded Rectangle 73"/>
            <p:cNvSpPr/>
            <p:nvPr/>
          </p:nvSpPr>
          <p:spPr>
            <a:xfrm>
              <a:off x="4650955" y="515857"/>
              <a:ext cx="3738587" cy="127405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1. Developing and enhancing research and innovation capacities</a:t>
              </a:r>
            </a:p>
          </p:txBody>
        </p:sp>
        <p:sp>
          <p:nvSpPr>
            <p:cNvPr id="80" name="TextBox 79"/>
            <p:cNvSpPr txBox="1"/>
            <p:nvPr/>
          </p:nvSpPr>
          <p:spPr>
            <a:xfrm>
              <a:off x="5465146" y="524271"/>
              <a:ext cx="2468650" cy="333639"/>
            </a:xfrm>
            <a:prstGeom prst="rect">
              <a:avLst/>
            </a:prstGeom>
            <a:grpFill/>
          </p:spPr>
          <p:txBody>
            <a:bodyPr wrap="squar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a:t>
              </a:r>
            </a:p>
          </p:txBody>
        </p:sp>
      </p:grpSp>
      <p:grpSp>
        <p:nvGrpSpPr>
          <p:cNvPr id="82" name="Group 81"/>
          <p:cNvGrpSpPr/>
          <p:nvPr/>
        </p:nvGrpSpPr>
        <p:grpSpPr>
          <a:xfrm>
            <a:off x="5958581" y="2611520"/>
            <a:ext cx="4082560" cy="2377633"/>
            <a:chOff x="2675563" y="4350864"/>
            <a:chExt cx="3600234" cy="2003583"/>
          </a:xfrm>
          <a:solidFill>
            <a:schemeClr val="bg1">
              <a:lumMod val="50000"/>
            </a:schemeClr>
          </a:solidFill>
        </p:grpSpPr>
        <p:sp>
          <p:nvSpPr>
            <p:cNvPr id="77" name="Rounded Rectangle 76"/>
            <p:cNvSpPr/>
            <p:nvPr/>
          </p:nvSpPr>
          <p:spPr>
            <a:xfrm>
              <a:off x="2675563" y="4350864"/>
              <a:ext cx="3600234" cy="200358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endParaRPr lang="fr-FR"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lgn="just">
                <a:defRPr/>
              </a:pPr>
              <a:endParaRPr lang="en-US" b="1" dirty="0">
                <a:solidFill>
                  <a:schemeClr val="accent6">
                    <a:lumMod val="50000"/>
                  </a:schemeClr>
                </a:solidFill>
                <a:latin typeface="Trebuchet MS" panose="020B0603020202020204" pitchFamily="34" charset="0"/>
              </a:endParaRPr>
            </a:p>
            <a:p>
              <a:pPr algn="just">
                <a:defRPr/>
              </a:pPr>
              <a:r>
                <a:rPr lang="en-US" b="1" dirty="0">
                  <a:solidFill>
                    <a:schemeClr val="tx1"/>
                  </a:solidFill>
                  <a:latin typeface="Trebuchet MS" panose="020B0603020202020204" pitchFamily="34" charset="0"/>
                </a:rPr>
                <a:t>4. Promoting climate change adaptation and disaster risk prevention</a:t>
              </a:r>
            </a:p>
            <a:p>
              <a:pPr algn="just">
                <a:defRPr/>
              </a:pPr>
              <a:r>
                <a:rPr lang="en-US" b="1" dirty="0">
                  <a:solidFill>
                    <a:schemeClr val="tx1"/>
                  </a:solidFill>
                  <a:latin typeface="Trebuchet MS" panose="020B0603020202020204" pitchFamily="34" charset="0"/>
                </a:rPr>
                <a:t>7. Enhancing protection and preservation of nature, biodiversity and green infrastructure</a:t>
              </a:r>
            </a:p>
            <a:p>
              <a:pPr algn="just">
                <a:defRPr/>
              </a:pPr>
              <a:endParaRPr lang="en-US" sz="1700" b="1" dirty="0">
                <a:solidFill>
                  <a:schemeClr val="tx1"/>
                </a:solidFill>
                <a:latin typeface="Trebuchet MS" panose="020B0603020202020204" pitchFamily="34" charset="0"/>
              </a:endParaRPr>
            </a:p>
          </p:txBody>
        </p:sp>
        <p:sp>
          <p:nvSpPr>
            <p:cNvPr id="81" name="TextBox 80"/>
            <p:cNvSpPr txBox="1"/>
            <p:nvPr/>
          </p:nvSpPr>
          <p:spPr>
            <a:xfrm>
              <a:off x="3543384" y="4377914"/>
              <a:ext cx="1982177" cy="311229"/>
            </a:xfrm>
            <a:prstGeom prst="rect">
              <a:avLst/>
            </a:prstGeom>
            <a:solidFill>
              <a:schemeClr val="accent6">
                <a:lumMod val="60000"/>
                <a:lumOff val="40000"/>
              </a:schemeClr>
            </a:solidFill>
          </p:spPr>
          <p:txBody>
            <a:bodyPr wrap="none" rtlCol="0">
              <a:spAutoFit/>
            </a:bodyPr>
            <a:lstStyle/>
            <a:p>
              <a:r>
                <a:rPr lang="en-GB" b="1" dirty="0">
                  <a:solidFill>
                    <a:schemeClr val="bg1">
                      <a:lumMod val="95000"/>
                    </a:schemeClr>
                  </a:solidFill>
                  <a:effectLst>
                    <a:outerShdw blurRad="38100" dist="38100" dir="2700000" algn="tl">
                      <a:srgbClr val="000000">
                        <a:alpha val="43137"/>
                      </a:srgbClr>
                    </a:outerShdw>
                  </a:effectLst>
                  <a:latin typeface="Trebuchet MS" panose="020B0603020202020204" pitchFamily="34" charset="0"/>
                </a:rPr>
                <a:t>Specific Objectives</a:t>
              </a:r>
            </a:p>
          </p:txBody>
        </p:sp>
      </p:grpSp>
      <p:sp>
        <p:nvSpPr>
          <p:cNvPr id="30" name="TextBox 29">
            <a:extLst>
              <a:ext uri="{FF2B5EF4-FFF2-40B4-BE49-F238E27FC236}">
                <a16:creationId xmlns:a16="http://schemas.microsoft.com/office/drawing/2014/main" id="{884EDFF2-EC66-4B7D-9CFD-4F4E7275E47F}"/>
              </a:ext>
            </a:extLst>
          </p:cNvPr>
          <p:cNvSpPr txBox="1"/>
          <p:nvPr/>
        </p:nvSpPr>
        <p:spPr>
          <a:xfrm>
            <a:off x="3786004" y="315191"/>
            <a:ext cx="5581258"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Priorities and Logic</a:t>
            </a:r>
            <a:endPar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pic>
        <p:nvPicPr>
          <p:cNvPr id="33" name="Picture 2" descr="\\Drmie_dgcte\dcti\Programe CTE 2007-2013\BMN\BMN 21-27\Comunicare\3 Visual identity\LOGO\Logo NEXT Black Sea Basin RGB Color.jpg">
            <a:extLst>
              <a:ext uri="{FF2B5EF4-FFF2-40B4-BE49-F238E27FC236}">
                <a16:creationId xmlns:a16="http://schemas.microsoft.com/office/drawing/2014/main" id="{0C00534C-712A-4209-AA9C-540EA34BC2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34" y="79498"/>
            <a:ext cx="2506580" cy="62201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039D056-93AF-4671-8C17-3553152429B7}"/>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7" name="Group 36">
            <a:extLst>
              <a:ext uri="{FF2B5EF4-FFF2-40B4-BE49-F238E27FC236}">
                <a16:creationId xmlns:a16="http://schemas.microsoft.com/office/drawing/2014/main" id="{274AF3B5-6C1F-442C-A040-882ACC62375D}"/>
              </a:ext>
            </a:extLst>
          </p:cNvPr>
          <p:cNvGrpSpPr/>
          <p:nvPr/>
        </p:nvGrpSpPr>
        <p:grpSpPr>
          <a:xfrm>
            <a:off x="1585939" y="5056066"/>
            <a:ext cx="2424362" cy="1702746"/>
            <a:chOff x="-22312" y="4032685"/>
            <a:chExt cx="2251150" cy="2635252"/>
          </a:xfrm>
        </p:grpSpPr>
        <p:sp>
          <p:nvSpPr>
            <p:cNvPr id="38" name="Rounded Rectangle 66">
              <a:extLst>
                <a:ext uri="{FF2B5EF4-FFF2-40B4-BE49-F238E27FC236}">
                  <a16:creationId xmlns:a16="http://schemas.microsoft.com/office/drawing/2014/main" id="{74275A06-F52F-4332-9D16-499031B3A7F7}"/>
                </a:ext>
              </a:extLst>
            </p:cNvPr>
            <p:cNvSpPr/>
            <p:nvPr/>
          </p:nvSpPr>
          <p:spPr>
            <a:xfrm>
              <a:off x="-22312" y="4032685"/>
              <a:ext cx="2251150" cy="263525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b="1" dirty="0">
                <a:solidFill>
                  <a:schemeClr val="bg1"/>
                </a:solidFill>
                <a:latin typeface="Tw Cen MT" panose="020B0602020104020603" pitchFamily="34" charset="0"/>
              </a:endParaRPr>
            </a:p>
            <a:p>
              <a:pPr>
                <a:defRPr/>
              </a:pPr>
              <a:endParaRPr lang="en-GB" b="1" dirty="0">
                <a:solidFill>
                  <a:srgbClr val="7030A0"/>
                </a:solidFill>
                <a:latin typeface="Trebuchet MS" panose="020B0603020202020204" pitchFamily="34" charset="0"/>
              </a:endParaRPr>
            </a:p>
            <a:p>
              <a:pPr>
                <a:defRPr/>
              </a:pPr>
              <a:r>
                <a:rPr lang="en-GB" b="1" dirty="0">
                  <a:solidFill>
                    <a:schemeClr val="tx1"/>
                  </a:solidFill>
                  <a:latin typeface="Trebuchet MS" panose="020B0603020202020204" pitchFamily="34" charset="0"/>
                </a:rPr>
                <a:t>Better cooperation governance</a:t>
              </a:r>
            </a:p>
          </p:txBody>
        </p:sp>
        <p:sp>
          <p:nvSpPr>
            <p:cNvPr id="39" name="TextBox 38">
              <a:extLst>
                <a:ext uri="{FF2B5EF4-FFF2-40B4-BE49-F238E27FC236}">
                  <a16:creationId xmlns:a16="http://schemas.microsoft.com/office/drawing/2014/main" id="{B7DCAC09-211F-4585-AB15-B631ACFA542E}"/>
                </a:ext>
              </a:extLst>
            </p:cNvPr>
            <p:cNvSpPr txBox="1"/>
            <p:nvPr/>
          </p:nvSpPr>
          <p:spPr>
            <a:xfrm>
              <a:off x="33352" y="4192978"/>
              <a:ext cx="2139823" cy="1000293"/>
            </a:xfrm>
            <a:prstGeom prst="rect">
              <a:avLst/>
            </a:prstGeom>
            <a:solidFill>
              <a:srgbClr val="E0C4FC"/>
            </a:solid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Interreg Specific Objective 1</a:t>
              </a:r>
            </a:p>
          </p:txBody>
        </p:sp>
      </p:grpSp>
      <p:sp>
        <p:nvSpPr>
          <p:cNvPr id="41" name="Rounded Rectangle 66">
            <a:extLst>
              <a:ext uri="{FF2B5EF4-FFF2-40B4-BE49-F238E27FC236}">
                <a16:creationId xmlns:a16="http://schemas.microsoft.com/office/drawing/2014/main" id="{43C3E5B8-4AE8-4D06-912D-5BE79BB9E95D}"/>
              </a:ext>
            </a:extLst>
          </p:cNvPr>
          <p:cNvSpPr/>
          <p:nvPr/>
        </p:nvSpPr>
        <p:spPr>
          <a:xfrm>
            <a:off x="4234859" y="5089255"/>
            <a:ext cx="1545935"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spcAft>
                <a:spcPts val="800"/>
              </a:spcAft>
            </a:pPr>
            <a:endParaRPr lang="en-GB" sz="1600" b="1" dirty="0">
              <a:solidFill>
                <a:srgbClr val="000000"/>
              </a:solidFill>
              <a:latin typeface="Trebuchet MS" panose="020B0603020202020204" pitchFamily="34" charset="0"/>
              <a:ea typeface="Calibri" panose="020F0502020204030204" pitchFamily="34" charset="0"/>
            </a:endParaRPr>
          </a:p>
          <a:p>
            <a:pPr algn="ctr">
              <a:lnSpc>
                <a:spcPct val="105000"/>
              </a:lnSpc>
              <a:spcAft>
                <a:spcPts val="800"/>
              </a:spcAft>
            </a:pPr>
            <a:r>
              <a:rPr lang="en-GB" b="1" dirty="0">
                <a:solidFill>
                  <a:schemeClr val="bg1"/>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rPr>
              <a:t>Priority 3</a:t>
            </a:r>
          </a:p>
          <a:p>
            <a:pPr>
              <a:lnSpc>
                <a:spcPct val="105000"/>
              </a:lnSpc>
              <a:spcAft>
                <a:spcPts val="800"/>
              </a:spcAft>
            </a:pPr>
            <a:r>
              <a:rPr lang="en-GB" b="1" dirty="0">
                <a:solidFill>
                  <a:schemeClr val="tx1"/>
                </a:solidFill>
                <a:latin typeface="Trebuchet MS" panose="020B0603020202020204" pitchFamily="34" charset="0"/>
                <a:ea typeface="Calibri" panose="020F0502020204030204" pitchFamily="34" charset="0"/>
              </a:rPr>
              <a:t>Competent and Resilient Region</a:t>
            </a:r>
          </a:p>
          <a:p>
            <a:pPr algn="ctr">
              <a:lnSpc>
                <a:spcPct val="105000"/>
              </a:lnSpc>
              <a:spcAft>
                <a:spcPts val="800"/>
              </a:spcAft>
            </a:pPr>
            <a:endParaRPr lang="en-US" sz="1600" dirty="0">
              <a:latin typeface="Times New Roman" panose="02020603050405020304" pitchFamily="18" charset="0"/>
              <a:ea typeface="Times New Roman" panose="02020603050405020304" pitchFamily="18" charset="0"/>
            </a:endParaRPr>
          </a:p>
        </p:txBody>
      </p:sp>
      <p:grpSp>
        <p:nvGrpSpPr>
          <p:cNvPr id="42" name="Group 41">
            <a:extLst>
              <a:ext uri="{FF2B5EF4-FFF2-40B4-BE49-F238E27FC236}">
                <a16:creationId xmlns:a16="http://schemas.microsoft.com/office/drawing/2014/main" id="{E4C1CE83-1822-4605-92DC-34939E718F12}"/>
              </a:ext>
            </a:extLst>
          </p:cNvPr>
          <p:cNvGrpSpPr/>
          <p:nvPr/>
        </p:nvGrpSpPr>
        <p:grpSpPr>
          <a:xfrm>
            <a:off x="6003214" y="5106335"/>
            <a:ext cx="4059672" cy="1652477"/>
            <a:chOff x="3066070" y="182077"/>
            <a:chExt cx="3561419" cy="1797582"/>
          </a:xfrm>
          <a:solidFill>
            <a:schemeClr val="bg1">
              <a:lumMod val="65000"/>
            </a:schemeClr>
          </a:solidFill>
        </p:grpSpPr>
        <p:sp>
          <p:nvSpPr>
            <p:cNvPr id="43" name="Rounded Rectangle 73">
              <a:extLst>
                <a:ext uri="{FF2B5EF4-FFF2-40B4-BE49-F238E27FC236}">
                  <a16:creationId xmlns:a16="http://schemas.microsoft.com/office/drawing/2014/main" id="{A5264B18-7266-4B69-8356-3C1A0001EFFB}"/>
                </a:ext>
              </a:extLst>
            </p:cNvPr>
            <p:cNvSpPr/>
            <p:nvPr/>
          </p:nvSpPr>
          <p:spPr>
            <a:xfrm>
              <a:off x="3066070" y="182077"/>
              <a:ext cx="3561419" cy="1797582"/>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1400" b="1" dirty="0">
                <a:solidFill>
                  <a:schemeClr val="bg1"/>
                </a:solidFill>
                <a:effectLst>
                  <a:outerShdw blurRad="38100" dist="38100" dir="2700000" algn="tl">
                    <a:srgbClr val="000000">
                      <a:alpha val="43137"/>
                    </a:srgbClr>
                  </a:outerShdw>
                </a:effectLst>
                <a:latin typeface="Tw Cen MT" panose="020B0602020104020603" pitchFamily="34" charset="0"/>
              </a:endParaRPr>
            </a:p>
            <a:p>
              <a:pPr>
                <a:defRPr/>
              </a:pPr>
              <a:r>
                <a:rPr lang="en-US" b="1" dirty="0">
                  <a:solidFill>
                    <a:schemeClr val="tx1"/>
                  </a:solidFill>
                  <a:latin typeface="Trebuchet MS" panose="020B0603020202020204" pitchFamily="34" charset="0"/>
                </a:rPr>
                <a:t>Build up mutual trust in particular by encouraging people-to-people actions</a:t>
              </a:r>
            </a:p>
          </p:txBody>
        </p:sp>
        <p:sp>
          <p:nvSpPr>
            <p:cNvPr id="44" name="TextBox 43">
              <a:extLst>
                <a:ext uri="{FF2B5EF4-FFF2-40B4-BE49-F238E27FC236}">
                  <a16:creationId xmlns:a16="http://schemas.microsoft.com/office/drawing/2014/main" id="{988205B8-71FD-4CB5-AED6-BB10CB19CFB4}"/>
                </a:ext>
              </a:extLst>
            </p:cNvPr>
            <p:cNvSpPr txBox="1"/>
            <p:nvPr/>
          </p:nvSpPr>
          <p:spPr>
            <a:xfrm>
              <a:off x="3890219" y="240061"/>
              <a:ext cx="2468650" cy="401763"/>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latin typeface="Trebuchet MS" panose="020B0603020202020204" pitchFamily="34" charset="0"/>
                </a:rPr>
                <a:t>Specific Objective</a:t>
              </a:r>
            </a:p>
          </p:txBody>
        </p:sp>
      </p:grpSp>
      <p:sp>
        <p:nvSpPr>
          <p:cNvPr id="2" name="Rectangle: Rounded Corners 1">
            <a:extLst>
              <a:ext uri="{FF2B5EF4-FFF2-40B4-BE49-F238E27FC236}">
                <a16:creationId xmlns:a16="http://schemas.microsoft.com/office/drawing/2014/main" id="{9A0B78EA-AC6A-4863-846E-9CCE8AE97083}"/>
              </a:ext>
            </a:extLst>
          </p:cNvPr>
          <p:cNvSpPr/>
          <p:nvPr/>
        </p:nvSpPr>
        <p:spPr>
          <a:xfrm>
            <a:off x="848468" y="1118250"/>
            <a:ext cx="375646" cy="3887843"/>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REGULAR</a:t>
            </a:r>
          </a:p>
        </p:txBody>
      </p:sp>
      <p:sp>
        <p:nvSpPr>
          <p:cNvPr id="40" name="Rectangle: Rounded Corners 39">
            <a:extLst>
              <a:ext uri="{FF2B5EF4-FFF2-40B4-BE49-F238E27FC236}">
                <a16:creationId xmlns:a16="http://schemas.microsoft.com/office/drawing/2014/main" id="{AF0FFC10-9E42-477B-BE1C-C4F46B16C5B1}"/>
              </a:ext>
            </a:extLst>
          </p:cNvPr>
          <p:cNvSpPr/>
          <p:nvPr/>
        </p:nvSpPr>
        <p:spPr>
          <a:xfrm>
            <a:off x="11507752" y="2526436"/>
            <a:ext cx="443947" cy="419305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SMAL</a:t>
            </a:r>
          </a:p>
          <a:p>
            <a:pPr algn="ctr"/>
            <a:r>
              <a:rPr lang="en-US" b="1" dirty="0">
                <a:solidFill>
                  <a:srgbClr val="002060"/>
                </a:solidFill>
                <a:effectLst>
                  <a:outerShdw blurRad="38100" dist="38100" dir="2700000" algn="tl">
                    <a:srgbClr val="000000">
                      <a:alpha val="43137"/>
                    </a:srgbClr>
                  </a:outerShdw>
                </a:effectLst>
              </a:rPr>
              <a:t>L</a:t>
            </a:r>
          </a:p>
          <a:p>
            <a:pPr algn="ctr"/>
            <a:r>
              <a:rPr lang="en-US" b="1" dirty="0">
                <a:solidFill>
                  <a:srgbClr val="002060"/>
                </a:solidFill>
                <a:effectLst>
                  <a:outerShdw blurRad="38100" dist="38100" dir="2700000" algn="tl">
                    <a:srgbClr val="000000">
                      <a:alpha val="43137"/>
                    </a:srgbClr>
                  </a:outerShdw>
                </a:effectLst>
              </a:rPr>
              <a:t> SCAL</a:t>
            </a:r>
          </a:p>
          <a:p>
            <a:pPr algn="ctr"/>
            <a:r>
              <a:rPr lang="en-US" b="1" dirty="0">
                <a:solidFill>
                  <a:srgbClr val="002060"/>
                </a:solidFill>
                <a:effectLst>
                  <a:outerShdw blurRad="38100" dist="38100" dir="2700000" algn="tl">
                    <a:srgbClr val="000000">
                      <a:alpha val="43137"/>
                    </a:srgbClr>
                  </a:outerShdw>
                </a:effectLst>
              </a:rPr>
              <a:t>E</a:t>
            </a:r>
          </a:p>
        </p:txBody>
      </p:sp>
      <p:cxnSp>
        <p:nvCxnSpPr>
          <p:cNvPr id="45" name="Straight Connector 44">
            <a:extLst>
              <a:ext uri="{FF2B5EF4-FFF2-40B4-BE49-F238E27FC236}">
                <a16:creationId xmlns:a16="http://schemas.microsoft.com/office/drawing/2014/main" id="{2C73F0F5-9683-4155-B9D2-5107247B6A41}"/>
              </a:ext>
            </a:extLst>
          </p:cNvPr>
          <p:cNvCxnSpPr>
            <a:cxnSpLocks/>
          </p:cNvCxnSpPr>
          <p:nvPr/>
        </p:nvCxnSpPr>
        <p:spPr>
          <a:xfrm>
            <a:off x="11108572" y="6615958"/>
            <a:ext cx="39918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A3F9B6D1-0284-4CA3-A289-4AF2AEB0077D}"/>
              </a:ext>
            </a:extLst>
          </p:cNvPr>
          <p:cNvCxnSpPr>
            <a:cxnSpLocks/>
          </p:cNvCxnSpPr>
          <p:nvPr/>
        </p:nvCxnSpPr>
        <p:spPr>
          <a:xfrm>
            <a:off x="1192372" y="1263898"/>
            <a:ext cx="388449" cy="1"/>
          </a:xfrm>
          <a:prstGeom prst="line">
            <a:avLst/>
          </a:prstGeom>
        </p:spPr>
        <p:style>
          <a:lnRef idx="1">
            <a:schemeClr val="accent1"/>
          </a:lnRef>
          <a:fillRef idx="0">
            <a:schemeClr val="accent1"/>
          </a:fillRef>
          <a:effectRef idx="0">
            <a:schemeClr val="accent1"/>
          </a:effectRef>
          <a:fontRef idx="minor">
            <a:schemeClr val="tx1"/>
          </a:fontRef>
        </p:style>
      </p:cxnSp>
      <p:sp>
        <p:nvSpPr>
          <p:cNvPr id="48" name="Rounded Rectangle 69">
            <a:extLst>
              <a:ext uri="{FF2B5EF4-FFF2-40B4-BE49-F238E27FC236}">
                <a16:creationId xmlns:a16="http://schemas.microsoft.com/office/drawing/2014/main" id="{889CA895-2C16-42F1-8851-F00E64EA08A3}"/>
              </a:ext>
            </a:extLst>
          </p:cNvPr>
          <p:cNvSpPr/>
          <p:nvPr/>
        </p:nvSpPr>
        <p:spPr>
          <a:xfrm>
            <a:off x="10197976" y="1141516"/>
            <a:ext cx="1089742" cy="1410350"/>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actions</a:t>
            </a:r>
          </a:p>
        </p:txBody>
      </p:sp>
      <p:sp>
        <p:nvSpPr>
          <p:cNvPr id="49" name="Rounded Rectangle 71">
            <a:extLst>
              <a:ext uri="{FF2B5EF4-FFF2-40B4-BE49-F238E27FC236}">
                <a16:creationId xmlns:a16="http://schemas.microsoft.com/office/drawing/2014/main" id="{EA3DF789-459D-49EA-BC14-44844FE25664}"/>
              </a:ext>
            </a:extLst>
          </p:cNvPr>
          <p:cNvSpPr/>
          <p:nvPr/>
        </p:nvSpPr>
        <p:spPr>
          <a:xfrm>
            <a:off x="10183791" y="2601411"/>
            <a:ext cx="1099664" cy="2377633"/>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endParaRPr lang="en-GB" sz="1600" b="1" dirty="0">
              <a:solidFill>
                <a:schemeClr val="bg1"/>
              </a:solidFill>
              <a:latin typeface="Tw Cen MT" panose="020B0602020104020603" pitchFamily="34" charset="0"/>
            </a:endParaRPr>
          </a:p>
          <a:p>
            <a:pPr lvl="0" eaLnBrk="0" fontAlgn="base" hangingPunct="0">
              <a:spcBef>
                <a:spcPct val="0"/>
              </a:spcBef>
              <a:spcAft>
                <a:spcPct val="0"/>
              </a:spcAft>
              <a:defRPr/>
            </a:pPr>
            <a:r>
              <a:rPr lang="en-GB" b="1" dirty="0">
                <a:solidFill>
                  <a:schemeClr val="bg1"/>
                </a:solidFill>
                <a:latin typeface="Trebuchet MS" panose="020B0603020202020204" pitchFamily="34" charset="0"/>
              </a:rPr>
              <a:t>Fields of actions</a:t>
            </a:r>
          </a:p>
        </p:txBody>
      </p:sp>
      <p:sp>
        <p:nvSpPr>
          <p:cNvPr id="50" name="Rounded Rectangle 66">
            <a:extLst>
              <a:ext uri="{FF2B5EF4-FFF2-40B4-BE49-F238E27FC236}">
                <a16:creationId xmlns:a16="http://schemas.microsoft.com/office/drawing/2014/main" id="{723EAA71-A704-4EB2-8683-44472F9538A4}"/>
              </a:ext>
            </a:extLst>
          </p:cNvPr>
          <p:cNvSpPr/>
          <p:nvPr/>
        </p:nvSpPr>
        <p:spPr>
          <a:xfrm>
            <a:off x="10183791" y="5089254"/>
            <a:ext cx="1099664" cy="1652477"/>
          </a:xfrm>
          <a:prstGeom prst="roundRect">
            <a:avLst/>
          </a:prstGeom>
          <a:solidFill>
            <a:srgbClr val="E0C4F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defRPr/>
            </a:pPr>
            <a:r>
              <a:rPr lang="en-GB" sz="1600" b="1" dirty="0">
                <a:solidFill>
                  <a:schemeClr val="bg1"/>
                </a:solidFill>
                <a:latin typeface="Trebuchet MS" panose="020B0603020202020204" pitchFamily="34" charset="0"/>
              </a:rPr>
              <a:t>Field of action</a:t>
            </a:r>
          </a:p>
        </p:txBody>
      </p:sp>
    </p:spTree>
    <p:extLst>
      <p:ext uri="{BB962C8B-B14F-4D97-AF65-F5344CB8AC3E}">
        <p14:creationId xmlns:p14="http://schemas.microsoft.com/office/powerpoint/2010/main" val="3622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8" fill="hold" nodeType="withEffect">
                                  <p:stCondLst>
                                    <p:cond delay="175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1000"/>
                                        <p:tgtEl>
                                          <p:spTgt spid="55"/>
                                        </p:tgtEl>
                                      </p:cBhvr>
                                    </p:animEffect>
                                  </p:childTnLst>
                                </p:cTn>
                              </p:par>
                              <p:par>
                                <p:cTn id="11" presetID="22" presetClass="entr" presetSubtype="8" fill="hold" nodeType="withEffect">
                                  <p:stCondLst>
                                    <p:cond delay="2750"/>
                                  </p:stCondLst>
                                  <p:childTnLst>
                                    <p:set>
                                      <p:cBhvr>
                                        <p:cTn id="12" dur="1" fill="hold">
                                          <p:stCondLst>
                                            <p:cond delay="0"/>
                                          </p:stCondLst>
                                        </p:cTn>
                                        <p:tgtEl>
                                          <p:spTgt spid="88"/>
                                        </p:tgtEl>
                                        <p:attrNameLst>
                                          <p:attrName>style.visibility</p:attrName>
                                        </p:attrNameLst>
                                      </p:cBhvr>
                                      <p:to>
                                        <p:strVal val="visible"/>
                                      </p:to>
                                    </p:set>
                                    <p:animEffect transition="in" filter="wipe(left)">
                                      <p:cBhvr>
                                        <p:cTn id="13" dur="1000"/>
                                        <p:tgtEl>
                                          <p:spTgt spid="88"/>
                                        </p:tgtEl>
                                      </p:cBhvr>
                                    </p:animEffect>
                                  </p:childTnLst>
                                </p:cTn>
                              </p:par>
                              <p:par>
                                <p:cTn id="14" presetID="22" presetClass="entr" presetSubtype="8" fill="hold" nodeType="withEffect">
                                  <p:stCondLst>
                                    <p:cond delay="5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par>
                                <p:cTn id="17" presetID="22" presetClass="entr" presetSubtype="8" fill="hold" nodeType="withEffect">
                                  <p:stCondLst>
                                    <p:cond delay="6500"/>
                                  </p:stCondLst>
                                  <p:childTnLst>
                                    <p:set>
                                      <p:cBhvr>
                                        <p:cTn id="18" dur="1" fill="hold">
                                          <p:stCondLst>
                                            <p:cond delay="0"/>
                                          </p:stCondLst>
                                        </p:cTn>
                                        <p:tgtEl>
                                          <p:spTgt spid="83"/>
                                        </p:tgtEl>
                                        <p:attrNameLst>
                                          <p:attrName>style.visibility</p:attrName>
                                        </p:attrNameLst>
                                      </p:cBhvr>
                                      <p:to>
                                        <p:strVal val="visible"/>
                                      </p:to>
                                    </p:set>
                                    <p:animEffect transition="in" filter="wipe(left)">
                                      <p:cBhvr>
                                        <p:cTn id="19" dur="1000"/>
                                        <p:tgtEl>
                                          <p:spTgt spid="83"/>
                                        </p:tgtEl>
                                      </p:cBhvr>
                                    </p:animEffect>
                                  </p:childTnLst>
                                </p:cTn>
                              </p:par>
                              <p:par>
                                <p:cTn id="20" presetID="22" presetClass="entr" presetSubtype="8" fill="hold" nodeType="withEffect">
                                  <p:stCondLst>
                                    <p:cond delay="7750"/>
                                  </p:stCondLst>
                                  <p:childTnLst>
                                    <p:set>
                                      <p:cBhvr>
                                        <p:cTn id="21" dur="1" fill="hold">
                                          <p:stCondLst>
                                            <p:cond delay="0"/>
                                          </p:stCondLst>
                                        </p:cTn>
                                        <p:tgtEl>
                                          <p:spTgt spid="82"/>
                                        </p:tgtEl>
                                        <p:attrNameLst>
                                          <p:attrName>style.visibility</p:attrName>
                                        </p:attrNameLst>
                                      </p:cBhvr>
                                      <p:to>
                                        <p:strVal val="visible"/>
                                      </p:to>
                                    </p:set>
                                    <p:animEffect transition="in" filter="wipe(left)">
                                      <p:cBhvr>
                                        <p:cTn id="22" dur="1000"/>
                                        <p:tgtEl>
                                          <p:spTgt spid="82"/>
                                        </p:tgtEl>
                                      </p:cBhvr>
                                    </p:animEffect>
                                  </p:childTnLst>
                                </p:cTn>
                              </p:par>
                              <p:par>
                                <p:cTn id="23" presetID="22" presetClass="entr" presetSubtype="8" fill="hold" nodeType="withEffect">
                                  <p:stCondLst>
                                    <p:cond delay="550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1000"/>
                                        <p:tgtEl>
                                          <p:spTgt spid="37"/>
                                        </p:tgtEl>
                                      </p:cBhvr>
                                    </p:animEffect>
                                  </p:childTnLst>
                                </p:cTn>
                              </p:par>
                              <p:par>
                                <p:cTn id="26" presetID="22" presetClass="entr" presetSubtype="8" fill="hold" nodeType="withEffect">
                                  <p:stCondLst>
                                    <p:cond delay="275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160325" y="0"/>
            <a:ext cx="2795779"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2666362" cy="5815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5168766" y="444828"/>
            <a:ext cx="3330494" cy="523220"/>
          </a:xfrm>
          <a:prstGeom prst="rect">
            <a:avLst/>
          </a:prstGeom>
          <a:noFill/>
        </p:spPr>
        <p:txBody>
          <a:bodyPr wrap="square" rtlCol="0">
            <a:spAutoFit/>
          </a:bodyPr>
          <a:lstStyle/>
          <a:p>
            <a:r>
              <a:rPr lang="de-AT" sz="2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2800" b="1" dirty="0" err="1">
                <a:solidFill>
                  <a:srgbClr val="002060"/>
                </a:solidFill>
                <a:effectLst>
                  <a:outerShdw blurRad="38100" dist="38100" dir="2700000" algn="tl">
                    <a:srgbClr val="000000">
                      <a:alpha val="43137"/>
                    </a:srgbClr>
                  </a:outerShdw>
                </a:effectLst>
                <a:latin typeface="Trebuchet MS" panose="020B0603020202020204" pitchFamily="34" charset="0"/>
              </a:rPr>
              <a:t>logi</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c</a:t>
            </a:r>
            <a:endPar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C5B64CF7-63C5-4EA7-BA49-D4C242745DAE}"/>
              </a:ext>
            </a:extLst>
          </p:cNvPr>
          <p:cNvSpPr/>
          <p:nvPr/>
        </p:nvSpPr>
        <p:spPr>
          <a:xfrm>
            <a:off x="2482013" y="1215684"/>
            <a:ext cx="8361832" cy="84065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BFF4D044-E838-44AA-BE45-1BCABC3477CE}"/>
              </a:ext>
            </a:extLst>
          </p:cNvPr>
          <p:cNvSpPr/>
          <p:nvPr/>
        </p:nvSpPr>
        <p:spPr>
          <a:xfrm>
            <a:off x="2482013" y="2106223"/>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F1055E5B-BA9A-41F0-B06F-76B6160D3373}"/>
              </a:ext>
            </a:extLst>
          </p:cNvPr>
          <p:cNvSpPr/>
          <p:nvPr/>
        </p:nvSpPr>
        <p:spPr>
          <a:xfrm>
            <a:off x="2482013" y="3116792"/>
            <a:ext cx="8361832"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6B2C3B61-66E5-4B17-A7E5-EFE46DB4EF46}"/>
              </a:ext>
            </a:extLst>
          </p:cNvPr>
          <p:cNvSpPr/>
          <p:nvPr/>
        </p:nvSpPr>
        <p:spPr>
          <a:xfrm>
            <a:off x="2482013" y="4092417"/>
            <a:ext cx="8361831"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1AF12E8D-DC4A-45AF-B0E2-23BD4ED50AE5}"/>
              </a:ext>
            </a:extLst>
          </p:cNvPr>
          <p:cNvSpPr/>
          <p:nvPr/>
        </p:nvSpPr>
        <p:spPr>
          <a:xfrm>
            <a:off x="2482013" y="5016930"/>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E6D3D3-313F-4A15-B727-9B6DFEFC7D3B}"/>
              </a:ext>
            </a:extLst>
          </p:cNvPr>
          <p:cNvSpPr/>
          <p:nvPr/>
        </p:nvSpPr>
        <p:spPr>
          <a:xfrm>
            <a:off x="7413363" y="2184440"/>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of </a:t>
            </a:r>
            <a:r>
              <a:rPr lang="en-US" dirty="0" err="1">
                <a:latin typeface="Trebuchet MS" panose="020B0603020202020204" pitchFamily="34" charset="0"/>
              </a:rPr>
              <a:t>Programme</a:t>
            </a:r>
            <a:r>
              <a:rPr lang="en-US" dirty="0">
                <a:latin typeface="Trebuchet MS" panose="020B0603020202020204" pitchFamily="34" charset="0"/>
              </a:rPr>
              <a:t> area</a:t>
            </a:r>
          </a:p>
        </p:txBody>
      </p:sp>
      <p:sp>
        <p:nvSpPr>
          <p:cNvPr id="60" name="Rectangle 59">
            <a:extLst>
              <a:ext uri="{FF2B5EF4-FFF2-40B4-BE49-F238E27FC236}">
                <a16:creationId xmlns:a16="http://schemas.microsoft.com/office/drawing/2014/main" id="{BDB8E3A9-A0AB-4756-9A9A-41A8FD315F88}"/>
              </a:ext>
            </a:extLst>
          </p:cNvPr>
          <p:cNvSpPr/>
          <p:nvPr/>
        </p:nvSpPr>
        <p:spPr>
          <a:xfrm>
            <a:off x="2702961" y="2219061"/>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Transnational challenges and needs addressed by the project</a:t>
            </a:r>
          </a:p>
        </p:txBody>
      </p:sp>
      <p:sp>
        <p:nvSpPr>
          <p:cNvPr id="61" name="Rectangle 60">
            <a:extLst>
              <a:ext uri="{FF2B5EF4-FFF2-40B4-BE49-F238E27FC236}">
                <a16:creationId xmlns:a16="http://schemas.microsoft.com/office/drawing/2014/main" id="{D0F86D85-201F-4F4C-9415-7E9BCCCC85DF}"/>
              </a:ext>
            </a:extLst>
          </p:cNvPr>
          <p:cNvSpPr/>
          <p:nvPr/>
        </p:nvSpPr>
        <p:spPr>
          <a:xfrm>
            <a:off x="2702961" y="3203744"/>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objective</a:t>
            </a:r>
            <a:r>
              <a:rPr lang="ro-RO" dirty="0">
                <a:latin typeface="Trebuchet MS" panose="020B0603020202020204" pitchFamily="34" charset="0"/>
              </a:rPr>
              <a:t>s</a:t>
            </a:r>
            <a:endParaRPr lang="en-US" dirty="0">
              <a:latin typeface="Trebuchet MS" panose="020B0603020202020204" pitchFamily="34" charset="0"/>
            </a:endParaRPr>
          </a:p>
        </p:txBody>
      </p:sp>
      <p:sp>
        <p:nvSpPr>
          <p:cNvPr id="63" name="Rectangle 62">
            <a:extLst>
              <a:ext uri="{FF2B5EF4-FFF2-40B4-BE49-F238E27FC236}">
                <a16:creationId xmlns:a16="http://schemas.microsoft.com/office/drawing/2014/main" id="{6FD9021B-9161-4F28-8C9E-B1D709FE2718}"/>
              </a:ext>
            </a:extLst>
          </p:cNvPr>
          <p:cNvSpPr/>
          <p:nvPr/>
        </p:nvSpPr>
        <p:spPr>
          <a:xfrm>
            <a:off x="2702960" y="4189204"/>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Activities</a:t>
            </a:r>
          </a:p>
        </p:txBody>
      </p:sp>
      <p:sp>
        <p:nvSpPr>
          <p:cNvPr id="64" name="Rectangle 63">
            <a:extLst>
              <a:ext uri="{FF2B5EF4-FFF2-40B4-BE49-F238E27FC236}">
                <a16:creationId xmlns:a16="http://schemas.microsoft.com/office/drawing/2014/main" id="{EE200044-BBB7-4365-A902-87496A1687F0}"/>
              </a:ext>
            </a:extLst>
          </p:cNvPr>
          <p:cNvSpPr/>
          <p:nvPr/>
        </p:nvSpPr>
        <p:spPr>
          <a:xfrm>
            <a:off x="2702961" y="5164070"/>
            <a:ext cx="3498547"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Outputs</a:t>
            </a:r>
          </a:p>
        </p:txBody>
      </p:sp>
      <p:sp>
        <p:nvSpPr>
          <p:cNvPr id="65" name="Rectangle 64">
            <a:extLst>
              <a:ext uri="{FF2B5EF4-FFF2-40B4-BE49-F238E27FC236}">
                <a16:creationId xmlns:a16="http://schemas.microsoft.com/office/drawing/2014/main" id="{1E9AC5D3-9E97-49C9-8724-7D4BFDCB0E40}"/>
              </a:ext>
            </a:extLst>
          </p:cNvPr>
          <p:cNvSpPr/>
          <p:nvPr/>
        </p:nvSpPr>
        <p:spPr>
          <a:xfrm>
            <a:off x="7413362" y="1320758"/>
            <a:ext cx="315148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PROGRAMME</a:t>
            </a:r>
          </a:p>
        </p:txBody>
      </p:sp>
      <p:sp>
        <p:nvSpPr>
          <p:cNvPr id="66" name="Rectangle 65">
            <a:extLst>
              <a:ext uri="{FF2B5EF4-FFF2-40B4-BE49-F238E27FC236}">
                <a16:creationId xmlns:a16="http://schemas.microsoft.com/office/drawing/2014/main" id="{C0A632D4-9F5E-4EC3-B270-39ECE8BB13F4}"/>
              </a:ext>
            </a:extLst>
          </p:cNvPr>
          <p:cNvSpPr/>
          <p:nvPr/>
        </p:nvSpPr>
        <p:spPr>
          <a:xfrm>
            <a:off x="2722504" y="1305034"/>
            <a:ext cx="3479004" cy="6825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PROJECT </a:t>
            </a:r>
          </a:p>
        </p:txBody>
      </p:sp>
      <p:sp>
        <p:nvSpPr>
          <p:cNvPr id="67" name="Rectangle 66">
            <a:extLst>
              <a:ext uri="{FF2B5EF4-FFF2-40B4-BE49-F238E27FC236}">
                <a16:creationId xmlns:a16="http://schemas.microsoft.com/office/drawing/2014/main" id="{D2D7F501-C72C-4FA1-B5BA-CE7553E07898}"/>
              </a:ext>
            </a:extLst>
          </p:cNvPr>
          <p:cNvSpPr/>
          <p:nvPr/>
        </p:nvSpPr>
        <p:spPr>
          <a:xfrm>
            <a:off x="7413363" y="3195862"/>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a:t>
            </a:r>
          </a:p>
          <a:p>
            <a:pPr algn="ctr"/>
            <a:r>
              <a:rPr lang="en-US" dirty="0">
                <a:latin typeface="Trebuchet MS" panose="020B0603020202020204" pitchFamily="34" charset="0"/>
              </a:rPr>
              <a:t>specific objectives</a:t>
            </a:r>
          </a:p>
        </p:txBody>
      </p:sp>
      <p:sp>
        <p:nvSpPr>
          <p:cNvPr id="68" name="Rectangle 67">
            <a:extLst>
              <a:ext uri="{FF2B5EF4-FFF2-40B4-BE49-F238E27FC236}">
                <a16:creationId xmlns:a16="http://schemas.microsoft.com/office/drawing/2014/main" id="{370AA54E-D7E2-455E-B061-C2C39CBA33B8}"/>
              </a:ext>
            </a:extLst>
          </p:cNvPr>
          <p:cNvSpPr/>
          <p:nvPr/>
        </p:nvSpPr>
        <p:spPr>
          <a:xfrm>
            <a:off x="7413363" y="4140681"/>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Fields of actions</a:t>
            </a:r>
          </a:p>
        </p:txBody>
      </p:sp>
      <p:sp>
        <p:nvSpPr>
          <p:cNvPr id="69" name="Rectangle 68">
            <a:extLst>
              <a:ext uri="{FF2B5EF4-FFF2-40B4-BE49-F238E27FC236}">
                <a16:creationId xmlns:a16="http://schemas.microsoft.com/office/drawing/2014/main" id="{D75467D2-F22A-41FC-8B4D-04E0611B00A4}"/>
              </a:ext>
            </a:extLst>
          </p:cNvPr>
          <p:cNvSpPr/>
          <p:nvPr/>
        </p:nvSpPr>
        <p:spPr>
          <a:xfrm>
            <a:off x="7413363" y="5102986"/>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Output indicators</a:t>
            </a:r>
          </a:p>
        </p:txBody>
      </p:sp>
      <p:sp>
        <p:nvSpPr>
          <p:cNvPr id="6" name="Arrow: Right 5">
            <a:extLst>
              <a:ext uri="{FF2B5EF4-FFF2-40B4-BE49-F238E27FC236}">
                <a16:creationId xmlns:a16="http://schemas.microsoft.com/office/drawing/2014/main" id="{69D39B47-6238-47EF-94A8-3EA8F258FD9B}"/>
              </a:ext>
            </a:extLst>
          </p:cNvPr>
          <p:cNvSpPr/>
          <p:nvPr/>
        </p:nvSpPr>
        <p:spPr>
          <a:xfrm>
            <a:off x="6605413" y="1646293"/>
            <a:ext cx="457200" cy="9989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Right 69">
            <a:extLst>
              <a:ext uri="{FF2B5EF4-FFF2-40B4-BE49-F238E27FC236}">
                <a16:creationId xmlns:a16="http://schemas.microsoft.com/office/drawing/2014/main" id="{4EE02AC9-FFD4-48C1-AB01-18D8255C4007}"/>
              </a:ext>
            </a:extLst>
          </p:cNvPr>
          <p:cNvSpPr/>
          <p:nvPr/>
        </p:nvSpPr>
        <p:spPr>
          <a:xfrm>
            <a:off x="6633847" y="2611336"/>
            <a:ext cx="457200" cy="8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5985E588-E097-4B55-9348-46D61480EBAE}"/>
              </a:ext>
            </a:extLst>
          </p:cNvPr>
          <p:cNvSpPr/>
          <p:nvPr/>
        </p:nvSpPr>
        <p:spPr>
          <a:xfrm>
            <a:off x="6605413" y="3532120"/>
            <a:ext cx="457200" cy="110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4288E414-F09D-4242-8939-BB6A18CB34DE}"/>
              </a:ext>
            </a:extLst>
          </p:cNvPr>
          <p:cNvSpPr/>
          <p:nvPr/>
        </p:nvSpPr>
        <p:spPr>
          <a:xfrm>
            <a:off x="6605413" y="4523809"/>
            <a:ext cx="457200" cy="125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0EFC66FC-6A94-495D-938E-554B1E8360CA}"/>
              </a:ext>
            </a:extLst>
          </p:cNvPr>
          <p:cNvSpPr/>
          <p:nvPr/>
        </p:nvSpPr>
        <p:spPr>
          <a:xfrm>
            <a:off x="6662928" y="5424840"/>
            <a:ext cx="457200" cy="1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A8012978-2BE3-4DAC-B41A-0CD80C1BF6A3}"/>
              </a:ext>
            </a:extLst>
          </p:cNvPr>
          <p:cNvSpPr/>
          <p:nvPr/>
        </p:nvSpPr>
        <p:spPr>
          <a:xfrm>
            <a:off x="2482014" y="5955415"/>
            <a:ext cx="8361830" cy="8406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AC93FED-ED51-4781-A26C-0BF43077EEB7}"/>
              </a:ext>
            </a:extLst>
          </p:cNvPr>
          <p:cNvSpPr/>
          <p:nvPr/>
        </p:nvSpPr>
        <p:spPr>
          <a:xfrm>
            <a:off x="2702960" y="6034485"/>
            <a:ext cx="3498548"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Project Results</a:t>
            </a:r>
          </a:p>
        </p:txBody>
      </p:sp>
      <p:sp>
        <p:nvSpPr>
          <p:cNvPr id="76" name="Rectangle 75">
            <a:extLst>
              <a:ext uri="{FF2B5EF4-FFF2-40B4-BE49-F238E27FC236}">
                <a16:creationId xmlns:a16="http://schemas.microsoft.com/office/drawing/2014/main" id="{D88B4532-BB58-4C60-BBE6-1F4C51C8B5A0}"/>
              </a:ext>
            </a:extLst>
          </p:cNvPr>
          <p:cNvSpPr/>
          <p:nvPr/>
        </p:nvSpPr>
        <p:spPr>
          <a:xfrm>
            <a:off x="7413363" y="6034485"/>
            <a:ext cx="3151483" cy="68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Programme Result  indicators</a:t>
            </a:r>
          </a:p>
        </p:txBody>
      </p:sp>
      <p:sp>
        <p:nvSpPr>
          <p:cNvPr id="77" name="Arrow: Right 76">
            <a:extLst>
              <a:ext uri="{FF2B5EF4-FFF2-40B4-BE49-F238E27FC236}">
                <a16:creationId xmlns:a16="http://schemas.microsoft.com/office/drawing/2014/main" id="{F2562863-5C67-4B0E-8002-105A23B233C2}"/>
              </a:ext>
            </a:extLst>
          </p:cNvPr>
          <p:cNvSpPr/>
          <p:nvPr/>
        </p:nvSpPr>
        <p:spPr>
          <a:xfrm>
            <a:off x="6662928" y="6277917"/>
            <a:ext cx="457200"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urved Right 2">
            <a:extLst>
              <a:ext uri="{FF2B5EF4-FFF2-40B4-BE49-F238E27FC236}">
                <a16:creationId xmlns:a16="http://schemas.microsoft.com/office/drawing/2014/main" id="{3E8BF41D-428B-46D8-A2A6-AD5E9C39B1A3}"/>
              </a:ext>
            </a:extLst>
          </p:cNvPr>
          <p:cNvSpPr/>
          <p:nvPr/>
        </p:nvSpPr>
        <p:spPr>
          <a:xfrm>
            <a:off x="1917290" y="2655291"/>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Right 30">
            <a:extLst>
              <a:ext uri="{FF2B5EF4-FFF2-40B4-BE49-F238E27FC236}">
                <a16:creationId xmlns:a16="http://schemas.microsoft.com/office/drawing/2014/main" id="{D0E54AC4-2ACF-4416-B699-AA7484C9BCCF}"/>
              </a:ext>
            </a:extLst>
          </p:cNvPr>
          <p:cNvSpPr/>
          <p:nvPr/>
        </p:nvSpPr>
        <p:spPr>
          <a:xfrm>
            <a:off x="1943119" y="3706976"/>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urved Right 31">
            <a:extLst>
              <a:ext uri="{FF2B5EF4-FFF2-40B4-BE49-F238E27FC236}">
                <a16:creationId xmlns:a16="http://schemas.microsoft.com/office/drawing/2014/main" id="{1C85F613-7E5B-4E1E-B92E-AA7436E1D371}"/>
              </a:ext>
            </a:extLst>
          </p:cNvPr>
          <p:cNvSpPr/>
          <p:nvPr/>
        </p:nvSpPr>
        <p:spPr>
          <a:xfrm>
            <a:off x="1941085" y="4726514"/>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Arrow: Curved Right 32">
            <a:extLst>
              <a:ext uri="{FF2B5EF4-FFF2-40B4-BE49-F238E27FC236}">
                <a16:creationId xmlns:a16="http://schemas.microsoft.com/office/drawing/2014/main" id="{0058E342-8A2E-403A-94EF-6850DD28022D}"/>
              </a:ext>
            </a:extLst>
          </p:cNvPr>
          <p:cNvSpPr/>
          <p:nvPr/>
        </p:nvSpPr>
        <p:spPr>
          <a:xfrm>
            <a:off x="1917450" y="5689733"/>
            <a:ext cx="506561" cy="1005235"/>
          </a:xfrm>
          <a:prstGeom prst="curved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Left Brace 6">
            <a:extLst>
              <a:ext uri="{FF2B5EF4-FFF2-40B4-BE49-F238E27FC236}">
                <a16:creationId xmlns:a16="http://schemas.microsoft.com/office/drawing/2014/main" id="{29BF2B92-56D3-4903-BF51-3472349FB5BA}"/>
              </a:ext>
            </a:extLst>
          </p:cNvPr>
          <p:cNvSpPr/>
          <p:nvPr/>
        </p:nvSpPr>
        <p:spPr>
          <a:xfrm>
            <a:off x="1627154" y="3081191"/>
            <a:ext cx="189338" cy="3275064"/>
          </a:xfrm>
          <a:prstGeom prst="leftBrace">
            <a:avLst>
              <a:gd name="adj1" fmla="val 24581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045CA5A7-DEF2-4CCD-A4E8-9ACCDE6FAAD7}"/>
              </a:ext>
            </a:extLst>
          </p:cNvPr>
          <p:cNvSpPr/>
          <p:nvPr/>
        </p:nvSpPr>
        <p:spPr>
          <a:xfrm>
            <a:off x="1118331" y="2106223"/>
            <a:ext cx="406656" cy="4470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dirty="0">
                <a:latin typeface="Trebuchet MS" panose="020B0603020202020204" pitchFamily="34" charset="0"/>
              </a:rPr>
              <a:t>Change</a:t>
            </a:r>
          </a:p>
        </p:txBody>
      </p:sp>
    </p:spTree>
    <p:extLst>
      <p:ext uri="{BB962C8B-B14F-4D97-AF65-F5344CB8AC3E}">
        <p14:creationId xmlns:p14="http://schemas.microsoft.com/office/powerpoint/2010/main" val="86503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FEFF38E9-A1ED-4BF0-B534-337194704865}"/>
              </a:ext>
            </a:extLst>
          </p:cNvPr>
          <p:cNvSpPr/>
          <p:nvPr/>
        </p:nvSpPr>
        <p:spPr>
          <a:xfrm>
            <a:off x="1137139" y="805038"/>
            <a:ext cx="10714892" cy="58653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E63C6D0-0720-4B0B-8397-961184CF4309}"/>
              </a:ext>
            </a:extLst>
          </p:cNvPr>
          <p:cNvSpPr/>
          <p:nvPr/>
        </p:nvSpPr>
        <p:spPr>
          <a:xfrm>
            <a:off x="1958505" y="1423486"/>
            <a:ext cx="9694233" cy="503592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70" y="97183"/>
            <a:ext cx="2438082" cy="574017"/>
          </a:xfrm>
          <a:prstGeom prst="rect">
            <a:avLst/>
          </a:prstGeom>
          <a:noFill/>
          <a:extLst>
            <a:ext uri="{909E8E84-426E-40DD-AFC4-6F175D3DCCD1}">
              <a14:hiddenFill xmlns:a14="http://schemas.microsoft.com/office/drawing/2010/main">
                <a:solidFill>
                  <a:srgbClr val="FFFFFF"/>
                </a:solidFill>
              </a14:hiddenFill>
            </a:ext>
          </a:extLst>
        </p:spPr>
      </p:pic>
      <p:sp>
        <p:nvSpPr>
          <p:cNvPr id="7" name="Gleichschenkliges Dreieck 9">
            <a:extLst>
              <a:ext uri="{FF2B5EF4-FFF2-40B4-BE49-F238E27FC236}">
                <a16:creationId xmlns:a16="http://schemas.microsoft.com/office/drawing/2014/main" id="{F5ADAC14-4E52-41DB-9771-A640A06089F1}"/>
              </a:ext>
            </a:extLst>
          </p:cNvPr>
          <p:cNvSpPr/>
          <p:nvPr/>
        </p:nvSpPr>
        <p:spPr>
          <a:xfrm>
            <a:off x="4532275" y="1909027"/>
            <a:ext cx="4555739" cy="1576325"/>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Trebuchet MS" panose="020B0603020202020204" pitchFamily="34" charset="0"/>
              </a:rPr>
              <a:t>Outputs</a:t>
            </a:r>
            <a:endParaRPr lang="it-IT" sz="2400" dirty="0">
              <a:solidFill>
                <a:schemeClr val="tx1"/>
              </a:solidFill>
              <a:latin typeface="Trebuchet MS" panose="020B0603020202020204" pitchFamily="34" charset="0"/>
            </a:endParaRPr>
          </a:p>
        </p:txBody>
      </p:sp>
      <p:sp>
        <p:nvSpPr>
          <p:cNvPr id="8" name="Rechteck 5">
            <a:extLst>
              <a:ext uri="{FF2B5EF4-FFF2-40B4-BE49-F238E27FC236}">
                <a16:creationId xmlns:a16="http://schemas.microsoft.com/office/drawing/2014/main" id="{F99E22CA-D21D-448A-9233-221BB148DC1C}"/>
              </a:ext>
            </a:extLst>
          </p:cNvPr>
          <p:cNvSpPr/>
          <p:nvPr/>
        </p:nvSpPr>
        <p:spPr>
          <a:xfrm>
            <a:off x="4532275" y="3492086"/>
            <a:ext cx="4555739" cy="2134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9" name="Textfeld 6">
            <a:extLst>
              <a:ext uri="{FF2B5EF4-FFF2-40B4-BE49-F238E27FC236}">
                <a16:creationId xmlns:a16="http://schemas.microsoft.com/office/drawing/2014/main" id="{DF43BCC2-1A8E-424D-B1A7-C54FAF77B3B9}"/>
              </a:ext>
            </a:extLst>
          </p:cNvPr>
          <p:cNvSpPr txBox="1"/>
          <p:nvPr/>
        </p:nvSpPr>
        <p:spPr>
          <a:xfrm>
            <a:off x="4605095" y="4151061"/>
            <a:ext cx="4373036" cy="369332"/>
          </a:xfrm>
          <a:prstGeom prst="rect">
            <a:avLst/>
          </a:prstGeom>
          <a:solidFill>
            <a:srgbClr val="C8C2E0"/>
          </a:solidFill>
        </p:spPr>
        <p:txBody>
          <a:bodyPr wrap="square" rtlCol="0">
            <a:spAutoFit/>
          </a:bodyPr>
          <a:lstStyle/>
          <a:p>
            <a:pPr algn="ctr"/>
            <a:r>
              <a:rPr lang="de-DE" dirty="0">
                <a:latin typeface="Trebuchet MS" panose="020B0603020202020204" pitchFamily="34" charset="0"/>
              </a:rPr>
              <a:t>Work </a:t>
            </a:r>
            <a:r>
              <a:rPr lang="de-DE" dirty="0" err="1">
                <a:latin typeface="Trebuchet MS" panose="020B0603020202020204" pitchFamily="34" charset="0"/>
              </a:rPr>
              <a:t>package</a:t>
            </a:r>
            <a:r>
              <a:rPr lang="de-DE" dirty="0">
                <a:latin typeface="Trebuchet MS" panose="020B0603020202020204" pitchFamily="34" charset="0"/>
              </a:rPr>
              <a:t> </a:t>
            </a:r>
            <a:endParaRPr lang="it-IT" dirty="0">
              <a:latin typeface="Trebuchet MS" panose="020B0603020202020204" pitchFamily="34" charset="0"/>
            </a:endParaRPr>
          </a:p>
        </p:txBody>
      </p:sp>
      <p:sp>
        <p:nvSpPr>
          <p:cNvPr id="10" name="Textfeld 14">
            <a:extLst>
              <a:ext uri="{FF2B5EF4-FFF2-40B4-BE49-F238E27FC236}">
                <a16:creationId xmlns:a16="http://schemas.microsoft.com/office/drawing/2014/main" id="{83625FBE-0506-4EAF-9268-5A1B0D254FD1}"/>
              </a:ext>
            </a:extLst>
          </p:cNvPr>
          <p:cNvSpPr txBox="1"/>
          <p:nvPr/>
        </p:nvSpPr>
        <p:spPr>
          <a:xfrm>
            <a:off x="4618654" y="4642156"/>
            <a:ext cx="4359477" cy="369332"/>
          </a:xfrm>
          <a:prstGeom prst="rect">
            <a:avLst/>
          </a:prstGeom>
          <a:solidFill>
            <a:schemeClr val="accent4">
              <a:lumMod val="40000"/>
              <a:lumOff val="60000"/>
            </a:schemeClr>
          </a:solidFill>
        </p:spPr>
        <p:txBody>
          <a:bodyPr wrap="square" rtlCol="0">
            <a:spAutoFit/>
          </a:bodyPr>
          <a:lstStyle/>
          <a:p>
            <a:pPr algn="ctr"/>
            <a:r>
              <a:rPr lang="de-DE" dirty="0" err="1">
                <a:latin typeface="Trebuchet MS" panose="020B0603020202020204" pitchFamily="34" charset="0"/>
              </a:rPr>
              <a:t>Specific</a:t>
            </a:r>
            <a:r>
              <a:rPr lang="de-DE" dirty="0">
                <a:latin typeface="Trebuchet MS" panose="020B0603020202020204" pitchFamily="34" charset="0"/>
              </a:rPr>
              <a:t>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sp>
        <p:nvSpPr>
          <p:cNvPr id="11" name="Textfeld 7">
            <a:extLst>
              <a:ext uri="{FF2B5EF4-FFF2-40B4-BE49-F238E27FC236}">
                <a16:creationId xmlns:a16="http://schemas.microsoft.com/office/drawing/2014/main" id="{ED042681-53AF-4D46-937F-7E4E26A45BAA}"/>
              </a:ext>
            </a:extLst>
          </p:cNvPr>
          <p:cNvSpPr txBox="1"/>
          <p:nvPr/>
        </p:nvSpPr>
        <p:spPr>
          <a:xfrm>
            <a:off x="4618654" y="3681958"/>
            <a:ext cx="1473078"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1</a:t>
            </a:r>
            <a:endParaRPr lang="it-IT" dirty="0">
              <a:latin typeface="Trebuchet MS" panose="020B0603020202020204" pitchFamily="34" charset="0"/>
            </a:endParaRPr>
          </a:p>
        </p:txBody>
      </p:sp>
      <p:sp>
        <p:nvSpPr>
          <p:cNvPr id="12" name="Textfeld 7">
            <a:extLst>
              <a:ext uri="{FF2B5EF4-FFF2-40B4-BE49-F238E27FC236}">
                <a16:creationId xmlns:a16="http://schemas.microsoft.com/office/drawing/2014/main" id="{099444D8-517F-4CCB-A647-CAA095CF0FA3}"/>
              </a:ext>
            </a:extLst>
          </p:cNvPr>
          <p:cNvSpPr txBox="1"/>
          <p:nvPr/>
        </p:nvSpPr>
        <p:spPr>
          <a:xfrm>
            <a:off x="6227419" y="3681958"/>
            <a:ext cx="1314291"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2</a:t>
            </a:r>
            <a:endParaRPr lang="it-IT" dirty="0">
              <a:latin typeface="Trebuchet MS" panose="020B0603020202020204" pitchFamily="34" charset="0"/>
            </a:endParaRPr>
          </a:p>
        </p:txBody>
      </p:sp>
      <p:sp>
        <p:nvSpPr>
          <p:cNvPr id="15" name="Textfeld 7">
            <a:extLst>
              <a:ext uri="{FF2B5EF4-FFF2-40B4-BE49-F238E27FC236}">
                <a16:creationId xmlns:a16="http://schemas.microsoft.com/office/drawing/2014/main" id="{5C03346A-F920-4676-A216-1A9FF56299F5}"/>
              </a:ext>
            </a:extLst>
          </p:cNvPr>
          <p:cNvSpPr txBox="1"/>
          <p:nvPr/>
        </p:nvSpPr>
        <p:spPr>
          <a:xfrm>
            <a:off x="7677398" y="3672334"/>
            <a:ext cx="1314292" cy="369332"/>
          </a:xfrm>
          <a:prstGeom prst="rect">
            <a:avLst/>
          </a:prstGeom>
          <a:solidFill>
            <a:srgbClr val="EBCFB3"/>
          </a:solidFill>
        </p:spPr>
        <p:txBody>
          <a:bodyPr wrap="square" rtlCol="0">
            <a:spAutoFit/>
          </a:bodyPr>
          <a:lstStyle/>
          <a:p>
            <a:pPr algn="ctr"/>
            <a:r>
              <a:rPr lang="de-DE" dirty="0" err="1">
                <a:latin typeface="Trebuchet MS" panose="020B0603020202020204" pitchFamily="34" charset="0"/>
              </a:rPr>
              <a:t>Activity</a:t>
            </a:r>
            <a:r>
              <a:rPr lang="de-DE" dirty="0">
                <a:latin typeface="Trebuchet MS" panose="020B0603020202020204" pitchFamily="34" charset="0"/>
              </a:rPr>
              <a:t> N</a:t>
            </a:r>
            <a:endParaRPr lang="it-IT" dirty="0">
              <a:latin typeface="Trebuchet MS" panose="020B0603020202020204" pitchFamily="34" charset="0"/>
            </a:endParaRPr>
          </a:p>
        </p:txBody>
      </p:sp>
      <p:sp>
        <p:nvSpPr>
          <p:cNvPr id="17" name="Rechteck 15">
            <a:extLst>
              <a:ext uri="{FF2B5EF4-FFF2-40B4-BE49-F238E27FC236}">
                <a16:creationId xmlns:a16="http://schemas.microsoft.com/office/drawing/2014/main" id="{651F4B4B-0DE0-4DEB-AD3F-29A2686C66A2}"/>
              </a:ext>
            </a:extLst>
          </p:cNvPr>
          <p:cNvSpPr/>
          <p:nvPr/>
        </p:nvSpPr>
        <p:spPr>
          <a:xfrm>
            <a:off x="8104377" y="2392194"/>
            <a:ext cx="351039" cy="643572"/>
          </a:xfrm>
          <a:prstGeom prst="rect">
            <a:avLst/>
          </a:prstGeom>
          <a:solidFill>
            <a:srgbClr val="FFE5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63"/>
          </a:p>
        </p:txBody>
      </p:sp>
      <p:sp>
        <p:nvSpPr>
          <p:cNvPr id="18" name="Wolke 16">
            <a:extLst>
              <a:ext uri="{FF2B5EF4-FFF2-40B4-BE49-F238E27FC236}">
                <a16:creationId xmlns:a16="http://schemas.microsoft.com/office/drawing/2014/main" id="{BD8C9299-605D-4E30-9AFF-792486F6D45E}"/>
              </a:ext>
            </a:extLst>
          </p:cNvPr>
          <p:cNvSpPr/>
          <p:nvPr/>
        </p:nvSpPr>
        <p:spPr>
          <a:xfrm>
            <a:off x="7912885" y="1509710"/>
            <a:ext cx="1939715" cy="1084883"/>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solidFill>
                  <a:schemeClr val="tx1"/>
                </a:solidFill>
                <a:latin typeface="Trebuchet MS" panose="020B0603020202020204" pitchFamily="34" charset="0"/>
              </a:rPr>
              <a:t>Results</a:t>
            </a:r>
            <a:endParaRPr lang="it-IT" sz="2400" dirty="0">
              <a:solidFill>
                <a:schemeClr val="tx1"/>
              </a:solidFill>
              <a:latin typeface="Trebuchet MS" panose="020B0603020202020204" pitchFamily="34" charset="0"/>
            </a:endParaRPr>
          </a:p>
        </p:txBody>
      </p:sp>
      <p:cxnSp>
        <p:nvCxnSpPr>
          <p:cNvPr id="19" name="Gerade Verbindung mit Pfeil 3">
            <a:extLst>
              <a:ext uri="{FF2B5EF4-FFF2-40B4-BE49-F238E27FC236}">
                <a16:creationId xmlns:a16="http://schemas.microsoft.com/office/drawing/2014/main" id="{D6CD449D-F20D-4C63-93AC-B59232699806}"/>
              </a:ext>
            </a:extLst>
          </p:cNvPr>
          <p:cNvCxnSpPr>
            <a:cxnSpLocks/>
          </p:cNvCxnSpPr>
          <p:nvPr/>
        </p:nvCxnSpPr>
        <p:spPr>
          <a:xfrm>
            <a:off x="2157394" y="5856896"/>
            <a:ext cx="9375243" cy="0"/>
          </a:xfrm>
          <a:prstGeom prst="straightConnector1">
            <a:avLst/>
          </a:prstGeom>
          <a:ln w="76200">
            <a:solidFill>
              <a:srgbClr val="00A0A8"/>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FCCD501-D2A0-4F8D-9D20-2DDF1AA68DE8}"/>
              </a:ext>
            </a:extLst>
          </p:cNvPr>
          <p:cNvSpPr/>
          <p:nvPr/>
        </p:nvSpPr>
        <p:spPr>
          <a:xfrm>
            <a:off x="-718457" y="-19050"/>
            <a:ext cx="1143000" cy="687705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feld 14">
            <a:extLst>
              <a:ext uri="{FF2B5EF4-FFF2-40B4-BE49-F238E27FC236}">
                <a16:creationId xmlns:a16="http://schemas.microsoft.com/office/drawing/2014/main" id="{778BA2D4-840F-4BFE-A471-9E5D3137E0F4}"/>
              </a:ext>
            </a:extLst>
          </p:cNvPr>
          <p:cNvSpPr txBox="1"/>
          <p:nvPr/>
        </p:nvSpPr>
        <p:spPr>
          <a:xfrm>
            <a:off x="4618653" y="5163570"/>
            <a:ext cx="4359477" cy="369332"/>
          </a:xfrm>
          <a:prstGeom prst="rect">
            <a:avLst/>
          </a:prstGeom>
          <a:solidFill>
            <a:srgbClr val="FF7C80"/>
          </a:solidFill>
        </p:spPr>
        <p:txBody>
          <a:bodyPr wrap="square" rtlCol="0">
            <a:spAutoFit/>
          </a:bodyPr>
          <a:lstStyle/>
          <a:p>
            <a:pPr algn="ctr"/>
            <a:r>
              <a:rPr lang="de-DE" dirty="0">
                <a:latin typeface="Trebuchet MS" panose="020B0603020202020204" pitchFamily="34" charset="0"/>
              </a:rPr>
              <a:t>Overall </a:t>
            </a:r>
            <a:r>
              <a:rPr lang="de-DE" dirty="0" err="1">
                <a:latin typeface="Trebuchet MS" panose="020B0603020202020204" pitchFamily="34" charset="0"/>
              </a:rPr>
              <a:t>objective</a:t>
            </a:r>
            <a:r>
              <a:rPr lang="de-DE" dirty="0">
                <a:latin typeface="Trebuchet MS" panose="020B0603020202020204" pitchFamily="34" charset="0"/>
              </a:rPr>
              <a:t> </a:t>
            </a:r>
            <a:endParaRPr lang="it-IT" dirty="0">
              <a:latin typeface="Trebuchet MS" panose="020B0603020202020204" pitchFamily="34" charset="0"/>
            </a:endParaRPr>
          </a:p>
        </p:txBody>
      </p:sp>
      <p:grpSp>
        <p:nvGrpSpPr>
          <p:cNvPr id="22" name="Group 21">
            <a:extLst>
              <a:ext uri="{FF2B5EF4-FFF2-40B4-BE49-F238E27FC236}">
                <a16:creationId xmlns:a16="http://schemas.microsoft.com/office/drawing/2014/main" id="{91C232D0-CAB2-41F9-879C-36CAE6399758}"/>
              </a:ext>
            </a:extLst>
          </p:cNvPr>
          <p:cNvGrpSpPr/>
          <p:nvPr/>
        </p:nvGrpSpPr>
        <p:grpSpPr>
          <a:xfrm>
            <a:off x="2069449" y="4389713"/>
            <a:ext cx="1998345" cy="445397"/>
            <a:chOff x="-56820" y="768805"/>
            <a:chExt cx="1998345" cy="1196688"/>
          </a:xfrm>
        </p:grpSpPr>
        <p:sp>
          <p:nvSpPr>
            <p:cNvPr id="23" name="Rectangle 22">
              <a:extLst>
                <a:ext uri="{FF2B5EF4-FFF2-40B4-BE49-F238E27FC236}">
                  <a16:creationId xmlns:a16="http://schemas.microsoft.com/office/drawing/2014/main" id="{0F1B7C15-8196-4D2B-A87E-90F8A52E0D06}"/>
                </a:ext>
              </a:extLst>
            </p:cNvPr>
            <p:cNvSpPr/>
            <p:nvPr/>
          </p:nvSpPr>
          <p:spPr>
            <a:xfrm>
              <a:off x="1810" y="768805"/>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TextBox 23">
              <a:extLst>
                <a:ext uri="{FF2B5EF4-FFF2-40B4-BE49-F238E27FC236}">
                  <a16:creationId xmlns:a16="http://schemas.microsoft.com/office/drawing/2014/main" id="{436192A9-E679-4AB3-9678-FE6230B155F2}"/>
                </a:ext>
              </a:extLst>
            </p:cNvPr>
            <p:cNvSpPr txBox="1"/>
            <p:nvPr/>
          </p:nvSpPr>
          <p:spPr>
            <a:xfrm>
              <a:off x="-56820" y="801664"/>
              <a:ext cx="1939715" cy="1163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b="1" kern="1200" dirty="0">
                  <a:solidFill>
                    <a:schemeClr val="bg1"/>
                  </a:solidFill>
                  <a:latin typeface="Trebuchet MS" panose="020B0603020202020204" pitchFamily="34" charset="0"/>
                </a:rPr>
                <a:t>CHALLENGE</a:t>
              </a:r>
            </a:p>
          </p:txBody>
        </p:sp>
      </p:grpSp>
      <p:grpSp>
        <p:nvGrpSpPr>
          <p:cNvPr id="25" name="Group 24">
            <a:extLst>
              <a:ext uri="{FF2B5EF4-FFF2-40B4-BE49-F238E27FC236}">
                <a16:creationId xmlns:a16="http://schemas.microsoft.com/office/drawing/2014/main" id="{DC9A5285-0D97-41B1-A2C0-4100E8D6E5C0}"/>
              </a:ext>
            </a:extLst>
          </p:cNvPr>
          <p:cNvGrpSpPr/>
          <p:nvPr/>
        </p:nvGrpSpPr>
        <p:grpSpPr>
          <a:xfrm>
            <a:off x="9484474" y="4283497"/>
            <a:ext cx="1939716" cy="507089"/>
            <a:chOff x="4773509" y="2266607"/>
            <a:chExt cx="1939716" cy="1472200"/>
          </a:xfrm>
        </p:grpSpPr>
        <p:sp>
          <p:nvSpPr>
            <p:cNvPr id="26" name="Rectangle 25">
              <a:extLst>
                <a:ext uri="{FF2B5EF4-FFF2-40B4-BE49-F238E27FC236}">
                  <a16:creationId xmlns:a16="http://schemas.microsoft.com/office/drawing/2014/main" id="{1596C27A-1E0D-4F7C-AB92-4CB5B624C941}"/>
                </a:ext>
              </a:extLst>
            </p:cNvPr>
            <p:cNvSpPr/>
            <p:nvPr/>
          </p:nvSpPr>
          <p:spPr>
            <a:xfrm>
              <a:off x="4773510" y="2574978"/>
              <a:ext cx="1939715" cy="1163829"/>
            </a:xfrm>
            <a:prstGeom prst="rect">
              <a:avLst/>
            </a:prstGeom>
            <a:solidFill>
              <a:srgbClr val="00A0A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DB3876F3-FB42-4721-BCD6-F1F30200DC2F}"/>
                </a:ext>
              </a:extLst>
            </p:cNvPr>
            <p:cNvSpPr txBox="1"/>
            <p:nvPr/>
          </p:nvSpPr>
          <p:spPr>
            <a:xfrm>
              <a:off x="4773509" y="2266607"/>
              <a:ext cx="1939715" cy="9486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GB" sz="1500" b="1" kern="1200" dirty="0">
                <a:solidFill>
                  <a:schemeClr val="bg1"/>
                </a:solidFill>
                <a:latin typeface="Trebuchet MS" panose="020B0603020202020204" pitchFamily="34" charset="0"/>
              </a:endParaRPr>
            </a:p>
            <a:p>
              <a:pPr marL="0" lvl="0" indent="0" algn="ctr" defTabSz="666750">
                <a:lnSpc>
                  <a:spcPct val="90000"/>
                </a:lnSpc>
                <a:spcBef>
                  <a:spcPct val="0"/>
                </a:spcBef>
                <a:spcAft>
                  <a:spcPct val="35000"/>
                </a:spcAft>
                <a:buNone/>
              </a:pPr>
              <a:r>
                <a:rPr lang="en-GB" b="1" kern="1200" dirty="0">
                  <a:solidFill>
                    <a:schemeClr val="bg1"/>
                  </a:solidFill>
                  <a:latin typeface="Trebuchet MS" panose="020B0603020202020204" pitchFamily="34" charset="0"/>
                </a:rPr>
                <a:t>CHANGE</a:t>
              </a:r>
              <a:endParaRPr lang="en-GB" b="1" kern="1200" cap="none" spc="0" dirty="0">
                <a:ln w="0"/>
                <a:solidFill>
                  <a:schemeClr val="bg1"/>
                </a:solidFill>
                <a:effectLst>
                  <a:outerShdw blurRad="38100" dist="19050" dir="2700000" algn="tl" rotWithShape="0">
                    <a:schemeClr val="dk1">
                      <a:alpha val="40000"/>
                    </a:schemeClr>
                  </a:outerShdw>
                </a:effectLst>
                <a:latin typeface="Trebuchet MS" panose="020B0603020202020204" pitchFamily="34" charset="0"/>
              </a:endParaRPr>
            </a:p>
          </p:txBody>
        </p:sp>
      </p:grpSp>
      <p:sp>
        <p:nvSpPr>
          <p:cNvPr id="28" name="TextBox 27">
            <a:extLst>
              <a:ext uri="{FF2B5EF4-FFF2-40B4-BE49-F238E27FC236}">
                <a16:creationId xmlns:a16="http://schemas.microsoft.com/office/drawing/2014/main" id="{6AB2B764-B219-44F7-B508-21A610061F1C}"/>
              </a:ext>
            </a:extLst>
          </p:cNvPr>
          <p:cNvSpPr txBox="1"/>
          <p:nvPr/>
        </p:nvSpPr>
        <p:spPr>
          <a:xfrm>
            <a:off x="1958505" y="3201916"/>
            <a:ext cx="2438082"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Project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
        <p:nvSpPr>
          <p:cNvPr id="29" name="TextBox 28">
            <a:extLst>
              <a:ext uri="{FF2B5EF4-FFF2-40B4-BE49-F238E27FC236}">
                <a16:creationId xmlns:a16="http://schemas.microsoft.com/office/drawing/2014/main" id="{AD7959FE-A5EE-4CDA-A841-28402BED8EA3}"/>
              </a:ext>
            </a:extLst>
          </p:cNvPr>
          <p:cNvSpPr txBox="1"/>
          <p:nvPr/>
        </p:nvSpPr>
        <p:spPr>
          <a:xfrm>
            <a:off x="2069449" y="875011"/>
            <a:ext cx="3005345" cy="523220"/>
          </a:xfrm>
          <a:prstGeom prst="rect">
            <a:avLst/>
          </a:prstGeom>
          <a:noFill/>
        </p:spPr>
        <p:txBody>
          <a:bodyPr wrap="square">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gramme</a:t>
            </a:r>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r>
              <a:rPr lang="ro-RO" sz="2800" b="1" dirty="0">
                <a:solidFill>
                  <a:srgbClr val="002060"/>
                </a:solidFill>
                <a:effectLst>
                  <a:outerShdw blurRad="38100" dist="38100" dir="2700000" algn="tl">
                    <a:srgbClr val="000000">
                      <a:alpha val="43137"/>
                    </a:srgbClr>
                  </a:outerShdw>
                </a:effectLst>
                <a:latin typeface="Trebuchet MS" panose="020B0603020202020204" pitchFamily="34" charset="0"/>
              </a:rPr>
              <a:t>logic</a:t>
            </a:r>
          </a:p>
        </p:txBody>
      </p:sp>
    </p:spTree>
    <p:extLst>
      <p:ext uri="{BB962C8B-B14F-4D97-AF65-F5344CB8AC3E}">
        <p14:creationId xmlns:p14="http://schemas.microsoft.com/office/powerpoint/2010/main" val="56481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A3725B73-D5E5-49E8-A59B-E16C8EEE661F}"/>
              </a:ext>
            </a:extLst>
          </p:cNvPr>
          <p:cNvSpPr/>
          <p:nvPr/>
        </p:nvSpPr>
        <p:spPr>
          <a:xfrm>
            <a:off x="-2988864" y="0"/>
            <a:ext cx="3457164"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256" y="73894"/>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2379606" y="1518820"/>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Programme indicators</a:t>
            </a:r>
          </a:p>
        </p:txBody>
      </p:sp>
      <p:sp>
        <p:nvSpPr>
          <p:cNvPr id="16" name="TextBox 15">
            <a:extLst>
              <a:ext uri="{FF2B5EF4-FFF2-40B4-BE49-F238E27FC236}">
                <a16:creationId xmlns:a16="http://schemas.microsoft.com/office/drawing/2014/main" id="{37A1670C-E005-4DF5-9E2D-0F5A057BE3C0}"/>
              </a:ext>
            </a:extLst>
          </p:cNvPr>
          <p:cNvSpPr txBox="1"/>
          <p:nvPr/>
        </p:nvSpPr>
        <p:spPr>
          <a:xfrm>
            <a:off x="3400425" y="4391398"/>
            <a:ext cx="5200650" cy="523220"/>
          </a:xfrm>
          <a:prstGeom prst="rect">
            <a:avLst/>
          </a:prstGeom>
          <a:noFill/>
        </p:spPr>
        <p:txBody>
          <a:bodyPr wrap="square" rtlCol="0">
            <a:spAutoFit/>
          </a:bodyPr>
          <a:lstStyle/>
          <a:p>
            <a:r>
              <a:rPr lang="en-GB" sz="2800" b="1" dirty="0">
                <a:solidFill>
                  <a:srgbClr val="002060"/>
                </a:solidFill>
                <a:effectLst>
                  <a:outerShdw blurRad="38100" dist="38100" dir="2700000" algn="tl">
                    <a:srgbClr val="000000">
                      <a:alpha val="43137"/>
                    </a:srgbClr>
                  </a:outerShdw>
                </a:effectLst>
                <a:latin typeface="Trebuchet MS" panose="020B0603020202020204" pitchFamily="34" charset="0"/>
              </a:rPr>
              <a:t>      </a:t>
            </a:r>
          </a:p>
        </p:txBody>
      </p:sp>
      <p:graphicFrame>
        <p:nvGraphicFramePr>
          <p:cNvPr id="3" name="Table 2">
            <a:extLst>
              <a:ext uri="{FF2B5EF4-FFF2-40B4-BE49-F238E27FC236}">
                <a16:creationId xmlns:a16="http://schemas.microsoft.com/office/drawing/2014/main" id="{E3898C6A-0DCF-47BA-88F4-3CF2730EB0BE}"/>
              </a:ext>
            </a:extLst>
          </p:cNvPr>
          <p:cNvGraphicFramePr>
            <a:graphicFrameLocks noGrp="1"/>
          </p:cNvGraphicFramePr>
          <p:nvPr/>
        </p:nvGraphicFramePr>
        <p:xfrm>
          <a:off x="1118331" y="1092650"/>
          <a:ext cx="10847808" cy="5342740"/>
        </p:xfrm>
        <a:graphic>
          <a:graphicData uri="http://schemas.openxmlformats.org/drawingml/2006/table">
            <a:tbl>
              <a:tblPr firstRow="1" firstCol="1" bandRow="1">
                <a:tableStyleId>{5C22544A-7EE6-4342-B048-85BDC9FD1C3A}</a:tableStyleId>
              </a:tblPr>
              <a:tblGrid>
                <a:gridCol w="680617">
                  <a:extLst>
                    <a:ext uri="{9D8B030D-6E8A-4147-A177-3AD203B41FA5}">
                      <a16:colId xmlns:a16="http://schemas.microsoft.com/office/drawing/2014/main" val="894379395"/>
                    </a:ext>
                  </a:extLst>
                </a:gridCol>
                <a:gridCol w="5318898">
                  <a:extLst>
                    <a:ext uri="{9D8B030D-6E8A-4147-A177-3AD203B41FA5}">
                      <a16:colId xmlns:a16="http://schemas.microsoft.com/office/drawing/2014/main" val="1394325444"/>
                    </a:ext>
                  </a:extLst>
                </a:gridCol>
                <a:gridCol w="1295949">
                  <a:extLst>
                    <a:ext uri="{9D8B030D-6E8A-4147-A177-3AD203B41FA5}">
                      <a16:colId xmlns:a16="http://schemas.microsoft.com/office/drawing/2014/main" val="272106159"/>
                    </a:ext>
                  </a:extLst>
                </a:gridCol>
                <a:gridCol w="1105174">
                  <a:extLst>
                    <a:ext uri="{9D8B030D-6E8A-4147-A177-3AD203B41FA5}">
                      <a16:colId xmlns:a16="http://schemas.microsoft.com/office/drawing/2014/main" val="1677366271"/>
                    </a:ext>
                  </a:extLst>
                </a:gridCol>
                <a:gridCol w="1184115">
                  <a:extLst>
                    <a:ext uri="{9D8B030D-6E8A-4147-A177-3AD203B41FA5}">
                      <a16:colId xmlns:a16="http://schemas.microsoft.com/office/drawing/2014/main" val="2206638601"/>
                    </a:ext>
                  </a:extLst>
                </a:gridCol>
                <a:gridCol w="1263055">
                  <a:extLst>
                    <a:ext uri="{9D8B030D-6E8A-4147-A177-3AD203B41FA5}">
                      <a16:colId xmlns:a16="http://schemas.microsoft.com/office/drawing/2014/main" val="745635820"/>
                    </a:ext>
                  </a:extLst>
                </a:gridCol>
              </a:tblGrid>
              <a:tr h="1156942">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1</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BLUE AND SMART EUROPE</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gridSpan="2">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2</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CLEAN AND GREEN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hMerge="1">
                  <a:txBody>
                    <a:bodyPr/>
                    <a:lstStyle/>
                    <a:p>
                      <a:endParaRPr lang="en-US"/>
                    </a:p>
                  </a:txBody>
                  <a:tcPr/>
                </a:tc>
                <a:tc>
                  <a:txBody>
                    <a:bodyPr/>
                    <a:lstStyle/>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Priority 3</a:t>
                      </a:r>
                      <a:endParaRPr lang="en-US" sz="1600" dirty="0">
                        <a:effectLst>
                          <a:outerShdw blurRad="38100" dist="38100" dir="2700000" algn="tl">
                            <a:srgbClr val="000000">
                              <a:alpha val="43137"/>
                            </a:srgbClr>
                          </a:outerShdw>
                        </a:effectLst>
                        <a:latin typeface="Trebuchet MS" panose="020B0603020202020204" pitchFamily="34" charset="0"/>
                      </a:endParaRPr>
                    </a:p>
                    <a:p>
                      <a:pPr marL="0" marR="0" algn="ctr">
                        <a:lnSpc>
                          <a:spcPct val="130000"/>
                        </a:lnSpc>
                        <a:spcBef>
                          <a:spcPts val="1000"/>
                        </a:spcBef>
                        <a:spcAft>
                          <a:spcPts val="0"/>
                        </a:spcAft>
                      </a:pPr>
                      <a:r>
                        <a:rPr lang="en-GB" sz="1600" dirty="0">
                          <a:effectLst>
                            <a:outerShdw blurRad="38100" dist="38100" dir="2700000" algn="tl">
                              <a:srgbClr val="000000">
                                <a:alpha val="43137"/>
                              </a:srgbClr>
                            </a:outerShdw>
                          </a:effectLst>
                          <a:latin typeface="Trebuchet MS" panose="020B0603020202020204" pitchFamily="34" charset="0"/>
                        </a:rPr>
                        <a:t>COMPETENT AND RESILIENT REGION</a:t>
                      </a:r>
                      <a:endParaRPr lang="en-US" sz="1600" dirty="0">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69659519"/>
                  </a:ext>
                </a:extLst>
              </a:tr>
              <a:tr h="800074">
                <a:tc>
                  <a:txBody>
                    <a:bodyPr/>
                    <a:lstStyle/>
                    <a:p>
                      <a:pPr marL="0" marR="0" algn="just">
                        <a:lnSpc>
                          <a:spcPct val="130000"/>
                        </a:lnSpc>
                        <a:spcBef>
                          <a:spcPts val="1000"/>
                        </a:spcBef>
                        <a:spcAft>
                          <a:spcPts val="0"/>
                        </a:spcAft>
                      </a:pP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noFill/>
                  </a:tcPr>
                </a:tc>
                <a:tc>
                  <a:txBody>
                    <a:bodyPr/>
                    <a:lstStyle/>
                    <a:p>
                      <a:pPr marL="0" marR="0" algn="ctr">
                        <a:lnSpc>
                          <a:spcPct val="130000"/>
                        </a:lnSpc>
                        <a:spcBef>
                          <a:spcPts val="1000"/>
                        </a:spcBef>
                        <a:spcAft>
                          <a:spcPts val="0"/>
                        </a:spcAft>
                      </a:pPr>
                      <a:r>
                        <a:rPr lang="en-GB" sz="1400" b="1" dirty="0">
                          <a:effectLst/>
                          <a:latin typeface="Trebuchet MS" panose="020B0603020202020204" pitchFamily="34" charset="0"/>
                        </a:rPr>
                        <a:t>INDICATOR</a:t>
                      </a:r>
                      <a:endParaRPr lang="en-US" sz="1400" b="1"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SO1 - Research and innovation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SO4 – Climate change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SO7 – Preservation of nature</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SO3 – Mutual trust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64831998"/>
                  </a:ext>
                </a:extLst>
              </a:tr>
              <a:tr h="311691">
                <a:tc rowSpan="6">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OUTPUT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RCO07 Research organizations participating in joint research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39051307"/>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RCO81 Participations in joint actions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91580770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RCO87 Organisations cooperating across borders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01224841"/>
                  </a:ext>
                </a:extLst>
              </a:tr>
              <a:tr h="311691">
                <a:tc vMerge="1">
                  <a:txBody>
                    <a:bodyPr/>
                    <a:lstStyle/>
                    <a:p>
                      <a:endParaRPr lang="en-US"/>
                    </a:p>
                  </a:txBody>
                  <a:tcPr/>
                </a:tc>
                <a:tc>
                  <a:txBody>
                    <a:bodyPr/>
                    <a:lstStyle/>
                    <a:p>
                      <a:pPr marL="0" marR="0" algn="l">
                        <a:lnSpc>
                          <a:spcPct val="130000"/>
                        </a:lnSpc>
                        <a:spcBef>
                          <a:spcPts val="1000"/>
                        </a:spcBef>
                        <a:spcAft>
                          <a:spcPts val="0"/>
                        </a:spcAft>
                      </a:pPr>
                      <a:r>
                        <a:rPr lang="en-GB" sz="1400">
                          <a:effectLst/>
                          <a:latin typeface="Trebuchet MS" panose="020B0603020202020204" pitchFamily="34" charset="0"/>
                        </a:rPr>
                        <a:t>RCO84 Pilot actions developed jointly and implemented in projects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4269520574"/>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US" sz="1400">
                          <a:effectLst/>
                          <a:latin typeface="Trebuchet MS" panose="020B0603020202020204" pitchFamily="34" charset="0"/>
                        </a:rPr>
                        <a:t>RCO115 </a:t>
                      </a:r>
                      <a:r>
                        <a:rPr lang="en-GB" sz="1400">
                          <a:effectLst/>
                          <a:latin typeface="Trebuchet MS" panose="020B0603020202020204" pitchFamily="34" charset="0"/>
                        </a:rPr>
                        <a:t>Public events across borders jointly organised</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75191268"/>
                  </a:ext>
                </a:extLst>
              </a:tr>
              <a:tr h="0">
                <a:tc vMerge="1">
                  <a:txBody>
                    <a:bodyPr/>
                    <a:lstStyle/>
                    <a:p>
                      <a:endParaRPr lang="en-US"/>
                    </a:p>
                  </a:txBody>
                  <a:tcP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RCO116 </a:t>
                      </a:r>
                      <a:r>
                        <a:rPr lang="en-GB" sz="1400" dirty="0">
                          <a:effectLst/>
                          <a:latin typeface="Trebuchet MS" panose="020B0603020202020204" pitchFamily="34" charset="0"/>
                        </a:rPr>
                        <a:t>Jointly developed solutions</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1322669071"/>
                  </a:ext>
                </a:extLst>
              </a:tr>
              <a:tr h="311691">
                <a:tc rowSpan="2">
                  <a:txBody>
                    <a:bodyPr/>
                    <a:lstStyle/>
                    <a:p>
                      <a:pPr marL="71755" marR="71755" algn="ctr">
                        <a:lnSpc>
                          <a:spcPct val="130000"/>
                        </a:lnSpc>
                        <a:spcBef>
                          <a:spcPts val="1000"/>
                        </a:spcBef>
                        <a:spcAft>
                          <a:spcPts val="0"/>
                        </a:spcAft>
                      </a:pPr>
                      <a:r>
                        <a:rPr lang="en-GB" sz="1400" dirty="0">
                          <a:effectLst/>
                          <a:latin typeface="Trebuchet MS" panose="020B0603020202020204" pitchFamily="34" charset="0"/>
                        </a:rPr>
                        <a:t>RESULT</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vert="vert270" anchor="ctr"/>
                </a:tc>
                <a:tc>
                  <a:txBody>
                    <a:bodyPr/>
                    <a:lstStyle/>
                    <a:p>
                      <a:pPr marL="0" marR="0" algn="just">
                        <a:lnSpc>
                          <a:spcPct val="130000"/>
                        </a:lnSpc>
                        <a:spcBef>
                          <a:spcPts val="1000"/>
                        </a:spcBef>
                        <a:spcAft>
                          <a:spcPts val="0"/>
                        </a:spcAft>
                      </a:pPr>
                      <a:r>
                        <a:rPr lang="en-US" sz="1400" dirty="0">
                          <a:effectLst/>
                          <a:latin typeface="Trebuchet MS" panose="020B0603020202020204" pitchFamily="34" charset="0"/>
                        </a:rPr>
                        <a:t>RCR84 </a:t>
                      </a:r>
                      <a:r>
                        <a:rPr lang="en-US" sz="1400" dirty="0" err="1">
                          <a:effectLst/>
                          <a:latin typeface="Trebuchet MS" panose="020B0603020202020204" pitchFamily="34" charset="0"/>
                        </a:rPr>
                        <a:t>Organisations</a:t>
                      </a:r>
                      <a:r>
                        <a:rPr lang="en-US" sz="1400" dirty="0">
                          <a:effectLst/>
                          <a:latin typeface="Trebuchet MS" panose="020B0603020202020204" pitchFamily="34" charset="0"/>
                        </a:rPr>
                        <a:t> cooperating across borders after project completion</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 </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3540820575"/>
                  </a:ext>
                </a:extLst>
              </a:tr>
              <a:tr h="311691">
                <a:tc vMerge="1">
                  <a:txBody>
                    <a:bodyPr/>
                    <a:lstStyle/>
                    <a:p>
                      <a:endParaRPr lang="en-US"/>
                    </a:p>
                  </a:txBody>
                  <a:tcPr/>
                </a:tc>
                <a:tc>
                  <a:txBody>
                    <a:bodyPr/>
                    <a:lstStyle/>
                    <a:p>
                      <a:pPr marL="0" marR="0" algn="just">
                        <a:lnSpc>
                          <a:spcPct val="130000"/>
                        </a:lnSpc>
                        <a:spcBef>
                          <a:spcPts val="1000"/>
                        </a:spcBef>
                        <a:spcAft>
                          <a:spcPts val="0"/>
                        </a:spcAft>
                      </a:pPr>
                      <a:r>
                        <a:rPr lang="en-GB" sz="1400">
                          <a:effectLst/>
                          <a:latin typeface="Trebuchet MS" panose="020B0603020202020204" pitchFamily="34" charset="0"/>
                        </a:rPr>
                        <a:t>RCR104 Solutions taken up or up-scaled by organisations</a:t>
                      </a:r>
                      <a:endParaRPr lang="en-US" sz="140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5">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chemeClr val="accent6">
                        <a:lumMod val="60000"/>
                        <a:lumOff val="40000"/>
                      </a:schemeClr>
                    </a:solidFill>
                  </a:tcPr>
                </a:tc>
                <a:tc>
                  <a:txBody>
                    <a:bodyPr/>
                    <a:lstStyle/>
                    <a:p>
                      <a:pPr marL="0" marR="0" algn="just">
                        <a:lnSpc>
                          <a:spcPct val="130000"/>
                        </a:lnSpc>
                        <a:spcBef>
                          <a:spcPts val="1000"/>
                        </a:spcBef>
                        <a:spcAft>
                          <a:spcPts val="0"/>
                        </a:spcAft>
                      </a:pPr>
                      <a:r>
                        <a:rPr lang="en-GB" sz="1400" dirty="0">
                          <a:effectLst/>
                          <a:latin typeface="Trebuchet MS" panose="020B0603020202020204" pitchFamily="34" charset="0"/>
                        </a:rPr>
                        <a:t> </a:t>
                      </a:r>
                      <a:endParaRPr lang="en-US" sz="1400" dirty="0">
                        <a:effectLst/>
                        <a:latin typeface="Trebuchet MS" panose="020B0603020202020204" pitchFamily="34" charset="0"/>
                        <a:ea typeface="Calibri" panose="020F0502020204030204" pitchFamily="34" charset="0"/>
                        <a:cs typeface="Calibri" panose="020F0502020204030204" pitchFamily="34" charset="0"/>
                      </a:endParaRPr>
                    </a:p>
                  </a:txBody>
                  <a:tcPr marL="51229" marR="51229" marT="0" marB="0">
                    <a:solidFill>
                      <a:srgbClr val="E0C4FC"/>
                    </a:solidFill>
                  </a:tcPr>
                </a:tc>
                <a:extLst>
                  <a:ext uri="{0D108BD9-81ED-4DB2-BD59-A6C34878D82A}">
                    <a16:rowId xmlns:a16="http://schemas.microsoft.com/office/drawing/2014/main" val="2175364931"/>
                  </a:ext>
                </a:extLst>
              </a:tr>
            </a:tbl>
          </a:graphicData>
        </a:graphic>
      </p:graphicFrame>
      <p:sp>
        <p:nvSpPr>
          <p:cNvPr id="4" name="Rectangle 3">
            <a:extLst>
              <a:ext uri="{FF2B5EF4-FFF2-40B4-BE49-F238E27FC236}">
                <a16:creationId xmlns:a16="http://schemas.microsoft.com/office/drawing/2014/main" id="{EA0EA7B7-249C-4F29-9009-C66EB207EAEC}"/>
              </a:ext>
            </a:extLst>
          </p:cNvPr>
          <p:cNvSpPr/>
          <p:nvPr/>
        </p:nvSpPr>
        <p:spPr>
          <a:xfrm>
            <a:off x="1118331" y="1143486"/>
            <a:ext cx="6038987" cy="205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C934C6C4-A279-48BA-A5EA-6E9810C1AFF7}"/>
              </a:ext>
            </a:extLst>
          </p:cNvPr>
          <p:cNvSpPr/>
          <p:nvPr/>
        </p:nvSpPr>
        <p:spPr>
          <a:xfrm>
            <a:off x="7762121" y="361124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5FB728DC-8A49-495A-9E21-76D93341A6D2}"/>
              </a:ext>
            </a:extLst>
          </p:cNvPr>
          <p:cNvSpPr/>
          <p:nvPr/>
        </p:nvSpPr>
        <p:spPr>
          <a:xfrm>
            <a:off x="11332861" y="392493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89E8D5B1-60D9-4149-961B-6ED559698416}"/>
              </a:ext>
            </a:extLst>
          </p:cNvPr>
          <p:cNvSpPr/>
          <p:nvPr/>
        </p:nvSpPr>
        <p:spPr>
          <a:xfrm>
            <a:off x="899886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E7F9559D-854D-4206-A432-73EA4CD3D656}"/>
              </a:ext>
            </a:extLst>
          </p:cNvPr>
          <p:cNvSpPr/>
          <p:nvPr/>
        </p:nvSpPr>
        <p:spPr>
          <a:xfrm>
            <a:off x="100510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0A789984-AE03-4E6F-9FD5-873D18A862B8}"/>
              </a:ext>
            </a:extLst>
          </p:cNvPr>
          <p:cNvSpPr/>
          <p:nvPr/>
        </p:nvSpPr>
        <p:spPr>
          <a:xfrm>
            <a:off x="11334200"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C4F3DA52-FE6F-4015-AD25-7371C9A7EB87}"/>
              </a:ext>
            </a:extLst>
          </p:cNvPr>
          <p:cNvSpPr/>
          <p:nvPr/>
        </p:nvSpPr>
        <p:spPr>
          <a:xfrm>
            <a:off x="7762119" y="423862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9AF983B9-F11D-4B6A-A7D5-852EC063381F}"/>
              </a:ext>
            </a:extLst>
          </p:cNvPr>
          <p:cNvSpPr/>
          <p:nvPr/>
        </p:nvSpPr>
        <p:spPr>
          <a:xfrm>
            <a:off x="7754202"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0FAC84AA-5A46-4CEF-875D-0F9C49BA6B42}"/>
              </a:ext>
            </a:extLst>
          </p:cNvPr>
          <p:cNvSpPr/>
          <p:nvPr/>
        </p:nvSpPr>
        <p:spPr>
          <a:xfrm>
            <a:off x="10051001"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BD90A277-B12E-420A-8BE3-551F2906F360}"/>
              </a:ext>
            </a:extLst>
          </p:cNvPr>
          <p:cNvSpPr/>
          <p:nvPr/>
        </p:nvSpPr>
        <p:spPr>
          <a:xfrm>
            <a:off x="8998862" y="5075535"/>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a:extLst>
              <a:ext uri="{FF2B5EF4-FFF2-40B4-BE49-F238E27FC236}">
                <a16:creationId xmlns:a16="http://schemas.microsoft.com/office/drawing/2014/main" id="{DF385354-1FA4-41EE-8290-4098D2ACDC58}"/>
              </a:ext>
            </a:extLst>
          </p:cNvPr>
          <p:cNvSpPr/>
          <p:nvPr/>
        </p:nvSpPr>
        <p:spPr>
          <a:xfrm>
            <a:off x="7754202" y="537756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a:extLst>
              <a:ext uri="{FF2B5EF4-FFF2-40B4-BE49-F238E27FC236}">
                <a16:creationId xmlns:a16="http://schemas.microsoft.com/office/drawing/2014/main" id="{76D6C16F-EEF4-4F51-9C7D-D9869D7B94DA}"/>
              </a:ext>
            </a:extLst>
          </p:cNvPr>
          <p:cNvSpPr/>
          <p:nvPr/>
        </p:nvSpPr>
        <p:spPr>
          <a:xfrm>
            <a:off x="8998863" y="5389222"/>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a:extLst>
              <a:ext uri="{FF2B5EF4-FFF2-40B4-BE49-F238E27FC236}">
                <a16:creationId xmlns:a16="http://schemas.microsoft.com/office/drawing/2014/main" id="{885C0531-53E0-464A-B81B-B91E654DB3D4}"/>
              </a:ext>
            </a:extLst>
          </p:cNvPr>
          <p:cNvSpPr/>
          <p:nvPr/>
        </p:nvSpPr>
        <p:spPr>
          <a:xfrm>
            <a:off x="7754202" y="573201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0355D7AB-79B8-4457-8052-D54BF545549A}"/>
              </a:ext>
            </a:extLst>
          </p:cNvPr>
          <p:cNvSpPr/>
          <p:nvPr/>
        </p:nvSpPr>
        <p:spPr>
          <a:xfrm>
            <a:off x="8998863" y="5732010"/>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AD4BAA9D-1D4D-4916-95E9-696C4FA9E505}"/>
              </a:ext>
            </a:extLst>
          </p:cNvPr>
          <p:cNvSpPr/>
          <p:nvPr/>
        </p:nvSpPr>
        <p:spPr>
          <a:xfrm>
            <a:off x="113342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53A406DF-3185-4150-939A-C7D0781DF857}"/>
              </a:ext>
            </a:extLst>
          </p:cNvPr>
          <p:cNvSpPr/>
          <p:nvPr/>
        </p:nvSpPr>
        <p:spPr>
          <a:xfrm>
            <a:off x="10051001"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a:extLst>
              <a:ext uri="{FF2B5EF4-FFF2-40B4-BE49-F238E27FC236}">
                <a16:creationId xmlns:a16="http://schemas.microsoft.com/office/drawing/2014/main" id="{1C7FE992-B85E-4CF8-AB0B-CBCF44489ACA}"/>
              </a:ext>
            </a:extLst>
          </p:cNvPr>
          <p:cNvSpPr/>
          <p:nvPr/>
        </p:nvSpPr>
        <p:spPr>
          <a:xfrm>
            <a:off x="7762119" y="6162843"/>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6D90376F-C49C-4457-B587-93CFAC402E38}"/>
              </a:ext>
            </a:extLst>
          </p:cNvPr>
          <p:cNvSpPr/>
          <p:nvPr/>
        </p:nvSpPr>
        <p:spPr>
          <a:xfrm>
            <a:off x="8998863" y="6151867"/>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DFCBB4D-107C-4A60-8E20-AB185013C1F0}"/>
              </a:ext>
            </a:extLst>
          </p:cNvPr>
          <p:cNvSpPr/>
          <p:nvPr/>
        </p:nvSpPr>
        <p:spPr>
          <a:xfrm>
            <a:off x="10051001" y="573200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8D29B874-6C3E-4A20-B89F-C5165FB6D94F}"/>
              </a:ext>
            </a:extLst>
          </p:cNvPr>
          <p:cNvSpPr/>
          <p:nvPr/>
        </p:nvSpPr>
        <p:spPr>
          <a:xfrm>
            <a:off x="11334201" y="5732008"/>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C68D2BD5-C7CA-4BE7-8187-D65E259523B6}"/>
              </a:ext>
            </a:extLst>
          </p:cNvPr>
          <p:cNvSpPr/>
          <p:nvPr/>
        </p:nvSpPr>
        <p:spPr>
          <a:xfrm>
            <a:off x="10051001" y="5377561"/>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DC576B01-9340-48E0-8FFC-4B49F4DC03B1}"/>
              </a:ext>
            </a:extLst>
          </p:cNvPr>
          <p:cNvSpPr/>
          <p:nvPr/>
        </p:nvSpPr>
        <p:spPr>
          <a:xfrm>
            <a:off x="11334201" y="5378246"/>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1CF28B62-15AD-4445-A91E-14110BAA5345}"/>
              </a:ext>
            </a:extLst>
          </p:cNvPr>
          <p:cNvSpPr/>
          <p:nvPr/>
        </p:nvSpPr>
        <p:spPr>
          <a:xfrm>
            <a:off x="7762119" y="506970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ACDB2DC1-6649-4F60-B2E1-1AEEC80014F4}"/>
              </a:ext>
            </a:extLst>
          </p:cNvPr>
          <p:cNvSpPr/>
          <p:nvPr/>
        </p:nvSpPr>
        <p:spPr>
          <a:xfrm>
            <a:off x="8998861" y="4677594"/>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1457DCFE-D992-4CDB-9ECF-2AD320CF9B27}"/>
              </a:ext>
            </a:extLst>
          </p:cNvPr>
          <p:cNvSpPr/>
          <p:nvPr/>
        </p:nvSpPr>
        <p:spPr>
          <a:xfrm>
            <a:off x="10051001" y="4660039"/>
            <a:ext cx="142875" cy="1527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99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342D9ADF-7CF3-49CD-A74F-67CD306D3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831" y="4557146"/>
            <a:ext cx="252740" cy="252740"/>
          </a:xfrm>
          <a:prstGeom prst="rect">
            <a:avLst/>
          </a:prstGeom>
        </p:spPr>
      </p:pic>
      <p:pic>
        <p:nvPicPr>
          <p:cNvPr id="15" name="Picture 2" descr="\\Drmie_dgcte\dcti\Programe CTE 2007-2013\BMN\BMN 21-27\Comunicare\3 Visual identity\LOGO\Logo NEXT Black Sea Basin RGB 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821" y="152400"/>
            <a:ext cx="2638322" cy="7064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Diagram 33">
            <a:extLst>
              <a:ext uri="{FF2B5EF4-FFF2-40B4-BE49-F238E27FC236}">
                <a16:creationId xmlns:a16="http://schemas.microsoft.com/office/drawing/2014/main" id="{22FFB68C-D126-491C-AFCD-2D15ECD2A44C}"/>
              </a:ext>
            </a:extLst>
          </p:cNvPr>
          <p:cNvGraphicFramePr/>
          <p:nvPr/>
        </p:nvGraphicFramePr>
        <p:xfrm>
          <a:off x="1435230" y="1099457"/>
          <a:ext cx="9514360" cy="5072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Rectangle 6">
            <a:extLst>
              <a:ext uri="{FF2B5EF4-FFF2-40B4-BE49-F238E27FC236}">
                <a16:creationId xmlns:a16="http://schemas.microsoft.com/office/drawing/2014/main" id="{198F1E99-D683-4FF5-8DDA-4BD3A54F893A}"/>
              </a:ext>
            </a:extLst>
          </p:cNvPr>
          <p:cNvSpPr/>
          <p:nvPr/>
        </p:nvSpPr>
        <p:spPr>
          <a:xfrm>
            <a:off x="0" y="0"/>
            <a:ext cx="4439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Rounded Corners 4">
            <a:extLst>
              <a:ext uri="{FF2B5EF4-FFF2-40B4-BE49-F238E27FC236}">
                <a16:creationId xmlns:a16="http://schemas.microsoft.com/office/drawing/2014/main" id="{91858300-0242-4BAE-803C-911DEDF13EDD}"/>
              </a:ext>
            </a:extLst>
          </p:cNvPr>
          <p:cNvSpPr/>
          <p:nvPr/>
        </p:nvSpPr>
        <p:spPr>
          <a:xfrm>
            <a:off x="1242410" y="3172093"/>
            <a:ext cx="10339990" cy="28694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Definition</a:t>
            </a:r>
            <a:r>
              <a:rPr lang="en-US" b="1" dirty="0">
                <a:solidFill>
                  <a:srgbClr val="002060"/>
                </a:solidFill>
                <a:latin typeface="Trebuchet MS" panose="020B0603020202020204" pitchFamily="34" charset="0"/>
              </a:rPr>
              <a:t>: </a:t>
            </a:r>
            <a:r>
              <a:rPr lang="en-US" u="sng" dirty="0">
                <a:solidFill>
                  <a:srgbClr val="002060"/>
                </a:solidFill>
                <a:latin typeface="Trebuchet MS" panose="020B0603020202020204" pitchFamily="34" charset="0"/>
              </a:rPr>
              <a:t>counts </a:t>
            </a:r>
            <a:r>
              <a:rPr lang="en-US" dirty="0">
                <a:solidFill>
                  <a:srgbClr val="002060"/>
                </a:solidFill>
                <a:latin typeface="Trebuchet MS" panose="020B0603020202020204" pitchFamily="34" charset="0"/>
              </a:rPr>
              <a:t>the </a:t>
            </a:r>
            <a:r>
              <a:rPr lang="en-US" b="1" dirty="0" err="1">
                <a:solidFill>
                  <a:srgbClr val="002060"/>
                </a:solidFill>
                <a:latin typeface="Trebuchet MS" panose="020B0603020202020204" pitchFamily="34" charset="0"/>
              </a:rPr>
              <a:t>organisations</a:t>
            </a:r>
            <a:r>
              <a:rPr lang="en-US" b="1" dirty="0">
                <a:solidFill>
                  <a:srgbClr val="002060"/>
                </a:solidFill>
                <a:latin typeface="Trebuchet MS" panose="020B0603020202020204" pitchFamily="34" charset="0"/>
              </a:rPr>
              <a:t> cooperating </a:t>
            </a:r>
            <a:r>
              <a:rPr lang="en-US" dirty="0">
                <a:solidFill>
                  <a:srgbClr val="002060"/>
                </a:solidFill>
                <a:latin typeface="Trebuchet MS" panose="020B0603020202020204" pitchFamily="34" charset="0"/>
              </a:rPr>
              <a:t>formally in supported projects </a:t>
            </a: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Criteria</a:t>
            </a:r>
            <a:r>
              <a:rPr lang="en-US" b="1" dirty="0">
                <a:solidFill>
                  <a:srgbClr val="002060"/>
                </a:solidFill>
                <a:latin typeface="Trebuchet MS" panose="020B0603020202020204" pitchFamily="34" charset="0"/>
              </a:rPr>
              <a:t>: </a:t>
            </a:r>
            <a:r>
              <a:rPr lang="en-US" dirty="0" err="1">
                <a:solidFill>
                  <a:srgbClr val="002060"/>
                </a:solidFill>
                <a:latin typeface="Trebuchet MS" panose="020B0603020202020204" pitchFamily="34" charset="0"/>
                <a:cs typeface="Times New Roman" panose="02020603050405020304" pitchFamily="18" charset="0"/>
              </a:rPr>
              <a:t>organisations</a:t>
            </a:r>
            <a:r>
              <a:rPr lang="en-US" dirty="0">
                <a:solidFill>
                  <a:srgbClr val="002060"/>
                </a:solidFill>
                <a:latin typeface="Trebuchet MS" panose="020B0603020202020204" pitchFamily="34" charset="0"/>
                <a:cs typeface="Times New Roman" panose="02020603050405020304" pitchFamily="18" charset="0"/>
              </a:rPr>
              <a:t> counted in this indicator are the legal entities as mentioned in the application </a:t>
            </a:r>
          </a:p>
          <a:p>
            <a:pPr algn="just"/>
            <a:r>
              <a:rPr lang="en-US" b="1" dirty="0">
                <a:solidFill>
                  <a:srgbClr val="C00000"/>
                </a:solidFill>
                <a:latin typeface="Trebuchet MS" panose="020B0603020202020204" pitchFamily="34" charset="0"/>
              </a:rPr>
              <a:t>	</a:t>
            </a:r>
          </a:p>
          <a:p>
            <a:pPr marL="285750" indent="-285750" algn="just">
              <a:buFont typeface="Wingdings" panose="05000000000000000000" pitchFamily="2" charset="2"/>
              <a:buChar char="q"/>
            </a:pPr>
            <a:r>
              <a:rPr lang="en-US" b="1" dirty="0">
                <a:solidFill>
                  <a:srgbClr val="C00000"/>
                </a:solidFill>
                <a:latin typeface="Trebuchet MS" panose="020B0603020202020204" pitchFamily="34" charset="0"/>
              </a:rPr>
              <a:t>Example</a:t>
            </a:r>
            <a:r>
              <a:rPr lang="en-US" b="1" dirty="0">
                <a:solidFill>
                  <a:srgbClr val="002060"/>
                </a:solidFill>
                <a:latin typeface="Trebuchet MS" panose="020B0603020202020204" pitchFamily="34" charset="0"/>
              </a:rPr>
              <a:t>: </a:t>
            </a:r>
            <a:r>
              <a:rPr lang="en-US" dirty="0">
                <a:solidFill>
                  <a:srgbClr val="002060"/>
                </a:solidFill>
                <a:latin typeface="Trebuchet MS" panose="020B0603020202020204" pitchFamily="34" charset="0"/>
              </a:rPr>
              <a:t>project partners = 4          target value of RCO87 = 4</a:t>
            </a: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endParaRPr lang="en-US" b="1" dirty="0">
              <a:solidFill>
                <a:srgbClr val="C00000"/>
              </a:solidFill>
              <a:latin typeface="Trebuchet MS" panose="020B0603020202020204" pitchFamily="34" charset="0"/>
            </a:endParaRPr>
          </a:p>
          <a:p>
            <a:pPr algn="ctr"/>
            <a:r>
              <a:rPr lang="en-US" b="1" dirty="0">
                <a:solidFill>
                  <a:srgbClr val="C00000"/>
                </a:solidFill>
                <a:latin typeface="Trebuchet MS" panose="020B0603020202020204" pitchFamily="34" charset="0"/>
              </a:rPr>
              <a:t>This indicator is compulsory for all projects</a:t>
            </a:r>
            <a:endParaRPr lang="en-US" dirty="0">
              <a:solidFill>
                <a:srgbClr val="002060"/>
              </a:solidFill>
              <a:latin typeface="Trebuchet MS" panose="020B0603020202020204" pitchFamily="34" charset="0"/>
            </a:endParaRPr>
          </a:p>
        </p:txBody>
      </p:sp>
      <p:grpSp>
        <p:nvGrpSpPr>
          <p:cNvPr id="10" name="Group 9">
            <a:extLst>
              <a:ext uri="{FF2B5EF4-FFF2-40B4-BE49-F238E27FC236}">
                <a16:creationId xmlns:a16="http://schemas.microsoft.com/office/drawing/2014/main" id="{AD438A05-DCB5-4382-B2D5-640C442678BB}"/>
              </a:ext>
            </a:extLst>
          </p:cNvPr>
          <p:cNvGrpSpPr/>
          <p:nvPr/>
        </p:nvGrpSpPr>
        <p:grpSpPr>
          <a:xfrm>
            <a:off x="7549668" y="1421306"/>
            <a:ext cx="3753135" cy="1061829"/>
            <a:chOff x="0" y="836331"/>
            <a:chExt cx="2974767" cy="1463339"/>
          </a:xfrm>
        </p:grpSpPr>
        <p:sp>
          <p:nvSpPr>
            <p:cNvPr id="11" name="Arrow: Chevron 10">
              <a:extLst>
                <a:ext uri="{FF2B5EF4-FFF2-40B4-BE49-F238E27FC236}">
                  <a16:creationId xmlns:a16="http://schemas.microsoft.com/office/drawing/2014/main" id="{311A6DA8-1366-4FBB-9AB8-1DD41403272E}"/>
                </a:ext>
              </a:extLst>
            </p:cNvPr>
            <p:cNvSpPr/>
            <p:nvPr/>
          </p:nvSpPr>
          <p:spPr>
            <a:xfrm>
              <a:off x="0" y="836331"/>
              <a:ext cx="2974767" cy="1463339"/>
            </a:xfrm>
            <a:prstGeom prst="chevron">
              <a:avLst/>
            </a:prstGeom>
            <a:solidFill>
              <a:schemeClr val="accent3">
                <a:lumMod val="40000"/>
                <a:lumOff val="60000"/>
              </a:schemeClr>
            </a:solidFill>
            <a:ln>
              <a:solidFill>
                <a:srgbClr val="002060"/>
              </a:solidFill>
            </a:ln>
          </p:spPr>
          <p:style>
            <a:lnRef idx="3">
              <a:schemeClr val="accent1">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2" name="Arrow: Chevron 4">
              <a:extLst>
                <a:ext uri="{FF2B5EF4-FFF2-40B4-BE49-F238E27FC236}">
                  <a16:creationId xmlns:a16="http://schemas.microsoft.com/office/drawing/2014/main" id="{432A7E4B-DCD1-4EDD-BF99-B75E65DCDACB}"/>
                </a:ext>
              </a:extLst>
            </p:cNvPr>
            <p:cNvSpPr txBox="1"/>
            <p:nvPr/>
          </p:nvSpPr>
          <p:spPr>
            <a:xfrm>
              <a:off x="431234" y="836331"/>
              <a:ext cx="2110743" cy="146333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800100">
                <a:lnSpc>
                  <a:spcPct val="150000"/>
                </a:lnSpc>
                <a:spcBef>
                  <a:spcPts val="1200"/>
                </a:spcBef>
              </a:pPr>
              <a:endParaRPr lang="en-US" b="1" dirty="0">
                <a:solidFill>
                  <a:srgbClr val="C00000"/>
                </a:solidFill>
                <a:latin typeface="Trebuchet MS" panose="020B0603020202020204" pitchFamily="34" charset="0"/>
              </a:endParaRPr>
            </a:p>
          </p:txBody>
        </p:sp>
      </p:grpSp>
      <p:sp>
        <p:nvSpPr>
          <p:cNvPr id="14" name="TextBox 13">
            <a:extLst>
              <a:ext uri="{FF2B5EF4-FFF2-40B4-BE49-F238E27FC236}">
                <a16:creationId xmlns:a16="http://schemas.microsoft.com/office/drawing/2014/main" id="{048FAD14-15AB-4009-944F-D2BE483F4F74}"/>
              </a:ext>
            </a:extLst>
          </p:cNvPr>
          <p:cNvSpPr txBox="1"/>
          <p:nvPr/>
        </p:nvSpPr>
        <p:spPr>
          <a:xfrm>
            <a:off x="8035641" y="1480303"/>
            <a:ext cx="3185983" cy="923330"/>
          </a:xfrm>
          <a:prstGeom prst="rect">
            <a:avLst/>
          </a:prstGeom>
          <a:noFill/>
        </p:spPr>
        <p:txBody>
          <a:bodyPr wrap="square">
            <a:spAutoFit/>
          </a:bodyPr>
          <a:lstStyle/>
          <a:p>
            <a:r>
              <a:rPr lang="en-GB" sz="1800"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Organizations cooperating across borders after project completion (RCR84)</a:t>
            </a:r>
            <a:endParaRPr lang="en-US" dirty="0">
              <a:solidFill>
                <a:srgbClr val="002060"/>
              </a:solidFill>
            </a:endParaRPr>
          </a:p>
        </p:txBody>
      </p:sp>
      <p:sp>
        <p:nvSpPr>
          <p:cNvPr id="16" name="Arrow: Right 15">
            <a:extLst>
              <a:ext uri="{FF2B5EF4-FFF2-40B4-BE49-F238E27FC236}">
                <a16:creationId xmlns:a16="http://schemas.microsoft.com/office/drawing/2014/main" id="{75E59E27-DC4E-4611-B5CE-83CB86BBEB14}"/>
              </a:ext>
            </a:extLst>
          </p:cNvPr>
          <p:cNvSpPr/>
          <p:nvPr/>
        </p:nvSpPr>
        <p:spPr>
          <a:xfrm>
            <a:off x="6843240" y="1867917"/>
            <a:ext cx="706428" cy="20109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CFC5E92-9BDF-4B99-B385-22B08908930D}"/>
              </a:ext>
            </a:extLst>
          </p:cNvPr>
          <p:cNvSpPr/>
          <p:nvPr/>
        </p:nvSpPr>
        <p:spPr>
          <a:xfrm>
            <a:off x="5037182" y="4849376"/>
            <a:ext cx="382890" cy="8037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43207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762797" y="312738"/>
            <a:ext cx="7990031" cy="1569660"/>
          </a:xfrm>
          <a:prstGeom prst="rect">
            <a:avLst/>
          </a:prstGeom>
          <a:noFill/>
        </p:spPr>
        <p:txBody>
          <a:bodyPr wrap="square" rtlCol="0">
            <a:spAutoFit/>
          </a:bodyPr>
          <a:lstStyle/>
          <a:p>
            <a:pPr lvl="0" algn="ct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Personal data protection notification</a:t>
            </a:r>
            <a:b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b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Regulation (EU) 2016/679</a:t>
            </a: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73044" y="2119379"/>
            <a:ext cx="10152206" cy="4247317"/>
          </a:xfrm>
          <a:prstGeom prst="rect">
            <a:avLst/>
          </a:prstGeom>
          <a:noFill/>
        </p:spPr>
        <p:txBody>
          <a:bodyPr wrap="square" rtlCol="0">
            <a:spAutoFit/>
          </a:bodyPr>
          <a:lstStyle/>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Please note that this meeting will be video and audio recorded and the information collected shall be used for communication and information purposes.</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The photographs and/or videos taken during the event can be used on social media, on the </a:t>
            </a:r>
            <a:r>
              <a:rPr lang="en-US" dirty="0" err="1">
                <a:solidFill>
                  <a:srgbClr val="002060"/>
                </a:solidFill>
                <a:latin typeface="Trebuchet MS" panose="020B0603020202020204" pitchFamily="34" charset="0"/>
              </a:rPr>
              <a:t>Programme’s</a:t>
            </a:r>
            <a:r>
              <a:rPr lang="en-US" dirty="0">
                <a:solidFill>
                  <a:srgbClr val="002060"/>
                </a:solidFill>
                <a:latin typeface="Trebuchet MS" panose="020B0603020202020204" pitchFamily="34" charset="0"/>
              </a:rPr>
              <a:t> website and for the </a:t>
            </a:r>
            <a:r>
              <a:rPr lang="en-US" dirty="0" err="1">
                <a:solidFill>
                  <a:srgbClr val="002060"/>
                </a:solidFill>
                <a:latin typeface="Trebuchet MS" panose="020B0603020202020204" pitchFamily="34" charset="0"/>
              </a:rPr>
              <a:t>Programme’s</a:t>
            </a:r>
            <a:r>
              <a:rPr lang="en-US" dirty="0">
                <a:solidFill>
                  <a:srgbClr val="002060"/>
                </a:solidFill>
                <a:latin typeface="Trebuchet MS" panose="020B0603020202020204" pitchFamily="34" charset="0"/>
              </a:rPr>
              <a:t> communication and information activities. </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Personal data collection, processing and storage shall be performed by MA according to the provisions of the Regulation (EU) 2016/679 for the purpose of implementation of the Programme, including archiving and statistics, by taking all technical and organizational measures necessary in order to ensure the integrity and confidentiality of your personal data. </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Any personal data processed by MA may also be transferred only to other bodies with responsibilities as regards the Programme.</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By attending this meeting you agree on the collection and on processing of your personal data as described above. </a:t>
            </a:r>
          </a:p>
          <a:p>
            <a:pPr marL="342900" indent="-342900" algn="just">
              <a:buFont typeface="Arial" panose="020B0604020202020204" pitchFamily="34" charset="0"/>
              <a:buChar char="•"/>
            </a:pPr>
            <a:r>
              <a:rPr lang="en-US" dirty="0">
                <a:solidFill>
                  <a:srgbClr val="002060"/>
                </a:solidFill>
                <a:latin typeface="Trebuchet MS" panose="020B0603020202020204" pitchFamily="34" charset="0"/>
              </a:rPr>
              <a:t>If you do not agree with the personal data collection and processing for the mentioned purposes, please turn off your camera and microphone.</a:t>
            </a: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6E597B-389A-4F46-8002-1FF3E6DF7D5A}"/>
              </a:ext>
            </a:extLst>
          </p:cNvPr>
          <p:cNvSpPr>
            <a:spLocks noGrp="1"/>
          </p:cNvSpPr>
          <p:nvPr>
            <p:ph type="sldNum" sz="quarter" idx="12"/>
          </p:nvPr>
        </p:nvSpPr>
        <p:spPr/>
        <p:txBody>
          <a:bodyPr/>
          <a:lstStyle/>
          <a:p>
            <a:fld id="{5E2C3620-4DE2-48EF-AF31-0F5DD9BFD6D6}" type="slidenum">
              <a:rPr lang="en-US" smtClean="0"/>
              <a:t>2</a:t>
            </a:fld>
            <a:endParaRPr lang="en-US"/>
          </a:p>
        </p:txBody>
      </p:sp>
    </p:spTree>
    <p:extLst>
      <p:ext uri="{BB962C8B-B14F-4D97-AF65-F5344CB8AC3E}">
        <p14:creationId xmlns:p14="http://schemas.microsoft.com/office/powerpoint/2010/main" val="126938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384526" y="1243845"/>
            <a:ext cx="7990031" cy="584775"/>
          </a:xfrm>
          <a:prstGeom prst="rect">
            <a:avLst/>
          </a:prstGeom>
          <a:noFill/>
        </p:spPr>
        <p:txBody>
          <a:bodyPr wrap="square" rtlCol="0">
            <a:spAutoFit/>
          </a:bodyPr>
          <a:lstStyle/>
          <a:p>
            <a:pPr lvl="0" algn="ctr"/>
            <a:r>
              <a:rPr lang="en-US" sz="3200" b="1" dirty="0" err="1">
                <a:solidFill>
                  <a:srgbClr val="002060"/>
                </a:solidFill>
                <a:effectLst>
                  <a:outerShdw blurRad="38100" dist="38100" dir="2700000" algn="tl">
                    <a:srgbClr val="000000">
                      <a:alpha val="43137"/>
                    </a:srgbClr>
                  </a:outerShdw>
                </a:effectLst>
                <a:latin typeface="Trebuchet MS" panose="020B0603020202020204" pitchFamily="34" charset="0"/>
              </a:rPr>
              <a:t>Webex</a:t>
            </a: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 meeting</a:t>
            </a: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03439" y="2782669"/>
            <a:ext cx="10152206"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Please turn OFF video;</a:t>
            </a:r>
          </a:p>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During presentations, please keep your microphones muted;</a:t>
            </a:r>
          </a:p>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Please use the chat for transmitting questions;</a:t>
            </a:r>
          </a:p>
          <a:p>
            <a:pPr marL="342900" indent="-342900" algn="just">
              <a:buFont typeface="Arial" panose="020B0604020202020204" pitchFamily="34" charset="0"/>
              <a:buChar char="•"/>
            </a:pPr>
            <a:r>
              <a:rPr lang="en-US" sz="3200" dirty="0">
                <a:solidFill>
                  <a:srgbClr val="002060"/>
                </a:solidFill>
                <a:latin typeface="Trebuchet MS" panose="020B0603020202020204" pitchFamily="34" charset="0"/>
              </a:rPr>
              <a:t>Q&amp;A session will be organized after each section.</a:t>
            </a: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79DA221-5D37-4F8B-98CA-51DAB1583A22}"/>
              </a:ext>
            </a:extLst>
          </p:cNvPr>
          <p:cNvSpPr>
            <a:spLocks noGrp="1"/>
          </p:cNvSpPr>
          <p:nvPr>
            <p:ph type="sldNum" sz="quarter" idx="12"/>
          </p:nvPr>
        </p:nvSpPr>
        <p:spPr/>
        <p:txBody>
          <a:bodyPr/>
          <a:lstStyle/>
          <a:p>
            <a:fld id="{5E2C3620-4DE2-48EF-AF31-0F5DD9BFD6D6}" type="slidenum">
              <a:rPr lang="en-US" smtClean="0"/>
              <a:t>3</a:t>
            </a:fld>
            <a:endParaRPr lang="en-US"/>
          </a:p>
        </p:txBody>
      </p:sp>
    </p:spTree>
    <p:extLst>
      <p:ext uri="{BB962C8B-B14F-4D97-AF65-F5344CB8AC3E}">
        <p14:creationId xmlns:p14="http://schemas.microsoft.com/office/powerpoint/2010/main" val="292561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281681" y="2922839"/>
            <a:ext cx="7752080"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rebuchet MS" panose="020B0603020202020204" pitchFamily="34" charset="0"/>
              </a:rPr>
              <a:t>SECOND CALLS FOR PROPOSALS</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8EAA2D52-FC1B-43BF-A303-A676EC8EFDE8}"/>
              </a:ext>
            </a:extLst>
          </p:cNvPr>
          <p:cNvSpPr>
            <a:spLocks noGrp="1"/>
          </p:cNvSpPr>
          <p:nvPr>
            <p:ph type="sldNum" sz="quarter" idx="12"/>
          </p:nvPr>
        </p:nvSpPr>
        <p:spPr/>
        <p:txBody>
          <a:bodyPr/>
          <a:lstStyle/>
          <a:p>
            <a:fld id="{5E2C3620-4DE2-48EF-AF31-0F5DD9BFD6D6}" type="slidenum">
              <a:rPr lang="en-US" smtClean="0"/>
              <a:t>4</a:t>
            </a:fld>
            <a:endParaRPr lang="en-US"/>
          </a:p>
        </p:txBody>
      </p:sp>
    </p:spTree>
    <p:extLst>
      <p:ext uri="{BB962C8B-B14F-4D97-AF65-F5344CB8AC3E}">
        <p14:creationId xmlns:p14="http://schemas.microsoft.com/office/powerpoint/2010/main" val="3085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238375" y="893434"/>
            <a:ext cx="8475807"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Regular 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62075" y="1970944"/>
            <a:ext cx="10267950"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476624" y="5650996"/>
            <a:ext cx="10267950" cy="1538883"/>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30 months</a:t>
            </a:r>
          </a:p>
          <a:p>
            <a:endParaRPr lang="en-GB" dirty="0">
              <a:solidFill>
                <a:srgbClr val="002060"/>
              </a:solidFill>
              <a:latin typeface="Trebuchet MS" panose="020B0603020202020204" pitchFamily="34" charset="0"/>
            </a:endParaRPr>
          </a:p>
          <a:p>
            <a:r>
              <a:rPr lang="en-US" sz="2000" b="1" dirty="0">
                <a:solidFill>
                  <a:srgbClr val="C00000"/>
                </a:solidFill>
                <a:latin typeface="Trebuchet MS" panose="020B0603020202020204" pitchFamily="34" charset="0"/>
              </a:rPr>
              <a:t>Aim</a:t>
            </a:r>
            <a:r>
              <a:rPr lang="en-US" dirty="0">
                <a:solidFill>
                  <a:srgbClr val="002060"/>
                </a:solidFill>
                <a:latin typeface="Trebuchet MS" panose="020B0603020202020204" pitchFamily="34" charset="0"/>
              </a:rPr>
              <a:t> at strengthening cooperation by addressing more complex challenges which require higher budgets</a:t>
            </a:r>
            <a:r>
              <a:rPr lang="en-GB" dirty="0">
                <a:solidFill>
                  <a:srgbClr val="002060"/>
                </a:solidFill>
                <a:latin typeface="Trebuchet MS" panose="020B0603020202020204" pitchFamily="34" charset="0"/>
              </a:rPr>
              <a:t> </a:t>
            </a:r>
          </a:p>
          <a:p>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362075" y="2371054"/>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695575" y="2803403"/>
            <a:ext cx="7391399" cy="2616101"/>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90%:</a:t>
            </a: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31,350,327</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 </a:t>
            </a: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PO1/SO1 Research: 		EUR </a:t>
            </a:r>
            <a:r>
              <a:rPr lang="en-GB" b="1" dirty="0">
                <a:solidFill>
                  <a:srgbClr val="002060"/>
                </a:solidFill>
                <a:latin typeface="Trebuchet MS" panose="020B0603020202020204" pitchFamily="34" charset="0"/>
              </a:rPr>
              <a:t>11,054,293</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PO2/SO4 Climate change: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dirty="0">
                <a:solidFill>
                  <a:srgbClr val="002060"/>
                </a:solidFill>
                <a:latin typeface="Trebuchet MS" panose="020B0603020202020204" pitchFamily="34" charset="0"/>
              </a:rPr>
              <a:t>PO2/SO7 Nature protection: 	EUR </a:t>
            </a:r>
            <a:r>
              <a:rPr lang="en-GB" b="1" dirty="0">
                <a:solidFill>
                  <a:srgbClr val="002060"/>
                </a:solidFill>
                <a:latin typeface="Trebuchet MS" panose="020B0603020202020204" pitchFamily="34" charset="0"/>
              </a:rPr>
              <a:t>10,148,017</a:t>
            </a:r>
            <a:endParaRPr lang="en-GB"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a:t>
            </a:r>
            <a:r>
              <a:rPr lang="en-GB" sz="2000" b="1" dirty="0">
                <a:solidFill>
                  <a:srgbClr val="002060"/>
                </a:solidFill>
                <a:latin typeface="Trebuchet MS" panose="020B0603020202020204" pitchFamily="34" charset="0"/>
              </a:rPr>
              <a:t> </a:t>
            </a:r>
            <a:r>
              <a:rPr lang="en-US" sz="2000" b="1" dirty="0">
                <a:solidFill>
                  <a:srgbClr val="002060"/>
                </a:solidFill>
                <a:latin typeface="Trebuchet MS" panose="020B0603020202020204" pitchFamily="34" charset="0"/>
              </a:rPr>
              <a:t>500,001 – 1,500,000</a:t>
            </a:r>
          </a:p>
        </p:txBody>
      </p:sp>
      <p:sp>
        <p:nvSpPr>
          <p:cNvPr id="4" name="Slide Number Placeholder 3">
            <a:extLst>
              <a:ext uri="{FF2B5EF4-FFF2-40B4-BE49-F238E27FC236}">
                <a16:creationId xmlns:a16="http://schemas.microsoft.com/office/drawing/2014/main" id="{FC071E81-120B-468F-90EC-9DF7C619902C}"/>
              </a:ext>
            </a:extLst>
          </p:cNvPr>
          <p:cNvSpPr>
            <a:spLocks noGrp="1"/>
          </p:cNvSpPr>
          <p:nvPr>
            <p:ph type="sldNum" sz="quarter" idx="12"/>
          </p:nvPr>
        </p:nvSpPr>
        <p:spPr/>
        <p:txBody>
          <a:bodyPr/>
          <a:lstStyle/>
          <a:p>
            <a:fld id="{5E2C3620-4DE2-48EF-AF31-0F5DD9BFD6D6}" type="slidenum">
              <a:rPr lang="en-US" smtClean="0"/>
              <a:t>5</a:t>
            </a:fld>
            <a:endParaRPr lang="en-US"/>
          </a:p>
        </p:txBody>
      </p:sp>
    </p:spTree>
    <p:extLst>
      <p:ext uri="{BB962C8B-B14F-4D97-AF65-F5344CB8AC3E}">
        <p14:creationId xmlns:p14="http://schemas.microsoft.com/office/powerpoint/2010/main" val="415483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2019574" y="893434"/>
            <a:ext cx="9161570" cy="584775"/>
          </a:xfrm>
          <a:prstGeom prst="rect">
            <a:avLst/>
          </a:prstGeom>
          <a:noFill/>
        </p:spPr>
        <p:txBody>
          <a:bodyPr wrap="square" rtlCol="0">
            <a:spAutoFit/>
          </a:bodyPr>
          <a:lstStyle/>
          <a:p>
            <a:pPr lvl="0"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Second call for proposals – Small scale </a:t>
            </a:r>
            <a:r>
              <a:rPr lang="en-GB" sz="3200" b="1" dirty="0">
                <a:solidFill>
                  <a:srgbClr val="002060"/>
                </a:solidFill>
                <a:effectLst>
                  <a:outerShdw blurRad="38100" dist="38100" dir="2700000" algn="tl">
                    <a:srgbClr val="000000">
                      <a:alpha val="43137"/>
                    </a:srgbClr>
                  </a:outerShdw>
                </a:effectLst>
                <a:latin typeface="Trebuchet MS" panose="020B0603020202020204" pitchFamily="34" charset="0"/>
              </a:rPr>
              <a:t>projects   </a:t>
            </a:r>
            <a:endPar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a:extLst>
              <a:ext uri="{FF2B5EF4-FFF2-40B4-BE49-F238E27FC236}">
                <a16:creationId xmlns:a16="http://schemas.microsoft.com/office/drawing/2014/main" id="{48DDA1F2-D40D-4C00-A335-B4D88888BC92}"/>
              </a:ext>
            </a:extLst>
          </p:cNvPr>
          <p:cNvSpPr txBox="1"/>
          <p:nvPr/>
        </p:nvSpPr>
        <p:spPr>
          <a:xfrm>
            <a:off x="1390650" y="1729297"/>
            <a:ext cx="10233418"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Call duration: </a:t>
            </a:r>
            <a:r>
              <a:rPr lang="en-GB" sz="2000" b="1" dirty="0">
                <a:solidFill>
                  <a:srgbClr val="002060"/>
                </a:solidFill>
                <a:latin typeface="Trebuchet MS" panose="020B0603020202020204" pitchFamily="34" charset="0"/>
              </a:rPr>
              <a:t>3 months (29</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March – 28</a:t>
            </a:r>
            <a:r>
              <a:rPr lang="en-GB" sz="2000" b="1" baseline="30000" dirty="0">
                <a:solidFill>
                  <a:srgbClr val="002060"/>
                </a:solidFill>
                <a:latin typeface="Trebuchet MS" panose="020B0603020202020204" pitchFamily="34" charset="0"/>
              </a:rPr>
              <a:t>th</a:t>
            </a:r>
            <a:r>
              <a:rPr lang="en-GB" sz="2000" b="1" dirty="0">
                <a:solidFill>
                  <a:srgbClr val="002060"/>
                </a:solidFill>
                <a:latin typeface="Trebuchet MS" panose="020B0603020202020204" pitchFamily="34" charset="0"/>
              </a:rPr>
              <a:t> of June 2024, 14:00 hrs Romania time)</a:t>
            </a:r>
            <a:endParaRPr lang="en-US" sz="2000" dirty="0">
              <a:solidFill>
                <a:srgbClr val="002060"/>
              </a:solidFill>
              <a:latin typeface="Trebuchet MS" panose="020B0603020202020204" pitchFamily="34" charset="0"/>
            </a:endParaRPr>
          </a:p>
        </p:txBody>
      </p:sp>
      <p:sp>
        <p:nvSpPr>
          <p:cNvPr id="2" name="AutoShape 2" descr="Premium Photo | Euro money. euro cash background. euro money bank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Premium Photo | Euro money. euro cash background. euro money bankn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1EEBB01-0AD3-4B75-B0DC-A728A97166D2}"/>
              </a:ext>
            </a:extLst>
          </p:cNvPr>
          <p:cNvSpPr txBox="1"/>
          <p:nvPr/>
        </p:nvSpPr>
        <p:spPr>
          <a:xfrm>
            <a:off x="1471862" y="5434608"/>
            <a:ext cx="10005763" cy="1261884"/>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Project duration:</a:t>
            </a:r>
            <a:r>
              <a:rPr lang="en-GB" sz="2000" b="1" dirty="0">
                <a:solidFill>
                  <a:srgbClr val="002060"/>
                </a:solidFill>
                <a:latin typeface="Trebuchet MS" panose="020B0603020202020204" pitchFamily="34" charset="0"/>
              </a:rPr>
              <a:t> </a:t>
            </a:r>
            <a:r>
              <a:rPr lang="en-GB" dirty="0">
                <a:solidFill>
                  <a:srgbClr val="002060"/>
                </a:solidFill>
                <a:latin typeface="Trebuchet MS" panose="020B0603020202020204" pitchFamily="34" charset="0"/>
              </a:rPr>
              <a:t>Up to 18 months</a:t>
            </a:r>
          </a:p>
          <a:p>
            <a:endParaRPr lang="en-GB" dirty="0">
              <a:solidFill>
                <a:srgbClr val="002060"/>
              </a:solidFill>
              <a:latin typeface="Trebuchet MS" panose="020B0603020202020204" pitchFamily="34" charset="0"/>
            </a:endParaRPr>
          </a:p>
          <a:p>
            <a:pPr algn="just"/>
            <a:r>
              <a:rPr lang="en-GB" sz="2000" b="1" dirty="0">
                <a:solidFill>
                  <a:srgbClr val="C00000"/>
                </a:solidFill>
                <a:latin typeface="Trebuchet MS" panose="020B0603020202020204" pitchFamily="34" charset="0"/>
              </a:rPr>
              <a:t>Aim:</a:t>
            </a:r>
            <a:r>
              <a:rPr lang="en-GB" dirty="0">
                <a:solidFill>
                  <a:srgbClr val="002060"/>
                </a:solidFill>
                <a:latin typeface="Trebuchet MS" panose="020B0603020202020204" pitchFamily="34" charset="0"/>
                <a:ea typeface="ＭＳ Ｐゴシック" pitchFamily="34" charset="-128"/>
              </a:rPr>
              <a:t> To </a:t>
            </a:r>
            <a:r>
              <a:rPr lang="en-GB" b="1" dirty="0">
                <a:solidFill>
                  <a:srgbClr val="002060"/>
                </a:solidFill>
                <a:latin typeface="Trebuchet MS" panose="020B0603020202020204" pitchFamily="34" charset="0"/>
                <a:ea typeface="ＭＳ Ｐゴシック" pitchFamily="34" charset="-128"/>
              </a:rPr>
              <a:t>strengthen people-to-people cooperation </a:t>
            </a:r>
            <a:r>
              <a:rPr lang="en-GB" dirty="0">
                <a:solidFill>
                  <a:srgbClr val="002060"/>
                </a:solidFill>
                <a:latin typeface="Trebuchet MS" panose="020B0603020202020204" pitchFamily="34" charset="0"/>
                <a:ea typeface="ＭＳ Ｐゴシック" pitchFamily="34" charset="-128"/>
              </a:rPr>
              <a:t>in Programme area in the </a:t>
            </a:r>
            <a:r>
              <a:rPr lang="en-GB" b="1" dirty="0">
                <a:solidFill>
                  <a:srgbClr val="002060"/>
                </a:solidFill>
                <a:latin typeface="Trebuchet MS" panose="020B0603020202020204" pitchFamily="34" charset="0"/>
                <a:ea typeface="ＭＳ Ｐゴシック" pitchFamily="34" charset="-128"/>
              </a:rPr>
              <a:t>environmental and governance fields </a:t>
            </a:r>
            <a:r>
              <a:rPr lang="en-GB" dirty="0">
                <a:solidFill>
                  <a:srgbClr val="002060"/>
                </a:solidFill>
                <a:latin typeface="Trebuchet MS" panose="020B0603020202020204" pitchFamily="34" charset="0"/>
                <a:ea typeface="ＭＳ Ｐゴシック" pitchFamily="34" charset="-128"/>
              </a:rPr>
              <a:t>through balanced partnerships between eligible legal entities.</a:t>
            </a:r>
            <a:endParaRPr lang="en-US" dirty="0">
              <a:solidFill>
                <a:srgbClr val="002060"/>
              </a:solidFill>
              <a:latin typeface="Trebuchet MS" panose="020B0603020202020204" pitchFamily="34" charset="0"/>
            </a:endParaRPr>
          </a:p>
        </p:txBody>
      </p:sp>
      <p:sp>
        <p:nvSpPr>
          <p:cNvPr id="18" name="TextBox 17">
            <a:extLst>
              <a:ext uri="{FF2B5EF4-FFF2-40B4-BE49-F238E27FC236}">
                <a16:creationId xmlns:a16="http://schemas.microsoft.com/office/drawing/2014/main" id="{BA950627-7B07-4B6C-95DE-5C14C034BA85}"/>
              </a:ext>
            </a:extLst>
          </p:cNvPr>
          <p:cNvSpPr txBox="1"/>
          <p:nvPr/>
        </p:nvSpPr>
        <p:spPr>
          <a:xfrm>
            <a:off x="1471862" y="2225212"/>
            <a:ext cx="5494481" cy="400110"/>
          </a:xfrm>
          <a:prstGeom prst="rect">
            <a:avLst/>
          </a:prstGeom>
          <a:noFill/>
        </p:spPr>
        <p:txBody>
          <a:bodyPr wrap="square" rtlCol="0">
            <a:spAutoFit/>
          </a:bodyPr>
          <a:lstStyle/>
          <a:p>
            <a:r>
              <a:rPr lang="en-GB" sz="2000" b="1" dirty="0">
                <a:solidFill>
                  <a:srgbClr val="C00000"/>
                </a:solidFill>
                <a:latin typeface="Trebuchet MS" panose="020B0603020202020204" pitchFamily="34" charset="0"/>
              </a:rPr>
              <a:t>Financial allocation:</a:t>
            </a:r>
            <a:endParaRPr lang="en-US" dirty="0">
              <a:solidFill>
                <a:srgbClr val="002060"/>
              </a:solidFill>
              <a:latin typeface="Trebuchet MS" panose="020B0603020202020204" pitchFamily="34" charset="0"/>
            </a:endParaRPr>
          </a:p>
        </p:txBody>
      </p:sp>
      <p:sp>
        <p:nvSpPr>
          <p:cNvPr id="19" name="TextBox 18">
            <a:extLst>
              <a:ext uri="{FF2B5EF4-FFF2-40B4-BE49-F238E27FC236}">
                <a16:creationId xmlns:a16="http://schemas.microsoft.com/office/drawing/2014/main" id="{93CA81E2-5B7B-4DE8-AD7B-3E4A36A9C2C1}"/>
              </a:ext>
            </a:extLst>
          </p:cNvPr>
          <p:cNvSpPr txBox="1"/>
          <p:nvPr/>
        </p:nvSpPr>
        <p:spPr>
          <a:xfrm>
            <a:off x="2733675" y="2675748"/>
            <a:ext cx="8743950" cy="2708434"/>
          </a:xfrm>
          <a:prstGeom prst="rect">
            <a:avLst/>
          </a:prstGeom>
          <a:solidFill>
            <a:schemeClr val="accent3">
              <a:lumMod val="20000"/>
              <a:lumOff val="80000"/>
            </a:schemeClr>
          </a:solidFill>
        </p:spPr>
        <p:txBody>
          <a:bodyPr wrap="square" rtlCol="0">
            <a:spAutoFit/>
          </a:bodyPr>
          <a:lstStyle/>
          <a:p>
            <a:r>
              <a:rPr lang="en-GB" sz="2000" b="1" dirty="0">
                <a:solidFill>
                  <a:srgbClr val="C00000"/>
                </a:solidFill>
                <a:latin typeface="Trebuchet MS" panose="020B0603020202020204" pitchFamily="34" charset="0"/>
              </a:rPr>
              <a:t>Interreg Funds – </a:t>
            </a:r>
            <a:r>
              <a:rPr lang="en-GB" sz="2000" b="1">
                <a:solidFill>
                  <a:srgbClr val="C00000"/>
                </a:solidFill>
                <a:latin typeface="Trebuchet MS" panose="020B0603020202020204" pitchFamily="34" charset="0"/>
              </a:rPr>
              <a:t>90%:</a:t>
            </a:r>
            <a:endParaRPr lang="en-GB" sz="2000" b="1" dirty="0">
              <a:solidFill>
                <a:srgbClr val="C00000"/>
              </a:solidFill>
              <a:latin typeface="Trebuchet MS" panose="020B0603020202020204" pitchFamily="34" charset="0"/>
            </a:endParaRPr>
          </a:p>
          <a:p>
            <a:endParaRPr lang="en-GB" sz="1000" b="1" dirty="0">
              <a:solidFill>
                <a:srgbClr val="C0000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Total: </a:t>
            </a:r>
            <a:r>
              <a:rPr lang="en-GB" sz="2000" dirty="0">
                <a:solidFill>
                  <a:srgbClr val="002060"/>
                </a:solidFill>
                <a:latin typeface="Trebuchet MS" panose="020B0603020202020204" pitchFamily="34" charset="0"/>
              </a:rPr>
              <a:t>EUR </a:t>
            </a:r>
            <a:r>
              <a:rPr lang="en-GB" sz="2000" b="1" dirty="0">
                <a:solidFill>
                  <a:srgbClr val="002060"/>
                </a:solidFill>
                <a:latin typeface="Trebuchet MS" panose="020B0603020202020204" pitchFamily="34" charset="0"/>
              </a:rPr>
              <a:t>1</a:t>
            </a:r>
            <a:r>
              <a:rPr lang="en-GB" sz="2000" b="1" dirty="0">
                <a:solidFill>
                  <a:srgbClr val="002060"/>
                </a:solidFill>
                <a:effectLst/>
                <a:latin typeface="Trebuchet MS" panose="020B0603020202020204" pitchFamily="34" charset="0"/>
                <a:ea typeface="Times New Roman" panose="02020603050405020304" pitchFamily="18" charset="0"/>
                <a:cs typeface="Times New Roman" panose="02020603050405020304" pitchFamily="18" charset="0"/>
              </a:rPr>
              <a:t>5,490,523</a:t>
            </a:r>
            <a:r>
              <a:rPr lang="en-GB" sz="2000" dirty="0">
                <a:solidFill>
                  <a:srgbClr val="002060"/>
                </a:solidFill>
                <a:latin typeface="Trebuchet MS" panose="020B0603020202020204" pitchFamily="34" charset="0"/>
              </a:rPr>
              <a:t> </a:t>
            </a:r>
          </a:p>
          <a:p>
            <a:pPr marL="342900" indent="-342900">
              <a:buFont typeface="Wingdings" panose="05000000000000000000" pitchFamily="2" charset="2"/>
              <a:buChar char="Ø"/>
            </a:pPr>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Specific Objective:</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PO2/SO4 Climate change: 	EUR </a:t>
            </a:r>
            <a:r>
              <a:rPr lang="en-GB" sz="2000" b="1" dirty="0">
                <a:solidFill>
                  <a:srgbClr val="002060"/>
                </a:solidFill>
                <a:latin typeface="Trebuchet MS" panose="020B0603020202020204" pitchFamily="34" charset="0"/>
              </a:rPr>
              <a:t>2,000,000</a:t>
            </a:r>
            <a:endParaRPr lang="en-GB" sz="2000" dirty="0">
              <a:solidFill>
                <a:srgbClr val="002060"/>
              </a:solidFill>
              <a:latin typeface="Trebuchet MS" panose="020B0603020202020204" pitchFamily="34" charset="0"/>
            </a:endParaRPr>
          </a:p>
          <a:p>
            <a:pPr marL="1257300" lvl="2" indent="-342900">
              <a:buFont typeface="Courier New" panose="02070309020205020404" pitchFamily="49" charset="0"/>
              <a:buChar char="o"/>
            </a:pPr>
            <a:r>
              <a:rPr lang="en-GB" sz="2000" dirty="0">
                <a:solidFill>
                  <a:srgbClr val="002060"/>
                </a:solidFill>
                <a:latin typeface="Trebuchet MS" panose="020B0603020202020204" pitchFamily="34" charset="0"/>
              </a:rPr>
              <a:t>PO2/SO7 Nature protection: 	EUR </a:t>
            </a:r>
            <a:r>
              <a:rPr lang="en-GB" sz="2000" b="1" dirty="0">
                <a:solidFill>
                  <a:srgbClr val="002060"/>
                </a:solidFill>
                <a:latin typeface="Trebuchet MS" panose="020B0603020202020204" pitchFamily="34" charset="0"/>
              </a:rPr>
              <a:t>1,898,174</a:t>
            </a:r>
          </a:p>
          <a:p>
            <a:pPr marL="1257300" lvl="2" indent="-342900">
              <a:buFont typeface="Courier New" panose="02070309020205020404" pitchFamily="49" charset="0"/>
              <a:buChar char="o"/>
            </a:pPr>
            <a:r>
              <a:rPr lang="en-GB" sz="2000" dirty="0">
                <a:solidFill>
                  <a:srgbClr val="0070C0"/>
                </a:solidFill>
                <a:latin typeface="Trebuchet MS" panose="020B0603020202020204" pitchFamily="34" charset="0"/>
              </a:rPr>
              <a:t>ISO1/SO3 Governance</a:t>
            </a:r>
            <a:r>
              <a:rPr lang="en-GB" sz="2000" dirty="0">
                <a:solidFill>
                  <a:srgbClr val="002060"/>
                </a:solidFill>
                <a:latin typeface="Trebuchet MS" panose="020B0603020202020204" pitchFamily="34" charset="0"/>
              </a:rPr>
              <a:t>: 	EUR </a:t>
            </a:r>
            <a:r>
              <a:rPr lang="en-GB" sz="2000" b="1" dirty="0">
                <a:solidFill>
                  <a:srgbClr val="002060"/>
                </a:solidFill>
                <a:latin typeface="Trebuchet MS" panose="020B0603020202020204" pitchFamily="34" charset="0"/>
              </a:rPr>
              <a:t>11,592,349</a:t>
            </a:r>
            <a:endParaRPr lang="en-GB" sz="2000" dirty="0">
              <a:solidFill>
                <a:srgbClr val="002060"/>
              </a:solidFill>
              <a:latin typeface="Trebuchet MS" panose="020B0603020202020204" pitchFamily="34" charset="0"/>
            </a:endParaRPr>
          </a:p>
          <a:p>
            <a:endParaRPr lang="en-GB" sz="1000" dirty="0">
              <a:solidFill>
                <a:srgbClr val="002060"/>
              </a:solidFill>
              <a:latin typeface="Trebuchet MS" panose="020B0603020202020204" pitchFamily="34" charset="0"/>
            </a:endParaRPr>
          </a:p>
          <a:p>
            <a:pPr marL="342900" indent="-342900">
              <a:buFont typeface="Wingdings" panose="05000000000000000000" pitchFamily="2" charset="2"/>
              <a:buChar char="Ø"/>
            </a:pPr>
            <a:r>
              <a:rPr lang="en-GB" sz="2000" b="1" dirty="0">
                <a:solidFill>
                  <a:srgbClr val="002060"/>
                </a:solidFill>
                <a:latin typeface="Trebuchet MS" panose="020B0603020202020204" pitchFamily="34" charset="0"/>
              </a:rPr>
              <a:t>Per project: </a:t>
            </a:r>
            <a:r>
              <a:rPr lang="en-GB" sz="2000" dirty="0">
                <a:solidFill>
                  <a:srgbClr val="002060"/>
                </a:solidFill>
                <a:latin typeface="Trebuchet MS" panose="020B0603020202020204" pitchFamily="34" charset="0"/>
              </a:rPr>
              <a:t>EUR 250</a:t>
            </a:r>
            <a:r>
              <a:rPr lang="en-US" sz="2000" dirty="0">
                <a:solidFill>
                  <a:srgbClr val="002060"/>
                </a:solidFill>
                <a:latin typeface="Trebuchet MS" panose="020B0603020202020204" pitchFamily="34" charset="0"/>
              </a:rPr>
              <a:t>,000 – 500,000</a:t>
            </a:r>
            <a:endParaRPr lang="en-US" dirty="0">
              <a:solidFill>
                <a:srgbClr val="002060"/>
              </a:solidFill>
              <a:latin typeface="Trebuchet MS" panose="020B0603020202020204" pitchFamily="34" charset="0"/>
            </a:endParaRPr>
          </a:p>
        </p:txBody>
      </p:sp>
      <p:sp>
        <p:nvSpPr>
          <p:cNvPr id="4" name="Slide Number Placeholder 3">
            <a:extLst>
              <a:ext uri="{FF2B5EF4-FFF2-40B4-BE49-F238E27FC236}">
                <a16:creationId xmlns:a16="http://schemas.microsoft.com/office/drawing/2014/main" id="{CEADC149-8332-44C4-82F1-9FEC898BAD7E}"/>
              </a:ext>
            </a:extLst>
          </p:cNvPr>
          <p:cNvSpPr>
            <a:spLocks noGrp="1"/>
          </p:cNvSpPr>
          <p:nvPr>
            <p:ph type="sldNum" sz="quarter" idx="12"/>
          </p:nvPr>
        </p:nvSpPr>
        <p:spPr/>
        <p:txBody>
          <a:bodyPr/>
          <a:lstStyle/>
          <a:p>
            <a:fld id="{5E2C3620-4DE2-48EF-AF31-0F5DD9BFD6D6}" type="slidenum">
              <a:rPr lang="en-US" smtClean="0"/>
              <a:t>6</a:t>
            </a:fld>
            <a:endParaRPr lang="en-US"/>
          </a:p>
        </p:txBody>
      </p:sp>
    </p:spTree>
    <p:extLst>
      <p:ext uri="{BB962C8B-B14F-4D97-AF65-F5344CB8AC3E}">
        <p14:creationId xmlns:p14="http://schemas.microsoft.com/office/powerpoint/2010/main" val="266521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7915C6C8-B5E3-46D1-A2CD-906A252082C4}"/>
              </a:ext>
            </a:extLst>
          </p:cNvPr>
          <p:cNvSpPr txBox="1"/>
          <p:nvPr/>
        </p:nvSpPr>
        <p:spPr>
          <a:xfrm>
            <a:off x="3281681" y="2922839"/>
            <a:ext cx="7752080"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rebuchet MS" panose="020B0603020202020204" pitchFamily="34" charset="0"/>
              </a:rPr>
              <a:t>ELIGIBILITY REQUIREMENTS</a:t>
            </a:r>
          </a:p>
        </p:txBody>
      </p:sp>
      <p:sp>
        <p:nvSpPr>
          <p:cNvPr id="67" name="Rectangle 66">
            <a:extLst>
              <a:ext uri="{FF2B5EF4-FFF2-40B4-BE49-F238E27FC236}">
                <a16:creationId xmlns:a16="http://schemas.microsoft.com/office/drawing/2014/main" id="{CA129AF7-A727-41DB-9B16-6E270BA5A23E}"/>
              </a:ext>
            </a:extLst>
          </p:cNvPr>
          <p:cNvSpPr/>
          <p:nvPr/>
        </p:nvSpPr>
        <p:spPr>
          <a:xfrm>
            <a:off x="-12044098" y="0"/>
            <a:ext cx="12553895"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5"/>
          <p:cNvSpPr txBox="1">
            <a:spLocks/>
          </p:cNvSpPr>
          <p:nvPr/>
        </p:nvSpPr>
        <p:spPr>
          <a:xfrm>
            <a:off x="3121222" y="1708727"/>
            <a:ext cx="8359578" cy="47267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endParaRPr lang="ro-RO" altLang="en-US" sz="2000" dirty="0">
              <a:solidFill>
                <a:srgbClr val="003399"/>
              </a:solidFill>
              <a:ea typeface="ＭＳ Ｐゴシック" pitchFamily="34" charset="-128"/>
            </a:endParaRPr>
          </a:p>
        </p:txBody>
      </p:sp>
      <p:pic>
        <p:nvPicPr>
          <p:cNvPr id="10"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5" name="Oval 14">
            <a:extLst>
              <a:ext uri="{FF2B5EF4-FFF2-40B4-BE49-F238E27FC236}">
                <a16:creationId xmlns:a16="http://schemas.microsoft.com/office/drawing/2014/main" id="{4866612E-8251-49DA-8530-F32BD4D2BEC8}"/>
              </a:ext>
            </a:extLst>
          </p:cNvPr>
          <p:cNvSpPr/>
          <p:nvPr/>
        </p:nvSpPr>
        <p:spPr>
          <a:xfrm>
            <a:off x="1599079" y="2577035"/>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A8030736-1CFF-46A8-8760-DEAEEE0F00A8}"/>
              </a:ext>
            </a:extLst>
          </p:cNvPr>
          <p:cNvSpPr/>
          <p:nvPr/>
        </p:nvSpPr>
        <p:spPr>
          <a:xfrm>
            <a:off x="1688319" y="2666275"/>
            <a:ext cx="1221014" cy="122101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AFB9F99-2841-4A3E-BCD1-70E31649E6C8}"/>
              </a:ext>
            </a:extLst>
          </p:cNvPr>
          <p:cNvGrpSpPr/>
          <p:nvPr/>
        </p:nvGrpSpPr>
        <p:grpSpPr>
          <a:xfrm>
            <a:off x="1897015" y="2815720"/>
            <a:ext cx="803620" cy="803620"/>
            <a:chOff x="8130165" y="2081428"/>
            <a:chExt cx="464344" cy="464344"/>
          </a:xfrm>
          <a:solidFill>
            <a:schemeClr val="bg1"/>
          </a:solidFill>
        </p:grpSpPr>
        <p:sp>
          <p:nvSpPr>
            <p:cNvPr id="18" name="AutoShape 81">
              <a:extLst>
                <a:ext uri="{FF2B5EF4-FFF2-40B4-BE49-F238E27FC236}">
                  <a16:creationId xmlns:a16="http://schemas.microsoft.com/office/drawing/2014/main" id="{9A2ABA5A-B2A9-4CF6-90E6-141490461E51}"/>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233E0562-C911-4A87-91AB-026F9634A874}"/>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Slide Number Placeholder 1">
            <a:extLst>
              <a:ext uri="{FF2B5EF4-FFF2-40B4-BE49-F238E27FC236}">
                <a16:creationId xmlns:a16="http://schemas.microsoft.com/office/drawing/2014/main" id="{8EAA2D52-FC1B-43BF-A303-A676EC8EFDE8}"/>
              </a:ext>
            </a:extLst>
          </p:cNvPr>
          <p:cNvSpPr>
            <a:spLocks noGrp="1"/>
          </p:cNvSpPr>
          <p:nvPr>
            <p:ph type="sldNum" sz="quarter" idx="12"/>
          </p:nvPr>
        </p:nvSpPr>
        <p:spPr/>
        <p:txBody>
          <a:bodyPr/>
          <a:lstStyle/>
          <a:p>
            <a:fld id="{5E2C3620-4DE2-48EF-AF31-0F5DD9BFD6D6}" type="slidenum">
              <a:rPr lang="en-US" smtClean="0"/>
              <a:t>7</a:t>
            </a:fld>
            <a:endParaRPr lang="en-US"/>
          </a:p>
        </p:txBody>
      </p:sp>
    </p:spTree>
    <p:extLst>
      <p:ext uri="{BB962C8B-B14F-4D97-AF65-F5344CB8AC3E}">
        <p14:creationId xmlns:p14="http://schemas.microsoft.com/office/powerpoint/2010/main" val="39661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94F50BEE-679D-4530-A5E8-532A1ECED0AD}"/>
              </a:ext>
            </a:extLst>
          </p:cNvPr>
          <p:cNvSpPr txBox="1"/>
          <p:nvPr/>
        </p:nvSpPr>
        <p:spPr>
          <a:xfrm>
            <a:off x="3188123" y="571541"/>
            <a:ext cx="6295542" cy="584775"/>
          </a:xfrm>
          <a:prstGeom prst="rect">
            <a:avLst/>
          </a:prstGeom>
          <a:noFill/>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rebuchet MS" panose="020B0603020202020204" pitchFamily="34" charset="0"/>
              </a:rPr>
              <a:t>Eligibility of applicants </a:t>
            </a:r>
          </a:p>
        </p:txBody>
      </p:sp>
      <p:grpSp>
        <p:nvGrpSpPr>
          <p:cNvPr id="76" name="Group 75">
            <a:extLst>
              <a:ext uri="{FF2B5EF4-FFF2-40B4-BE49-F238E27FC236}">
                <a16:creationId xmlns:a16="http://schemas.microsoft.com/office/drawing/2014/main" id="{61931E08-48BC-42E2-A55A-215F832F4394}"/>
              </a:ext>
            </a:extLst>
          </p:cNvPr>
          <p:cNvGrpSpPr/>
          <p:nvPr/>
        </p:nvGrpSpPr>
        <p:grpSpPr>
          <a:xfrm>
            <a:off x="6588436" y="3455366"/>
            <a:ext cx="1645671" cy="1051186"/>
            <a:chOff x="6382299" y="3574368"/>
            <a:chExt cx="1645671" cy="1051186"/>
          </a:xfrm>
        </p:grpSpPr>
        <p:sp>
          <p:nvSpPr>
            <p:cNvPr id="77" name="TextBox 76">
              <a:extLst>
                <a:ext uri="{FF2B5EF4-FFF2-40B4-BE49-F238E27FC236}">
                  <a16:creationId xmlns:a16="http://schemas.microsoft.com/office/drawing/2014/main" id="{DCD125DD-5FA7-4C3C-86D4-BECA4FA30FE7}"/>
                </a:ext>
              </a:extLst>
            </p:cNvPr>
            <p:cNvSpPr txBox="1"/>
            <p:nvPr/>
          </p:nvSpPr>
          <p:spPr>
            <a:xfrm>
              <a:off x="6382299" y="3574368"/>
              <a:ext cx="1591582" cy="369332"/>
            </a:xfrm>
            <a:prstGeom prst="rect">
              <a:avLst/>
            </a:prstGeom>
            <a:noFill/>
          </p:spPr>
          <p:txBody>
            <a:bodyPr wrap="square" rtlCol="0">
              <a:spAutoFit/>
            </a:bodyPr>
            <a:lstStyle/>
            <a:p>
              <a:pPr algn="ctr"/>
              <a:endParaRPr lang="en-US" b="1" dirty="0">
                <a:solidFill>
                  <a:srgbClr val="52CBBE"/>
                </a:solidFill>
                <a:latin typeface="Tw Cen MT" panose="020B0602020104020603" pitchFamily="34" charset="0"/>
              </a:endParaRPr>
            </a:p>
          </p:txBody>
        </p:sp>
        <p:sp>
          <p:nvSpPr>
            <p:cNvPr id="78" name="TextBox 77">
              <a:extLst>
                <a:ext uri="{FF2B5EF4-FFF2-40B4-BE49-F238E27FC236}">
                  <a16:creationId xmlns:a16="http://schemas.microsoft.com/office/drawing/2014/main" id="{9DF3BAA0-159F-48B1-BA69-3D91DAAEBE46}"/>
                </a:ext>
              </a:extLst>
            </p:cNvPr>
            <p:cNvSpPr txBox="1"/>
            <p:nvPr/>
          </p:nvSpPr>
          <p:spPr>
            <a:xfrm>
              <a:off x="6436388" y="4317777"/>
              <a:ext cx="1591582" cy="307777"/>
            </a:xfrm>
            <a:prstGeom prst="rect">
              <a:avLst/>
            </a:prstGeom>
            <a:noFill/>
          </p:spPr>
          <p:txBody>
            <a:bodyPr wrap="square" rtlCol="0">
              <a:spAutoFit/>
            </a:bodyPr>
            <a:lstStyle/>
            <a:p>
              <a:pPr algn="ctr"/>
              <a:endParaRPr lang="en-US" sz="1400" b="1" dirty="0">
                <a:solidFill>
                  <a:srgbClr val="A6A6A6"/>
                </a:solidFill>
                <a:latin typeface="Tw Cen MT" panose="020B0602020104020603" pitchFamily="34" charset="0"/>
              </a:endParaRPr>
            </a:p>
          </p:txBody>
        </p:sp>
      </p:grpSp>
      <p:sp>
        <p:nvSpPr>
          <p:cNvPr id="23" name="Rectangle 22">
            <a:extLst>
              <a:ext uri="{FF2B5EF4-FFF2-40B4-BE49-F238E27FC236}">
                <a16:creationId xmlns:a16="http://schemas.microsoft.com/office/drawing/2014/main" id="{A3725B73-D5E5-49E8-A59B-E16C8EEE661F}"/>
              </a:ext>
            </a:extLst>
          </p:cNvPr>
          <p:cNvSpPr/>
          <p:nvPr/>
        </p:nvSpPr>
        <p:spPr>
          <a:xfrm>
            <a:off x="-11590772" y="0"/>
            <a:ext cx="12051147"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 descr="\\Drmie_dgcte\dcti\Programe CTE 2007-2013\BMN\BMN 21-27\Comunicare\3 Visual identity\LOGO\Logo NEXT Black Sea Basin RGB 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33C83E76-0228-461C-A00E-8F45F6F0A75D}"/>
              </a:ext>
            </a:extLst>
          </p:cNvPr>
          <p:cNvSpPr/>
          <p:nvPr/>
        </p:nvSpPr>
        <p:spPr>
          <a:xfrm>
            <a:off x="773752" y="3095624"/>
            <a:ext cx="1027359" cy="991471"/>
          </a:xfrm>
          <a:prstGeom prst="ellipse">
            <a:avLst/>
          </a:prstGeom>
          <a:solidFill>
            <a:schemeClr val="accent5">
              <a:lumMod val="75000"/>
            </a:schemeClr>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1AC6F15-34FC-4F24-99F4-8CF487142B18}"/>
              </a:ext>
            </a:extLst>
          </p:cNvPr>
          <p:cNvSpPr/>
          <p:nvPr/>
        </p:nvSpPr>
        <p:spPr>
          <a:xfrm>
            <a:off x="829957" y="3172188"/>
            <a:ext cx="899432" cy="837645"/>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098C429C-9C09-410B-87AF-ED6804429BC1}"/>
              </a:ext>
            </a:extLst>
          </p:cNvPr>
          <p:cNvGrpSpPr/>
          <p:nvPr/>
        </p:nvGrpSpPr>
        <p:grpSpPr>
          <a:xfrm>
            <a:off x="1058601" y="3361157"/>
            <a:ext cx="416555" cy="490745"/>
            <a:chOff x="6357938" y="1647825"/>
            <a:chExt cx="465138" cy="464344"/>
          </a:xfrm>
          <a:solidFill>
            <a:schemeClr val="bg1"/>
          </a:solidFill>
        </p:grpSpPr>
        <p:sp>
          <p:nvSpPr>
            <p:cNvPr id="30" name="AutoShape 84">
              <a:extLst>
                <a:ext uri="{FF2B5EF4-FFF2-40B4-BE49-F238E27FC236}">
                  <a16:creationId xmlns:a16="http://schemas.microsoft.com/office/drawing/2014/main" id="{4D16407B-3CAC-42B1-8D84-056D34DAD331}"/>
                </a:ext>
              </a:extLst>
            </p:cNvPr>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2" name="AutoShape 85">
              <a:extLst>
                <a:ext uri="{FF2B5EF4-FFF2-40B4-BE49-F238E27FC236}">
                  <a16:creationId xmlns:a16="http://schemas.microsoft.com/office/drawing/2014/main" id="{FF01926D-9718-4C82-95AD-0A821AC5735B}"/>
                </a:ext>
              </a:extLst>
            </p:cNvPr>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3" name="AutoShape 86">
              <a:extLst>
                <a:ext uri="{FF2B5EF4-FFF2-40B4-BE49-F238E27FC236}">
                  <a16:creationId xmlns:a16="http://schemas.microsoft.com/office/drawing/2014/main" id="{A3973605-392D-4E4F-9960-1FD392EE86BB}"/>
                </a:ext>
              </a:extLst>
            </p:cNvPr>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4" name="AutoShape 87">
              <a:extLst>
                <a:ext uri="{FF2B5EF4-FFF2-40B4-BE49-F238E27FC236}">
                  <a16:creationId xmlns:a16="http://schemas.microsoft.com/office/drawing/2014/main" id="{E7AE679B-791A-4C95-A49E-2349D910196F}"/>
                </a:ext>
              </a:extLst>
            </p:cNvPr>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88">
              <a:extLst>
                <a:ext uri="{FF2B5EF4-FFF2-40B4-BE49-F238E27FC236}">
                  <a16:creationId xmlns:a16="http://schemas.microsoft.com/office/drawing/2014/main" id="{E788C123-A35E-4B1E-8E3C-5CC145AE657C}"/>
                </a:ext>
              </a:extLst>
            </p:cNvPr>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6" name="AutoShape 89">
              <a:extLst>
                <a:ext uri="{FF2B5EF4-FFF2-40B4-BE49-F238E27FC236}">
                  <a16:creationId xmlns:a16="http://schemas.microsoft.com/office/drawing/2014/main" id="{37DA38EB-F122-425C-887C-A1FB0E4265A1}"/>
                </a:ext>
              </a:extLst>
            </p:cNvPr>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90">
              <a:extLst>
                <a:ext uri="{FF2B5EF4-FFF2-40B4-BE49-F238E27FC236}">
                  <a16:creationId xmlns:a16="http://schemas.microsoft.com/office/drawing/2014/main" id="{C1239E10-33F4-42CB-82B0-C391D4D796BC}"/>
                </a:ext>
              </a:extLst>
            </p:cNvPr>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91">
              <a:extLst>
                <a:ext uri="{FF2B5EF4-FFF2-40B4-BE49-F238E27FC236}">
                  <a16:creationId xmlns:a16="http://schemas.microsoft.com/office/drawing/2014/main" id="{AC665847-78D5-4CA6-9C50-40B4AC144AFF}"/>
                </a:ext>
              </a:extLst>
            </p:cNvPr>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1" name="AutoShape 92">
              <a:extLst>
                <a:ext uri="{FF2B5EF4-FFF2-40B4-BE49-F238E27FC236}">
                  <a16:creationId xmlns:a16="http://schemas.microsoft.com/office/drawing/2014/main" id="{7F175EEE-51C2-4CFA-9FF6-8A9DC525392A}"/>
                </a:ext>
              </a:extLst>
            </p:cNvPr>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93">
              <a:extLst>
                <a:ext uri="{FF2B5EF4-FFF2-40B4-BE49-F238E27FC236}">
                  <a16:creationId xmlns:a16="http://schemas.microsoft.com/office/drawing/2014/main" id="{592D7C2A-26BA-4539-9111-BCDD22292934}"/>
                </a:ext>
              </a:extLst>
            </p:cNvPr>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94">
              <a:extLst>
                <a:ext uri="{FF2B5EF4-FFF2-40B4-BE49-F238E27FC236}">
                  <a16:creationId xmlns:a16="http://schemas.microsoft.com/office/drawing/2014/main" id="{4513A997-DB42-4C1C-8539-40EBC8059666}"/>
                </a:ext>
              </a:extLst>
            </p:cNvPr>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5" name="AutoShape 95">
              <a:extLst>
                <a:ext uri="{FF2B5EF4-FFF2-40B4-BE49-F238E27FC236}">
                  <a16:creationId xmlns:a16="http://schemas.microsoft.com/office/drawing/2014/main" id="{71BD7787-A525-4164-BE65-9F3E689D2E36}"/>
                </a:ext>
              </a:extLst>
            </p:cNvPr>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6" name="AutoShape 96">
              <a:extLst>
                <a:ext uri="{FF2B5EF4-FFF2-40B4-BE49-F238E27FC236}">
                  <a16:creationId xmlns:a16="http://schemas.microsoft.com/office/drawing/2014/main" id="{89E7416E-1789-4224-832B-943E2083EC67}"/>
                </a:ext>
              </a:extLst>
            </p:cNvPr>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52" name="Rectangle 51">
            <a:extLst>
              <a:ext uri="{FF2B5EF4-FFF2-40B4-BE49-F238E27FC236}">
                <a16:creationId xmlns:a16="http://schemas.microsoft.com/office/drawing/2014/main" id="{9BA800B3-8C43-4DA9-B967-038647B11F86}"/>
              </a:ext>
            </a:extLst>
          </p:cNvPr>
          <p:cNvSpPr/>
          <p:nvPr/>
        </p:nvSpPr>
        <p:spPr>
          <a:xfrm>
            <a:off x="1857316" y="1312745"/>
            <a:ext cx="9927113"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rebuchet MS" panose="020B0603020202020204" pitchFamily="34" charset="0"/>
                <a:ea typeface="+mn-ea"/>
                <a:cs typeface="+mn-cs"/>
              </a:rPr>
              <a:t>Geographical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Effectively established (registered and located as legal entities) in the eligible area</a:t>
            </a:r>
            <a:r>
              <a:rPr kumimoji="0" lang="ro-RO"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a:t>
            </a:r>
            <a:endParaRPr kumimoji="0" lang="en-US" sz="18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r>
              <a:rPr lang="en-US" sz="2000" b="1" dirty="0">
                <a:solidFill>
                  <a:srgbClr val="C00000"/>
                </a:solidFill>
                <a:effectLst>
                  <a:outerShdw blurRad="38100" dist="38100" dir="2700000" algn="tl">
                    <a:srgbClr val="000000">
                      <a:alpha val="43137"/>
                    </a:srgbClr>
                  </a:outerShdw>
                </a:effectLst>
                <a:latin typeface="Trebuchet MS" panose="020B0603020202020204" pitchFamily="34" charset="0"/>
              </a:rPr>
              <a:t>Exceptions: </a:t>
            </a:r>
          </a:p>
          <a:p>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v"/>
            </a:pPr>
            <a:r>
              <a:rPr lang="en-US" dirty="0">
                <a:solidFill>
                  <a:srgbClr val="002060"/>
                </a:solidFill>
                <a:latin typeface="Trebuchet MS" panose="020B0603020202020204" pitchFamily="34" charset="0"/>
              </a:rPr>
              <a:t>A public authority or a body governed by public law </a:t>
            </a:r>
            <a:r>
              <a:rPr lang="en-US" dirty="0">
                <a:solidFill>
                  <a:srgbClr val="C00000"/>
                </a:solidFill>
                <a:latin typeface="Trebuchet MS" panose="020B0603020202020204" pitchFamily="34" charset="0"/>
              </a:rPr>
              <a:t>having a mandate which covers the entire country</a:t>
            </a:r>
            <a:r>
              <a:rPr lang="en-US" dirty="0">
                <a:solidFill>
                  <a:srgbClr val="002060"/>
                </a:solidFill>
                <a:latin typeface="Trebuchet MS" panose="020B0603020202020204" pitchFamily="34" charset="0"/>
              </a:rPr>
              <a:t>, but with main office/headquarter located outside eligible area, may be eligible through its’ subsidiary office operating in the eligible area, even if the subsidiary it’s not registered as a distinct legal entity.  </a:t>
            </a:r>
          </a:p>
          <a:p>
            <a:pPr lvl="0">
              <a:defRPr/>
            </a:pPr>
            <a:r>
              <a:rPr lang="en-US" dirty="0">
                <a:solidFill>
                  <a:srgbClr val="C00000"/>
                </a:solidFill>
                <a:latin typeface="Trebuchet MS" panose="020B0603020202020204" pitchFamily="34" charset="0"/>
              </a:rPr>
              <a:t>Important!</a:t>
            </a:r>
            <a:r>
              <a:rPr lang="en-US" dirty="0">
                <a:solidFill>
                  <a:srgbClr val="002060"/>
                </a:solidFill>
                <a:latin typeface="Trebuchet MS" panose="020B0603020202020204" pitchFamily="34" charset="0"/>
              </a:rPr>
              <a:t> The involvement of the subsidiary should be essential in terms of </a:t>
            </a:r>
            <a:r>
              <a:rPr lang="en-US" dirty="0">
                <a:solidFill>
                  <a:srgbClr val="C00000"/>
                </a:solidFill>
                <a:latin typeface="Trebuchet MS" panose="020B0603020202020204" pitchFamily="34" charset="0"/>
              </a:rPr>
              <a:t>exclusive institutional competences and relevance for the project implementation</a:t>
            </a:r>
            <a:r>
              <a:rPr lang="en-US" dirty="0">
                <a:solidFill>
                  <a:srgbClr val="002060"/>
                </a:solidFill>
                <a:latin typeface="Trebuchet MS" panose="020B0603020202020204" pitchFamily="34" charset="0"/>
              </a:rPr>
              <a:t>. </a:t>
            </a:r>
            <a:endParaRPr lang="en-GB" dirty="0">
              <a:solidFill>
                <a:srgbClr val="C00000"/>
              </a:solidFill>
              <a:latin typeface="Trebuchet MS" panose="020B0603020202020204" pitchFamily="34" charset="0"/>
            </a:endParaRPr>
          </a:p>
          <a:p>
            <a:pPr algn="just"/>
            <a:endParaRPr lang="en-US" dirty="0">
              <a:solidFill>
                <a:srgbClr val="002060"/>
              </a:solidFill>
              <a:latin typeface="Trebuchet MS" panose="020B0603020202020204" pitchFamily="34" charset="0"/>
            </a:endParaRPr>
          </a:p>
          <a:p>
            <a:pPr marL="285750" indent="-285750" algn="just">
              <a:buFont typeface="Wingdings" panose="05000000000000000000" pitchFamily="2" charset="2"/>
              <a:buChar char="v"/>
            </a:pPr>
            <a:r>
              <a:rPr lang="en-US" dirty="0" err="1">
                <a:solidFill>
                  <a:srgbClr val="002060"/>
                </a:solidFill>
                <a:latin typeface="Trebuchet MS" panose="020B0603020202020204" pitchFamily="34" charset="0"/>
              </a:rPr>
              <a:t>Organisations</a:t>
            </a:r>
            <a:r>
              <a:rPr lang="en-US" dirty="0">
                <a:solidFill>
                  <a:srgbClr val="002060"/>
                </a:solidFill>
                <a:latin typeface="Trebuchet MS" panose="020B0603020202020204" pitchFamily="34" charset="0"/>
              </a:rPr>
              <a:t> from Ukraine effectively established (registered and located in the eligible area), with offices operating, at the date of project submission, in other areas in Ukraine outside the programme eligible area.</a:t>
            </a:r>
            <a:r>
              <a:rPr lang="en-GB" dirty="0">
                <a:solidFill>
                  <a:srgbClr val="C00000"/>
                </a:solidFill>
                <a:latin typeface="Trebuchet MS" panose="020B0603020202020204" pitchFamily="34" charset="0"/>
              </a:rPr>
              <a:t> </a:t>
            </a:r>
          </a:p>
          <a:p>
            <a:pPr algn="just"/>
            <a:endParaRPr lang="en-GB" dirty="0">
              <a:solidFill>
                <a:srgbClr val="C00000"/>
              </a:solidFill>
              <a:latin typeface="Trebuchet MS" panose="020B0603020202020204" pitchFamily="34" charset="0"/>
            </a:endParaRPr>
          </a:p>
          <a:p>
            <a:pPr algn="just"/>
            <a:r>
              <a:rPr lang="en-GB" b="1" dirty="0">
                <a:solidFill>
                  <a:srgbClr val="C00000"/>
                </a:solidFill>
                <a:effectLst>
                  <a:outerShdw blurRad="38100" dist="38100" dir="2700000" algn="tl">
                    <a:srgbClr val="000000">
                      <a:alpha val="43137"/>
                    </a:srgbClr>
                  </a:outerShdw>
                </a:effectLst>
                <a:latin typeface="Trebuchet MS" panose="020B0603020202020204" pitchFamily="34" charset="0"/>
              </a:rPr>
              <a:t>Legal status and geographical location are cumulative criteria!!!</a:t>
            </a:r>
            <a:endParaRPr lang="en-GB" b="1" dirty="0">
              <a:effectLst>
                <a:outerShdw blurRad="38100" dist="38100" dir="2700000" algn="tl">
                  <a:srgbClr val="000000">
                    <a:alpha val="43137"/>
                  </a:srgbClr>
                </a:outerShdw>
              </a:effectLst>
              <a:latin typeface="Trebuchet MS" panose="020B0603020202020204" pitchFamily="34" charset="0"/>
            </a:endParaRPr>
          </a:p>
        </p:txBody>
      </p:sp>
      <p:sp>
        <p:nvSpPr>
          <p:cNvPr id="2" name="Slide Number Placeholder 1">
            <a:extLst>
              <a:ext uri="{FF2B5EF4-FFF2-40B4-BE49-F238E27FC236}">
                <a16:creationId xmlns:a16="http://schemas.microsoft.com/office/drawing/2014/main" id="{BB326331-50BA-4D71-90F6-1CF0CA126659}"/>
              </a:ext>
            </a:extLst>
          </p:cNvPr>
          <p:cNvSpPr>
            <a:spLocks noGrp="1"/>
          </p:cNvSpPr>
          <p:nvPr>
            <p:ph type="sldNum" sz="quarter" idx="12"/>
          </p:nvPr>
        </p:nvSpPr>
        <p:spPr/>
        <p:txBody>
          <a:bodyPr/>
          <a:lstStyle/>
          <a:p>
            <a:fld id="{5E2C3620-4DE2-48EF-AF31-0F5DD9BFD6D6}" type="slidenum">
              <a:rPr lang="en-US" smtClean="0"/>
              <a:t>8</a:t>
            </a:fld>
            <a:endParaRPr lang="en-US"/>
          </a:p>
        </p:txBody>
      </p:sp>
    </p:spTree>
    <p:extLst>
      <p:ext uri="{BB962C8B-B14F-4D97-AF65-F5344CB8AC3E}">
        <p14:creationId xmlns:p14="http://schemas.microsoft.com/office/powerpoint/2010/main" val="354849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D390BC7-2A15-4E8E-9ED7-99EC2654DBD5}"/>
              </a:ext>
            </a:extLst>
          </p:cNvPr>
          <p:cNvSpPr/>
          <p:nvPr/>
        </p:nvSpPr>
        <p:spPr>
          <a:xfrm>
            <a:off x="1786961" y="2590256"/>
            <a:ext cx="1399494" cy="1399494"/>
          </a:xfrm>
          <a:prstGeom prst="ellipse">
            <a:avLst/>
          </a:prstGeom>
          <a:solidFill>
            <a:schemeClr val="bg2"/>
          </a:solidFill>
          <a:ln>
            <a:noFill/>
          </a:ln>
          <a:effectLst>
            <a:outerShdw blurRad="101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A3725B73-D5E5-49E8-A59B-E16C8EEE661F}"/>
              </a:ext>
            </a:extLst>
          </p:cNvPr>
          <p:cNvSpPr/>
          <p:nvPr/>
        </p:nvSpPr>
        <p:spPr>
          <a:xfrm>
            <a:off x="-11590772" y="0"/>
            <a:ext cx="12100570" cy="6858000"/>
          </a:xfrm>
          <a:prstGeom prst="rect">
            <a:avLst/>
          </a:prstGeom>
          <a:solidFill>
            <a:schemeClr val="accent1">
              <a:lumMod val="60000"/>
              <a:lumOff val="40000"/>
            </a:schemeClr>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 descr="\\Drmie_dgcte\dcti\Programe CTE 2007-2013\BMN\BMN 21-27\Comunicare\3 Visual identity\LOGO\Logo NEXT Black Sea Basin RGB 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81" y="75757"/>
            <a:ext cx="3000716" cy="706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8884CD-E08A-4DEE-B984-B3EEDFF38462}"/>
              </a:ext>
            </a:extLst>
          </p:cNvPr>
          <p:cNvSpPr txBox="1"/>
          <p:nvPr/>
        </p:nvSpPr>
        <p:spPr>
          <a:xfrm>
            <a:off x="4463619" y="2874505"/>
            <a:ext cx="5808672" cy="830997"/>
          </a:xfrm>
          <a:prstGeom prst="rect">
            <a:avLst/>
          </a:prstGeom>
          <a:noFill/>
        </p:spPr>
        <p:txBody>
          <a:bodyPr wrap="square" rtlCol="0">
            <a:spAutoFit/>
          </a:bodyPr>
          <a:lstStyle/>
          <a:p>
            <a:r>
              <a:rPr lang="de-AT" sz="4800" b="1" dirty="0">
                <a:solidFill>
                  <a:srgbClr val="002060"/>
                </a:solidFill>
                <a:effectLst>
                  <a:outerShdw blurRad="38100" dist="38100" dir="2700000" algn="tl">
                    <a:srgbClr val="000000">
                      <a:alpha val="43137"/>
                    </a:srgbClr>
                  </a:outerShdw>
                </a:effectLst>
                <a:latin typeface="Trebuchet MS" panose="020B0603020202020204" pitchFamily="34" charset="0"/>
              </a:rPr>
              <a:t>Intervention </a:t>
            </a:r>
            <a:r>
              <a:rPr lang="de-AT" sz="4800" b="1" dirty="0" err="1">
                <a:solidFill>
                  <a:srgbClr val="002060"/>
                </a:solidFill>
                <a:effectLst>
                  <a:outerShdw blurRad="38100" dist="38100" dir="2700000" algn="tl">
                    <a:srgbClr val="000000">
                      <a:alpha val="43137"/>
                    </a:srgbClr>
                  </a:outerShdw>
                </a:effectLst>
                <a:latin typeface="Trebuchet MS" panose="020B0603020202020204" pitchFamily="34" charset="0"/>
              </a:rPr>
              <a:t>logic</a:t>
            </a:r>
            <a:endParaRPr lang="en-GB" sz="4800" b="1"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36" name="Oval 35">
            <a:extLst>
              <a:ext uri="{FF2B5EF4-FFF2-40B4-BE49-F238E27FC236}">
                <a16:creationId xmlns:a16="http://schemas.microsoft.com/office/drawing/2014/main" id="{BF2F7107-F63E-4D14-BA51-DD26FE44AC6D}"/>
              </a:ext>
            </a:extLst>
          </p:cNvPr>
          <p:cNvSpPr/>
          <p:nvPr/>
        </p:nvSpPr>
        <p:spPr>
          <a:xfrm>
            <a:off x="1860876" y="2679496"/>
            <a:ext cx="1221014" cy="1221014"/>
          </a:xfrm>
          <a:prstGeom prst="ellipse">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96ED7782-8776-4BFB-A231-E92386156F92}"/>
              </a:ext>
            </a:extLst>
          </p:cNvPr>
          <p:cNvGrpSpPr/>
          <p:nvPr/>
        </p:nvGrpSpPr>
        <p:grpSpPr>
          <a:xfrm>
            <a:off x="2113183" y="2874505"/>
            <a:ext cx="803620" cy="803620"/>
            <a:chOff x="8130165" y="2081428"/>
            <a:chExt cx="464344" cy="464344"/>
          </a:xfrm>
          <a:solidFill>
            <a:schemeClr val="bg1"/>
          </a:solidFill>
        </p:grpSpPr>
        <p:sp>
          <p:nvSpPr>
            <p:cNvPr id="39" name="AutoShape 81">
              <a:extLst>
                <a:ext uri="{FF2B5EF4-FFF2-40B4-BE49-F238E27FC236}">
                  <a16:creationId xmlns:a16="http://schemas.microsoft.com/office/drawing/2014/main" id="{FF55B44F-4327-4B1D-80A0-C8FD3FD05490}"/>
                </a:ext>
              </a:extLst>
            </p:cNvPr>
            <p:cNvSpPr>
              <a:spLocks/>
            </p:cNvSpPr>
            <p:nvPr/>
          </p:nvSpPr>
          <p:spPr bwMode="auto">
            <a:xfrm>
              <a:off x="8130165" y="2081428"/>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0" name="AutoShape 82">
              <a:extLst>
                <a:ext uri="{FF2B5EF4-FFF2-40B4-BE49-F238E27FC236}">
                  <a16:creationId xmlns:a16="http://schemas.microsoft.com/office/drawing/2014/main" id="{BB1185A9-FD23-44C1-8A37-20AD12ACE7B9}"/>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39814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nodeType="withEffect">
                                  <p:stCondLst>
                                    <p:cond delay="50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500" fill="hold"/>
                                        <p:tgtEl>
                                          <p:spTgt spid="41"/>
                                        </p:tgtEl>
                                        <p:attrNameLst>
                                          <p:attrName>ppt_w</p:attrName>
                                        </p:attrNameLst>
                                      </p:cBhvr>
                                      <p:tavLst>
                                        <p:tav tm="0">
                                          <p:val>
                                            <p:fltVal val="0"/>
                                          </p:val>
                                        </p:tav>
                                        <p:tav tm="100000">
                                          <p:val>
                                            <p:strVal val="#ppt_w"/>
                                          </p:val>
                                        </p:tav>
                                      </p:tavLst>
                                    </p:anim>
                                    <p:anim calcmode="lin" valueType="num">
                                      <p:cBhvr>
                                        <p:cTn id="19" dur="500" fill="hold"/>
                                        <p:tgtEl>
                                          <p:spTgt spid="41"/>
                                        </p:tgtEl>
                                        <p:attrNameLst>
                                          <p:attrName>ppt_h</p:attrName>
                                        </p:attrNameLst>
                                      </p:cBhvr>
                                      <p:tavLst>
                                        <p:tav tm="0">
                                          <p:val>
                                            <p:fltVal val="0"/>
                                          </p:val>
                                        </p:tav>
                                        <p:tav tm="100000">
                                          <p:val>
                                            <p:strVal val="#ppt_h"/>
                                          </p:val>
                                        </p:tav>
                                      </p:tavLst>
                                    </p:anim>
                                    <p:animEffect transition="in" filter="fade">
                                      <p:cBhvr>
                                        <p:cTn id="2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6" grpId="0" animBg="1"/>
    </p:bldLst>
  </p:timing>
</p:sld>
</file>

<file path=docProps/app.xml><?xml version="1.0" encoding="utf-8"?>
<Properties xmlns="http://schemas.openxmlformats.org/officeDocument/2006/extended-properties" xmlns:vt="http://schemas.openxmlformats.org/officeDocument/2006/docPropsVTypes">
  <TotalTime>4825</TotalTime>
  <Words>4168</Words>
  <Application>Microsoft Office PowerPoint</Application>
  <PresentationFormat>Widescreen</PresentationFormat>
  <Paragraphs>555</Paragraphs>
  <Slides>31</Slides>
  <Notes>30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Arial</vt:lpstr>
      <vt:lpstr>Calibri</vt:lpstr>
      <vt:lpstr>Calibri Light</vt:lpstr>
      <vt:lpstr>Courier New</vt:lpstr>
      <vt:lpstr>Gill Sans</vt:lpstr>
      <vt:lpstr>Open Sans</vt:lpstr>
      <vt:lpstr>Times New Roman</vt:lpstr>
      <vt:lpstr>Trebuchet MS</vt:lpstr>
      <vt:lpstr>Tw Cen MT</vt:lpstr>
      <vt:lpstr>Wingdings</vt:lpstr>
      <vt:lpstr>Office Theme</vt:lpstr>
      <vt:lpstr>Section Break Slide Master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Stanciu</dc:creator>
  <cp:lastModifiedBy>Paul Maris</cp:lastModifiedBy>
  <cp:revision>563</cp:revision>
  <cp:lastPrinted>2024-06-12T12:11:59Z</cp:lastPrinted>
  <dcterms:created xsi:type="dcterms:W3CDTF">2020-09-29T10:58:38Z</dcterms:created>
  <dcterms:modified xsi:type="dcterms:W3CDTF">2024-06-13T11:02:44Z</dcterms:modified>
</cp:coreProperties>
</file>