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4" r:id="rId3"/>
  </p:sldMasterIdLst>
  <p:notesMasterIdLst>
    <p:notesMasterId r:id="rId32"/>
  </p:notesMasterIdLst>
  <p:sldIdLst>
    <p:sldId id="617" r:id="rId4"/>
    <p:sldId id="646" r:id="rId5"/>
    <p:sldId id="604" r:id="rId6"/>
    <p:sldId id="596" r:id="rId7"/>
    <p:sldId id="478" r:id="rId8"/>
    <p:sldId id="624" r:id="rId9"/>
    <p:sldId id="644" r:id="rId10"/>
    <p:sldId id="270" r:id="rId11"/>
    <p:sldId id="645" r:id="rId12"/>
    <p:sldId id="616" r:id="rId13"/>
    <p:sldId id="483" r:id="rId14"/>
    <p:sldId id="491" r:id="rId15"/>
    <p:sldId id="486" r:id="rId16"/>
    <p:sldId id="488" r:id="rId17"/>
    <p:sldId id="490" r:id="rId18"/>
    <p:sldId id="618" r:id="rId19"/>
    <p:sldId id="489" r:id="rId20"/>
    <p:sldId id="473" r:id="rId21"/>
    <p:sldId id="619" r:id="rId22"/>
    <p:sldId id="482" r:id="rId23"/>
    <p:sldId id="480" r:id="rId24"/>
    <p:sldId id="595" r:id="rId25"/>
    <p:sldId id="629" r:id="rId26"/>
    <p:sldId id="630" r:id="rId27"/>
    <p:sldId id="599" r:id="rId28"/>
    <p:sldId id="638" r:id="rId29"/>
    <p:sldId id="609" r:id="rId30"/>
    <p:sldId id="475" r:id="rId3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Stanciu" initials="ES" lastIdx="1" clrIdx="0">
    <p:extLst>
      <p:ext uri="{19B8F6BF-5375-455C-9EA6-DF929625EA0E}">
        <p15:presenceInfo xmlns:p15="http://schemas.microsoft.com/office/powerpoint/2012/main" userId="S-1-5-21-4055720330-3796296415-3512186660-70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8FE"/>
    <a:srgbClr val="E0C4FC"/>
    <a:srgbClr val="C087F9"/>
    <a:srgbClr val="00A0A8"/>
    <a:srgbClr val="FF7C80"/>
    <a:srgbClr val="FF5050"/>
    <a:srgbClr val="52CBBE"/>
    <a:srgbClr val="92D050"/>
    <a:srgbClr val="FEC630"/>
    <a:srgbClr val="FF5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74970" autoAdjust="0"/>
  </p:normalViewPr>
  <p:slideViewPr>
    <p:cSldViewPr snapToGrid="0">
      <p:cViewPr varScale="1">
        <p:scale>
          <a:sx n="84" d="100"/>
          <a:sy n="84" d="100"/>
        </p:scale>
        <p:origin x="111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err="1">
              <a:solidFill>
                <a:srgbClr val="C00000"/>
              </a:solidFill>
              <a:latin typeface="Trebuchet MS" panose="020B0603020202020204" pitchFamily="34" charset="0"/>
              <a:ea typeface="+mn-ea"/>
              <a:cs typeface="+mn-cs"/>
            </a:rPr>
            <a:t>Organisations</a:t>
          </a:r>
          <a:r>
            <a:rPr lang="en-US" sz="1800" b="1" dirty="0">
              <a:solidFill>
                <a:srgbClr val="C00000"/>
              </a:solidFill>
              <a:latin typeface="Trebuchet MS" panose="020B0603020202020204" pitchFamily="34" charset="0"/>
              <a:ea typeface="+mn-ea"/>
              <a:cs typeface="+mn-cs"/>
            </a:rPr>
            <a:t> cooperating across borders (RCO87) </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5175" custScaleY="30311" custLinFactNeighborX="-28334" custLinFactNeighborY="-44209"/>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Public events across borders jointly organized (RCO115)</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8419" custScaleY="40057" custLinFactNeighborX="-21058" custLinFactNeighborY="-50237"/>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marL="0" marR="0" lvl="0" indent="0" defTabSz="914400" eaLnBrk="1" fontAlgn="auto" latinLnBrk="0" hangingPunct="1">
            <a:lnSpc>
              <a:spcPct val="150000"/>
            </a:lnSpc>
            <a:spcBef>
              <a:spcPts val="0"/>
            </a:spcBef>
            <a:spcAft>
              <a:spcPts val="0"/>
            </a:spcAft>
            <a:buClrTx/>
            <a:buSzTx/>
            <a:buFontTx/>
            <a:buNone/>
            <a:tabLst/>
            <a:defRPr/>
          </a:pPr>
          <a:endParaRPr lang="en-US" sz="1800" b="1" dirty="0">
            <a:solidFill>
              <a:srgbClr val="C00000"/>
            </a:solidFill>
            <a:latin typeface="Trebuchet MS" panose="020B0603020202020204" pitchFamily="34" charset="0"/>
            <a:ea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lang="en-US" sz="1800" b="1" dirty="0">
              <a:solidFill>
                <a:srgbClr val="C00000"/>
              </a:solidFill>
              <a:latin typeface="Trebuchet MS" panose="020B0603020202020204" pitchFamily="34" charset="0"/>
              <a:ea typeface="+mn-ea"/>
              <a:cs typeface="+mn-cs"/>
            </a:rPr>
            <a:t>Participations in joint actions across borders (RCO81)</a:t>
          </a:r>
        </a:p>
        <a:p>
          <a:pPr marL="0" lvl="0" defTabSz="800100">
            <a:lnSpc>
              <a:spcPct val="90000"/>
            </a:lnSpc>
            <a:spcBef>
              <a:spcPct val="0"/>
            </a:spcBef>
            <a:spcAft>
              <a:spcPct val="35000"/>
            </a:spcAft>
            <a:buNone/>
          </a:pPr>
          <a:endParaRPr lang="en-US" sz="2300" b="1" dirty="0">
            <a:solidFill>
              <a:srgbClr val="002060"/>
            </a:solidFill>
            <a:latin typeface="Trebuchet MS" panose="020B0603020202020204" pitchFamily="34" charset="0"/>
            <a:ea typeface="+mn-ea"/>
            <a:cs typeface="+mn-cs"/>
          </a:endParaRP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47810" custScaleY="29491" custLinFactNeighborX="-24293" custLinFactNeighborY="-48586"/>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129FCAE4-5039-4ABA-B0A5-5BE548DA78DC}">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Jointly developed solutions (RCO116)</a:t>
          </a:r>
        </a:p>
      </dgm:t>
    </dgm:pt>
    <dgm:pt modelId="{92DD5CF9-D836-4930-9369-F98A102552C3}" type="parTrans" cxnId="{72A72698-F259-4E3C-8CBB-021ED59E7465}">
      <dgm:prSet/>
      <dgm:spPr/>
      <dgm:t>
        <a:bodyPr/>
        <a:lstStyle/>
        <a:p>
          <a:endParaRPr lang="en-US"/>
        </a:p>
      </dgm:t>
    </dgm:pt>
    <dgm:pt modelId="{F37817F5-2D6B-45D3-BD02-F9AA1CECC967}" type="sibTrans" cxnId="{72A72698-F259-4E3C-8CBB-021ED59E7465}">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BA2D5FE-FF2A-4936-BFF7-7BF35E81EC4B}" type="pres">
      <dgm:prSet presAssocID="{129FCAE4-5039-4ABA-B0A5-5BE548DA78DC}" presName="horFlow" presStyleCnt="0"/>
      <dgm:spPr/>
    </dgm:pt>
    <dgm:pt modelId="{92FA8201-BD04-4034-96F3-D73294B1B01E}" type="pres">
      <dgm:prSet presAssocID="{129FCAE4-5039-4ABA-B0A5-5BE548DA78DC}" presName="bigChev" presStyleLbl="node1" presStyleIdx="0" presStyleCnt="1" custScaleX="42254" custScaleY="24431" custLinFactNeighborX="-25999" custLinFactNeighborY="-43522"/>
      <dgm:spPr/>
    </dgm:pt>
  </dgm:ptLst>
  <dgm:cxnLst>
    <dgm:cxn modelId="{4F478D5B-161F-4CA4-8977-4E847ECF42D6}" type="presOf" srcId="{0D52E90D-035F-45F7-9B1F-EE3F6BB12AED}" destId="{9FF94430-1F72-403B-A7B7-7949C2F33221}" srcOrd="0" destOrd="0" presId="urn:microsoft.com/office/officeart/2005/8/layout/lProcess3"/>
    <dgm:cxn modelId="{72A72698-F259-4E3C-8CBB-021ED59E7465}" srcId="{0D52E90D-035F-45F7-9B1F-EE3F6BB12AED}" destId="{129FCAE4-5039-4ABA-B0A5-5BE548DA78DC}" srcOrd="0" destOrd="0" parTransId="{92DD5CF9-D836-4930-9369-F98A102552C3}" sibTransId="{F37817F5-2D6B-45D3-BD02-F9AA1CECC967}"/>
    <dgm:cxn modelId="{F8318DC2-1F8B-4AC6-993A-83638A9C3B96}" type="presOf" srcId="{129FCAE4-5039-4ABA-B0A5-5BE548DA78DC}" destId="{92FA8201-BD04-4034-96F3-D73294B1B01E}" srcOrd="0" destOrd="0" presId="urn:microsoft.com/office/officeart/2005/8/layout/lProcess3"/>
    <dgm:cxn modelId="{E0E90511-7D3F-4C5C-BA50-754B060D5DA8}" type="presParOf" srcId="{9FF94430-1F72-403B-A7B7-7949C2F33221}" destId="{BBA2D5FE-FF2A-4936-BFF7-7BF35E81EC4B}" srcOrd="0" destOrd="0" presId="urn:microsoft.com/office/officeart/2005/8/layout/lProcess3"/>
    <dgm:cxn modelId="{BE792A0D-8378-4E78-9D35-795C30F3BBAB}" type="presParOf" srcId="{BBA2D5FE-FF2A-4936-BFF7-7BF35E81EC4B}" destId="{92FA8201-BD04-4034-96F3-D73294B1B01E}"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25947" custScaleY="92684" custLinFactNeighborX="2166" custLinFactNeighborY="3488"/>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6D38EB9E-D3EE-49D1-AD37-68CA9C411480}">
      <dgm:prSet custT="1"/>
      <dgm:spPr>
        <a:solidFill>
          <a:schemeClr val="accent3">
            <a:lumMod val="40000"/>
            <a:lumOff val="60000"/>
          </a:schemeClr>
        </a:solidFill>
      </dgm:spPr>
      <dgm: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gm:t>
    </dgm:pt>
    <dgm:pt modelId="{15B67FF4-B304-4730-86E5-9EBC87746E7F}" type="parTrans" cxnId="{B0BE740B-E346-4B4E-8AE7-22CF02966E28}">
      <dgm:prSet/>
      <dgm:spPr/>
      <dgm:t>
        <a:bodyPr/>
        <a:lstStyle/>
        <a:p>
          <a:endParaRPr lang="en-US"/>
        </a:p>
      </dgm:t>
    </dgm:pt>
    <dgm:pt modelId="{664249FA-FB37-4DED-88FE-F6AEBE85CE1C}" type="sibTrans" cxnId="{B0BE740B-E346-4B4E-8AE7-22CF02966E28}">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5C64F819-4635-4EF0-B6C5-793026AE8A99}" type="pres">
      <dgm:prSet presAssocID="{6D38EB9E-D3EE-49D1-AD37-68CA9C411480}" presName="horFlow" presStyleCnt="0"/>
      <dgm:spPr/>
    </dgm:pt>
    <dgm:pt modelId="{7D42D66E-EB76-4324-8765-7A1795A3026B}" type="pres">
      <dgm:prSet presAssocID="{6D38EB9E-D3EE-49D1-AD37-68CA9C411480}" presName="bigChev" presStyleLbl="node1" presStyleIdx="0" presStyleCnt="1" custScaleX="51313" custScaleY="27215" custLinFactNeighborX="-30328" custLinFactNeighborY="-61400"/>
      <dgm:spPr/>
    </dgm:pt>
  </dgm:ptLst>
  <dgm:cxnLst>
    <dgm:cxn modelId="{B0BE740B-E346-4B4E-8AE7-22CF02966E28}" srcId="{0D52E90D-035F-45F7-9B1F-EE3F6BB12AED}" destId="{6D38EB9E-D3EE-49D1-AD37-68CA9C411480}" srcOrd="0" destOrd="0" parTransId="{15B67FF4-B304-4730-86E5-9EBC87746E7F}" sibTransId="{664249FA-FB37-4DED-88FE-F6AEBE85CE1C}"/>
    <dgm:cxn modelId="{4F478D5B-161F-4CA4-8977-4E847ECF42D6}" type="presOf" srcId="{0D52E90D-035F-45F7-9B1F-EE3F6BB12AED}" destId="{9FF94430-1F72-403B-A7B7-7949C2F33221}" srcOrd="0" destOrd="0" presId="urn:microsoft.com/office/officeart/2005/8/layout/lProcess3"/>
    <dgm:cxn modelId="{D761378A-5CA1-4D1C-BCB8-9889A7FBD62D}" type="presOf" srcId="{6D38EB9E-D3EE-49D1-AD37-68CA9C411480}" destId="{7D42D66E-EB76-4324-8765-7A1795A3026B}" srcOrd="0" destOrd="0" presId="urn:microsoft.com/office/officeart/2005/8/layout/lProcess3"/>
    <dgm:cxn modelId="{467E3531-B704-4DCB-8010-4CF632F0B014}" type="presParOf" srcId="{9FF94430-1F72-403B-A7B7-7949C2F33221}" destId="{5C64F819-4635-4EF0-B6C5-793026AE8A99}" srcOrd="0" destOrd="0" presId="urn:microsoft.com/office/officeart/2005/8/layout/lProcess3"/>
    <dgm:cxn modelId="{14D0CA5F-DEF4-4B54-A62E-791E872B26C7}" type="presParOf" srcId="{5C64F819-4635-4EF0-B6C5-793026AE8A99}" destId="{7D42D66E-EB76-4324-8765-7A1795A3026B}"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42963" custScaleY="113158" custLinFactX="54343" custLinFactY="-98467" custLinFactNeighborX="100000" custLinFactNeighborY="-100000"/>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277110"/>
          <a:ext cx="5249548" cy="1153559"/>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err="1">
              <a:solidFill>
                <a:srgbClr val="C00000"/>
              </a:solidFill>
              <a:latin typeface="Trebuchet MS" panose="020B0603020202020204" pitchFamily="34" charset="0"/>
              <a:ea typeface="+mn-ea"/>
              <a:cs typeface="+mn-cs"/>
            </a:rPr>
            <a:t>Organisations</a:t>
          </a:r>
          <a:r>
            <a:rPr lang="en-US" sz="1800" b="1" kern="1200" dirty="0">
              <a:solidFill>
                <a:srgbClr val="C00000"/>
              </a:solidFill>
              <a:latin typeface="Trebuchet MS" panose="020B0603020202020204" pitchFamily="34" charset="0"/>
              <a:ea typeface="+mn-ea"/>
              <a:cs typeface="+mn-cs"/>
            </a:rPr>
            <a:t> cooperating across borders (RCO87) </a:t>
          </a:r>
        </a:p>
      </dsp:txBody>
      <dsp:txXfrm>
        <a:off x="576780" y="277110"/>
        <a:ext cx="4095989" cy="11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10107"/>
          <a:ext cx="5297317" cy="1452915"/>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Public events across borders jointly organized (RCO115)</a:t>
          </a:r>
        </a:p>
      </dsp:txBody>
      <dsp:txXfrm>
        <a:off x="726458" y="10107"/>
        <a:ext cx="3844402" cy="1452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178110" y="78025"/>
          <a:ext cx="4600778" cy="1135173"/>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endParaRPr lang="en-US" sz="1800" b="1" kern="1200" dirty="0">
            <a:solidFill>
              <a:srgbClr val="C00000"/>
            </a:solidFill>
            <a:latin typeface="Trebuchet MS" panose="020B0603020202020204" pitchFamily="34" charset="0"/>
            <a:ea typeface="+mn-ea"/>
            <a:cs typeface="+mn-cs"/>
          </a:endParaRPr>
        </a:p>
        <a:p>
          <a:pPr marL="0" marR="0" lvl="0" indent="0" algn="ctr" defTabSz="914400" eaLnBrk="1" fontAlgn="auto" latinLnBrk="0" hangingPunct="1">
            <a:lnSpc>
              <a:spcPct val="150000"/>
            </a:lnSpc>
            <a:spcBef>
              <a:spcPct val="0"/>
            </a:spcBef>
            <a:spcAft>
              <a:spcPts val="0"/>
            </a:spcAft>
            <a:buClrTx/>
            <a:buSzTx/>
            <a:buFontTx/>
            <a:buNone/>
            <a:tabLst/>
            <a:defRPr/>
          </a:pPr>
          <a:r>
            <a:rPr lang="en-US" sz="1800" b="1" kern="1200" dirty="0">
              <a:solidFill>
                <a:srgbClr val="C00000"/>
              </a:solidFill>
              <a:latin typeface="Trebuchet MS" panose="020B0603020202020204" pitchFamily="34" charset="0"/>
              <a:ea typeface="+mn-ea"/>
              <a:cs typeface="+mn-cs"/>
            </a:rPr>
            <a:t>Participations in joint actions across borders (RCO81)</a:t>
          </a:r>
        </a:p>
        <a:p>
          <a:pPr marL="0" lvl="0" algn="ctr" defTabSz="800100">
            <a:lnSpc>
              <a:spcPct val="90000"/>
            </a:lnSpc>
            <a:spcBef>
              <a:spcPct val="0"/>
            </a:spcBef>
            <a:spcAft>
              <a:spcPct val="35000"/>
            </a:spcAft>
            <a:buNone/>
          </a:pPr>
          <a:endParaRPr lang="en-US" sz="2300" b="1" kern="1200" dirty="0">
            <a:solidFill>
              <a:srgbClr val="002060"/>
            </a:solidFill>
            <a:latin typeface="Trebuchet MS" panose="020B0603020202020204" pitchFamily="34" charset="0"/>
            <a:ea typeface="+mn-ea"/>
            <a:cs typeface="+mn-cs"/>
          </a:endParaRPr>
        </a:p>
      </dsp:txBody>
      <dsp:txXfrm>
        <a:off x="745697" y="78025"/>
        <a:ext cx="3465605" cy="1135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A8201-BD04-4034-96F3-D73294B1B01E}">
      <dsp:nvSpPr>
        <dsp:cNvPr id="0" name=""/>
        <dsp:cNvSpPr/>
      </dsp:nvSpPr>
      <dsp:spPr>
        <a:xfrm>
          <a:off x="305034" y="376904"/>
          <a:ext cx="4484658" cy="1037200"/>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Jointly developed solutions (RCO116)</a:t>
          </a:r>
        </a:p>
      </dsp:txBody>
      <dsp:txXfrm>
        <a:off x="823634" y="376904"/>
        <a:ext cx="3447458" cy="1037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315972" y="823"/>
          <a:ext cx="3584367" cy="1055090"/>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843517" y="823"/>
        <a:ext cx="2529277" cy="1055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D66E-EB76-4324-8765-7A1795A3026B}">
      <dsp:nvSpPr>
        <dsp:cNvPr id="0" name=""/>
        <dsp:cNvSpPr/>
      </dsp:nvSpPr>
      <dsp:spPr>
        <a:xfrm>
          <a:off x="0" y="0"/>
          <a:ext cx="5112600" cy="1084632"/>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sp:txBody>
      <dsp:txXfrm>
        <a:off x="542316" y="0"/>
        <a:ext cx="4027968" cy="1084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932914" y="0"/>
          <a:ext cx="3426850" cy="1084967"/>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1475398" y="0"/>
        <a:ext cx="2341883" cy="1084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8693"/>
          </a:xfrm>
          <a:prstGeom prst="rect">
            <a:avLst/>
          </a:prstGeom>
        </p:spPr>
        <p:txBody>
          <a:bodyPr vert="horz" lIns="91824" tIns="45912" rIns="91824" bIns="45912" rtlCol="0"/>
          <a:lstStyle>
            <a:lvl1pPr algn="l">
              <a:defRPr sz="1200"/>
            </a:lvl1pPr>
          </a:lstStyle>
          <a:p>
            <a:endParaRPr lang="en-US"/>
          </a:p>
        </p:txBody>
      </p:sp>
      <p:sp>
        <p:nvSpPr>
          <p:cNvPr id="3" name="Date Placeholder 2"/>
          <p:cNvSpPr>
            <a:spLocks noGrp="1"/>
          </p:cNvSpPr>
          <p:nvPr>
            <p:ph type="dt" idx="1"/>
          </p:nvPr>
        </p:nvSpPr>
        <p:spPr>
          <a:xfrm>
            <a:off x="3855839" y="1"/>
            <a:ext cx="2949786" cy="498693"/>
          </a:xfrm>
          <a:prstGeom prst="rect">
            <a:avLst/>
          </a:prstGeom>
        </p:spPr>
        <p:txBody>
          <a:bodyPr vert="horz" lIns="91824" tIns="45912" rIns="91824" bIns="45912" rtlCol="0"/>
          <a:lstStyle>
            <a:lvl1pPr algn="r">
              <a:defRPr sz="1200"/>
            </a:lvl1pPr>
          </a:lstStyle>
          <a:p>
            <a:fld id="{697756A7-813C-41A7-B9B7-C46617AE16EA}" type="datetimeFigureOut">
              <a:rPr lang="en-US" smtClean="0"/>
              <a:t>5/16/2024</a:t>
            </a:fld>
            <a:endParaRPr lang="en-US"/>
          </a:p>
        </p:txBody>
      </p:sp>
      <p:sp>
        <p:nvSpPr>
          <p:cNvPr id="4" name="Slide Image Placeholder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1824" tIns="45912" rIns="91824" bIns="45912" rtlCol="0" anchor="ctr"/>
          <a:lstStyle/>
          <a:p>
            <a:endParaRPr lang="en-US"/>
          </a:p>
        </p:txBody>
      </p:sp>
      <p:sp>
        <p:nvSpPr>
          <p:cNvPr id="5" name="Notes Placeholder 4"/>
          <p:cNvSpPr>
            <a:spLocks noGrp="1"/>
          </p:cNvSpPr>
          <p:nvPr>
            <p:ph type="body" sz="quarter" idx="3"/>
          </p:nvPr>
        </p:nvSpPr>
        <p:spPr>
          <a:xfrm>
            <a:off x="680721" y="4783307"/>
            <a:ext cx="5445760" cy="3913614"/>
          </a:xfrm>
          <a:prstGeom prst="rect">
            <a:avLst/>
          </a:prstGeom>
        </p:spPr>
        <p:txBody>
          <a:bodyPr vert="horz" lIns="91824" tIns="45912" rIns="91824" bIns="459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49786" cy="498692"/>
          </a:xfrm>
          <a:prstGeom prst="rect">
            <a:avLst/>
          </a:prstGeom>
        </p:spPr>
        <p:txBody>
          <a:bodyPr vert="horz" lIns="91824" tIns="45912" rIns="91824" bIns="45912" rtlCol="0" anchor="b"/>
          <a:lstStyle>
            <a:lvl1pPr algn="l">
              <a:defRPr sz="1200"/>
            </a:lvl1pPr>
          </a:lstStyle>
          <a:p>
            <a:endParaRPr lang="en-US"/>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824" tIns="45912" rIns="91824" bIns="45912" rtlCol="0" anchor="b"/>
          <a:lstStyle>
            <a:lvl1pPr algn="r">
              <a:defRPr sz="1200"/>
            </a:lvl1pPr>
          </a:lstStyle>
          <a:p>
            <a:fld id="{FE39E70F-33BD-438F-95ED-349416A70898}" type="slidenum">
              <a:rPr lang="en-US" smtClean="0"/>
              <a:t>‹#›</a:t>
            </a:fld>
            <a:endParaRPr lang="en-US"/>
          </a:p>
        </p:txBody>
      </p:sp>
    </p:spTree>
    <p:extLst>
      <p:ext uri="{BB962C8B-B14F-4D97-AF65-F5344CB8AC3E}">
        <p14:creationId xmlns:p14="http://schemas.microsoft.com/office/powerpoint/2010/main" val="19784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1</a:t>
            </a:fld>
            <a:endParaRPr lang="en-US"/>
          </a:p>
        </p:txBody>
      </p:sp>
    </p:spTree>
    <p:extLst>
      <p:ext uri="{BB962C8B-B14F-4D97-AF65-F5344CB8AC3E}">
        <p14:creationId xmlns:p14="http://schemas.microsoft.com/office/powerpoint/2010/main" val="276845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rebuchet MS" panose="020B0603020202020204" pitchFamily="34" charset="0"/>
              </a:rPr>
              <a:t>It is important that project  main outputs and results are identified so that they clearly be captured and contribute to a </a:t>
            </a:r>
            <a:r>
              <a:rPr lang="en-US" sz="1400" dirty="0" err="1">
                <a:latin typeface="Trebuchet MS" panose="020B0603020202020204" pitchFamily="34" charset="0"/>
              </a:rPr>
              <a:t>programme</a:t>
            </a:r>
            <a:r>
              <a:rPr lang="en-US" sz="1400" dirty="0">
                <a:latin typeface="Trebuchet MS" panose="020B0603020202020204" pitchFamily="34" charset="0"/>
              </a:rPr>
              <a:t> output and result indicator.</a:t>
            </a:r>
          </a:p>
          <a:p>
            <a:r>
              <a:rPr lang="en-US" sz="1400" dirty="0">
                <a:latin typeface="Trebuchet MS" panose="020B0603020202020204" pitchFamily="34" charset="0"/>
              </a:rPr>
              <a:t>All projects will have to contribute to RCO 87 – mandatory.</a:t>
            </a:r>
          </a:p>
          <a:p>
            <a:r>
              <a:rPr lang="en-US" sz="1400" dirty="0">
                <a:latin typeface="Trebuchet MS" panose="020B0603020202020204" pitchFamily="34" charset="0"/>
              </a:rPr>
              <a:t>An important document elaborated by the </a:t>
            </a:r>
            <a:r>
              <a:rPr lang="en-US" sz="1400" dirty="0" err="1">
                <a:latin typeface="Trebuchet MS" panose="020B0603020202020204" pitchFamily="34" charset="0"/>
              </a:rPr>
              <a:t>programme</a:t>
            </a:r>
            <a:r>
              <a:rPr lang="en-US" sz="1400" dirty="0">
                <a:latin typeface="Trebuchet MS" panose="020B0603020202020204" pitchFamily="34" charset="0"/>
              </a:rPr>
              <a:t> is the Performance Framework Methodology which provides definitions of the indicators, criteria to be fulfilled  and clear explanations on how to quantify the targets and measure their achievement .</a:t>
            </a:r>
          </a:p>
          <a:p>
            <a:endParaRPr lang="en-US" sz="1400" dirty="0">
              <a:latin typeface="Trebuchet MS" panose="020B0603020202020204" pitchFamily="34" charset="0"/>
            </a:endParaRPr>
          </a:p>
          <a:p>
            <a:r>
              <a:rPr lang="en-US" sz="1400" dirty="0">
                <a:latin typeface="Trebuchet MS" panose="020B0603020202020204" pitchFamily="34" charset="0"/>
              </a:rPr>
              <a:t>In addition – Fiches on each indicator - Annex 10 to the guidelines – which is a summary of the information contained in the performance framework.</a:t>
            </a:r>
          </a:p>
          <a:p>
            <a:endParaRPr lang="en-US" sz="1400" dirty="0">
              <a:latin typeface="Trebuchet MS" panose="020B0603020202020204" pitchFamily="34" charset="0"/>
            </a:endParaRPr>
          </a:p>
          <a:p>
            <a:r>
              <a:rPr lang="en-US" sz="1400" dirty="0">
                <a:latin typeface="Trebuchet MS" panose="020B0603020202020204" pitchFamily="34" charset="0"/>
              </a:rPr>
              <a:t>When identifying the main outputs, make sure they full comply with the criteria of the </a:t>
            </a:r>
            <a:r>
              <a:rPr lang="en-US" sz="1400" dirty="0" err="1">
                <a:latin typeface="Trebuchet MS" panose="020B0603020202020204" pitchFamily="34" charset="0"/>
              </a:rPr>
              <a:t>Programme</a:t>
            </a:r>
            <a:r>
              <a:rPr lang="en-US" sz="1400" dirty="0">
                <a:latin typeface="Trebuchet MS" panose="020B0603020202020204" pitchFamily="34" charset="0"/>
              </a:rPr>
              <a:t> output indicators and can be linked to a related </a:t>
            </a:r>
            <a:r>
              <a:rPr lang="en-US" sz="1400" dirty="0" err="1">
                <a:latin typeface="Trebuchet MS" panose="020B0603020202020204" pitchFamily="34" charset="0"/>
              </a:rPr>
              <a:t>programme</a:t>
            </a:r>
            <a:r>
              <a:rPr lang="en-US" sz="1400" dirty="0">
                <a:latin typeface="Trebuchet MS" panose="020B0603020202020204" pitchFamily="34" charset="0"/>
              </a:rPr>
              <a:t> indicator.</a:t>
            </a:r>
          </a:p>
          <a:p>
            <a:r>
              <a:rPr lang="en-US" sz="1400" dirty="0">
                <a:latin typeface="Trebuchet MS" panose="020B0603020202020204" pitchFamily="34" charset="0"/>
              </a:rPr>
              <a:t>Correctness of outputs and their linkage with the </a:t>
            </a:r>
            <a:r>
              <a:rPr lang="en-US" sz="1400" dirty="0" err="1">
                <a:latin typeface="Trebuchet MS" panose="020B0603020202020204" pitchFamily="34" charset="0"/>
              </a:rPr>
              <a:t>programme</a:t>
            </a:r>
            <a:r>
              <a:rPr lang="en-US" sz="1400" dirty="0">
                <a:latin typeface="Trebuchet MS" panose="020B0603020202020204" pitchFamily="34" charset="0"/>
              </a:rPr>
              <a:t> indicators will be assessed and scored.</a:t>
            </a:r>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11</a:t>
            </a:fld>
            <a:endParaRPr lang="en-US"/>
          </a:p>
        </p:txBody>
      </p:sp>
    </p:spTree>
    <p:extLst>
      <p:ext uri="{BB962C8B-B14F-4D97-AF65-F5344CB8AC3E}">
        <p14:creationId xmlns:p14="http://schemas.microsoft.com/office/powerpoint/2010/main" val="205979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solidFill>
                <a:srgbClr val="002060"/>
              </a:solidFill>
              <a:latin typeface="Trebuchet MS" panose="020B0603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12</a:t>
            </a:fld>
            <a:endParaRPr lang="en-US"/>
          </a:p>
        </p:txBody>
      </p:sp>
    </p:spTree>
    <p:extLst>
      <p:ext uri="{BB962C8B-B14F-4D97-AF65-F5344CB8AC3E}">
        <p14:creationId xmlns:p14="http://schemas.microsoft.com/office/powerpoint/2010/main" val="268669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Research </a:t>
            </a:r>
            <a:r>
              <a:rPr lang="en-US" sz="1400" dirty="0" err="1">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organisations</a:t>
            </a: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 = </a:t>
            </a:r>
            <a:r>
              <a:rPr lang="en-GB" sz="1400" b="1" dirty="0">
                <a:effectLst/>
                <a:latin typeface="Trebuchet MS" panose="020B0603020202020204" pitchFamily="34" charset="0"/>
                <a:ea typeface="Times New Roman" panose="02020603050405020304" pitchFamily="18" charset="0"/>
              </a:rPr>
              <a:t>bodies with a primary goal to conduct independently fundamental research, industrial research and experimental development and to disseminate the results of such activities by way of teaching, publication or knowledge transfer. </a:t>
            </a:r>
            <a:endParaRPr lang="en-US" sz="1400" dirty="0">
              <a:effectLst/>
              <a:latin typeface="Trebuchet MS" panose="020B0603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for RCR 84-There are 3 project partners but they decide that after the project will be finalized only 2 of them will continue to collaborate and will sign the Memorandum of Understanding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13</a:t>
            </a:fld>
            <a:endParaRPr lang="en-US"/>
          </a:p>
        </p:txBody>
      </p:sp>
    </p:spTree>
    <p:extLst>
      <p:ext uri="{BB962C8B-B14F-4D97-AF65-F5344CB8AC3E}">
        <p14:creationId xmlns:p14="http://schemas.microsoft.com/office/powerpoint/2010/main" val="246635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solidFill>
                  <a:srgbClr val="C00000"/>
                </a:solidFill>
                <a:latin typeface="Trebuchet MS" panose="020B0603020202020204" pitchFamily="34" charset="0"/>
              </a:rPr>
              <a:t>Internal working meetings</a:t>
            </a:r>
            <a:r>
              <a:rPr lang="en-US" sz="1400" dirty="0">
                <a:solidFill>
                  <a:srgbClr val="002060"/>
                </a:solidFill>
                <a:latin typeface="Trebuchet MS" panose="020B0603020202020204" pitchFamily="34" charset="0"/>
              </a:rPr>
              <a:t>, </a:t>
            </a:r>
            <a:r>
              <a:rPr lang="en-US" sz="1400" dirty="0">
                <a:solidFill>
                  <a:srgbClr val="C00000"/>
                </a:solidFill>
                <a:latin typeface="Trebuchet MS" panose="020B0603020202020204" pitchFamily="34" charset="0"/>
              </a:rPr>
              <a:t>steering committees</a:t>
            </a:r>
            <a:r>
              <a:rPr lang="en-US" sz="1400" dirty="0">
                <a:solidFill>
                  <a:srgbClr val="002060"/>
                </a:solidFill>
                <a:latin typeface="Trebuchet MS" panose="020B0603020202020204" pitchFamily="34" charset="0"/>
              </a:rPr>
              <a:t> of the project staff are </a:t>
            </a:r>
            <a:r>
              <a:rPr lang="en-US" sz="1400" dirty="0">
                <a:solidFill>
                  <a:srgbClr val="C00000"/>
                </a:solidFill>
                <a:latin typeface="Trebuchet MS" panose="020B0603020202020204" pitchFamily="34" charset="0"/>
              </a:rPr>
              <a:t>not</a:t>
            </a:r>
            <a:r>
              <a:rPr lang="en-US" sz="1400" dirty="0">
                <a:solidFill>
                  <a:srgbClr val="002060"/>
                </a:solidFill>
                <a:latin typeface="Trebuchet MS" panose="020B0603020202020204" pitchFamily="34" charset="0"/>
              </a:rPr>
              <a:t> considered as </a:t>
            </a:r>
            <a:r>
              <a:rPr lang="en-US" sz="1400" dirty="0">
                <a:solidFill>
                  <a:srgbClr val="C00000"/>
                </a:solidFill>
                <a:latin typeface="Trebuchet MS" panose="020B0603020202020204" pitchFamily="34" charset="0"/>
              </a:rPr>
              <a:t>public events</a:t>
            </a:r>
            <a:r>
              <a:rPr lang="en-US" sz="1400" dirty="0">
                <a:solidFill>
                  <a:srgbClr val="002060"/>
                </a:solidFill>
                <a:latin typeface="Trebuchet MS" panose="020B0603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14</a:t>
            </a:fld>
            <a:endParaRPr lang="en-US"/>
          </a:p>
        </p:txBody>
      </p:sp>
    </p:spTree>
    <p:extLst>
      <p:ext uri="{BB962C8B-B14F-4D97-AF65-F5344CB8AC3E}">
        <p14:creationId xmlns:p14="http://schemas.microsoft.com/office/powerpoint/2010/main" val="4042117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latin typeface="Trebuchet MS" panose="020B0603020202020204" pitchFamily="34" charset="0"/>
              </a:rPr>
              <a:t>RCO 81</a:t>
            </a:r>
          </a:p>
          <a:p>
            <a:endParaRPr lang="en-US" sz="1400" dirty="0">
              <a:latin typeface="Trebuchet MS" panose="020B0603020202020204" pitchFamily="34" charset="0"/>
            </a:endParaRPr>
          </a:p>
          <a:p>
            <a:r>
              <a:rPr lang="en-US" sz="1400" dirty="0">
                <a:latin typeface="Trebuchet MS" panose="020B0603020202020204" pitchFamily="34" charset="0"/>
              </a:rPr>
              <a:t>Joint actions across borders could include, for instance, exchange activities or exchange visits organized with partners across borders. </a:t>
            </a:r>
          </a:p>
          <a:p>
            <a:r>
              <a:rPr lang="en-US" sz="1400" dirty="0">
                <a:latin typeface="Trebuchet MS" panose="020B0603020202020204" pitchFamily="34" charset="0"/>
              </a:rPr>
              <a:t>Participations (i.e. number of persons attending a joint action across borders - e.g. citizens, volunteers, students, pupils, public officials, etc.) are counted for each joint action </a:t>
            </a:r>
            <a:r>
              <a:rPr lang="en-US" sz="1400" dirty="0" err="1">
                <a:latin typeface="Trebuchet MS" panose="020B0603020202020204" pitchFamily="34" charset="0"/>
              </a:rPr>
              <a:t>organised</a:t>
            </a:r>
            <a:r>
              <a:rPr lang="en-US" sz="1400" dirty="0">
                <a:latin typeface="Trebuchet MS" panose="020B0603020202020204" pitchFamily="34" charset="0"/>
              </a:rPr>
              <a:t> on the basis of attendance lists or other relevant means of quantification. </a:t>
            </a:r>
          </a:p>
          <a:p>
            <a:r>
              <a:rPr lang="en-US" sz="1400" dirty="0">
                <a:latin typeface="Trebuchet MS" panose="020B0603020202020204" pitchFamily="34" charset="0"/>
              </a:rPr>
              <a:t>A joint action is considered as the action </a:t>
            </a:r>
            <a:r>
              <a:rPr lang="en-US" sz="1400" dirty="0" err="1">
                <a:latin typeface="Trebuchet MS" panose="020B0603020202020204" pitchFamily="34" charset="0"/>
              </a:rPr>
              <a:t>organised</a:t>
            </a:r>
            <a:r>
              <a:rPr lang="en-US" sz="1400" dirty="0">
                <a:latin typeface="Trebuchet MS" panose="020B0603020202020204" pitchFamily="34" charset="0"/>
              </a:rPr>
              <a:t> with the involvement of organizations from at least two participating countries.</a:t>
            </a: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15</a:t>
            </a:fld>
            <a:endParaRPr lang="en-US"/>
          </a:p>
        </p:txBody>
      </p:sp>
    </p:spTree>
    <p:extLst>
      <p:ext uri="{BB962C8B-B14F-4D97-AF65-F5344CB8AC3E}">
        <p14:creationId xmlns:p14="http://schemas.microsoft.com/office/powerpoint/2010/main" val="302765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latin typeface="Trebuchet MS" panose="020B0603020202020204" pitchFamily="34" charset="0"/>
              </a:rPr>
              <a:t>RCR 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The organizations are legal entities involved in project implementation. </a:t>
            </a: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r>
              <a:rPr lang="en-US" sz="1400" dirty="0">
                <a:latin typeface="Trebuchet MS" panose="020B0603020202020204" pitchFamily="34" charset="0"/>
              </a:rPr>
              <a:t>-The evidence on the commitment of the partner organizations to cooperate after the project ends its implementation period will be a cooperation agreement signed during the contracting stage. </a:t>
            </a:r>
          </a:p>
          <a:p>
            <a:r>
              <a:rPr lang="en-US" sz="1400" dirty="0">
                <a:latin typeface="Trebuchet MS" panose="020B0603020202020204" pitchFamily="34" charset="0"/>
              </a:rPr>
              <a:t>-Multiple counting will be removed at the level of the specific objective. An </a:t>
            </a:r>
            <a:r>
              <a:rPr lang="en-US" sz="1400" dirty="0" err="1">
                <a:latin typeface="Trebuchet MS" panose="020B0603020202020204" pitchFamily="34" charset="0"/>
              </a:rPr>
              <a:t>organisation</a:t>
            </a:r>
            <a:r>
              <a:rPr lang="en-US" sz="1400" dirty="0">
                <a:latin typeface="Trebuchet MS" panose="020B0603020202020204" pitchFamily="34" charset="0"/>
              </a:rPr>
              <a:t> is considered once regardless how many times it receives support from operations in the same specific objective.</a:t>
            </a: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16</a:t>
            </a:fld>
            <a:endParaRPr lang="en-US"/>
          </a:p>
        </p:txBody>
      </p:sp>
    </p:spTree>
    <p:extLst>
      <p:ext uri="{BB962C8B-B14F-4D97-AF65-F5344CB8AC3E}">
        <p14:creationId xmlns:p14="http://schemas.microsoft.com/office/powerpoint/2010/main" val="50964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US" sz="1400" b="1" dirty="0">
                <a:latin typeface="Trebuchet MS" panose="020B0603020202020204" pitchFamily="34" charset="0"/>
              </a:rPr>
              <a:t>RCO 116 </a:t>
            </a:r>
          </a:p>
          <a:p>
            <a:pPr marL="0" indent="0" algn="just">
              <a:buFont typeface="Wingdings" panose="05000000000000000000" pitchFamily="2" charset="2"/>
              <a:buNone/>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An identified solution should </a:t>
            </a:r>
            <a:r>
              <a:rPr lang="en-US" sz="1400" dirty="0">
                <a:solidFill>
                  <a:srgbClr val="C00000"/>
                </a:solidFill>
                <a:effectLst/>
                <a:latin typeface="Trebuchet MS" panose="020B0603020202020204" pitchFamily="34" charset="0"/>
                <a:ea typeface="Times New Roman" panose="02020603050405020304" pitchFamily="18" charset="0"/>
                <a:cs typeface="Trebuchet MS" panose="020B0603020202020204" pitchFamily="34" charset="0"/>
              </a:rPr>
              <a:t>include clear indications of the actions needed for it to be taken up or to be upscaled</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a:p>
            <a:pPr marL="171450" indent="-171450" algn="just">
              <a:buFont typeface="Wingdings" panose="05000000000000000000" pitchFamily="2" charset="2"/>
              <a:buChar char="§"/>
            </a:pP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a:t>
            </a: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mplies the involvement of organizations from at least two participating countries in the drafting and design process of the solution.</a:t>
            </a:r>
          </a:p>
          <a:p>
            <a:pPr marL="171450" indent="-171450" algn="just">
              <a:buFont typeface="Wingdings" panose="05000000000000000000" pitchFamily="2" charset="2"/>
              <a:buChar cha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a:t>
            </a:r>
            <a:r>
              <a:rPr lang="fr-FR" sz="1400" dirty="0" err="1">
                <a:solidFill>
                  <a:srgbClr val="002060"/>
                </a:solidFill>
                <a:latin typeface="Trebuchet MS" panose="020B0603020202020204" pitchFamily="34" charset="0"/>
              </a:rPr>
              <a:t>methodologies</a:t>
            </a:r>
            <a:r>
              <a:rPr lang="fr-FR" sz="1400" dirty="0">
                <a:solidFill>
                  <a:srgbClr val="002060"/>
                </a:solidFill>
                <a:latin typeface="Trebuchet MS" panose="020B0603020202020204" pitchFamily="34" charset="0"/>
              </a:rPr>
              <a:t>, IT Tools, management plans;</a:t>
            </a:r>
          </a:p>
          <a:p>
            <a:pPr marL="171450" indent="-171450" algn="just">
              <a:buFont typeface="Wingdings" panose="05000000000000000000" pitchFamily="2" charset="2"/>
              <a:buChar char="§"/>
            </a:pPr>
            <a:endParaRPr lang="fr-FR" sz="1400" dirty="0">
              <a:solidFill>
                <a:srgbClr val="002060"/>
              </a:solidFill>
              <a:latin typeface="Trebuchet MS" panose="020B0603020202020204" pitchFamily="34" charset="0"/>
            </a:endParaRPr>
          </a:p>
          <a:p>
            <a:pPr marL="0" indent="0" algn="just">
              <a:buFont typeface="Wingdings" panose="05000000000000000000" pitchFamily="2" charset="2"/>
              <a:buNone/>
            </a:pPr>
            <a:r>
              <a:rPr lang="en-US" sz="1400" noProof="0" dirty="0">
                <a:solidFill>
                  <a:srgbClr val="002060"/>
                </a:solidFill>
                <a:latin typeface="Trebuchet MS" panose="020B0603020202020204" pitchFamily="34" charset="0"/>
              </a:rPr>
              <a:t>Example for RCO84-116 and RCR 104: </a:t>
            </a:r>
          </a:p>
          <a:p>
            <a:pPr marL="0" indent="0" algn="just">
              <a:buFont typeface="Wingdings" panose="05000000000000000000" pitchFamily="2" charset="2"/>
              <a:buNone/>
            </a:pPr>
            <a:r>
              <a:rPr lang="en-US" sz="1400" noProof="0" dirty="0">
                <a:solidFill>
                  <a:srgbClr val="002060"/>
                </a:solidFill>
                <a:latin typeface="Trebuchet MS" panose="020B0603020202020204" pitchFamily="34" charset="0"/>
              </a:rPr>
              <a:t>The project develops an innovative technical solution (RCO84) to select and recycle garbage, which has to be piloted (RCO116). This solution could be taken up by other organizations or further developed by the  organizations from the projects after the project is finalized (RCR104).</a:t>
            </a:r>
          </a:p>
          <a:p>
            <a:pPr marL="0" indent="0" algn="just">
              <a:buFont typeface="Wingdings" panose="05000000000000000000" pitchFamily="2" charset="2"/>
              <a:buNone/>
            </a:pPr>
            <a:endParaRPr lang="en-US" noProof="0" dirty="0">
              <a:solidFill>
                <a:srgbClr val="002060"/>
              </a:solidFill>
              <a:latin typeface="Trebuchet MS" panose="020B0603020202020204" pitchFamily="34" charset="0"/>
            </a:endParaRPr>
          </a:p>
          <a:p>
            <a:pPr marL="0" indent="0" algn="just">
              <a:buFont typeface="Wingdings" panose="05000000000000000000" pitchFamily="2" charset="2"/>
              <a:buNone/>
            </a:pPr>
            <a:endParaRPr lang="fr-FR" dirty="0">
              <a:solidFill>
                <a:srgbClr val="002060"/>
              </a:solidFill>
              <a:latin typeface="Trebuchet MS" panose="020B0603020202020204" pitchFamily="34" charset="0"/>
            </a:endParaRPr>
          </a:p>
          <a:p>
            <a:pPr marL="0" indent="0" algn="just">
              <a:buFont typeface="Wingdings" panose="05000000000000000000" pitchFamily="2" charset="2"/>
              <a:buNone/>
            </a:pPr>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17</a:t>
            </a:fld>
            <a:endParaRPr lang="en-US"/>
          </a:p>
        </p:txBody>
      </p:sp>
    </p:spTree>
    <p:extLst>
      <p:ext uri="{BB962C8B-B14F-4D97-AF65-F5344CB8AC3E}">
        <p14:creationId xmlns:p14="http://schemas.microsoft.com/office/powerpoint/2010/main" val="355740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US" sz="1400" b="1" dirty="0">
                <a:latin typeface="Trebuchet MS" panose="020B0603020202020204" pitchFamily="34" charset="0"/>
              </a:rPr>
              <a:t>RCO 84 </a:t>
            </a:r>
          </a:p>
          <a:p>
            <a:pPr marL="171450" indent="-171450" algn="just">
              <a:buFont typeface="Wingdings" panose="05000000000000000000" pitchFamily="2" charset="2"/>
              <a:buChar char="§"/>
            </a:pPr>
            <a:r>
              <a:rPr lang="en-US" sz="1400" dirty="0">
                <a:solidFill>
                  <a:srgbClr val="002060"/>
                </a:solidFill>
                <a:latin typeface="Trebuchet MS" panose="020B0603020202020204" pitchFamily="34" charset="0"/>
              </a:rPr>
              <a:t>Scope = to test procedures, new instruments, tools, experimentation or the transfer of practices;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1" dirty="0">
              <a:solidFill>
                <a:srgbClr val="002060"/>
              </a:solidFill>
              <a:latin typeface="Trebuchet MS" panose="020B0603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latin typeface="Trebuchet MS" panose="020B0603020202020204" pitchFamily="34" charset="0"/>
              </a:rPr>
              <a:t>Examples: </a:t>
            </a:r>
            <a:r>
              <a:rPr lang="en-US" sz="1400" dirty="0">
                <a:solidFill>
                  <a:srgbClr val="002060"/>
                </a:solidFill>
                <a:latin typeface="Trebuchet MS" panose="020B0603020202020204" pitchFamily="34" charset="0"/>
              </a:rPr>
              <a:t>services, tools, methods or approaches, even a pilot small scale investment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solidFill>
                <a:srgbClr val="002060"/>
              </a:solidFill>
              <a:latin typeface="Trebuchet MS" panose="020B0603020202020204" pitchFamily="34" charset="0"/>
            </a:endParaRPr>
          </a:p>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18</a:t>
            </a:fld>
            <a:endParaRPr lang="en-US"/>
          </a:p>
        </p:txBody>
      </p:sp>
    </p:spTree>
    <p:extLst>
      <p:ext uri="{BB962C8B-B14F-4D97-AF65-F5344CB8AC3E}">
        <p14:creationId xmlns:p14="http://schemas.microsoft.com/office/powerpoint/2010/main" val="2678233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Examples: </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 jointly developed platform, IT tool, data base, data collection method, solution (RCO 116), which could also be piloted/tested) (RCO84) is actually implemented by one (or several) of the partners in their own </a:t>
            </a:r>
            <a:r>
              <a:rPr lang="en-US" sz="1400"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or in other </a:t>
            </a:r>
            <a:r>
              <a:rPr lang="en-US" sz="1400"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a:t>
            </a:r>
            <a:r>
              <a:rPr lang="en-US" sz="1400"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during the project duration or within one year after project completion (RCR104). </a:t>
            </a:r>
          </a:p>
          <a:p>
            <a:endParaRPr lang="en-US" sz="1400" dirty="0">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19</a:t>
            </a:fld>
            <a:endParaRPr lang="en-US"/>
          </a:p>
        </p:txBody>
      </p:sp>
    </p:spTree>
    <p:extLst>
      <p:ext uri="{BB962C8B-B14F-4D97-AF65-F5344CB8AC3E}">
        <p14:creationId xmlns:p14="http://schemas.microsoft.com/office/powerpoint/2010/main" val="2187694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20</a:t>
            </a:fld>
            <a:endParaRPr lang="en-US"/>
          </a:p>
        </p:txBody>
      </p:sp>
    </p:spTree>
    <p:extLst>
      <p:ext uri="{BB962C8B-B14F-4D97-AF65-F5344CB8AC3E}">
        <p14:creationId xmlns:p14="http://schemas.microsoft.com/office/powerpoint/2010/main" val="53152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01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400" dirty="0">
                <a:latin typeface="Trebuchet MS" panose="020B0603020202020204" pitchFamily="34" charset="0"/>
              </a:rPr>
              <a:t>In Part III of the Guidelines there are details provided on how to fill in each section.</a:t>
            </a:r>
          </a:p>
          <a:p>
            <a:r>
              <a:rPr lang="ro-RO" sz="1400" dirty="0">
                <a:latin typeface="Trebuchet MS" panose="020B0603020202020204" pitchFamily="34" charset="0"/>
              </a:rPr>
              <a:t>Annex 7 to the Guidelines is the Grid which will be used for strategic and operational assessment. Recommend to read the criteria.</a:t>
            </a:r>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21</a:t>
            </a:fld>
            <a:endParaRPr lang="en-US"/>
          </a:p>
        </p:txBody>
      </p:sp>
    </p:spTree>
    <p:extLst>
      <p:ext uri="{BB962C8B-B14F-4D97-AF65-F5344CB8AC3E}">
        <p14:creationId xmlns:p14="http://schemas.microsoft.com/office/powerpoint/2010/main" val="175559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22</a:t>
            </a:fld>
            <a:endParaRPr lang="en-US"/>
          </a:p>
        </p:txBody>
      </p:sp>
    </p:spTree>
    <p:extLst>
      <p:ext uri="{BB962C8B-B14F-4D97-AF65-F5344CB8AC3E}">
        <p14:creationId xmlns:p14="http://schemas.microsoft.com/office/powerpoint/2010/main" val="1174091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23</a:t>
            </a:fld>
            <a:endParaRPr lang="en-US"/>
          </a:p>
        </p:txBody>
      </p:sp>
    </p:spTree>
    <p:extLst>
      <p:ext uri="{BB962C8B-B14F-4D97-AF65-F5344CB8AC3E}">
        <p14:creationId xmlns:p14="http://schemas.microsoft.com/office/powerpoint/2010/main" val="790677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24</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87">
              <a:defRPr/>
            </a:pPr>
            <a:r>
              <a:rPr lang="en-GB" sz="1800" dirty="0">
                <a:solidFill>
                  <a:srgbClr val="000000"/>
                </a:solidFill>
                <a:latin typeface="Trebuchet MS" panose="020B0603020202020204" pitchFamily="34" charset="0"/>
                <a:ea typeface="Calibri" panose="020F0502020204030204" pitchFamily="34" charset="0"/>
                <a:cs typeface="EUAlbertina"/>
              </a:rPr>
              <a:t>The amount of costs which will be reimbursed as flat rate of 40% of the direct eligible staff costs is directly linked to the expenditures certified as eligible for </a:t>
            </a:r>
            <a:r>
              <a:rPr lang="en-GB" sz="1800" i="1" dirty="0">
                <a:solidFill>
                  <a:srgbClr val="000000"/>
                </a:solidFill>
                <a:latin typeface="Trebuchet MS" panose="020B0603020202020204" pitchFamily="34" charset="0"/>
                <a:ea typeface="Calibri" panose="020F0502020204030204" pitchFamily="34" charset="0"/>
                <a:cs typeface="EUAlbertina"/>
              </a:rPr>
              <a:t>Staff costs</a:t>
            </a:r>
            <a:r>
              <a:rPr lang="en-GB" sz="1800" dirty="0">
                <a:solidFill>
                  <a:srgbClr val="000000"/>
                </a:solidFill>
                <a:latin typeface="Trebuchet MS" panose="020B0603020202020204" pitchFamily="34" charset="0"/>
                <a:ea typeface="Calibri" panose="020F0502020204030204" pitchFamily="34" charset="0"/>
                <a:cs typeface="EUAlbertina"/>
              </a:rPr>
              <a:t> during the management verification and are calculated automatically by </a:t>
            </a:r>
            <a:r>
              <a:rPr lang="en-GB" sz="1800" dirty="0" err="1">
                <a:solidFill>
                  <a:srgbClr val="000000"/>
                </a:solidFill>
                <a:latin typeface="Trebuchet MS" panose="020B0603020202020204" pitchFamily="34" charset="0"/>
                <a:ea typeface="Calibri" panose="020F0502020204030204" pitchFamily="34" charset="0"/>
                <a:cs typeface="EUAlbertina"/>
              </a:rPr>
              <a:t>Jems</a:t>
            </a:r>
            <a:r>
              <a:rPr lang="en-GB" sz="1800" dirty="0">
                <a:solidFill>
                  <a:srgbClr val="000000"/>
                </a:solidFill>
                <a:latin typeface="Trebuchet MS" panose="020B0603020202020204" pitchFamily="34" charset="0"/>
                <a:ea typeface="Calibri" panose="020F0502020204030204" pitchFamily="34" charset="0"/>
                <a:cs typeface="EUAlbertina"/>
              </a:rPr>
              <a:t> in each financial report.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25</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26</a:t>
            </a:fld>
            <a:endParaRPr lang="en-US"/>
          </a:p>
        </p:txBody>
      </p:sp>
    </p:spTree>
    <p:extLst>
      <p:ext uri="{BB962C8B-B14F-4D97-AF65-F5344CB8AC3E}">
        <p14:creationId xmlns:p14="http://schemas.microsoft.com/office/powerpoint/2010/main" val="2273969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9E70F-33BD-438F-95ED-349416A70898}" type="slidenum">
              <a:rPr lang="en-US" smtClean="0"/>
              <a:t>27</a:t>
            </a:fld>
            <a:endParaRPr lang="en-US"/>
          </a:p>
        </p:txBody>
      </p:sp>
    </p:spTree>
    <p:extLst>
      <p:ext uri="{BB962C8B-B14F-4D97-AF65-F5344CB8AC3E}">
        <p14:creationId xmlns:p14="http://schemas.microsoft.com/office/powerpoint/2010/main" val="3413843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28</a:t>
            </a:fld>
            <a:endParaRPr lang="en-US"/>
          </a:p>
        </p:txBody>
      </p:sp>
    </p:spTree>
    <p:extLst>
      <p:ext uri="{BB962C8B-B14F-4D97-AF65-F5344CB8AC3E}">
        <p14:creationId xmlns:p14="http://schemas.microsoft.com/office/powerpoint/2010/main" val="366413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3</a:t>
            </a:fld>
            <a:endParaRPr lang="en-US"/>
          </a:p>
        </p:txBody>
      </p:sp>
    </p:spTree>
    <p:extLst>
      <p:ext uri="{BB962C8B-B14F-4D97-AF65-F5344CB8AC3E}">
        <p14:creationId xmlns:p14="http://schemas.microsoft.com/office/powerpoint/2010/main" val="248960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147" indent="-229147">
              <a:buFont typeface="+mj-lt"/>
              <a:buAutoNum type="arabicPeriod"/>
            </a:pPr>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4</a:t>
            </a:fld>
            <a:endParaRPr lang="en-US"/>
          </a:p>
        </p:txBody>
      </p:sp>
    </p:spTree>
    <p:extLst>
      <p:ext uri="{BB962C8B-B14F-4D97-AF65-F5344CB8AC3E}">
        <p14:creationId xmlns:p14="http://schemas.microsoft.com/office/powerpoint/2010/main" val="122694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5</a:t>
            </a:fld>
            <a:endParaRPr lang="en-US"/>
          </a:p>
        </p:txBody>
      </p:sp>
    </p:spTree>
    <p:extLst>
      <p:ext uri="{BB962C8B-B14F-4D97-AF65-F5344CB8AC3E}">
        <p14:creationId xmlns:p14="http://schemas.microsoft.com/office/powerpoint/2010/main" val="283077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6</a:t>
            </a:fld>
            <a:endParaRPr lang="en-US"/>
          </a:p>
        </p:txBody>
      </p:sp>
    </p:spTree>
    <p:extLst>
      <p:ext uri="{BB962C8B-B14F-4D97-AF65-F5344CB8AC3E}">
        <p14:creationId xmlns:p14="http://schemas.microsoft.com/office/powerpoint/2010/main" val="337724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sz="1400" b="1" dirty="0">
              <a:ln/>
              <a:solidFill>
                <a:schemeClr val="bg1"/>
              </a:solidFill>
              <a:latin typeface="Tw Cen MT" panose="020B0602020104020603" pitchFamily="34" charset="0"/>
            </a:endParaRPr>
          </a:p>
          <a:p>
            <a:pPr>
              <a:defRPr/>
            </a:pPr>
            <a:r>
              <a:rPr lang="en-US" sz="1400" b="1" dirty="0">
                <a:ln/>
                <a:solidFill>
                  <a:schemeClr val="tx1"/>
                </a:solidFill>
                <a:latin typeface="Trebuchet MS" panose="020B0603020202020204" pitchFamily="34" charset="0"/>
              </a:rPr>
              <a:t>Interreg NEXT BSB </a:t>
            </a:r>
            <a:r>
              <a:rPr lang="en-US" sz="1400" b="1" dirty="0" err="1">
                <a:ln/>
                <a:solidFill>
                  <a:schemeClr val="tx1"/>
                </a:solidFill>
                <a:latin typeface="Trebuchet MS" panose="020B0603020202020204" pitchFamily="34" charset="0"/>
              </a:rPr>
              <a:t>Programme</a:t>
            </a:r>
            <a:r>
              <a:rPr lang="en-US" sz="1400" b="1" dirty="0">
                <a:ln/>
                <a:solidFill>
                  <a:schemeClr val="tx1"/>
                </a:solidFill>
                <a:latin typeface="Trebuchet MS" panose="020B0603020202020204" pitchFamily="34" charset="0"/>
              </a:rPr>
              <a:t> is in line with 2 policy objectives and one Interreg specific objective, further translated into 3 </a:t>
            </a:r>
            <a:r>
              <a:rPr lang="en-US" sz="1400" b="1" dirty="0" err="1">
                <a:ln/>
                <a:solidFill>
                  <a:schemeClr val="tx1"/>
                </a:solidFill>
                <a:latin typeface="Trebuchet MS" panose="020B0603020202020204" pitchFamily="34" charset="0"/>
              </a:rPr>
              <a:t>programme</a:t>
            </a:r>
            <a:r>
              <a:rPr lang="en-US" sz="1400" b="1" dirty="0">
                <a:ln/>
                <a:solidFill>
                  <a:schemeClr val="tx1"/>
                </a:solidFill>
                <a:latin typeface="Trebuchet MS" panose="020B0603020202020204" pitchFamily="34" charset="0"/>
              </a:rPr>
              <a:t> priorities and 4 specific objectives.</a:t>
            </a:r>
            <a:r>
              <a:rPr lang="ro-RO" sz="1400" b="1" dirty="0">
                <a:ln/>
                <a:solidFill>
                  <a:schemeClr val="tx1"/>
                </a:solidFill>
                <a:latin typeface="Trebuchet MS" panose="020B0603020202020204" pitchFamily="34" charset="0"/>
              </a:rPr>
              <a:t> </a:t>
            </a:r>
          </a:p>
          <a:p>
            <a:pPr>
              <a:defRPr/>
            </a:pPr>
            <a:endParaRPr lang="en-US" sz="1400" b="1" dirty="0">
              <a:ln/>
              <a:solidFill>
                <a:schemeClr val="tx1"/>
              </a:solidFill>
              <a:latin typeface="Trebuchet MS" panose="020B0603020202020204" pitchFamily="34" charset="0"/>
            </a:endParaRPr>
          </a:p>
          <a:p>
            <a:pPr>
              <a:defRPr/>
            </a:pPr>
            <a:r>
              <a:rPr lang="en-US" sz="1400" b="1" dirty="0">
                <a:ln/>
                <a:solidFill>
                  <a:schemeClr val="tx1"/>
                </a:solidFill>
                <a:latin typeface="Trebuchet MS" panose="020B0603020202020204" pitchFamily="34" charset="0"/>
              </a:rPr>
              <a:t>While the two first priorities (Priority 1 and Priority 2) were considered when the </a:t>
            </a:r>
            <a:r>
              <a:rPr lang="en-US" sz="1400" b="1" dirty="0" err="1">
                <a:ln/>
                <a:solidFill>
                  <a:schemeClr val="tx1"/>
                </a:solidFill>
                <a:latin typeface="Trebuchet MS" panose="020B0603020202020204" pitchFamily="34" charset="0"/>
              </a:rPr>
              <a:t>Programme</a:t>
            </a:r>
            <a:r>
              <a:rPr lang="en-US" sz="1400" b="1" dirty="0">
                <a:ln/>
                <a:solidFill>
                  <a:schemeClr val="tx1"/>
                </a:solidFill>
                <a:latin typeface="Trebuchet MS" panose="020B0603020202020204" pitchFamily="34" charset="0"/>
              </a:rPr>
              <a:t> was initially approved by the EC - December 2022, Priority 3 was added at a latter stage, following the additional allocation of funds from the EC in 2023.</a:t>
            </a:r>
          </a:p>
          <a:p>
            <a:pPr>
              <a:defRPr/>
            </a:pPr>
            <a:endParaRPr lang="en-US" sz="1400" b="1" dirty="0">
              <a:ln/>
              <a:solidFill>
                <a:schemeClr val="tx1"/>
              </a:solidFill>
              <a:latin typeface="Trebuchet MS" panose="020B0603020202020204" pitchFamily="34" charset="0"/>
            </a:endParaRPr>
          </a:p>
          <a:p>
            <a:pPr>
              <a:defRPr/>
            </a:pPr>
            <a:r>
              <a:rPr lang="en-US" sz="1400" b="1" dirty="0">
                <a:ln/>
                <a:solidFill>
                  <a:schemeClr val="tx1"/>
                </a:solidFill>
                <a:latin typeface="Trebuchet MS" panose="020B0603020202020204" pitchFamily="34" charset="0"/>
              </a:rPr>
              <a:t>The call for regular projects is opened for priority 1 and 2 and the call for small scale projects is opened  for priority 2 and 3.</a:t>
            </a:r>
          </a:p>
          <a:p>
            <a:pPr>
              <a:defRPr/>
            </a:pPr>
            <a:endParaRPr lang="en-US" sz="1400" b="1" dirty="0">
              <a:ln/>
              <a:solidFill>
                <a:schemeClr val="tx1"/>
              </a:solidFill>
              <a:latin typeface="Trebuchet MS" panose="020B0603020202020204" pitchFamily="34" charset="0"/>
            </a:endParaRPr>
          </a:p>
          <a:p>
            <a:pPr>
              <a:defRPr/>
            </a:pPr>
            <a:r>
              <a:rPr lang="en-US" sz="1400" b="1" dirty="0">
                <a:ln/>
                <a:solidFill>
                  <a:schemeClr val="tx1"/>
                </a:solidFill>
                <a:latin typeface="Trebuchet MS" panose="020B0603020202020204" pitchFamily="34" charset="0"/>
              </a:rPr>
              <a:t>Within each specific objective the </a:t>
            </a:r>
            <a:r>
              <a:rPr lang="en-US" sz="1400" b="1" dirty="0" err="1">
                <a:ln/>
                <a:solidFill>
                  <a:schemeClr val="tx1"/>
                </a:solidFill>
                <a:latin typeface="Trebuchet MS" panose="020B0603020202020204" pitchFamily="34" charset="0"/>
              </a:rPr>
              <a:t>programme</a:t>
            </a:r>
            <a:r>
              <a:rPr lang="en-US" sz="1400" b="1" dirty="0">
                <a:ln/>
                <a:solidFill>
                  <a:schemeClr val="tx1"/>
                </a:solidFill>
                <a:latin typeface="Trebuchet MS" panose="020B0603020202020204" pitchFamily="34" charset="0"/>
              </a:rPr>
              <a:t> identified a number of fields of action. Each project will have to contribute to only one field of action within the selected specific objective.</a:t>
            </a:r>
          </a:p>
          <a:p>
            <a:pPr>
              <a:defRPr/>
            </a:pPr>
            <a:r>
              <a:rPr lang="en-US" sz="1400" b="1" dirty="0">
                <a:ln/>
                <a:solidFill>
                  <a:schemeClr val="tx1"/>
                </a:solidFill>
                <a:latin typeface="Trebuchet MS" panose="020B0603020202020204" pitchFamily="34" charset="0"/>
              </a:rPr>
              <a:t>-----------------------------------------------------------------------------------------</a:t>
            </a: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err="1">
                <a:effectLst/>
                <a:latin typeface="Trebuchet MS" panose="020B0603020202020204" pitchFamily="34" charset="0"/>
                <a:ea typeface="Times New Roman" panose="02020603050405020304" pitchFamily="18" charset="0"/>
              </a:rPr>
              <a:t>Dezvoltarea</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și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consolidarea</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capacităților</a:t>
            </a:r>
            <a:r>
              <a:rPr lang="en-US" sz="1400" dirty="0">
                <a:effectLst/>
                <a:latin typeface="Trebuchet MS" panose="020B0603020202020204" pitchFamily="34" charset="0"/>
                <a:ea typeface="Times New Roman" panose="02020603050405020304" pitchFamily="18" charset="0"/>
              </a:rPr>
              <a:t> de </a:t>
            </a:r>
            <a:r>
              <a:rPr lang="en-US" sz="1400" dirty="0" err="1">
                <a:effectLst/>
                <a:latin typeface="Trebuchet MS" panose="020B0603020202020204" pitchFamily="34" charset="0"/>
                <a:ea typeface="Times New Roman" panose="02020603050405020304" pitchFamily="18" charset="0"/>
              </a:rPr>
              <a:t>cercetare</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și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inovare</a:t>
            </a:r>
            <a:r>
              <a:rPr lang="en-US" sz="1400" dirty="0">
                <a:effectLst/>
                <a:latin typeface="Trebuchet MS" panose="020B0603020202020204" pitchFamily="34" charset="0"/>
                <a:ea typeface="Times New Roman" panose="02020603050405020304" pitchFamily="18" charset="0"/>
              </a:rPr>
              <a:t>;</a:t>
            </a:r>
            <a:endParaRPr lang="en-US" sz="1400" dirty="0">
              <a:effectLst/>
              <a:latin typeface="Trebuchet MS" panose="020B0603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err="1">
                <a:effectLst/>
                <a:latin typeface="Trebuchet MS" panose="020B0603020202020204" pitchFamily="34" charset="0"/>
                <a:ea typeface="Times New Roman" panose="02020603050405020304" pitchFamily="18" charset="0"/>
              </a:rPr>
              <a:t>Promovarea</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adaptării</a:t>
            </a:r>
            <a:r>
              <a:rPr lang="en-US" sz="1400" dirty="0">
                <a:effectLst/>
                <a:latin typeface="Trebuchet MS" panose="020B0603020202020204" pitchFamily="34" charset="0"/>
                <a:ea typeface="Times New Roman" panose="02020603050405020304" pitchFamily="18" charset="0"/>
              </a:rPr>
              <a:t> la </a:t>
            </a:r>
            <a:r>
              <a:rPr lang="en-US" sz="1400" dirty="0" err="1">
                <a:effectLst/>
                <a:latin typeface="Trebuchet MS" panose="020B0603020202020204" pitchFamily="34" charset="0"/>
                <a:ea typeface="Times New Roman" panose="02020603050405020304" pitchFamily="18" charset="0"/>
              </a:rPr>
              <a:t>schimbările</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climatice</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și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prevenirea</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potențialelor</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dezastre</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naturale</a:t>
            </a:r>
            <a:r>
              <a:rPr lang="en-US" sz="1400" dirty="0">
                <a:effectLst/>
                <a:latin typeface="Trebuchet MS" panose="020B0603020202020204" pitchFamily="34" charset="0"/>
                <a:ea typeface="Times New Roman" panose="02020603050405020304" pitchFamily="18" charset="0"/>
              </a:rPr>
              <a:t>;</a:t>
            </a:r>
            <a:endParaRPr lang="en-US" sz="1400" dirty="0">
              <a:effectLst/>
              <a:latin typeface="Trebuchet MS" panose="020B0603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err="1">
                <a:effectLst/>
                <a:latin typeface="Trebuchet MS" panose="020B0603020202020204" pitchFamily="34" charset="0"/>
                <a:ea typeface="Times New Roman" panose="02020603050405020304" pitchFamily="18" charset="0"/>
              </a:rPr>
              <a:t>Consolidarea</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protecției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și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conservării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naturii</a:t>
            </a:r>
            <a:r>
              <a:rPr lang="en-US" sz="1400" dirty="0">
                <a:effectLst/>
                <a:latin typeface="Trebuchet MS" panose="020B0603020202020204" pitchFamily="34" charset="0"/>
                <a:ea typeface="Times New Roman" panose="02020603050405020304" pitchFamily="18" charset="0"/>
              </a:rPr>
              <a:t>, a </a:t>
            </a:r>
            <a:r>
              <a:rPr lang="en-US" sz="1400" dirty="0" err="1">
                <a:effectLst/>
                <a:latin typeface="Trebuchet MS" panose="020B0603020202020204" pitchFamily="34" charset="0"/>
                <a:ea typeface="Times New Roman" panose="02020603050405020304" pitchFamily="18" charset="0"/>
              </a:rPr>
              <a:t>biodiversității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și</a:t>
            </a:r>
            <a:r>
              <a:rPr lang="en-US" sz="1400" dirty="0">
                <a:effectLst/>
                <a:latin typeface="Trebuchet MS" panose="020B0603020202020204" pitchFamily="34" charset="0"/>
                <a:ea typeface="Times New Roman" panose="02020603050405020304" pitchFamily="18" charset="0"/>
              </a:rPr>
              <a:t> a </a:t>
            </a:r>
            <a:r>
              <a:rPr lang="en-US" sz="1400" dirty="0" err="1">
                <a:effectLst/>
                <a:latin typeface="Trebuchet MS" panose="020B0603020202020204" pitchFamily="34" charset="0"/>
                <a:ea typeface="Times New Roman" panose="02020603050405020304" pitchFamily="18" charset="0"/>
              </a:rPr>
              <a:t>infrastructurii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verzi</a:t>
            </a:r>
            <a:r>
              <a:rPr lang="en-US" sz="1400" dirty="0">
                <a:effectLst/>
                <a:latin typeface="Trebuchet MS" panose="020B0603020202020204" pitchFamily="34" charset="0"/>
                <a:ea typeface="Times New Roman" panose="02020603050405020304" pitchFamily="18" charset="0"/>
              </a:rPr>
              <a:t>;</a:t>
            </a:r>
            <a:endParaRPr lang="en-US" sz="1400" dirty="0">
              <a:effectLst/>
              <a:latin typeface="Trebuchet MS" panose="020B0603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err="1">
                <a:effectLst/>
                <a:latin typeface="Trebuchet MS" panose="020B0603020202020204" pitchFamily="34" charset="0"/>
                <a:ea typeface="Times New Roman" panose="02020603050405020304" pitchFamily="18" charset="0"/>
              </a:rPr>
              <a:t>Consolidarea</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încrederii</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reciproce</a:t>
            </a:r>
            <a:r>
              <a:rPr lang="en-US" sz="1400" dirty="0">
                <a:effectLst/>
                <a:latin typeface="Trebuchet MS" panose="020B0603020202020204" pitchFamily="34" charset="0"/>
                <a:ea typeface="Times New Roman" panose="02020603050405020304" pitchFamily="18" charset="0"/>
              </a:rPr>
              <a:t>, cu accent pe </a:t>
            </a:r>
            <a:r>
              <a:rPr lang="en-US" sz="1400" dirty="0" err="1">
                <a:effectLst/>
                <a:latin typeface="Trebuchet MS" panose="020B0603020202020204" pitchFamily="34" charset="0"/>
                <a:ea typeface="Times New Roman" panose="02020603050405020304" pitchFamily="18" charset="0"/>
              </a:rPr>
              <a:t>încurajarea</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interacțiunilor</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directe</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între</a:t>
            </a:r>
            <a:r>
              <a:rPr lang="en-US" sz="1400" dirty="0">
                <a:effectLst/>
                <a:latin typeface="Trebuchet MS" panose="020B0603020202020204" pitchFamily="34" charset="0"/>
                <a:ea typeface="Times New Roman" panose="02020603050405020304" pitchFamily="18" charset="0"/>
              </a:rPr>
              <a:t> </a:t>
            </a:r>
            <a:r>
              <a:rPr lang="en-US" sz="1400" dirty="0" err="1">
                <a:effectLst/>
                <a:latin typeface="Trebuchet MS" panose="020B0603020202020204" pitchFamily="34" charset="0"/>
                <a:ea typeface="Times New Roman" panose="02020603050405020304" pitchFamily="18" charset="0"/>
              </a:rPr>
              <a:t>oameni</a:t>
            </a:r>
            <a:r>
              <a:rPr lang="en-US" sz="1400" dirty="0">
                <a:effectLst/>
                <a:latin typeface="Trebuchet MS" panose="020B0603020202020204" pitchFamily="34" charset="0"/>
                <a:ea typeface="Times New Roman" panose="02020603050405020304" pitchFamily="18" charset="0"/>
              </a:rPr>
              <a:t>.</a:t>
            </a:r>
            <a:endParaRPr lang="en-US" sz="1400" dirty="0">
              <a:effectLst/>
              <a:latin typeface="Trebuchet MS" panose="020B0603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8</a:t>
            </a:fld>
            <a:endParaRPr lang="en-US"/>
          </a:p>
        </p:txBody>
      </p:sp>
    </p:spTree>
    <p:extLst>
      <p:ext uri="{BB962C8B-B14F-4D97-AF65-F5344CB8AC3E}">
        <p14:creationId xmlns:p14="http://schemas.microsoft.com/office/powerpoint/2010/main" val="176216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a:p>
            <a:r>
              <a:rPr lang="ro-RO" sz="1400" dirty="0">
                <a:latin typeface="Trebuchet MS" panose="020B0603020202020204" pitchFamily="34" charset="0"/>
              </a:rPr>
              <a:t>When developing the project, it is very important to ensure that the Change you want to bring through the project, fits perfectly with and contributes to the Black Sea Basin programme priorities and objectives.</a:t>
            </a:r>
          </a:p>
          <a:p>
            <a:endParaRPr lang="ro-RO" sz="1400" dirty="0">
              <a:latin typeface="Trebuchet MS" panose="020B0603020202020204" pitchFamily="34" charset="0"/>
            </a:endParaRPr>
          </a:p>
          <a:p>
            <a:r>
              <a:rPr lang="ro-RO" sz="1400" dirty="0">
                <a:latin typeface="Trebuchet MS" panose="020B0603020202020204" pitchFamily="34" charset="0"/>
              </a:rPr>
              <a:t>How you do this? What are the main aspects you need to consider apart from finding project partners? </a:t>
            </a:r>
            <a:r>
              <a:rPr lang="ro-RO" sz="1400" b="1" dirty="0">
                <a:solidFill>
                  <a:srgbClr val="9D0760"/>
                </a:solidFill>
                <a:highlight>
                  <a:srgbClr val="FFFF00"/>
                </a:highlight>
                <a:latin typeface="Trebuchet MS" panose="020B0603020202020204" pitchFamily="34" charset="0"/>
              </a:rPr>
              <a:t>La evenimentele in format fizic, la acest moment, putem implica participantii, sau nu, dupa cum se doreste.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400" dirty="0">
              <a:solidFill>
                <a:srgbClr val="9D076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latin typeface="Trebuchet MS" panose="020B0603020202020204" pitchFamily="34" charset="0"/>
              </a:rPr>
              <a:t>In order to develop a good quality project ,  it is important to carefully consider some key elements: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Identify the key </a:t>
            </a:r>
            <a:r>
              <a:rPr lang="ro-RO" sz="1400" b="1" dirty="0">
                <a:latin typeface="Trebuchet MS" panose="020B0603020202020204" pitchFamily="34" charset="0"/>
              </a:rPr>
              <a:t>transnational</a:t>
            </a:r>
            <a:r>
              <a:rPr lang="ro-RO" sz="1400" dirty="0">
                <a:latin typeface="Trebuchet MS" panose="020B0603020202020204" pitchFamily="34" charset="0"/>
              </a:rPr>
              <a:t> problems, constraints, challenges and opportunities and establish the relationship between the needs which will be addressed by the project and the challenges/needs identified at programme level</a:t>
            </a:r>
            <a:r>
              <a:rPr lang="en-US" sz="1400" dirty="0">
                <a:latin typeface="Trebuchet MS" panose="020B0603020202020204" pitchFamily="34" charset="0"/>
              </a:rPr>
              <a:t>. I</a:t>
            </a:r>
            <a:r>
              <a:rPr lang="ro-RO" sz="1400" dirty="0">
                <a:latin typeface="Trebuchet MS" panose="020B0603020202020204" pitchFamily="34" charset="0"/>
              </a:rPr>
              <a:t>n this process, it is important to actively involve the main </a:t>
            </a:r>
            <a:r>
              <a:rPr lang="ro-RO" sz="1400" b="1" dirty="0">
                <a:latin typeface="Trebuchet MS" panose="020B0603020202020204" pitchFamily="34" charset="0"/>
              </a:rPr>
              <a:t>groups/stakeolders </a:t>
            </a:r>
            <a:r>
              <a:rPr lang="ro-RO" sz="1400" dirty="0">
                <a:latin typeface="Trebuchet MS" panose="020B0603020202020204" pitchFamily="34" charset="0"/>
              </a:rPr>
              <a:t>having an interest in the potential project;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Define </a:t>
            </a:r>
            <a:r>
              <a:rPr lang="ro-RO" sz="1400" b="1" dirty="0">
                <a:latin typeface="Trebuchet MS" panose="020B0603020202020204" pitchFamily="34" charset="0"/>
              </a:rPr>
              <a:t>project overall and specific objective </a:t>
            </a:r>
            <a:r>
              <a:rPr lang="ro-RO" sz="1400" dirty="0">
                <a:latin typeface="Trebuchet MS" panose="020B0603020202020204" pitchFamily="34" charset="0"/>
              </a:rPr>
              <a:t>and make sure they are </a:t>
            </a:r>
            <a:r>
              <a:rPr lang="ro-RO" sz="1400" b="1" dirty="0">
                <a:latin typeface="Trebuchet MS" panose="020B0603020202020204" pitchFamily="34" charset="0"/>
              </a:rPr>
              <a:t>linked to a programme specific objective  and priority</a:t>
            </a:r>
            <a:r>
              <a:rPr lang="en-US" sz="1400" dirty="0">
                <a:latin typeface="Trebuchet MS" panose="020B0603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Decide which is the most suitable approach in order to achieve project objectives and then </a:t>
            </a:r>
            <a:r>
              <a:rPr lang="ro-RO" sz="1400" b="1" dirty="0">
                <a:latin typeface="Trebuchet MS" panose="020B0603020202020204" pitchFamily="34" charset="0"/>
              </a:rPr>
              <a:t>define project activities</a:t>
            </a:r>
            <a:r>
              <a:rPr lang="ro-RO" sz="1400" dirty="0">
                <a:latin typeface="Trebuchet MS" panose="020B0603020202020204" pitchFamily="34" charset="0"/>
              </a:rPr>
              <a:t>. </a:t>
            </a:r>
            <a:endParaRPr lang="en-US" sz="14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Each project has to be </a:t>
            </a:r>
            <a:r>
              <a:rPr lang="ro-RO" sz="1400" b="1" dirty="0">
                <a:latin typeface="Trebuchet MS" panose="020B0603020202020204" pitchFamily="34" charset="0"/>
              </a:rPr>
              <a:t>linked to only one field of action </a:t>
            </a:r>
            <a:r>
              <a:rPr lang="ro-RO" sz="1400" dirty="0">
                <a:latin typeface="Trebuchet MS" panose="020B0603020202020204" pitchFamily="34" charset="0"/>
              </a:rPr>
              <a:t>within a specific objective.</a:t>
            </a:r>
            <a:r>
              <a:rPr lang="en-US" sz="1400" b="0" i="0" dirty="0">
                <a:effectLst/>
                <a:latin typeface="Trebuchet MS" panose="020B0603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b="0" i="0" dirty="0">
                <a:effectLst/>
                <a:latin typeface="Trebuchet MS" panose="020B0603020202020204" pitchFamily="34" charset="0"/>
              </a:rPr>
              <a:t>The approach has to have a </a:t>
            </a:r>
            <a:r>
              <a:rPr lang="en-US" sz="1400" b="1" i="0" dirty="0">
                <a:effectLst/>
                <a:latin typeface="Trebuchet MS" panose="020B0603020202020204" pitchFamily="34" charset="0"/>
              </a:rPr>
              <a:t>transnational character </a:t>
            </a:r>
            <a:r>
              <a:rPr lang="en-US" sz="1400" b="0" i="0" dirty="0">
                <a:effectLst/>
                <a:latin typeface="Trebuchet MS" panose="020B0603020202020204" pitchFamily="34" charset="0"/>
              </a:rPr>
              <a:t>so in the application (through the proposed activities) you have to demonstrate that the project objectives cannot be efficiently reached acting only on a national/regional/local level;</a:t>
            </a:r>
            <a:endParaRPr lang="ro-RO" sz="14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D</a:t>
            </a:r>
            <a:r>
              <a:rPr lang="en-US" sz="1400" b="1" dirty="0" err="1">
                <a:effectLst/>
                <a:latin typeface="Trebuchet MS" panose="020B0603020202020204" pitchFamily="34" charset="0"/>
                <a:ea typeface="Calibri" panose="020F0502020204030204" pitchFamily="34" charset="0"/>
                <a:cs typeface="Times New Roman" panose="02020603050405020304" pitchFamily="18" charset="0"/>
              </a:rPr>
              <a:t>efin</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e </a:t>
            </a: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project </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 main outputs and results</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 make sure they are the most </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relevant </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ones and that they can be </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correcly linked  </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to and measured </a:t>
            </a:r>
            <a:r>
              <a:rPr lang="ro-RO" sz="1400" dirty="0">
                <a:latin typeface="Trebuchet MS" panose="020B0603020202020204" pitchFamily="34" charset="0"/>
              </a:rPr>
              <a:t>by the programme output and result indicators – in the next slides we go through all these indicators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Plan the resources – human and financial.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4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effectLst/>
                <a:latin typeface="Trebuchet MS" panose="020B0603020202020204" pitchFamily="34" charset="0"/>
                <a:ea typeface="Calibri" panose="020F0502020204030204" pitchFamily="34" charset="0"/>
                <a:cs typeface="Times New Roman" panose="02020603050405020304" pitchFamily="18" charset="0"/>
              </a:rPr>
              <a:t>The coherence of the project intervention logic (project main and specific objective, activities, outputs and results) with the programme intervention logic (specific objectives, output and result indicators) is a pre-condition for a project to be funded.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4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effectLst/>
                <a:latin typeface="Trebuchet MS" panose="020B0603020202020204" pitchFamily="34" charset="0"/>
                <a:ea typeface="Calibri" panose="020F0502020204030204" pitchFamily="34" charset="0"/>
                <a:cs typeface="Times New Roman" panose="02020603050405020304" pitchFamily="18" charset="0"/>
              </a:rPr>
              <a:t>Projects not showing a clear link to a programme specific objective and/or not contributing to the programme results will not be funded in the programme’s framework.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ro-R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p:cNvSpPr>
            <a:spLocks noGrp="1"/>
          </p:cNvSpPr>
          <p:nvPr>
            <p:ph type="sldNum" sz="quarter" idx="5"/>
          </p:nvPr>
        </p:nvSpPr>
        <p:spPr/>
        <p:txBody>
          <a:bodyPr/>
          <a:lstStyle/>
          <a:p>
            <a:fld id="{FE39E70F-33BD-438F-95ED-349416A70898}" type="slidenum">
              <a:rPr lang="en-US" smtClean="0"/>
              <a:t>9</a:t>
            </a:fld>
            <a:endParaRPr lang="en-US"/>
          </a:p>
        </p:txBody>
      </p:sp>
    </p:spTree>
    <p:extLst>
      <p:ext uri="{BB962C8B-B14F-4D97-AF65-F5344CB8AC3E}">
        <p14:creationId xmlns:p14="http://schemas.microsoft.com/office/powerpoint/2010/main" val="387926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ro-RO" dirty="0"/>
          </a:p>
          <a:p>
            <a:pPr marL="0" marR="0">
              <a:lnSpc>
                <a:spcPct val="107000"/>
              </a:lnSpc>
              <a:spcBef>
                <a:spcPts val="0"/>
              </a:spcBef>
              <a:spcAft>
                <a:spcPts val="800"/>
              </a:spcAft>
            </a:pPr>
            <a:r>
              <a:rPr lang="ro-RO" sz="1400" dirty="0">
                <a:latin typeface="Trebuchet MS" panose="020B0603020202020204" pitchFamily="34" charset="0"/>
              </a:rPr>
              <a:t>This slide ilustrates the main structure of a project and the link between the project logic with the programme logic.</a:t>
            </a:r>
          </a:p>
          <a:p>
            <a:pPr marL="0" marR="0">
              <a:lnSpc>
                <a:spcPct val="107000"/>
              </a:lnSpc>
              <a:spcBef>
                <a:spcPts val="0"/>
              </a:spcBef>
              <a:spcAft>
                <a:spcPts val="800"/>
              </a:spcAft>
            </a:pPr>
            <a:endParaRPr lang="ro-RO" sz="1400" dirty="0">
              <a:latin typeface="Trebuchet MS" panose="020B0603020202020204" pitchFamily="34" charset="0"/>
            </a:endParaRPr>
          </a:p>
          <a:p>
            <a:pPr marL="0" marR="0">
              <a:lnSpc>
                <a:spcPct val="107000"/>
              </a:lnSpc>
              <a:spcBef>
                <a:spcPts val="0"/>
              </a:spcBef>
              <a:spcAft>
                <a:spcPts val="800"/>
              </a:spcAft>
            </a:pPr>
            <a:r>
              <a:rPr lang="ro-RO" sz="1400" dirty="0">
                <a:latin typeface="Trebuchet MS" panose="020B0603020202020204" pitchFamily="34" charset="0"/>
              </a:rPr>
              <a:t>T</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he intervention logic should reflect the path of the project and the necessary steps that will lead to change. It should be clear, simple and easy to monitor and implement. </a:t>
            </a:r>
          </a:p>
          <a:p>
            <a:pPr marL="0" marR="0">
              <a:lnSpc>
                <a:spcPct val="107000"/>
              </a:lnSpc>
              <a:spcBef>
                <a:spcPts val="0"/>
              </a:spcBef>
              <a:spcAft>
                <a:spcPts val="800"/>
              </a:spcAft>
            </a:pPr>
            <a:r>
              <a:rPr lang="ro-RO" sz="1400" dirty="0">
                <a:effectLst/>
                <a:latin typeface="Trebuchet MS" panose="020B0603020202020204" pitchFamily="34" charset="0"/>
                <a:ea typeface="Calibri" panose="020F0502020204030204" pitchFamily="34" charset="0"/>
                <a:cs typeface="Times New Roman" panose="02020603050405020304" pitchFamily="18" charset="0"/>
              </a:rPr>
              <a:t>Please note that the logic of the intervention logic will be scored.</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10</a:t>
            </a:fld>
            <a:endParaRPr lang="en-US"/>
          </a:p>
        </p:txBody>
      </p:sp>
    </p:spTree>
    <p:extLst>
      <p:ext uri="{BB962C8B-B14F-4D97-AF65-F5344CB8AC3E}">
        <p14:creationId xmlns:p14="http://schemas.microsoft.com/office/powerpoint/2010/main" val="344226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085F-39AA-4BF6-ADC6-DB7E6A845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D6840-804A-4EE2-9237-DF3082EB0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AC296-AA56-4995-96B1-D96538F66E6A}"/>
              </a:ext>
            </a:extLst>
          </p:cNvPr>
          <p:cNvSpPr>
            <a:spLocks noGrp="1"/>
          </p:cNvSpPr>
          <p:nvPr>
            <p:ph type="dt" sz="half" idx="10"/>
          </p:nvPr>
        </p:nvSpPr>
        <p:spPr/>
        <p:txBody>
          <a:bodyPr/>
          <a:lstStyle/>
          <a:p>
            <a:fld id="{13D627B8-5417-4C2A-8D13-83B67BB0320C}" type="datetime1">
              <a:rPr lang="en-US" smtClean="0"/>
              <a:t>5/16/2024</a:t>
            </a:fld>
            <a:endParaRPr lang="en-US"/>
          </a:p>
        </p:txBody>
      </p:sp>
      <p:sp>
        <p:nvSpPr>
          <p:cNvPr id="5" name="Footer Placeholder 4">
            <a:extLst>
              <a:ext uri="{FF2B5EF4-FFF2-40B4-BE49-F238E27FC236}">
                <a16:creationId xmlns:a16="http://schemas.microsoft.com/office/drawing/2014/main" id="{6EEC3924-1C30-4845-9069-2D2F6577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FC659-45A1-4C7E-B589-BAD2480A51C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4910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644C-1C10-4877-A07B-7B05AC2EB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B4D26-52B4-4898-8552-2F1D054D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A6C5B-66A8-4A81-A45D-93D23D724635}"/>
              </a:ext>
            </a:extLst>
          </p:cNvPr>
          <p:cNvSpPr>
            <a:spLocks noGrp="1"/>
          </p:cNvSpPr>
          <p:nvPr>
            <p:ph type="dt" sz="half" idx="10"/>
          </p:nvPr>
        </p:nvSpPr>
        <p:spPr/>
        <p:txBody>
          <a:bodyPr/>
          <a:lstStyle/>
          <a:p>
            <a:fld id="{95C0081D-6D05-4978-89CF-C7074DA24D61}" type="datetime1">
              <a:rPr lang="en-US" smtClean="0"/>
              <a:t>5/16/2024</a:t>
            </a:fld>
            <a:endParaRPr lang="en-US"/>
          </a:p>
        </p:txBody>
      </p:sp>
      <p:sp>
        <p:nvSpPr>
          <p:cNvPr id="5" name="Footer Placeholder 4">
            <a:extLst>
              <a:ext uri="{FF2B5EF4-FFF2-40B4-BE49-F238E27FC236}">
                <a16:creationId xmlns:a16="http://schemas.microsoft.com/office/drawing/2014/main" id="{8FF7F744-22AB-4762-A675-ACF00C149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1FC1B-4952-452B-B8EE-283480E4223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159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877EA-AC99-405D-B38F-4660E72FF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E066D8-189F-488D-A7E5-4459F9B2E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BEAFC-B594-451D-8850-A7A24657DBDA}"/>
              </a:ext>
            </a:extLst>
          </p:cNvPr>
          <p:cNvSpPr>
            <a:spLocks noGrp="1"/>
          </p:cNvSpPr>
          <p:nvPr>
            <p:ph type="dt" sz="half" idx="10"/>
          </p:nvPr>
        </p:nvSpPr>
        <p:spPr/>
        <p:txBody>
          <a:bodyPr/>
          <a:lstStyle/>
          <a:p>
            <a:fld id="{78330329-B7EE-4BC2-99F5-1965CB9ADF48}" type="datetime1">
              <a:rPr lang="en-US" smtClean="0"/>
              <a:t>5/16/2024</a:t>
            </a:fld>
            <a:endParaRPr lang="en-US"/>
          </a:p>
        </p:txBody>
      </p:sp>
      <p:sp>
        <p:nvSpPr>
          <p:cNvPr id="5" name="Footer Placeholder 4">
            <a:extLst>
              <a:ext uri="{FF2B5EF4-FFF2-40B4-BE49-F238E27FC236}">
                <a16:creationId xmlns:a16="http://schemas.microsoft.com/office/drawing/2014/main" id="{B12D64D5-5E6F-4CB3-B6D5-8699A805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1F07-FD96-433B-95F4-B0A3D7C32DF6}"/>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427630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6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89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5F575-42AD-4BD2-ACA3-F9D97B7F7D8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4017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1D69B-735C-41BD-BDE5-DEB8CB7CD980}"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450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2904C-F371-4F63-9CB8-14C4C4333A3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042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7E86A9-A017-4A14-A8E4-B9424C18BE5D}"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81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4931A-D68F-44C9-B69F-8575BE41C08B}" type="datetime1">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547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253AF4-07D9-49D2-ADFA-90EC1E0DEA8B}" type="datetime1">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052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169F-C062-4D8D-9958-1D64499E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87B74-E2BF-4A3A-8FA7-7C2B278FF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4C83-1284-4BB3-B0F1-7527C89661E7}"/>
              </a:ext>
            </a:extLst>
          </p:cNvPr>
          <p:cNvSpPr>
            <a:spLocks noGrp="1"/>
          </p:cNvSpPr>
          <p:nvPr>
            <p:ph type="dt" sz="half" idx="10"/>
          </p:nvPr>
        </p:nvSpPr>
        <p:spPr/>
        <p:txBody>
          <a:bodyPr/>
          <a:lstStyle/>
          <a:p>
            <a:fld id="{B558EE59-BA6E-4E64-BD82-630F5E6A53AA}" type="datetime1">
              <a:rPr lang="en-US" smtClean="0"/>
              <a:t>5/16/2024</a:t>
            </a:fld>
            <a:endParaRPr lang="en-US"/>
          </a:p>
        </p:txBody>
      </p:sp>
      <p:sp>
        <p:nvSpPr>
          <p:cNvPr id="5" name="Footer Placeholder 4">
            <a:extLst>
              <a:ext uri="{FF2B5EF4-FFF2-40B4-BE49-F238E27FC236}">
                <a16:creationId xmlns:a16="http://schemas.microsoft.com/office/drawing/2014/main" id="{4DAC4C6C-5C03-4C0D-999F-46A8D8FE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4CEED-C381-4F77-974B-A24C4CF9B14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7330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A00BD-24F4-48AB-870E-B0A8D8359B5B}" type="datetime1">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9867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70D82-E722-4577-AEA5-5A5C604128B0}"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0448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0D3CF-C845-45A0-BDA4-79889DE5E5D1}"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77294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F385F-75F5-4993-9094-4C1EEAF6EBB7}"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9341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C6B4-5BDD-40D1-A8DD-9411C0CF15F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932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5723-8353-4BF9-B9CB-2D34455A5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687A1-AD7E-4378-B552-DC83DB288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AF83E-646C-443E-9282-7819CF5200C7}"/>
              </a:ext>
            </a:extLst>
          </p:cNvPr>
          <p:cNvSpPr>
            <a:spLocks noGrp="1"/>
          </p:cNvSpPr>
          <p:nvPr>
            <p:ph type="dt" sz="half" idx="10"/>
          </p:nvPr>
        </p:nvSpPr>
        <p:spPr/>
        <p:txBody>
          <a:bodyPr/>
          <a:lstStyle/>
          <a:p>
            <a:fld id="{C02BEAA0-3C64-40C7-B37D-08655AD2F8D0}" type="datetime1">
              <a:rPr lang="en-US" smtClean="0"/>
              <a:t>5/16/2024</a:t>
            </a:fld>
            <a:endParaRPr lang="en-US"/>
          </a:p>
        </p:txBody>
      </p:sp>
      <p:sp>
        <p:nvSpPr>
          <p:cNvPr id="5" name="Footer Placeholder 4">
            <a:extLst>
              <a:ext uri="{FF2B5EF4-FFF2-40B4-BE49-F238E27FC236}">
                <a16:creationId xmlns:a16="http://schemas.microsoft.com/office/drawing/2014/main" id="{9F1F728B-3948-4C88-AAA0-4F54A3C44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4F194-5328-4DA6-BBA8-8B80D2D55785}"/>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0040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FCAF-C8A8-4867-B332-B1DB7EEA0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172D0-2806-40E1-B714-009535E16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C12FF-C408-4261-86B1-E469061B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618A1-9C6F-4CCF-A77B-2713F6712615}"/>
              </a:ext>
            </a:extLst>
          </p:cNvPr>
          <p:cNvSpPr>
            <a:spLocks noGrp="1"/>
          </p:cNvSpPr>
          <p:nvPr>
            <p:ph type="dt" sz="half" idx="10"/>
          </p:nvPr>
        </p:nvSpPr>
        <p:spPr/>
        <p:txBody>
          <a:bodyPr/>
          <a:lstStyle/>
          <a:p>
            <a:fld id="{BAAED37B-C62F-43B7-BABC-8F2A01963439}" type="datetime1">
              <a:rPr lang="en-US" smtClean="0"/>
              <a:t>5/16/2024</a:t>
            </a:fld>
            <a:endParaRPr lang="en-US"/>
          </a:p>
        </p:txBody>
      </p:sp>
      <p:sp>
        <p:nvSpPr>
          <p:cNvPr id="6" name="Footer Placeholder 5">
            <a:extLst>
              <a:ext uri="{FF2B5EF4-FFF2-40B4-BE49-F238E27FC236}">
                <a16:creationId xmlns:a16="http://schemas.microsoft.com/office/drawing/2014/main" id="{07244AEE-3393-4D49-9979-D6D98B661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C99E8-B06B-4E92-8E2B-46D25471DC6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6543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1621-F7F5-4BB1-90B7-5918C21EC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D1E33-57A8-46FC-9F0A-DBAAC8313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DF519-9420-4361-B317-69BDEF3C1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7AFEA-2435-4690-9A20-FAF6F3D91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35725-854D-4F34-B863-B1C6AD61D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F3BB0-E2B3-4BDF-9FC8-3CA1730F75AA}"/>
              </a:ext>
            </a:extLst>
          </p:cNvPr>
          <p:cNvSpPr>
            <a:spLocks noGrp="1"/>
          </p:cNvSpPr>
          <p:nvPr>
            <p:ph type="dt" sz="half" idx="10"/>
          </p:nvPr>
        </p:nvSpPr>
        <p:spPr/>
        <p:txBody>
          <a:bodyPr/>
          <a:lstStyle/>
          <a:p>
            <a:fld id="{2B90CD0C-C1AB-4693-BCF0-3E25096D664E}" type="datetime1">
              <a:rPr lang="en-US" smtClean="0"/>
              <a:t>5/16/2024</a:t>
            </a:fld>
            <a:endParaRPr lang="en-US"/>
          </a:p>
        </p:txBody>
      </p:sp>
      <p:sp>
        <p:nvSpPr>
          <p:cNvPr id="8" name="Footer Placeholder 7">
            <a:extLst>
              <a:ext uri="{FF2B5EF4-FFF2-40B4-BE49-F238E27FC236}">
                <a16:creationId xmlns:a16="http://schemas.microsoft.com/office/drawing/2014/main" id="{DA703049-F984-41BE-AA9F-2BCF0CC0D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B8A0D-A110-4D1A-9C5E-CD82DAC8B9A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1777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6A4-97ED-4F1E-8E89-4709772A2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927F1-7B9B-4828-874E-E75145DD8396}"/>
              </a:ext>
            </a:extLst>
          </p:cNvPr>
          <p:cNvSpPr>
            <a:spLocks noGrp="1"/>
          </p:cNvSpPr>
          <p:nvPr>
            <p:ph type="dt" sz="half" idx="10"/>
          </p:nvPr>
        </p:nvSpPr>
        <p:spPr/>
        <p:txBody>
          <a:bodyPr/>
          <a:lstStyle/>
          <a:p>
            <a:fld id="{693F8D3B-6BE4-4FDD-92F7-24006275EBE0}" type="datetime1">
              <a:rPr lang="en-US" smtClean="0"/>
              <a:t>5/16/2024</a:t>
            </a:fld>
            <a:endParaRPr lang="en-US"/>
          </a:p>
        </p:txBody>
      </p:sp>
      <p:sp>
        <p:nvSpPr>
          <p:cNvPr id="4" name="Footer Placeholder 3">
            <a:extLst>
              <a:ext uri="{FF2B5EF4-FFF2-40B4-BE49-F238E27FC236}">
                <a16:creationId xmlns:a16="http://schemas.microsoft.com/office/drawing/2014/main" id="{A88C380D-0A32-42DB-B1E4-2D6DE111D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13471-C12C-447D-8C9F-DC9A49EB0532}"/>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6453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931D3-8B39-47ED-B2CF-9CCB73D443D4}"/>
              </a:ext>
            </a:extLst>
          </p:cNvPr>
          <p:cNvSpPr>
            <a:spLocks noGrp="1"/>
          </p:cNvSpPr>
          <p:nvPr>
            <p:ph type="dt" sz="half" idx="10"/>
          </p:nvPr>
        </p:nvSpPr>
        <p:spPr/>
        <p:txBody>
          <a:bodyPr/>
          <a:lstStyle/>
          <a:p>
            <a:fld id="{3849D12B-1A8E-44AC-BF02-C1B7AA74746B}" type="datetime1">
              <a:rPr lang="en-US" smtClean="0"/>
              <a:t>5/16/2024</a:t>
            </a:fld>
            <a:endParaRPr lang="en-US"/>
          </a:p>
        </p:txBody>
      </p:sp>
      <p:sp>
        <p:nvSpPr>
          <p:cNvPr id="3" name="Footer Placeholder 2">
            <a:extLst>
              <a:ext uri="{FF2B5EF4-FFF2-40B4-BE49-F238E27FC236}">
                <a16:creationId xmlns:a16="http://schemas.microsoft.com/office/drawing/2014/main" id="{91AB8897-1640-4FB0-BBA7-22F9CB2D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B87AA-C7C2-4464-8067-1B84C8B126A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052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9F1-FA60-42A8-9D3F-17A0EC69F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1EB8A-DA26-459D-ACE1-0646B2C4C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13457-EAFE-4A31-BAE9-494DCE91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7ABB-5AE7-446E-9333-CFBE002E4FB0}"/>
              </a:ext>
            </a:extLst>
          </p:cNvPr>
          <p:cNvSpPr>
            <a:spLocks noGrp="1"/>
          </p:cNvSpPr>
          <p:nvPr>
            <p:ph type="dt" sz="half" idx="10"/>
          </p:nvPr>
        </p:nvSpPr>
        <p:spPr/>
        <p:txBody>
          <a:bodyPr/>
          <a:lstStyle/>
          <a:p>
            <a:fld id="{23A623FF-CC09-490C-98B3-C6778B5B7762}" type="datetime1">
              <a:rPr lang="en-US" smtClean="0"/>
              <a:t>5/16/2024</a:t>
            </a:fld>
            <a:endParaRPr lang="en-US"/>
          </a:p>
        </p:txBody>
      </p:sp>
      <p:sp>
        <p:nvSpPr>
          <p:cNvPr id="6" name="Footer Placeholder 5">
            <a:extLst>
              <a:ext uri="{FF2B5EF4-FFF2-40B4-BE49-F238E27FC236}">
                <a16:creationId xmlns:a16="http://schemas.microsoft.com/office/drawing/2014/main" id="{EF85996A-0D3E-4141-905C-09E425F98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AD0C1-EBF9-41E8-B1DF-9B75B30B158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58895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7464-C7F0-4B64-9465-9A2BC2025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D177E-335A-4379-BFB6-6F6502707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966AD-1EDB-4702-B13F-25E92CE12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9F454-B1AD-474C-8296-DD6D65DB2CF7}"/>
              </a:ext>
            </a:extLst>
          </p:cNvPr>
          <p:cNvSpPr>
            <a:spLocks noGrp="1"/>
          </p:cNvSpPr>
          <p:nvPr>
            <p:ph type="dt" sz="half" idx="10"/>
          </p:nvPr>
        </p:nvSpPr>
        <p:spPr/>
        <p:txBody>
          <a:bodyPr/>
          <a:lstStyle/>
          <a:p>
            <a:fld id="{7557C613-2C12-451B-A858-B0A5D4EAF22B}" type="datetime1">
              <a:rPr lang="en-US" smtClean="0"/>
              <a:t>5/16/2024</a:t>
            </a:fld>
            <a:endParaRPr lang="en-US"/>
          </a:p>
        </p:txBody>
      </p:sp>
      <p:sp>
        <p:nvSpPr>
          <p:cNvPr id="6" name="Footer Placeholder 5">
            <a:extLst>
              <a:ext uri="{FF2B5EF4-FFF2-40B4-BE49-F238E27FC236}">
                <a16:creationId xmlns:a16="http://schemas.microsoft.com/office/drawing/2014/main" id="{E249C371-7954-4586-B599-0631A885F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B02A8-1BAD-4A42-B2BF-78176A5A3A71}"/>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7639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ACDEC-4A75-4D7E-A116-13449631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86FBE-71E4-4C4E-85BE-9BB04B5D8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9899-B643-4492-BE2B-7EEE6CF36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26B97-4C70-4552-B93A-D42439D58887}" type="datetime1">
              <a:rPr lang="en-US" smtClean="0"/>
              <a:t>5/16/2024</a:t>
            </a:fld>
            <a:endParaRPr lang="en-US"/>
          </a:p>
        </p:txBody>
      </p:sp>
      <p:sp>
        <p:nvSpPr>
          <p:cNvPr id="5" name="Footer Placeholder 4">
            <a:extLst>
              <a:ext uri="{FF2B5EF4-FFF2-40B4-BE49-F238E27FC236}">
                <a16:creationId xmlns:a16="http://schemas.microsoft.com/office/drawing/2014/main" id="{A81DBEC5-2151-47BB-9484-437784F4C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C11DA-074A-41E0-9609-A511677C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C3620-4DE2-48EF-AF31-0F5DD9BFD6D6}" type="slidenum">
              <a:rPr lang="en-US" smtClean="0"/>
              <a:t>‹#›</a:t>
            </a:fld>
            <a:endParaRPr lang="en-US"/>
          </a:p>
        </p:txBody>
      </p:sp>
    </p:spTree>
    <p:extLst>
      <p:ext uri="{BB962C8B-B14F-4D97-AF65-F5344CB8AC3E}">
        <p14:creationId xmlns:p14="http://schemas.microsoft.com/office/powerpoint/2010/main" val="314896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04286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C668E-36E1-4DDD-98CD-2E58507A4C53}" type="datetime1">
              <a:rPr lang="en-US" smtClean="0"/>
              <a:t>5/16/2024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49359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jpe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4.jpeg"/><Relationship Id="rId9" Type="http://schemas.microsoft.com/office/2007/relationships/diagramDrawing" Target="../diagrams/drawing5.xml"/><Relationship Id="rId14"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6.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image" Target="../media/image4.jpeg"/><Relationship Id="rId9" Type="http://schemas.microsoft.com/office/2007/relationships/diagramDrawing" Target="../diagrams/drawing7.xml"/><Relationship Id="rId14" Type="http://schemas.microsoft.com/office/2007/relationships/diagramDrawing" Target="../diagrams/drawing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pn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jpe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blacksea-cbc.net/interreg-next-bsb-2021-2027/calls-for-proposals/second-call-for-proposals" TargetMode="External"/><Relationship Id="rId4" Type="http://schemas.openxmlformats.org/officeDocument/2006/relationships/hyperlink" Target="mailto:office@bsb.adrse.r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office@bsb.adrse.ro"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1274210" y="1923497"/>
            <a:ext cx="6835986" cy="4093428"/>
          </a:xfrm>
          <a:prstGeom prst="rect">
            <a:avLst/>
          </a:prstGeom>
          <a:noFill/>
        </p:spPr>
        <p:txBody>
          <a:bodyPr wrap="square" rtlCol="0">
            <a:spAutoFit/>
          </a:bodyPr>
          <a:lstStyle/>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Interreg NEXT </a:t>
            </a: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Black Sea Basin Programme</a:t>
            </a:r>
          </a:p>
          <a:p>
            <a:endPar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Info day</a:t>
            </a:r>
          </a:p>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2</a:t>
            </a:r>
            <a:r>
              <a:rPr lang="en-GB" sz="28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nd</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calls for proposals</a:t>
            </a:r>
            <a:endParaRPr lang="en-GB" sz="2800" b="1" i="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dirty="0" err="1">
                <a:solidFill>
                  <a:srgbClr val="002060"/>
                </a:solidFill>
                <a:effectLst>
                  <a:outerShdw blurRad="38100" dist="38100" dir="2700000" algn="tl">
                    <a:srgbClr val="000000">
                      <a:alpha val="43137"/>
                    </a:srgbClr>
                  </a:outerShdw>
                </a:effectLst>
                <a:latin typeface="Trebuchet MS" panose="020B0603020202020204" pitchFamily="34" charset="0"/>
              </a:rPr>
              <a:t>Constan</a:t>
            </a:r>
            <a:r>
              <a:rPr lang="ro-RO" sz="2400" b="1" dirty="0">
                <a:solidFill>
                  <a:srgbClr val="002060"/>
                </a:solidFill>
                <a:effectLst>
                  <a:outerShdw blurRad="38100" dist="38100" dir="2700000" algn="tl">
                    <a:srgbClr val="000000">
                      <a:alpha val="43137"/>
                    </a:srgbClr>
                  </a:outerShdw>
                </a:effectLst>
                <a:latin typeface="Trebuchet MS" panose="020B0603020202020204" pitchFamily="34" charset="0"/>
              </a:rPr>
              <a:t>ța</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ro-RO" sz="2400" b="1" dirty="0">
                <a:solidFill>
                  <a:srgbClr val="002060"/>
                </a:solidFill>
                <a:effectLst>
                  <a:outerShdw blurRad="38100" dist="38100" dir="2700000" algn="tl">
                    <a:srgbClr val="000000">
                      <a:alpha val="43137"/>
                    </a:srgbClr>
                  </a:outerShdw>
                </a:effectLst>
                <a:latin typeface="Trebuchet MS" panose="020B0603020202020204" pitchFamily="34" charset="0"/>
              </a:rPr>
              <a:t>România</a:t>
            </a:r>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23</a:t>
            </a:r>
            <a:r>
              <a:rPr lang="en-GB" sz="24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rd</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 of May 2024</a:t>
            </a:r>
          </a:p>
        </p:txBody>
      </p:sp>
      <p:sp>
        <p:nvSpPr>
          <p:cNvPr id="75" name="Oval 74">
            <a:extLst>
              <a:ext uri="{FF2B5EF4-FFF2-40B4-BE49-F238E27FC236}">
                <a16:creationId xmlns:a16="http://schemas.microsoft.com/office/drawing/2014/main" id="{B0F25633-FE09-42D0-A44F-74E9983F74AC}"/>
              </a:ext>
            </a:extLst>
          </p:cNvPr>
          <p:cNvSpPr/>
          <p:nvPr/>
        </p:nvSpPr>
        <p:spPr>
          <a:xfrm>
            <a:off x="8427272" y="2105561"/>
            <a:ext cx="3117876" cy="3137322"/>
          </a:xfrm>
          <a:prstGeom prst="ellipse">
            <a:avLst/>
          </a:prstGeom>
          <a:solidFill>
            <a:schemeClr val="accent1">
              <a:lumMod val="60000"/>
              <a:lumOff val="40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085BD9A-7DF0-4A12-91C6-84EC12C32563}"/>
              </a:ext>
            </a:extLst>
          </p:cNvPr>
          <p:cNvSpPr/>
          <p:nvPr/>
        </p:nvSpPr>
        <p:spPr>
          <a:xfrm>
            <a:off x="8761599" y="2105561"/>
            <a:ext cx="2466473" cy="313732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2CBBE"/>
                </a:solidFill>
                <a:latin typeface="Trebuchet MS" panose="020B0603020202020204" pitchFamily="34" charset="0"/>
              </a:rPr>
              <a:t>2</a:t>
            </a:r>
            <a:r>
              <a:rPr lang="en-US" sz="2400" b="1" baseline="30000" dirty="0">
                <a:solidFill>
                  <a:srgbClr val="52CBBE"/>
                </a:solidFill>
                <a:latin typeface="Trebuchet MS" panose="020B0603020202020204" pitchFamily="34" charset="0"/>
              </a:rPr>
              <a:t>nd</a:t>
            </a:r>
            <a:r>
              <a:rPr lang="en-US" sz="2400" b="1" dirty="0">
                <a:solidFill>
                  <a:srgbClr val="52CBBE"/>
                </a:solidFill>
                <a:latin typeface="Trebuchet MS" panose="020B0603020202020204" pitchFamily="34" charset="0"/>
              </a:rPr>
              <a:t> calls for project proposals</a:t>
            </a:r>
          </a:p>
        </p:txBody>
      </p:sp>
      <p:grpSp>
        <p:nvGrpSpPr>
          <p:cNvPr id="38" name="Group 37">
            <a:extLst>
              <a:ext uri="{FF2B5EF4-FFF2-40B4-BE49-F238E27FC236}">
                <a16:creationId xmlns:a16="http://schemas.microsoft.com/office/drawing/2014/main" id="{CC327164-17FF-4DE0-9E9B-F7CEF524BDCA}"/>
              </a:ext>
            </a:extLst>
          </p:cNvPr>
          <p:cNvGrpSpPr/>
          <p:nvPr/>
        </p:nvGrpSpPr>
        <p:grpSpPr>
          <a:xfrm>
            <a:off x="-12636917" y="339046"/>
            <a:ext cx="12565845" cy="6130385"/>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12055092" y="0"/>
            <a:ext cx="12482920"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fld id="{5E2C3620-4DE2-48EF-AF31-0F5DD9BFD6D6}" type="slidenum">
              <a:rPr lang="en-US" smtClean="0"/>
              <a:t>1</a:t>
            </a:fld>
            <a:endParaRPr lang="en-US"/>
          </a:p>
        </p:txBody>
      </p:sp>
    </p:spTree>
    <p:extLst>
      <p:ext uri="{BB962C8B-B14F-4D97-AF65-F5344CB8AC3E}">
        <p14:creationId xmlns:p14="http://schemas.microsoft.com/office/powerpoint/2010/main" val="578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FEFF38E9-A1ED-4BF0-B534-337194704865}"/>
              </a:ext>
            </a:extLst>
          </p:cNvPr>
          <p:cNvSpPr/>
          <p:nvPr/>
        </p:nvSpPr>
        <p:spPr>
          <a:xfrm>
            <a:off x="1137139" y="805038"/>
            <a:ext cx="10714892" cy="58653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E63C6D0-0720-4B0B-8397-961184CF4309}"/>
              </a:ext>
            </a:extLst>
          </p:cNvPr>
          <p:cNvSpPr/>
          <p:nvPr/>
        </p:nvSpPr>
        <p:spPr>
          <a:xfrm>
            <a:off x="1958505" y="1423486"/>
            <a:ext cx="9694233" cy="503592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70" y="97183"/>
            <a:ext cx="2438082" cy="574017"/>
          </a:xfrm>
          <a:prstGeom prst="rect">
            <a:avLst/>
          </a:prstGeom>
          <a:noFill/>
          <a:extLst>
            <a:ext uri="{909E8E84-426E-40DD-AFC4-6F175D3DCCD1}">
              <a14:hiddenFill xmlns:a14="http://schemas.microsoft.com/office/drawing/2010/main">
                <a:solidFill>
                  <a:srgbClr val="FFFFFF"/>
                </a:solidFill>
              </a14:hiddenFill>
            </a:ext>
          </a:extLst>
        </p:spPr>
      </p:pic>
      <p:sp>
        <p:nvSpPr>
          <p:cNvPr id="7" name="Gleichschenkliges Dreieck 9">
            <a:extLst>
              <a:ext uri="{FF2B5EF4-FFF2-40B4-BE49-F238E27FC236}">
                <a16:creationId xmlns:a16="http://schemas.microsoft.com/office/drawing/2014/main" id="{F5ADAC14-4E52-41DB-9771-A640A06089F1}"/>
              </a:ext>
            </a:extLst>
          </p:cNvPr>
          <p:cNvSpPr/>
          <p:nvPr/>
        </p:nvSpPr>
        <p:spPr>
          <a:xfrm>
            <a:off x="4532275" y="1909027"/>
            <a:ext cx="4555739" cy="157632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Trebuchet MS" panose="020B0603020202020204" pitchFamily="34" charset="0"/>
              </a:rPr>
              <a:t>Outputs</a:t>
            </a:r>
            <a:endParaRPr lang="it-IT" sz="2400" dirty="0">
              <a:solidFill>
                <a:schemeClr val="tx1"/>
              </a:solidFill>
              <a:latin typeface="Trebuchet MS" panose="020B0603020202020204" pitchFamily="34" charset="0"/>
            </a:endParaRPr>
          </a:p>
        </p:txBody>
      </p:sp>
      <p:sp>
        <p:nvSpPr>
          <p:cNvPr id="8" name="Rechteck 5">
            <a:extLst>
              <a:ext uri="{FF2B5EF4-FFF2-40B4-BE49-F238E27FC236}">
                <a16:creationId xmlns:a16="http://schemas.microsoft.com/office/drawing/2014/main" id="{F99E22CA-D21D-448A-9233-221BB148DC1C}"/>
              </a:ext>
            </a:extLst>
          </p:cNvPr>
          <p:cNvSpPr/>
          <p:nvPr/>
        </p:nvSpPr>
        <p:spPr>
          <a:xfrm>
            <a:off x="4532275" y="3492086"/>
            <a:ext cx="4555739" cy="2134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9" name="Textfeld 6">
            <a:extLst>
              <a:ext uri="{FF2B5EF4-FFF2-40B4-BE49-F238E27FC236}">
                <a16:creationId xmlns:a16="http://schemas.microsoft.com/office/drawing/2014/main" id="{DF43BCC2-1A8E-424D-B1A7-C54FAF77B3B9}"/>
              </a:ext>
            </a:extLst>
          </p:cNvPr>
          <p:cNvSpPr txBox="1"/>
          <p:nvPr/>
        </p:nvSpPr>
        <p:spPr>
          <a:xfrm>
            <a:off x="4605095" y="4151061"/>
            <a:ext cx="4373036" cy="369332"/>
          </a:xfrm>
          <a:prstGeom prst="rect">
            <a:avLst/>
          </a:prstGeom>
          <a:solidFill>
            <a:srgbClr val="C8C2E0"/>
          </a:solidFill>
        </p:spPr>
        <p:txBody>
          <a:bodyPr wrap="square" rtlCol="0">
            <a:spAutoFit/>
          </a:bodyPr>
          <a:lstStyle/>
          <a:p>
            <a:pPr algn="ctr"/>
            <a:r>
              <a:rPr lang="de-DE" dirty="0">
                <a:latin typeface="Trebuchet MS" panose="020B0603020202020204" pitchFamily="34" charset="0"/>
              </a:rPr>
              <a:t>Work </a:t>
            </a:r>
            <a:r>
              <a:rPr lang="de-DE" dirty="0" err="1">
                <a:latin typeface="Trebuchet MS" panose="020B0603020202020204" pitchFamily="34" charset="0"/>
              </a:rPr>
              <a:t>package</a:t>
            </a:r>
            <a:r>
              <a:rPr lang="de-DE" dirty="0">
                <a:latin typeface="Trebuchet MS" panose="020B0603020202020204" pitchFamily="34" charset="0"/>
              </a:rPr>
              <a:t> </a:t>
            </a:r>
            <a:endParaRPr lang="it-IT" dirty="0">
              <a:latin typeface="Trebuchet MS" panose="020B0603020202020204" pitchFamily="34" charset="0"/>
            </a:endParaRPr>
          </a:p>
        </p:txBody>
      </p:sp>
      <p:sp>
        <p:nvSpPr>
          <p:cNvPr id="10" name="Textfeld 14">
            <a:extLst>
              <a:ext uri="{FF2B5EF4-FFF2-40B4-BE49-F238E27FC236}">
                <a16:creationId xmlns:a16="http://schemas.microsoft.com/office/drawing/2014/main" id="{83625FBE-0506-4EAF-9268-5A1B0D254FD1}"/>
              </a:ext>
            </a:extLst>
          </p:cNvPr>
          <p:cNvSpPr txBox="1"/>
          <p:nvPr/>
        </p:nvSpPr>
        <p:spPr>
          <a:xfrm>
            <a:off x="4618654" y="4642156"/>
            <a:ext cx="4359477" cy="369332"/>
          </a:xfrm>
          <a:prstGeom prst="rect">
            <a:avLst/>
          </a:prstGeom>
          <a:solidFill>
            <a:schemeClr val="accent4">
              <a:lumMod val="40000"/>
              <a:lumOff val="60000"/>
            </a:schemeClr>
          </a:solidFill>
        </p:spPr>
        <p:txBody>
          <a:bodyPr wrap="square" rtlCol="0">
            <a:spAutoFit/>
          </a:bodyPr>
          <a:lstStyle/>
          <a:p>
            <a:pPr algn="ctr"/>
            <a:r>
              <a:rPr lang="de-DE" dirty="0" err="1">
                <a:latin typeface="Trebuchet MS" panose="020B0603020202020204" pitchFamily="34" charset="0"/>
              </a:rPr>
              <a:t>Specific</a:t>
            </a:r>
            <a:r>
              <a:rPr lang="de-DE" dirty="0">
                <a:latin typeface="Trebuchet MS" panose="020B0603020202020204" pitchFamily="34" charset="0"/>
              </a:rPr>
              <a:t>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sp>
        <p:nvSpPr>
          <p:cNvPr id="11" name="Textfeld 7">
            <a:extLst>
              <a:ext uri="{FF2B5EF4-FFF2-40B4-BE49-F238E27FC236}">
                <a16:creationId xmlns:a16="http://schemas.microsoft.com/office/drawing/2014/main" id="{ED042681-53AF-4D46-937F-7E4E26A45BAA}"/>
              </a:ext>
            </a:extLst>
          </p:cNvPr>
          <p:cNvSpPr txBox="1"/>
          <p:nvPr/>
        </p:nvSpPr>
        <p:spPr>
          <a:xfrm>
            <a:off x="4618654" y="3681958"/>
            <a:ext cx="1473078"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1</a:t>
            </a:r>
            <a:endParaRPr lang="it-IT" dirty="0">
              <a:latin typeface="Trebuchet MS" panose="020B0603020202020204" pitchFamily="34" charset="0"/>
            </a:endParaRPr>
          </a:p>
        </p:txBody>
      </p:sp>
      <p:sp>
        <p:nvSpPr>
          <p:cNvPr id="12" name="Textfeld 7">
            <a:extLst>
              <a:ext uri="{FF2B5EF4-FFF2-40B4-BE49-F238E27FC236}">
                <a16:creationId xmlns:a16="http://schemas.microsoft.com/office/drawing/2014/main" id="{099444D8-517F-4CCB-A647-CAA095CF0FA3}"/>
              </a:ext>
            </a:extLst>
          </p:cNvPr>
          <p:cNvSpPr txBox="1"/>
          <p:nvPr/>
        </p:nvSpPr>
        <p:spPr>
          <a:xfrm>
            <a:off x="6227419" y="3681958"/>
            <a:ext cx="1314291"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2</a:t>
            </a:r>
            <a:endParaRPr lang="it-IT" dirty="0">
              <a:latin typeface="Trebuchet MS" panose="020B0603020202020204" pitchFamily="34" charset="0"/>
            </a:endParaRPr>
          </a:p>
        </p:txBody>
      </p:sp>
      <p:sp>
        <p:nvSpPr>
          <p:cNvPr id="15" name="Textfeld 7">
            <a:extLst>
              <a:ext uri="{FF2B5EF4-FFF2-40B4-BE49-F238E27FC236}">
                <a16:creationId xmlns:a16="http://schemas.microsoft.com/office/drawing/2014/main" id="{5C03346A-F920-4676-A216-1A9FF56299F5}"/>
              </a:ext>
            </a:extLst>
          </p:cNvPr>
          <p:cNvSpPr txBox="1"/>
          <p:nvPr/>
        </p:nvSpPr>
        <p:spPr>
          <a:xfrm>
            <a:off x="7677398" y="3672334"/>
            <a:ext cx="1314292"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N</a:t>
            </a:r>
            <a:endParaRPr lang="it-IT" dirty="0">
              <a:latin typeface="Trebuchet MS" panose="020B0603020202020204" pitchFamily="34" charset="0"/>
            </a:endParaRPr>
          </a:p>
        </p:txBody>
      </p:sp>
      <p:sp>
        <p:nvSpPr>
          <p:cNvPr id="17" name="Rechteck 15">
            <a:extLst>
              <a:ext uri="{FF2B5EF4-FFF2-40B4-BE49-F238E27FC236}">
                <a16:creationId xmlns:a16="http://schemas.microsoft.com/office/drawing/2014/main" id="{651F4B4B-0DE0-4DEB-AD3F-29A2686C66A2}"/>
              </a:ext>
            </a:extLst>
          </p:cNvPr>
          <p:cNvSpPr/>
          <p:nvPr/>
        </p:nvSpPr>
        <p:spPr>
          <a:xfrm>
            <a:off x="8104377" y="2392194"/>
            <a:ext cx="351039" cy="643572"/>
          </a:xfrm>
          <a:prstGeom prst="rect">
            <a:avLst/>
          </a:prstGeom>
          <a:solidFill>
            <a:srgbClr val="FFE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18" name="Wolke 16">
            <a:extLst>
              <a:ext uri="{FF2B5EF4-FFF2-40B4-BE49-F238E27FC236}">
                <a16:creationId xmlns:a16="http://schemas.microsoft.com/office/drawing/2014/main" id="{BD8C9299-605D-4E30-9AFF-792486F6D45E}"/>
              </a:ext>
            </a:extLst>
          </p:cNvPr>
          <p:cNvSpPr/>
          <p:nvPr/>
        </p:nvSpPr>
        <p:spPr>
          <a:xfrm>
            <a:off x="7912885" y="1509710"/>
            <a:ext cx="1939715" cy="1084883"/>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solidFill>
                  <a:schemeClr val="tx1"/>
                </a:solidFill>
                <a:latin typeface="Trebuchet MS" panose="020B0603020202020204" pitchFamily="34" charset="0"/>
              </a:rPr>
              <a:t>Results</a:t>
            </a:r>
            <a:endParaRPr lang="it-IT" sz="2400" dirty="0">
              <a:solidFill>
                <a:schemeClr val="tx1"/>
              </a:solidFill>
              <a:latin typeface="Trebuchet MS" panose="020B0603020202020204" pitchFamily="34" charset="0"/>
            </a:endParaRPr>
          </a:p>
        </p:txBody>
      </p:sp>
      <p:cxnSp>
        <p:nvCxnSpPr>
          <p:cNvPr id="19" name="Gerade Verbindung mit Pfeil 3">
            <a:extLst>
              <a:ext uri="{FF2B5EF4-FFF2-40B4-BE49-F238E27FC236}">
                <a16:creationId xmlns:a16="http://schemas.microsoft.com/office/drawing/2014/main" id="{D6CD449D-F20D-4C63-93AC-B59232699806}"/>
              </a:ext>
            </a:extLst>
          </p:cNvPr>
          <p:cNvCxnSpPr>
            <a:cxnSpLocks/>
          </p:cNvCxnSpPr>
          <p:nvPr/>
        </p:nvCxnSpPr>
        <p:spPr>
          <a:xfrm>
            <a:off x="2157394" y="5856896"/>
            <a:ext cx="9375243" cy="0"/>
          </a:xfrm>
          <a:prstGeom prst="straightConnector1">
            <a:avLst/>
          </a:prstGeom>
          <a:ln w="76200">
            <a:solidFill>
              <a:srgbClr val="00A0A8"/>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CCD501-D2A0-4F8D-9D20-2DDF1AA68DE8}"/>
              </a:ext>
            </a:extLst>
          </p:cNvPr>
          <p:cNvSpPr/>
          <p:nvPr/>
        </p:nvSpPr>
        <p:spPr>
          <a:xfrm>
            <a:off x="-718457" y="-19050"/>
            <a:ext cx="1143000" cy="687705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feld 14">
            <a:extLst>
              <a:ext uri="{FF2B5EF4-FFF2-40B4-BE49-F238E27FC236}">
                <a16:creationId xmlns:a16="http://schemas.microsoft.com/office/drawing/2014/main" id="{778BA2D4-840F-4BFE-A471-9E5D3137E0F4}"/>
              </a:ext>
            </a:extLst>
          </p:cNvPr>
          <p:cNvSpPr txBox="1"/>
          <p:nvPr/>
        </p:nvSpPr>
        <p:spPr>
          <a:xfrm>
            <a:off x="4618653" y="5163570"/>
            <a:ext cx="4359477" cy="369332"/>
          </a:xfrm>
          <a:prstGeom prst="rect">
            <a:avLst/>
          </a:prstGeom>
          <a:solidFill>
            <a:srgbClr val="FF7C80"/>
          </a:solidFill>
        </p:spPr>
        <p:txBody>
          <a:bodyPr wrap="square" rtlCol="0">
            <a:spAutoFit/>
          </a:bodyPr>
          <a:lstStyle/>
          <a:p>
            <a:pPr algn="ctr"/>
            <a:r>
              <a:rPr lang="de-DE" dirty="0">
                <a:latin typeface="Trebuchet MS" panose="020B0603020202020204" pitchFamily="34" charset="0"/>
              </a:rPr>
              <a:t>Overall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grpSp>
        <p:nvGrpSpPr>
          <p:cNvPr id="22" name="Group 21">
            <a:extLst>
              <a:ext uri="{FF2B5EF4-FFF2-40B4-BE49-F238E27FC236}">
                <a16:creationId xmlns:a16="http://schemas.microsoft.com/office/drawing/2014/main" id="{91C232D0-CAB2-41F9-879C-36CAE6399758}"/>
              </a:ext>
            </a:extLst>
          </p:cNvPr>
          <p:cNvGrpSpPr/>
          <p:nvPr/>
        </p:nvGrpSpPr>
        <p:grpSpPr>
          <a:xfrm>
            <a:off x="2069449" y="4389713"/>
            <a:ext cx="1998345" cy="445397"/>
            <a:chOff x="-56820" y="768805"/>
            <a:chExt cx="1998345" cy="1196688"/>
          </a:xfrm>
        </p:grpSpPr>
        <p:sp>
          <p:nvSpPr>
            <p:cNvPr id="23" name="Rectangle 22">
              <a:extLst>
                <a:ext uri="{FF2B5EF4-FFF2-40B4-BE49-F238E27FC236}">
                  <a16:creationId xmlns:a16="http://schemas.microsoft.com/office/drawing/2014/main" id="{0F1B7C15-8196-4D2B-A87E-90F8A52E0D06}"/>
                </a:ext>
              </a:extLst>
            </p:cNvPr>
            <p:cNvSpPr/>
            <p:nvPr/>
          </p:nvSpPr>
          <p:spPr>
            <a:xfrm>
              <a:off x="1810" y="768805"/>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436192A9-E679-4AB3-9678-FE6230B155F2}"/>
                </a:ext>
              </a:extLst>
            </p:cNvPr>
            <p:cNvSpPr txBox="1"/>
            <p:nvPr/>
          </p:nvSpPr>
          <p:spPr>
            <a:xfrm>
              <a:off x="-56820" y="801664"/>
              <a:ext cx="1939715" cy="11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b="1" kern="1200" dirty="0">
                  <a:solidFill>
                    <a:schemeClr val="bg1"/>
                  </a:solidFill>
                  <a:latin typeface="Trebuchet MS" panose="020B0603020202020204" pitchFamily="34" charset="0"/>
                </a:rPr>
                <a:t>CHALLENGE</a:t>
              </a:r>
            </a:p>
          </p:txBody>
        </p:sp>
      </p:grpSp>
      <p:grpSp>
        <p:nvGrpSpPr>
          <p:cNvPr id="25" name="Group 24">
            <a:extLst>
              <a:ext uri="{FF2B5EF4-FFF2-40B4-BE49-F238E27FC236}">
                <a16:creationId xmlns:a16="http://schemas.microsoft.com/office/drawing/2014/main" id="{DC9A5285-0D97-41B1-A2C0-4100E8D6E5C0}"/>
              </a:ext>
            </a:extLst>
          </p:cNvPr>
          <p:cNvGrpSpPr/>
          <p:nvPr/>
        </p:nvGrpSpPr>
        <p:grpSpPr>
          <a:xfrm>
            <a:off x="9484474" y="4283497"/>
            <a:ext cx="1939716" cy="507089"/>
            <a:chOff x="4773509" y="2266607"/>
            <a:chExt cx="1939716" cy="1472200"/>
          </a:xfrm>
        </p:grpSpPr>
        <p:sp>
          <p:nvSpPr>
            <p:cNvPr id="26" name="Rectangle 25">
              <a:extLst>
                <a:ext uri="{FF2B5EF4-FFF2-40B4-BE49-F238E27FC236}">
                  <a16:creationId xmlns:a16="http://schemas.microsoft.com/office/drawing/2014/main" id="{1596C27A-1E0D-4F7C-AB92-4CB5B624C941}"/>
                </a:ext>
              </a:extLst>
            </p:cNvPr>
            <p:cNvSpPr/>
            <p:nvPr/>
          </p:nvSpPr>
          <p:spPr>
            <a:xfrm>
              <a:off x="4773510" y="2574978"/>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DB3876F3-FB42-4721-BCD6-F1F30200DC2F}"/>
                </a:ext>
              </a:extLst>
            </p:cNvPr>
            <p:cNvSpPr txBox="1"/>
            <p:nvPr/>
          </p:nvSpPr>
          <p:spPr>
            <a:xfrm>
              <a:off x="4773509" y="2266607"/>
              <a:ext cx="1939715" cy="948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GB" sz="1500" b="1" kern="1200" dirty="0">
                <a:solidFill>
                  <a:schemeClr val="bg1"/>
                </a:solidFill>
                <a:latin typeface="Trebuchet MS" panose="020B0603020202020204" pitchFamily="34" charset="0"/>
              </a:endParaRPr>
            </a:p>
            <a:p>
              <a:pPr marL="0" lvl="0" indent="0" algn="ctr" defTabSz="666750">
                <a:lnSpc>
                  <a:spcPct val="90000"/>
                </a:lnSpc>
                <a:spcBef>
                  <a:spcPct val="0"/>
                </a:spcBef>
                <a:spcAft>
                  <a:spcPct val="35000"/>
                </a:spcAft>
                <a:buNone/>
              </a:pPr>
              <a:r>
                <a:rPr lang="en-GB" b="1" kern="1200" dirty="0">
                  <a:solidFill>
                    <a:schemeClr val="bg1"/>
                  </a:solidFill>
                  <a:latin typeface="Trebuchet MS" panose="020B0603020202020204" pitchFamily="34" charset="0"/>
                </a:rPr>
                <a:t>CHANGE</a:t>
              </a:r>
              <a:endParaRPr lang="en-GB" b="1" kern="1200" cap="none" spc="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grpSp>
      <p:sp>
        <p:nvSpPr>
          <p:cNvPr id="28" name="TextBox 27">
            <a:extLst>
              <a:ext uri="{FF2B5EF4-FFF2-40B4-BE49-F238E27FC236}">
                <a16:creationId xmlns:a16="http://schemas.microsoft.com/office/drawing/2014/main" id="{6AB2B764-B219-44F7-B508-21A610061F1C}"/>
              </a:ext>
            </a:extLst>
          </p:cNvPr>
          <p:cNvSpPr txBox="1"/>
          <p:nvPr/>
        </p:nvSpPr>
        <p:spPr>
          <a:xfrm>
            <a:off x="1958505" y="3201916"/>
            <a:ext cx="2438082"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Project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
        <p:nvSpPr>
          <p:cNvPr id="29" name="TextBox 28">
            <a:extLst>
              <a:ext uri="{FF2B5EF4-FFF2-40B4-BE49-F238E27FC236}">
                <a16:creationId xmlns:a16="http://schemas.microsoft.com/office/drawing/2014/main" id="{AD7959FE-A5EE-4CDA-A841-28402BED8EA3}"/>
              </a:ext>
            </a:extLst>
          </p:cNvPr>
          <p:cNvSpPr txBox="1"/>
          <p:nvPr/>
        </p:nvSpPr>
        <p:spPr>
          <a:xfrm>
            <a:off x="2069449" y="875011"/>
            <a:ext cx="3005345"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gramme</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Tree>
    <p:extLst>
      <p:ext uri="{BB962C8B-B14F-4D97-AF65-F5344CB8AC3E}">
        <p14:creationId xmlns:p14="http://schemas.microsoft.com/office/powerpoint/2010/main" val="56481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988864" y="0"/>
            <a:ext cx="3457164"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2379606" y="1518820"/>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indicators</a:t>
            </a:r>
          </a:p>
        </p:txBody>
      </p:sp>
      <p:sp>
        <p:nvSpPr>
          <p:cNvPr id="16" name="TextBox 15">
            <a:extLst>
              <a:ext uri="{FF2B5EF4-FFF2-40B4-BE49-F238E27FC236}">
                <a16:creationId xmlns:a16="http://schemas.microsoft.com/office/drawing/2014/main" id="{37A1670C-E005-4DF5-9E2D-0F5A057BE3C0}"/>
              </a:ext>
            </a:extLst>
          </p:cNvPr>
          <p:cNvSpPr txBox="1"/>
          <p:nvPr/>
        </p:nvSpPr>
        <p:spPr>
          <a:xfrm>
            <a:off x="3400425" y="4391398"/>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p>
        </p:txBody>
      </p:sp>
      <p:graphicFrame>
        <p:nvGraphicFramePr>
          <p:cNvPr id="3" name="Table 2">
            <a:extLst>
              <a:ext uri="{FF2B5EF4-FFF2-40B4-BE49-F238E27FC236}">
                <a16:creationId xmlns:a16="http://schemas.microsoft.com/office/drawing/2014/main" id="{E3898C6A-0DCF-47BA-88F4-3CF2730EB0BE}"/>
              </a:ext>
            </a:extLst>
          </p:cNvPr>
          <p:cNvGraphicFramePr>
            <a:graphicFrameLocks noGrp="1"/>
          </p:cNvGraphicFramePr>
          <p:nvPr/>
        </p:nvGraphicFramePr>
        <p:xfrm>
          <a:off x="1118331" y="1092650"/>
          <a:ext cx="10847808" cy="5342740"/>
        </p:xfrm>
        <a:graphic>
          <a:graphicData uri="http://schemas.openxmlformats.org/drawingml/2006/table">
            <a:tbl>
              <a:tblPr firstRow="1" firstCol="1" bandRow="1">
                <a:tableStyleId>{5C22544A-7EE6-4342-B048-85BDC9FD1C3A}</a:tableStyleId>
              </a:tblPr>
              <a:tblGrid>
                <a:gridCol w="680617">
                  <a:extLst>
                    <a:ext uri="{9D8B030D-6E8A-4147-A177-3AD203B41FA5}">
                      <a16:colId xmlns:a16="http://schemas.microsoft.com/office/drawing/2014/main" val="894379395"/>
                    </a:ext>
                  </a:extLst>
                </a:gridCol>
                <a:gridCol w="5318898">
                  <a:extLst>
                    <a:ext uri="{9D8B030D-6E8A-4147-A177-3AD203B41FA5}">
                      <a16:colId xmlns:a16="http://schemas.microsoft.com/office/drawing/2014/main" val="1394325444"/>
                    </a:ext>
                  </a:extLst>
                </a:gridCol>
                <a:gridCol w="1295949">
                  <a:extLst>
                    <a:ext uri="{9D8B030D-6E8A-4147-A177-3AD203B41FA5}">
                      <a16:colId xmlns:a16="http://schemas.microsoft.com/office/drawing/2014/main" val="272106159"/>
                    </a:ext>
                  </a:extLst>
                </a:gridCol>
                <a:gridCol w="1105174">
                  <a:extLst>
                    <a:ext uri="{9D8B030D-6E8A-4147-A177-3AD203B41FA5}">
                      <a16:colId xmlns:a16="http://schemas.microsoft.com/office/drawing/2014/main" val="1677366271"/>
                    </a:ext>
                  </a:extLst>
                </a:gridCol>
                <a:gridCol w="1184115">
                  <a:extLst>
                    <a:ext uri="{9D8B030D-6E8A-4147-A177-3AD203B41FA5}">
                      <a16:colId xmlns:a16="http://schemas.microsoft.com/office/drawing/2014/main" val="2206638601"/>
                    </a:ext>
                  </a:extLst>
                </a:gridCol>
                <a:gridCol w="1263055">
                  <a:extLst>
                    <a:ext uri="{9D8B030D-6E8A-4147-A177-3AD203B41FA5}">
                      <a16:colId xmlns:a16="http://schemas.microsoft.com/office/drawing/2014/main" val="745635820"/>
                    </a:ext>
                  </a:extLst>
                </a:gridCol>
              </a:tblGrid>
              <a:tr h="1156942">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1</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BLUE AND SMART EUROPE</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gridSpan="2">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2</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CLEAN AND GREEN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hMerge="1">
                  <a:txBody>
                    <a:bodyPr/>
                    <a:lstStyle/>
                    <a:p>
                      <a:endParaRPr lang="en-US"/>
                    </a:p>
                  </a:txBody>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3</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COMPETENT AND RESILIENT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69659519"/>
                  </a:ext>
                </a:extLst>
              </a:tr>
              <a:tr h="800074">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400" b="1" dirty="0">
                          <a:effectLst/>
                          <a:latin typeface="Trebuchet MS" panose="020B0603020202020204" pitchFamily="34" charset="0"/>
                        </a:rPr>
                        <a:t>INDICATOR</a:t>
                      </a:r>
                      <a:endParaRPr lang="en-US" sz="1400" b="1"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SO1 - Research and innovation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SO4 – Climate change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SO7 – Preservation of nature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SO3 – Mutual trust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64831998"/>
                  </a:ext>
                </a:extLst>
              </a:tr>
              <a:tr h="311691">
                <a:tc rowSpan="6">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OUTPUT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RCO07 Research organizations participating in joint research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39051307"/>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RCO81 Participations in joint actions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91580770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RCO87 Organisations cooperating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01224841"/>
                  </a:ext>
                </a:extLst>
              </a:tr>
              <a:tr h="311691">
                <a:tc vMerge="1">
                  <a:txBody>
                    <a:bodyPr/>
                    <a:lstStyle/>
                    <a:p>
                      <a:endParaRPr lang="en-US"/>
                    </a:p>
                  </a:txBody>
                  <a:tcPr/>
                </a:tc>
                <a:tc>
                  <a:txBody>
                    <a:bodyPr/>
                    <a:lstStyle/>
                    <a:p>
                      <a:pPr marL="0" marR="0" algn="l">
                        <a:lnSpc>
                          <a:spcPct val="130000"/>
                        </a:lnSpc>
                        <a:spcBef>
                          <a:spcPts val="1000"/>
                        </a:spcBef>
                        <a:spcAft>
                          <a:spcPts val="0"/>
                        </a:spcAft>
                      </a:pPr>
                      <a:r>
                        <a:rPr lang="en-GB" sz="1400">
                          <a:effectLst/>
                          <a:latin typeface="Trebuchet MS" panose="020B0603020202020204" pitchFamily="34" charset="0"/>
                        </a:rPr>
                        <a:t>RCO84 Pilot actions developed jointly and implemented in projects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426952057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RCO115 </a:t>
                      </a:r>
                      <a:r>
                        <a:rPr lang="en-GB" sz="1400">
                          <a:effectLst/>
                          <a:latin typeface="Trebuchet MS" panose="020B0603020202020204" pitchFamily="34" charset="0"/>
                        </a:rPr>
                        <a:t>Public events across borders jointly organised</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75191268"/>
                  </a:ext>
                </a:extLst>
              </a:tr>
              <a:tr h="0">
                <a:tc vMerge="1">
                  <a:txBody>
                    <a:bodyPr/>
                    <a:lstStyle/>
                    <a:p>
                      <a:endParaRPr lang="en-US"/>
                    </a:p>
                  </a:txBody>
                  <a:tcP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RCO116 </a:t>
                      </a:r>
                      <a:r>
                        <a:rPr lang="en-GB" sz="1400" dirty="0">
                          <a:effectLst/>
                          <a:latin typeface="Trebuchet MS" panose="020B0603020202020204" pitchFamily="34" charset="0"/>
                        </a:rPr>
                        <a:t>Jointly developed solutions</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22669071"/>
                  </a:ext>
                </a:extLst>
              </a:tr>
              <a:tr h="311691">
                <a:tc rowSpan="2">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RESULT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RCR84 </a:t>
                      </a:r>
                      <a:r>
                        <a:rPr lang="en-US" sz="1400" dirty="0" err="1">
                          <a:effectLst/>
                          <a:latin typeface="Trebuchet MS" panose="020B0603020202020204" pitchFamily="34" charset="0"/>
                        </a:rPr>
                        <a:t>Organisations</a:t>
                      </a:r>
                      <a:r>
                        <a:rPr lang="en-US" sz="1400" dirty="0">
                          <a:effectLst/>
                          <a:latin typeface="Trebuchet MS" panose="020B0603020202020204" pitchFamily="34" charset="0"/>
                        </a:rPr>
                        <a:t> cooperating across borders after project completion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540820575"/>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RCR104 Solutions taken up or up-scaled by organisations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75364931"/>
                  </a:ext>
                </a:extLst>
              </a:tr>
            </a:tbl>
          </a:graphicData>
        </a:graphic>
      </p:graphicFrame>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C934C6C4-A279-48BA-A5EA-6E9810C1AFF7}"/>
              </a:ext>
            </a:extLst>
          </p:cNvPr>
          <p:cNvSpPr/>
          <p:nvPr/>
        </p:nvSpPr>
        <p:spPr>
          <a:xfrm>
            <a:off x="7762121" y="361124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5FB728DC-8A49-495A-9E21-76D93341A6D2}"/>
              </a:ext>
            </a:extLst>
          </p:cNvPr>
          <p:cNvSpPr/>
          <p:nvPr/>
        </p:nvSpPr>
        <p:spPr>
          <a:xfrm>
            <a:off x="11332861" y="392493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89E8D5B1-60D9-4149-961B-6ED559698416}"/>
              </a:ext>
            </a:extLst>
          </p:cNvPr>
          <p:cNvSpPr/>
          <p:nvPr/>
        </p:nvSpPr>
        <p:spPr>
          <a:xfrm>
            <a:off x="899886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E7F9559D-854D-4206-A432-73EA4CD3D656}"/>
              </a:ext>
            </a:extLst>
          </p:cNvPr>
          <p:cNvSpPr/>
          <p:nvPr/>
        </p:nvSpPr>
        <p:spPr>
          <a:xfrm>
            <a:off x="100510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0A789984-AE03-4E6F-9FD5-873D18A862B8}"/>
              </a:ext>
            </a:extLst>
          </p:cNvPr>
          <p:cNvSpPr/>
          <p:nvPr/>
        </p:nvSpPr>
        <p:spPr>
          <a:xfrm>
            <a:off x="113342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C4F3DA52-FE6F-4015-AD25-7371C9A7EB87}"/>
              </a:ext>
            </a:extLst>
          </p:cNvPr>
          <p:cNvSpPr/>
          <p:nvPr/>
        </p:nvSpPr>
        <p:spPr>
          <a:xfrm>
            <a:off x="7762119"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9AF983B9-F11D-4B6A-A7D5-852EC063381F}"/>
              </a:ext>
            </a:extLst>
          </p:cNvPr>
          <p:cNvSpPr/>
          <p:nvPr/>
        </p:nvSpPr>
        <p:spPr>
          <a:xfrm>
            <a:off x="7754202"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0FAC84AA-5A46-4CEF-875D-0F9C49BA6B42}"/>
              </a:ext>
            </a:extLst>
          </p:cNvPr>
          <p:cNvSpPr/>
          <p:nvPr/>
        </p:nvSpPr>
        <p:spPr>
          <a:xfrm>
            <a:off x="10051001"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BD90A277-B12E-420A-8BE3-551F2906F360}"/>
              </a:ext>
            </a:extLst>
          </p:cNvPr>
          <p:cNvSpPr/>
          <p:nvPr/>
        </p:nvSpPr>
        <p:spPr>
          <a:xfrm>
            <a:off x="8998862"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DF385354-1FA4-41EE-8290-4098D2ACDC58}"/>
              </a:ext>
            </a:extLst>
          </p:cNvPr>
          <p:cNvSpPr/>
          <p:nvPr/>
        </p:nvSpPr>
        <p:spPr>
          <a:xfrm>
            <a:off x="7754202" y="537756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76D6C16F-EEF4-4F51-9C7D-D9869D7B94DA}"/>
              </a:ext>
            </a:extLst>
          </p:cNvPr>
          <p:cNvSpPr/>
          <p:nvPr/>
        </p:nvSpPr>
        <p:spPr>
          <a:xfrm>
            <a:off x="8998863" y="5389222"/>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885C0531-53E0-464A-B81B-B91E654DB3D4}"/>
              </a:ext>
            </a:extLst>
          </p:cNvPr>
          <p:cNvSpPr/>
          <p:nvPr/>
        </p:nvSpPr>
        <p:spPr>
          <a:xfrm>
            <a:off x="7754202" y="573201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0355D7AB-79B8-4457-8052-D54BF545549A}"/>
              </a:ext>
            </a:extLst>
          </p:cNvPr>
          <p:cNvSpPr/>
          <p:nvPr/>
        </p:nvSpPr>
        <p:spPr>
          <a:xfrm>
            <a:off x="8998863" y="5732010"/>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AD4BAA9D-1D4D-4916-95E9-696C4FA9E505}"/>
              </a:ext>
            </a:extLst>
          </p:cNvPr>
          <p:cNvSpPr/>
          <p:nvPr/>
        </p:nvSpPr>
        <p:spPr>
          <a:xfrm>
            <a:off x="113342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53A406DF-3185-4150-939A-C7D0781DF857}"/>
              </a:ext>
            </a:extLst>
          </p:cNvPr>
          <p:cNvSpPr/>
          <p:nvPr/>
        </p:nvSpPr>
        <p:spPr>
          <a:xfrm>
            <a:off x="100510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1C7FE992-B85E-4CF8-AB0B-CBCF44489ACA}"/>
              </a:ext>
            </a:extLst>
          </p:cNvPr>
          <p:cNvSpPr/>
          <p:nvPr/>
        </p:nvSpPr>
        <p:spPr>
          <a:xfrm>
            <a:off x="7762119"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6D90376F-C49C-4457-B587-93CFAC402E38}"/>
              </a:ext>
            </a:extLst>
          </p:cNvPr>
          <p:cNvSpPr/>
          <p:nvPr/>
        </p:nvSpPr>
        <p:spPr>
          <a:xfrm>
            <a:off x="8998863" y="615186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DFCBB4D-107C-4A60-8E20-AB185013C1F0}"/>
              </a:ext>
            </a:extLst>
          </p:cNvPr>
          <p:cNvSpPr/>
          <p:nvPr/>
        </p:nvSpPr>
        <p:spPr>
          <a:xfrm>
            <a:off x="10051001" y="573200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8D29B874-6C3E-4A20-B89F-C5165FB6D94F}"/>
              </a:ext>
            </a:extLst>
          </p:cNvPr>
          <p:cNvSpPr/>
          <p:nvPr/>
        </p:nvSpPr>
        <p:spPr>
          <a:xfrm>
            <a:off x="11334201" y="5732008"/>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C68D2BD5-C7CA-4BE7-8187-D65E259523B6}"/>
              </a:ext>
            </a:extLst>
          </p:cNvPr>
          <p:cNvSpPr/>
          <p:nvPr/>
        </p:nvSpPr>
        <p:spPr>
          <a:xfrm>
            <a:off x="10051001" y="537756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DC576B01-9340-48E0-8FFC-4B49F4DC03B1}"/>
              </a:ext>
            </a:extLst>
          </p:cNvPr>
          <p:cNvSpPr/>
          <p:nvPr/>
        </p:nvSpPr>
        <p:spPr>
          <a:xfrm>
            <a:off x="11334201" y="5378246"/>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1CF28B62-15AD-4445-A91E-14110BAA5345}"/>
              </a:ext>
            </a:extLst>
          </p:cNvPr>
          <p:cNvSpPr/>
          <p:nvPr/>
        </p:nvSpPr>
        <p:spPr>
          <a:xfrm>
            <a:off x="7762119" y="506970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ACDB2DC1-6649-4F60-B2E1-1AEEC80014F4}"/>
              </a:ext>
            </a:extLst>
          </p:cNvPr>
          <p:cNvSpPr/>
          <p:nvPr/>
        </p:nvSpPr>
        <p:spPr>
          <a:xfrm>
            <a:off x="8998861" y="467759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1457DCFE-D992-4CDB-9ECF-2AD320CF9B27}"/>
              </a:ext>
            </a:extLst>
          </p:cNvPr>
          <p:cNvSpPr/>
          <p:nvPr/>
        </p:nvSpPr>
        <p:spPr>
          <a:xfrm>
            <a:off x="10051001"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99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21" y="152400"/>
            <a:ext cx="2638322" cy="706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35230" y="1099457"/>
          <a:ext cx="9514360" cy="5072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42410" y="3172093"/>
            <a:ext cx="10339990" cy="28694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 </a:t>
            </a:r>
            <a:r>
              <a:rPr lang="en-US" dirty="0">
                <a:solidFill>
                  <a:srgbClr val="002060"/>
                </a:solidFill>
                <a:latin typeface="Trebuchet MS" panose="020B0603020202020204" pitchFamily="34" charset="0"/>
              </a:rPr>
              <a:t>the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cooperating </a:t>
            </a:r>
            <a:r>
              <a:rPr lang="en-US" dirty="0">
                <a:solidFill>
                  <a:srgbClr val="002060"/>
                </a:solidFill>
                <a:latin typeface="Trebuchet MS" panose="020B0603020202020204" pitchFamily="34" charset="0"/>
              </a:rPr>
              <a:t>formally in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counted in this indicator are the legal entities as mentioned in the application </a:t>
            </a:r>
          </a:p>
          <a:p>
            <a:pPr algn="just"/>
            <a:r>
              <a:rPr lang="en-US" b="1" dirty="0">
                <a:solidFill>
                  <a:srgbClr val="C00000"/>
                </a:solidFill>
                <a:latin typeface="Trebuchet MS" panose="020B0603020202020204" pitchFamily="34" charset="0"/>
              </a:rPr>
              <a:t>	</a:t>
            </a: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4          target value of RCO87 = 4</a:t>
            </a: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r>
              <a:rPr lang="en-US" b="1" dirty="0">
                <a:solidFill>
                  <a:srgbClr val="C00000"/>
                </a:solidFill>
                <a:latin typeface="Trebuchet MS" panose="020B0603020202020204" pitchFamily="34" charset="0"/>
              </a:rPr>
              <a:t>This indicator is compulsory for all projects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AD438A05-DCB5-4382-B2D5-640C442678BB}"/>
              </a:ext>
            </a:extLst>
          </p:cNvPr>
          <p:cNvGrpSpPr/>
          <p:nvPr/>
        </p:nvGrpSpPr>
        <p:grpSpPr>
          <a:xfrm>
            <a:off x="7549668" y="1421306"/>
            <a:ext cx="3753135" cy="1061829"/>
            <a:chOff x="0" y="836331"/>
            <a:chExt cx="2974767" cy="1463339"/>
          </a:xfrm>
        </p:grpSpPr>
        <p:sp>
          <p:nvSpPr>
            <p:cNvPr id="11" name="Arrow: Chevron 10">
              <a:extLst>
                <a:ext uri="{FF2B5EF4-FFF2-40B4-BE49-F238E27FC236}">
                  <a16:creationId xmlns:a16="http://schemas.microsoft.com/office/drawing/2014/main" id="{311A6DA8-1366-4FBB-9AB8-1DD41403272E}"/>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432A7E4B-DCD1-4EDD-BF99-B75E65DCDACB}"/>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048FAD14-15AB-4009-944F-D2BE483F4F74}"/>
              </a:ext>
            </a:extLst>
          </p:cNvPr>
          <p:cNvSpPr txBox="1"/>
          <p:nvPr/>
        </p:nvSpPr>
        <p:spPr>
          <a:xfrm>
            <a:off x="8035641" y="1480303"/>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75E59E27-DC4E-4611-B5CE-83CB86BBEB14}"/>
              </a:ext>
            </a:extLst>
          </p:cNvPr>
          <p:cNvSpPr/>
          <p:nvPr/>
        </p:nvSpPr>
        <p:spPr>
          <a:xfrm>
            <a:off x="6843240" y="186791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CFC5E92-9BDF-4B99-B385-22B08908930D}"/>
              </a:ext>
            </a:extLst>
          </p:cNvPr>
          <p:cNvSpPr/>
          <p:nvPr/>
        </p:nvSpPr>
        <p:spPr>
          <a:xfrm>
            <a:off x="5037182" y="4849376"/>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3207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659" y="101206"/>
            <a:ext cx="2664758" cy="720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02702" y="914400"/>
          <a:ext cx="9386596" cy="5661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633153"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08315" y="2880029"/>
            <a:ext cx="10635180" cy="3717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dirty="0">
                <a:solidFill>
                  <a:srgbClr val="002060"/>
                </a:solidFill>
                <a:latin typeface="Trebuchet MS" panose="020B0603020202020204" pitchFamily="34" charset="0"/>
              </a:rPr>
              <a:t>: </a:t>
            </a:r>
            <a:r>
              <a:rPr lang="en-IE" sz="1800" u="sng" dirty="0">
                <a:solidFill>
                  <a:srgbClr val="002060"/>
                </a:solidFill>
                <a:effectLst/>
                <a:latin typeface="Trebuchet MS" panose="020B0603020202020204" pitchFamily="34" charset="0"/>
                <a:ea typeface="Times New Roman" panose="02020603050405020304" pitchFamily="18" charset="0"/>
              </a:rPr>
              <a:t>counts</a:t>
            </a:r>
            <a:r>
              <a:rPr lang="en-IE" sz="1800" dirty="0">
                <a:solidFill>
                  <a:srgbClr val="002060"/>
                </a:solidFill>
                <a:effectLst/>
                <a:latin typeface="Trebuchet MS" panose="020B0603020202020204" pitchFamily="34" charset="0"/>
                <a:ea typeface="Times New Roman" panose="02020603050405020304" pitchFamily="18" charset="0"/>
              </a:rPr>
              <a:t> the </a:t>
            </a:r>
            <a:r>
              <a:rPr lang="en-GB" sz="1800" b="1" dirty="0">
                <a:solidFill>
                  <a:srgbClr val="002060"/>
                </a:solidFill>
                <a:effectLst/>
                <a:latin typeface="Trebuchet MS" panose="020B0603020202020204" pitchFamily="34" charset="0"/>
                <a:ea typeface="Times New Roman" panose="02020603050405020304" pitchFamily="18" charset="0"/>
              </a:rPr>
              <a:t>number of supported research organisations that cooperate in joint research projects</a:t>
            </a:r>
            <a:r>
              <a:rPr lang="en-GB" sz="1800" dirty="0">
                <a:solidFill>
                  <a:srgbClr val="002060"/>
                </a:solidFill>
                <a:effectLst/>
                <a:latin typeface="Trebuchet MS" panose="020B0603020202020204" pitchFamily="34" charset="0"/>
                <a:ea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endParaRPr>
          </a:p>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marR="0" lvl="0" indent="-285750" algn="just">
              <a:spcBef>
                <a:spcPts val="0"/>
              </a:spcBef>
              <a:spcAft>
                <a:spcPts val="0"/>
              </a:spcAf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at least one partner be a </a:t>
            </a:r>
            <a:r>
              <a:rPr lang="en-IE"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research organisation</a:t>
            </a: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IE" i="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and</a:t>
            </a:r>
            <a:endParaRPr lang="en-U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Trebuchet MS" panose="020B0603020202020204" pitchFamily="34" charset="0"/>
              <a:buChar char="-"/>
            </a:pPr>
            <a:r>
              <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ctively participate in the implementation of a </a:t>
            </a:r>
            <a:r>
              <a:rPr lang="en-GB"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joint research</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project.</a:t>
            </a:r>
          </a:p>
          <a:p>
            <a:pPr marL="800100" lvl="1" indent="-342900" algn="just">
              <a:buFont typeface="Trebuchet MS" panose="020B0603020202020204" pitchFamily="34" charset="0"/>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universities or research institutes, technology transfer agencies</a:t>
            </a:r>
          </a:p>
          <a:p>
            <a:pPr algn="just"/>
            <a:endParaRPr lang="en-US" dirty="0">
              <a:solidFill>
                <a:srgbClr val="002060"/>
              </a:solidFill>
              <a:latin typeface="Trebuchet MS" panose="020B0603020202020204" pitchFamily="34" charset="0"/>
            </a:endParaRPr>
          </a:p>
          <a:p>
            <a:pPr algn="ctr"/>
            <a:r>
              <a:rPr lang="en-US" b="1" dirty="0">
                <a:solidFill>
                  <a:srgbClr val="C00000"/>
                </a:solidFill>
                <a:latin typeface="Trebuchet MS" panose="020B0603020202020204" pitchFamily="34" charset="0"/>
              </a:rPr>
              <a:t>Only for SO1</a:t>
            </a:r>
          </a:p>
          <a:p>
            <a:pPr algn="ct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Complements RCO87 </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same organization may be counted both under RCO07 and RCO87</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endPar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endParaRPr>
          </a:p>
          <a:p>
            <a:pPr algn="ctr"/>
            <a:endParaRPr lang="en-US" sz="2000" b="1" dirty="0">
              <a:solidFill>
                <a:srgbClr val="C00000"/>
              </a:solidFill>
              <a:latin typeface="Trebuchet MS" panose="020B0603020202020204" pitchFamily="34" charset="0"/>
            </a:endParaRPr>
          </a:p>
        </p:txBody>
      </p:sp>
      <p:sp>
        <p:nvSpPr>
          <p:cNvPr id="13" name="Arrow: Right 12">
            <a:extLst>
              <a:ext uri="{FF2B5EF4-FFF2-40B4-BE49-F238E27FC236}">
                <a16:creationId xmlns:a16="http://schemas.microsoft.com/office/drawing/2014/main" id="{B9DDD542-2517-439C-83D3-C37428C46C2C}"/>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CB89E4A-CDAD-462F-A490-5FE1BDBD4EE1}"/>
              </a:ext>
            </a:extLst>
          </p:cNvPr>
          <p:cNvGrpSpPr/>
          <p:nvPr/>
        </p:nvGrpSpPr>
        <p:grpSpPr>
          <a:xfrm>
            <a:off x="1402702" y="1151721"/>
            <a:ext cx="5289466" cy="1463339"/>
            <a:chOff x="0" y="836331"/>
            <a:chExt cx="2974767" cy="1463339"/>
          </a:xfrm>
        </p:grpSpPr>
        <p:sp>
          <p:nvSpPr>
            <p:cNvPr id="14" name="Arrow: Chevron 13">
              <a:extLst>
                <a:ext uri="{FF2B5EF4-FFF2-40B4-BE49-F238E27FC236}">
                  <a16:creationId xmlns:a16="http://schemas.microsoft.com/office/drawing/2014/main" id="{C8630C0D-11E4-4780-92CE-8BAABD7359E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6" name="Arrow: Chevron 4">
              <a:extLst>
                <a:ext uri="{FF2B5EF4-FFF2-40B4-BE49-F238E27FC236}">
                  <a16:creationId xmlns:a16="http://schemas.microsoft.com/office/drawing/2014/main" id="{53AD8F8E-93AB-40FB-9869-FB3F0B61EC3D}"/>
                </a:ext>
              </a:extLst>
            </p:cNvPr>
            <p:cNvSpPr txBox="1"/>
            <p:nvPr/>
          </p:nvSpPr>
          <p:spPr>
            <a:xfrm>
              <a:off x="431234" y="836331"/>
              <a:ext cx="211074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r>
                <a:rPr lang="en-US" b="1" dirty="0">
                  <a:solidFill>
                    <a:srgbClr val="C00000"/>
                  </a:solidFill>
                  <a:latin typeface="Trebuchet MS" panose="020B0603020202020204" pitchFamily="34" charset="0"/>
                </a:rPr>
                <a:t>Research </a:t>
              </a:r>
              <a:r>
                <a:rPr lang="en-US" b="1" dirty="0" err="1">
                  <a:solidFill>
                    <a:srgbClr val="C00000"/>
                  </a:solidFill>
                  <a:latin typeface="Trebuchet MS" panose="020B0603020202020204" pitchFamily="34" charset="0"/>
                </a:rPr>
                <a:t>organisations</a:t>
              </a:r>
              <a:r>
                <a:rPr lang="en-US" b="1" dirty="0">
                  <a:solidFill>
                    <a:srgbClr val="C00000"/>
                  </a:solidFill>
                  <a:latin typeface="Trebuchet MS" panose="020B0603020202020204" pitchFamily="34" charset="0"/>
                </a:rPr>
                <a:t> participating in joint research projects (RCO07)</a:t>
              </a:r>
            </a:p>
          </p:txBody>
        </p:sp>
      </p:grpSp>
      <p:grpSp>
        <p:nvGrpSpPr>
          <p:cNvPr id="12" name="Group 11">
            <a:extLst>
              <a:ext uri="{FF2B5EF4-FFF2-40B4-BE49-F238E27FC236}">
                <a16:creationId xmlns:a16="http://schemas.microsoft.com/office/drawing/2014/main" id="{E1C3014A-9315-4AFC-87BC-E45C26733C8D}"/>
              </a:ext>
            </a:extLst>
          </p:cNvPr>
          <p:cNvGrpSpPr/>
          <p:nvPr/>
        </p:nvGrpSpPr>
        <p:grpSpPr>
          <a:xfrm>
            <a:off x="7667762" y="1140613"/>
            <a:ext cx="3753135" cy="1463339"/>
            <a:chOff x="0" y="836331"/>
            <a:chExt cx="2974767" cy="1463339"/>
          </a:xfrm>
        </p:grpSpPr>
        <p:sp>
          <p:nvSpPr>
            <p:cNvPr id="17" name="Arrow: Chevron 16">
              <a:extLst>
                <a:ext uri="{FF2B5EF4-FFF2-40B4-BE49-F238E27FC236}">
                  <a16:creationId xmlns:a16="http://schemas.microsoft.com/office/drawing/2014/main" id="{E1692ABA-837D-4DF2-B25E-10B2AE374EC9}"/>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8" name="Arrow: Chevron 4">
              <a:extLst>
                <a:ext uri="{FF2B5EF4-FFF2-40B4-BE49-F238E27FC236}">
                  <a16:creationId xmlns:a16="http://schemas.microsoft.com/office/drawing/2014/main" id="{7FEE27A7-3E83-4BB0-9259-F3E25A20028E}"/>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9" name="TextBox 18">
            <a:extLst>
              <a:ext uri="{FF2B5EF4-FFF2-40B4-BE49-F238E27FC236}">
                <a16:creationId xmlns:a16="http://schemas.microsoft.com/office/drawing/2014/main" id="{45787937-A650-4433-9E93-5ECE2F4D44A1}"/>
              </a:ext>
            </a:extLst>
          </p:cNvPr>
          <p:cNvSpPr txBox="1"/>
          <p:nvPr/>
        </p:nvSpPr>
        <p:spPr>
          <a:xfrm>
            <a:off x="8484847" y="1317466"/>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391169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22" y="152399"/>
            <a:ext cx="2670978" cy="7293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71600" y="1054758"/>
          <a:ext cx="9067799" cy="51174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034143" y="2747499"/>
            <a:ext cx="10493828" cy="38274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the </a:t>
            </a:r>
            <a:r>
              <a:rPr lang="en-US" b="1" dirty="0">
                <a:solidFill>
                  <a:srgbClr val="002060"/>
                </a:solidFill>
                <a:latin typeface="Trebuchet MS" panose="020B0603020202020204" pitchFamily="34" charset="0"/>
              </a:rPr>
              <a:t>number of events </a:t>
            </a:r>
            <a:r>
              <a:rPr lang="ro-RO" b="1">
                <a:solidFill>
                  <a:srgbClr val="002060"/>
                </a:solidFill>
                <a:latin typeface="Trebuchet MS" panose="020B0603020202020204" pitchFamily="34" charset="0"/>
              </a:rPr>
              <a:t>(joint actions) </a:t>
            </a:r>
            <a:r>
              <a:rPr lang="en-US" b="1">
                <a:solidFill>
                  <a:srgbClr val="002060"/>
                </a:solidFill>
                <a:latin typeface="Trebuchet MS" panose="020B0603020202020204" pitchFamily="34" charset="0"/>
              </a:rPr>
              <a:t>across </a:t>
            </a:r>
            <a:r>
              <a:rPr lang="en-US" b="1" dirty="0">
                <a:solidFill>
                  <a:srgbClr val="002060"/>
                </a:solidFill>
                <a:latin typeface="Trebuchet MS" panose="020B0603020202020204" pitchFamily="34" charset="0"/>
              </a:rPr>
              <a:t>borders jointly organized </a:t>
            </a:r>
            <a:r>
              <a:rPr lang="en-US" dirty="0">
                <a:solidFill>
                  <a:srgbClr val="002060"/>
                </a:solidFill>
                <a:latin typeface="Trebuchet MS" panose="020B0603020202020204" pitchFamily="34" charset="0"/>
              </a:rPr>
              <a:t>by the partners.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	b</a:t>
            </a:r>
            <a:r>
              <a:rPr lang="en-US" dirty="0">
                <a:solidFill>
                  <a:srgbClr val="002060"/>
                </a:solidFill>
                <a:latin typeface="Trebuchet MS" panose="020B0603020202020204" pitchFamily="34" charset="0"/>
                <a:cs typeface="Times New Roman" panose="02020603050405020304" pitchFamily="18" charset="0"/>
              </a:rPr>
              <a:t>e </a:t>
            </a:r>
            <a:r>
              <a:rPr lang="en-US" b="1" dirty="0">
                <a:solidFill>
                  <a:srgbClr val="002060"/>
                </a:solidFill>
                <a:latin typeface="Trebuchet MS" panose="020B0603020202020204" pitchFamily="34" charset="0"/>
                <a:cs typeface="Times New Roman" panose="02020603050405020304" pitchFamily="18" charset="0"/>
              </a:rPr>
              <a:t>advertised to the general public</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be jointly </a:t>
            </a:r>
            <a:r>
              <a:rPr lang="en-US" dirty="0" err="1">
                <a:solidFill>
                  <a:srgbClr val="002060"/>
                </a:solidFill>
                <a:latin typeface="Trebuchet MS" panose="020B0603020202020204" pitchFamily="34" charset="0"/>
                <a:cs typeface="Times New Roman" panose="02020603050405020304" pitchFamily="18" charset="0"/>
              </a:rPr>
              <a:t>organised</a:t>
            </a:r>
            <a:r>
              <a:rPr lang="en-US" dirty="0">
                <a:solidFill>
                  <a:srgbClr val="002060"/>
                </a:solidFill>
                <a:latin typeface="Trebuchet MS" panose="020B0603020202020204" pitchFamily="34" charset="0"/>
                <a:cs typeface="Times New Roman" panose="02020603050405020304" pitchFamily="18" charset="0"/>
              </a:rPr>
              <a:t> by </a:t>
            </a:r>
            <a:r>
              <a:rPr lang="en-US" b="1" dirty="0">
                <a:solidFill>
                  <a:srgbClr val="002060"/>
                </a:solidFill>
                <a:latin typeface="Trebuchet MS" panose="020B0603020202020204" pitchFamily="34" charset="0"/>
                <a:cs typeface="Times New Roman" panose="02020603050405020304" pitchFamily="18" charset="0"/>
              </a:rPr>
              <a:t>at least 2 partners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involves </a:t>
            </a:r>
            <a:r>
              <a:rPr lang="en-US" dirty="0">
                <a:solidFill>
                  <a:srgbClr val="002060"/>
                </a:solidFill>
                <a:latin typeface="Trebuchet MS" panose="020B0603020202020204" pitchFamily="34" charset="0"/>
              </a:rPr>
              <a:t>stakeholders </a:t>
            </a:r>
            <a:r>
              <a:rPr lang="en-US" b="1" dirty="0">
                <a:solidFill>
                  <a:srgbClr val="002060"/>
                </a:solidFill>
                <a:latin typeface="Trebuchet MS" panose="020B0603020202020204" pitchFamily="34" charset="0"/>
              </a:rPr>
              <a:t>outside</a:t>
            </a:r>
            <a:r>
              <a:rPr lang="en-US" dirty="0">
                <a:solidFill>
                  <a:srgbClr val="002060"/>
                </a:solidFill>
                <a:latin typeface="Trebuchet MS" panose="020B0603020202020204" pitchFamily="34" charset="0"/>
              </a:rPr>
              <a:t> the partnership </a:t>
            </a:r>
            <a:r>
              <a:rPr lang="en-US" b="1" dirty="0">
                <a:solidFill>
                  <a:srgbClr val="002060"/>
                </a:solidFill>
                <a:latin typeface="Trebuchet MS" panose="020B0603020202020204" pitchFamily="34" charset="0"/>
              </a:rPr>
              <a:t>from at least 2 countries</a:t>
            </a:r>
            <a:endParaRPr lang="en-US" i="1"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trainings, workshops and seminars organized in the framework of the project, launching and final Conference of the project</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    	</a:t>
            </a:r>
            <a:r>
              <a:rPr lang="en-US" dirty="0">
                <a:solidFill>
                  <a:srgbClr val="C00000"/>
                </a:solidFill>
                <a:latin typeface="Trebuchet MS" panose="020B0603020202020204" pitchFamily="34" charset="0"/>
              </a:rPr>
              <a:t>Does not count</a:t>
            </a:r>
            <a:r>
              <a:rPr lang="en-US" dirty="0">
                <a:solidFill>
                  <a:srgbClr val="002060"/>
                </a:solidFill>
                <a:latin typeface="Trebuchet MS" panose="020B0603020202020204" pitchFamily="34" charset="0"/>
              </a:rPr>
              <a:t>: - the number of participations in public events</a:t>
            </a:r>
          </a:p>
          <a:p>
            <a:pPr algn="just"/>
            <a:r>
              <a:rPr lang="en-US" dirty="0">
                <a:solidFill>
                  <a:srgbClr val="002060"/>
                </a:solidFill>
                <a:latin typeface="Trebuchet MS" panose="020B0603020202020204" pitchFamily="34" charset="0"/>
              </a:rPr>
              <a:t>                                      - the </a:t>
            </a:r>
            <a:r>
              <a:rPr lang="en-GB" dirty="0">
                <a:solidFill>
                  <a:srgbClr val="002060"/>
                </a:solidFill>
                <a:latin typeface="Trebuchet MS" panose="020B0603020202020204" pitchFamily="34" charset="0"/>
              </a:rPr>
              <a:t>participation of the project staff in public events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5AC04D5A-65D5-419A-AE3A-994064F8FF4C}"/>
              </a:ext>
            </a:extLst>
          </p:cNvPr>
          <p:cNvGrpSpPr/>
          <p:nvPr/>
        </p:nvGrpSpPr>
        <p:grpSpPr>
          <a:xfrm>
            <a:off x="7504476" y="1045957"/>
            <a:ext cx="3753135" cy="1471838"/>
            <a:chOff x="0" y="836331"/>
            <a:chExt cx="2974767" cy="1463339"/>
          </a:xfrm>
        </p:grpSpPr>
        <p:sp>
          <p:nvSpPr>
            <p:cNvPr id="11" name="Arrow: Chevron 10">
              <a:extLst>
                <a:ext uri="{FF2B5EF4-FFF2-40B4-BE49-F238E27FC236}">
                  <a16:creationId xmlns:a16="http://schemas.microsoft.com/office/drawing/2014/main" id="{C4FBD16D-463F-43A4-A263-7BFBA5869F4B}"/>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6FB2E5F2-CCC2-41AC-A191-C31006C5C698}"/>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9C20F613-866D-47FA-9B98-8FB7B153E739}"/>
              </a:ext>
            </a:extLst>
          </p:cNvPr>
          <p:cNvSpPr txBox="1"/>
          <p:nvPr/>
        </p:nvSpPr>
        <p:spPr>
          <a:xfrm>
            <a:off x="8283104" y="1181711"/>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BB9B5DEE-6889-4218-86EE-78AD6D75BE41}"/>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392" y="192520"/>
            <a:ext cx="2573007" cy="656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17136" y="1140612"/>
          <a:ext cx="9632453" cy="5031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143001" y="2496798"/>
            <a:ext cx="10580914" cy="4164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number of participations in joint actions across borders </a:t>
            </a:r>
            <a:r>
              <a:rPr lang="en-US" dirty="0">
                <a:solidFill>
                  <a:srgbClr val="002060"/>
                </a:solidFill>
                <a:latin typeface="Trebuchet MS" panose="020B0603020202020204" pitchFamily="34" charset="0"/>
              </a:rPr>
              <a:t>implemented in the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 </a:t>
            </a:r>
            <a:r>
              <a:rPr lang="en-US" b="1" dirty="0">
                <a:solidFill>
                  <a:srgbClr val="002060"/>
                </a:solidFill>
                <a:latin typeface="Trebuchet MS" panose="020B0603020202020204" pitchFamily="34" charset="0"/>
              </a:rPr>
              <a:t>(cumulative):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joint actions (also on line, if justified) -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from at least 2</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countries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participation of persons </a:t>
            </a:r>
            <a:r>
              <a:rPr lang="en-US" b="1" dirty="0">
                <a:solidFill>
                  <a:srgbClr val="002060"/>
                </a:solidFill>
                <a:latin typeface="Trebuchet MS" panose="020B0603020202020204" pitchFamily="34" charset="0"/>
                <a:cs typeface="Times New Roman" panose="02020603050405020304" pitchFamily="18" charset="0"/>
              </a:rPr>
              <a:t>outside</a:t>
            </a:r>
            <a:r>
              <a:rPr lang="en-US" dirty="0">
                <a:solidFill>
                  <a:srgbClr val="002060"/>
                </a:solidFill>
                <a:latin typeface="Trebuchet MS" panose="020B0603020202020204" pitchFamily="34" charset="0"/>
                <a:cs typeface="Times New Roman" panose="02020603050405020304" pitchFamily="18" charset="0"/>
              </a:rPr>
              <a:t> the partnership.</a:t>
            </a:r>
          </a:p>
          <a:p>
            <a:pPr lvl="1" algn="just"/>
            <a:r>
              <a:rPr lang="en-US" dirty="0">
                <a:solidFill>
                  <a:srgbClr val="002060"/>
                </a:solidFill>
                <a:latin typeface="Trebuchet MS" panose="020B0603020202020204" pitchFamily="34" charset="0"/>
                <a:cs typeface="Times New Roman" panose="02020603050405020304" pitchFamily="18" charset="0"/>
              </a:rPr>
              <a:t>	</a:t>
            </a: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number of participants from one participating country to a study visit in another participating country</a:t>
            </a:r>
          </a:p>
          <a:p>
            <a:r>
              <a:rPr lang="en-US" dirty="0">
                <a:solidFill>
                  <a:srgbClr val="C00000"/>
                </a:solidFill>
                <a:latin typeface="Trebuchet MS" panose="020B0603020202020204" pitchFamily="34" charset="0"/>
              </a:rPr>
              <a:t>				       </a:t>
            </a:r>
            <a:r>
              <a:rPr lang="en-US" b="1" dirty="0">
                <a:solidFill>
                  <a:srgbClr val="C00000"/>
                </a:solidFill>
                <a:latin typeface="Trebuchet MS" panose="020B0603020202020204" pitchFamily="34" charset="0"/>
              </a:rPr>
              <a:t>Only for SO3</a:t>
            </a:r>
          </a:p>
          <a:p>
            <a:pPr lvl="1" algn="just"/>
            <a:endParaRPr lang="en-US" dirty="0">
              <a:solidFill>
                <a:srgbClr val="002060"/>
              </a:solidFill>
              <a:latin typeface="Trebuchet MS" panose="020B0603020202020204" pitchFamily="34" charset="0"/>
              <a:cs typeface="Times New Roman" panose="02020603050405020304" pitchFamily="18" charset="0"/>
            </a:endParaRPr>
          </a:p>
          <a:p>
            <a:pPr lvl="1" algn="just"/>
            <a:r>
              <a:rPr lang="en-US" dirty="0">
                <a:solidFill>
                  <a:srgbClr val="C00000"/>
                </a:solidFill>
                <a:latin typeface="Trebuchet MS" panose="020B0603020202020204" pitchFamily="34" charset="0"/>
                <a:cs typeface="Times New Roman" panose="02020603050405020304" pitchFamily="18" charset="0"/>
              </a:rPr>
              <a:t>Does not count</a:t>
            </a:r>
            <a:r>
              <a:rPr lang="en-US" dirty="0">
                <a:solidFill>
                  <a:srgbClr val="002060"/>
                </a:solidFill>
                <a:latin typeface="Trebuchet MS" panose="020B0603020202020204" pitchFamily="34" charset="0"/>
                <a:cs typeface="Times New Roman" panose="02020603050405020304" pitchFamily="18"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public events (as defined by RCO 115)</a:t>
            </a:r>
          </a:p>
          <a:p>
            <a:pPr algn="just"/>
            <a:r>
              <a:rPr lang="en-US" dirty="0">
                <a:solidFill>
                  <a:srgbClr val="002060"/>
                </a:solidFill>
                <a:latin typeface="Trebuchet MS" panose="020B0603020202020204" pitchFamily="34" charset="0"/>
              </a:rPr>
              <a:t>		    </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internal project meetings of the partners</a:t>
            </a:r>
          </a:p>
        </p:txBody>
      </p:sp>
      <p:sp>
        <p:nvSpPr>
          <p:cNvPr id="10" name="Arrow: Right 9">
            <a:extLst>
              <a:ext uri="{FF2B5EF4-FFF2-40B4-BE49-F238E27FC236}">
                <a16:creationId xmlns:a16="http://schemas.microsoft.com/office/drawing/2014/main" id="{7E67644C-E995-4A1B-9881-9B488213B701}"/>
              </a:ext>
            </a:extLst>
          </p:cNvPr>
          <p:cNvSpPr/>
          <p:nvPr/>
        </p:nvSpPr>
        <p:spPr>
          <a:xfrm>
            <a:off x="6843240" y="177173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C63623B-2FFD-48B6-87B1-21CF915D8F2C}"/>
              </a:ext>
            </a:extLst>
          </p:cNvPr>
          <p:cNvGrpSpPr/>
          <p:nvPr/>
        </p:nvGrpSpPr>
        <p:grpSpPr>
          <a:xfrm>
            <a:off x="7549668" y="1282807"/>
            <a:ext cx="3753135" cy="1061829"/>
            <a:chOff x="0" y="836331"/>
            <a:chExt cx="2974767" cy="1463339"/>
          </a:xfrm>
        </p:grpSpPr>
        <p:sp>
          <p:nvSpPr>
            <p:cNvPr id="12" name="Arrow: Chevron 11">
              <a:extLst>
                <a:ext uri="{FF2B5EF4-FFF2-40B4-BE49-F238E27FC236}">
                  <a16:creationId xmlns:a16="http://schemas.microsoft.com/office/drawing/2014/main" id="{FEB035BB-1F2B-4FF7-ABF3-3312F67CD980}"/>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4" name="Arrow: Chevron 4">
              <a:extLst>
                <a:ext uri="{FF2B5EF4-FFF2-40B4-BE49-F238E27FC236}">
                  <a16:creationId xmlns:a16="http://schemas.microsoft.com/office/drawing/2014/main" id="{1A2E7EEB-4D1E-47B0-AFD7-A4870DBFB35A}"/>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6" name="TextBox 15">
            <a:extLst>
              <a:ext uri="{FF2B5EF4-FFF2-40B4-BE49-F238E27FC236}">
                <a16:creationId xmlns:a16="http://schemas.microsoft.com/office/drawing/2014/main" id="{0692DE4B-5A2D-4B7E-8BA1-D21B96C0A769}"/>
              </a:ext>
            </a:extLst>
          </p:cNvPr>
          <p:cNvSpPr txBox="1"/>
          <p:nvPr/>
        </p:nvSpPr>
        <p:spPr>
          <a:xfrm>
            <a:off x="8114856" y="1421306"/>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990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810491" y="2819081"/>
            <a:ext cx="10978739" cy="3919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organizations cooperating across borders </a:t>
            </a:r>
            <a:r>
              <a:rPr lang="en-US" b="1" i="1" dirty="0">
                <a:solidFill>
                  <a:srgbClr val="002060"/>
                </a:solidFill>
                <a:latin typeface="Trebuchet MS" panose="020B0603020202020204" pitchFamily="34" charset="0"/>
              </a:rPr>
              <a:t>after</a:t>
            </a:r>
            <a:r>
              <a:rPr lang="en-US" b="1" dirty="0">
                <a:solidFill>
                  <a:srgbClr val="002060"/>
                </a:solidFill>
                <a:latin typeface="Trebuchet MS" panose="020B0603020202020204" pitchFamily="34" charset="0"/>
              </a:rPr>
              <a:t> the completion </a:t>
            </a:r>
            <a:r>
              <a:rPr lang="en-US" dirty="0">
                <a:solidFill>
                  <a:srgbClr val="002060"/>
                </a:solidFill>
                <a:latin typeface="Trebuchet MS" panose="020B0603020202020204" pitchFamily="34" charset="0"/>
              </a:rPr>
              <a:t>of the supported projects</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refers to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involved in project </a:t>
            </a:r>
            <a:r>
              <a:rPr lang="en-US" dirty="0">
                <a:solidFill>
                  <a:srgbClr val="002060"/>
                </a:solidFill>
                <a:latin typeface="Trebuchet MS" panose="020B0603020202020204" pitchFamily="34" charset="0"/>
              </a:rPr>
              <a:t>implementation;</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have a </a:t>
            </a:r>
            <a:r>
              <a:rPr lang="en-US" b="1" dirty="0">
                <a:solidFill>
                  <a:srgbClr val="002060"/>
                </a:solidFill>
                <a:latin typeface="Trebuchet MS" panose="020B0603020202020204" pitchFamily="34" charset="0"/>
              </a:rPr>
              <a:t>cooperation agreement </a:t>
            </a:r>
            <a:r>
              <a:rPr lang="en-US" dirty="0">
                <a:solidFill>
                  <a:srgbClr val="002060"/>
                </a:solidFill>
                <a:latin typeface="Trebuchet MS" panose="020B0603020202020204" pitchFamily="34" charset="0"/>
              </a:rPr>
              <a:t>to continue cooperation </a:t>
            </a:r>
            <a:r>
              <a:rPr lang="en-US" i="1" dirty="0">
                <a:solidFill>
                  <a:srgbClr val="002060"/>
                </a:solidFill>
                <a:latin typeface="Trebuchet MS" panose="020B0603020202020204" pitchFamily="34" charset="0"/>
              </a:rPr>
              <a:t>after</a:t>
            </a:r>
            <a:r>
              <a:rPr lang="en-US" dirty="0">
                <a:solidFill>
                  <a:srgbClr val="002060"/>
                </a:solidFill>
                <a:latin typeface="Trebuchet MS" panose="020B0603020202020204" pitchFamily="34" charset="0"/>
              </a:rPr>
              <a:t> the end of the supported project (document to be signed and provided during contracting stage);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cooperation could be on a similar or different topic.</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6; if only 2 (or n) partners continue cooperation        </a:t>
            </a:r>
          </a:p>
          <a:p>
            <a:pPr algn="just"/>
            <a:r>
              <a:rPr lang="en-US" dirty="0">
                <a:solidFill>
                  <a:srgbClr val="002060"/>
                </a:solidFill>
                <a:latin typeface="Trebuchet MS" panose="020B0603020202020204" pitchFamily="34" charset="0"/>
              </a:rPr>
              <a:t>                    target value of RCR 84 = 2 (or n)</a:t>
            </a:r>
          </a:p>
          <a:p>
            <a:pPr marL="285750" indent="-285750" algn="just">
              <a:buFont typeface="Wingdings" panose="05000000000000000000" pitchFamily="2" charset="2"/>
              <a:buChar char="q"/>
            </a:pPr>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Other project partners may sign the agreement at a later stage </a:t>
            </a:r>
            <a:r>
              <a:rPr lang="en-US" b="1" i="1" dirty="0">
                <a:solidFill>
                  <a:srgbClr val="002060"/>
                </a:solidFill>
                <a:latin typeface="Trebuchet MS" panose="020B0603020202020204" pitchFamily="34" charset="0"/>
              </a:rPr>
              <a:t>before</a:t>
            </a:r>
            <a:r>
              <a:rPr lang="en-US" b="1" dirty="0">
                <a:solidFill>
                  <a:srgbClr val="002060"/>
                </a:solidFill>
                <a:latin typeface="Trebuchet MS" panose="020B0603020202020204" pitchFamily="34" charset="0"/>
              </a:rPr>
              <a:t> the end of the project</a:t>
            </a:r>
            <a:r>
              <a:rPr lang="en-US" dirty="0">
                <a:solidFill>
                  <a:srgbClr val="002060"/>
                </a:solidFill>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017118" y="970095"/>
            <a:ext cx="4524194" cy="1294200"/>
          </a:xfrm>
          <a:prstGeom prst="rect">
            <a:avLst/>
          </a:prstGeom>
          <a:noFill/>
        </p:spPr>
        <p:txBody>
          <a:bodyPr wrap="square">
            <a:spAutoFit/>
          </a:bodyPr>
          <a:lstStyle/>
          <a:p>
            <a:pPr algn="ctr">
              <a:lnSpc>
                <a:spcPct val="150000"/>
              </a:lnSpc>
            </a:pPr>
            <a:r>
              <a:rPr lang="en-GB" sz="1800" b="1"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b="1" dirty="0">
              <a:solidFill>
                <a:srgbClr val="C00000"/>
              </a:solidFill>
            </a:endParaRP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947057" y="73150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48213"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90000"/>
                </a:lnSpc>
                <a:spcBef>
                  <a:spcPct val="0"/>
                </a:spcBef>
                <a:spcAft>
                  <a:spcPct val="35000"/>
                </a:spcAft>
              </a:pPr>
              <a:r>
                <a:rPr lang="en-US" sz="1400" dirty="0">
                  <a:solidFill>
                    <a:srgbClr val="002060"/>
                  </a:solidFill>
                  <a:latin typeface="Trebuchet MS" panose="020B0603020202020204" pitchFamily="34" charset="0"/>
                </a:rPr>
                <a:t>Research </a:t>
              </a:r>
              <a:r>
                <a:rPr lang="en-US" sz="1400" dirty="0" err="1">
                  <a:solidFill>
                    <a:srgbClr val="002060"/>
                  </a:solidFill>
                  <a:latin typeface="Trebuchet MS" panose="020B0603020202020204" pitchFamily="34" charset="0"/>
                </a:rPr>
                <a:t>organisations</a:t>
              </a:r>
              <a:r>
                <a:rPr lang="en-US" sz="1400" dirty="0">
                  <a:solidFill>
                    <a:srgbClr val="002060"/>
                  </a:solidFill>
                  <a:latin typeface="Trebuchet MS" panose="020B0603020202020204" pitchFamily="34" charset="0"/>
                </a:rPr>
                <a:t> participating in joint research projects (RCO07)</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947057" y="1245635"/>
            <a:ext cx="5236028" cy="444407"/>
            <a:chOff x="5239306" y="388851"/>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239306" y="388851"/>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386162" y="530514"/>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kern="1200" dirty="0">
                  <a:solidFill>
                    <a:srgbClr val="002060"/>
                  </a:solidFill>
                  <a:latin typeface="Trebuchet MS" panose="020B0603020202020204" pitchFamily="34" charset="0"/>
                  <a:ea typeface="+mn-ea"/>
                  <a:cs typeface="+mn-cs"/>
                </a:rPr>
                <a:t>Participations in joint actions across borders (RCO81</a:t>
              </a:r>
              <a:r>
                <a:rPr lang="en-US" sz="1400" b="1" kern="1200" dirty="0">
                  <a:solidFill>
                    <a:srgbClr val="002060"/>
                  </a:solidFill>
                  <a:latin typeface="Trebuchet MS" panose="020B0603020202020204" pitchFamily="34" charset="0"/>
                  <a:ea typeface="+mn-ea"/>
                  <a:cs typeface="+mn-cs"/>
                </a:rPr>
                <a:t>)</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grpSp>
        <p:nvGrpSpPr>
          <p:cNvPr id="23" name="Group 22">
            <a:extLst>
              <a:ext uri="{FF2B5EF4-FFF2-40B4-BE49-F238E27FC236}">
                <a16:creationId xmlns:a16="http://schemas.microsoft.com/office/drawing/2014/main" id="{80F09150-7C4E-47FE-A8AE-5E816E24AF8C}"/>
              </a:ext>
            </a:extLst>
          </p:cNvPr>
          <p:cNvGrpSpPr/>
          <p:nvPr/>
        </p:nvGrpSpPr>
        <p:grpSpPr>
          <a:xfrm>
            <a:off x="947057" y="1743064"/>
            <a:ext cx="5236028" cy="444407"/>
            <a:chOff x="5232635" y="837348"/>
            <a:chExt cx="2586428" cy="470744"/>
          </a:xfrm>
        </p:grpSpPr>
        <p:sp>
          <p:nvSpPr>
            <p:cNvPr id="24" name="Arrow: Chevron 23">
              <a:extLst>
                <a:ext uri="{FF2B5EF4-FFF2-40B4-BE49-F238E27FC236}">
                  <a16:creationId xmlns:a16="http://schemas.microsoft.com/office/drawing/2014/main" id="{58C8194B-3D64-43AD-A262-F96E8B272D08}"/>
                </a:ext>
              </a:extLst>
            </p:cNvPr>
            <p:cNvSpPr/>
            <p:nvPr/>
          </p:nvSpPr>
          <p:spPr>
            <a:xfrm>
              <a:off x="5232635" y="837348"/>
              <a:ext cx="2586428" cy="470744"/>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5" name="Arrow: Chevron 4">
              <a:extLst>
                <a:ext uri="{FF2B5EF4-FFF2-40B4-BE49-F238E27FC236}">
                  <a16:creationId xmlns:a16="http://schemas.microsoft.com/office/drawing/2014/main" id="{068AEE7F-DFAD-4F24-AD6B-D2F7A29A0A97}"/>
                </a:ext>
              </a:extLst>
            </p:cNvPr>
            <p:cNvSpPr txBox="1"/>
            <p:nvPr/>
          </p:nvSpPr>
          <p:spPr>
            <a:xfrm>
              <a:off x="5270545" y="897675"/>
              <a:ext cx="2296139" cy="3234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err="1">
                  <a:solidFill>
                    <a:srgbClr val="002060"/>
                  </a:solidFill>
                  <a:latin typeface="Trebuchet MS" panose="020B0603020202020204" pitchFamily="34" charset="0"/>
                  <a:ea typeface="+mn-ea"/>
                  <a:cs typeface="+mn-cs"/>
                </a:rPr>
                <a:t>Organisations</a:t>
              </a:r>
              <a:r>
                <a:rPr lang="en-US" sz="1400" kern="1200" dirty="0">
                  <a:solidFill>
                    <a:srgbClr val="002060"/>
                  </a:solidFill>
                  <a:latin typeface="Trebuchet MS" panose="020B0603020202020204" pitchFamily="34" charset="0"/>
                  <a:ea typeface="+mn-ea"/>
                  <a:cs typeface="+mn-cs"/>
                </a:rPr>
                <a:t> cooperating across borders (RCO87)</a:t>
              </a:r>
              <a:r>
                <a:rPr lang="en-US" sz="1400" b="1" kern="1200" dirty="0">
                  <a:solidFill>
                    <a:srgbClr val="002060"/>
                  </a:solidFill>
                  <a:latin typeface="Trebuchet MS" panose="020B0603020202020204" pitchFamily="34" charset="0"/>
                  <a:ea typeface="+mn-ea"/>
                  <a:cs typeface="+mn-cs"/>
                </a:rPr>
                <a:t> </a:t>
              </a:r>
            </a:p>
          </p:txBody>
        </p:sp>
      </p:grpSp>
      <p:grpSp>
        <p:nvGrpSpPr>
          <p:cNvPr id="26" name="Group 25">
            <a:extLst>
              <a:ext uri="{FF2B5EF4-FFF2-40B4-BE49-F238E27FC236}">
                <a16:creationId xmlns:a16="http://schemas.microsoft.com/office/drawing/2014/main" id="{411686B3-8A5A-407E-BC8C-4915F580177C}"/>
              </a:ext>
            </a:extLst>
          </p:cNvPr>
          <p:cNvGrpSpPr/>
          <p:nvPr/>
        </p:nvGrpSpPr>
        <p:grpSpPr>
          <a:xfrm>
            <a:off x="947057" y="2238657"/>
            <a:ext cx="5236028" cy="516089"/>
            <a:chOff x="5247710" y="1285758"/>
            <a:chExt cx="2579757" cy="516089"/>
          </a:xfrm>
        </p:grpSpPr>
        <p:sp>
          <p:nvSpPr>
            <p:cNvPr id="27" name="Arrow: Chevron 26">
              <a:extLst>
                <a:ext uri="{FF2B5EF4-FFF2-40B4-BE49-F238E27FC236}">
                  <a16:creationId xmlns:a16="http://schemas.microsoft.com/office/drawing/2014/main" id="{60D4A394-33B9-41BD-9FEA-697D9ED125C5}"/>
                </a:ext>
              </a:extLst>
            </p:cNvPr>
            <p:cNvSpPr/>
            <p:nvPr/>
          </p:nvSpPr>
          <p:spPr>
            <a:xfrm>
              <a:off x="5247710" y="1303345"/>
              <a:ext cx="2579757" cy="452863"/>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8" name="Arrow: Chevron 4">
              <a:extLst>
                <a:ext uri="{FF2B5EF4-FFF2-40B4-BE49-F238E27FC236}">
                  <a16:creationId xmlns:a16="http://schemas.microsoft.com/office/drawing/2014/main" id="{C2E139FE-778D-45D8-9479-7C773823B15E}"/>
                </a:ext>
              </a:extLst>
            </p:cNvPr>
            <p:cNvSpPr txBox="1"/>
            <p:nvPr/>
          </p:nvSpPr>
          <p:spPr>
            <a:xfrm>
              <a:off x="5409876" y="1285758"/>
              <a:ext cx="2299103" cy="5160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a:solidFill>
                    <a:srgbClr val="002060"/>
                  </a:solidFill>
                  <a:latin typeface="Trebuchet MS" panose="020B0603020202020204" pitchFamily="34" charset="0"/>
                  <a:ea typeface="+mn-ea"/>
                  <a:cs typeface="+mn-cs"/>
                </a:rPr>
                <a:t>Public events across borders jointly organized (RCO115)</a:t>
              </a: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52018" y="1617195"/>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D6602B1-734C-43B7-AB78-6CBBDABD8518}"/>
              </a:ext>
            </a:extLst>
          </p:cNvPr>
          <p:cNvSpPr/>
          <p:nvPr/>
        </p:nvSpPr>
        <p:spPr>
          <a:xfrm>
            <a:off x="9400430" y="5577554"/>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48761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10343" y="863995"/>
          <a:ext cx="10613571"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315201" y="1176843"/>
          <a:ext cx="4093028" cy="10559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Rectangle: Rounded Corners 12">
            <a:extLst>
              <a:ext uri="{FF2B5EF4-FFF2-40B4-BE49-F238E27FC236}">
                <a16:creationId xmlns:a16="http://schemas.microsoft.com/office/drawing/2014/main" id="{F21CF2E4-C18C-4953-90AB-F32851C1C62B}"/>
              </a:ext>
            </a:extLst>
          </p:cNvPr>
          <p:cNvSpPr/>
          <p:nvPr/>
        </p:nvSpPr>
        <p:spPr>
          <a:xfrm>
            <a:off x="707571" y="2545605"/>
            <a:ext cx="11255829" cy="4117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Definition</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counts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jointly developed solutions from joint actions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(including as a result of pilot actions) implemented by supported projects</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Solution = an action or a process of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solving a problem</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(cumulative):</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jointly developed (draft and design) by project partners </a:t>
            </a:r>
            <a:r>
              <a:rPr lang="en-US" b="1" dirty="0">
                <a:solidFill>
                  <a:srgbClr val="002060"/>
                </a:solidFill>
                <a:latin typeface="Trebuchet MS" panose="020B0603020202020204" pitchFamily="34" charset="0"/>
              </a:rPr>
              <a:t>from</a:t>
            </a:r>
            <a:r>
              <a:rPr lang="en-US" dirty="0">
                <a:solidFill>
                  <a:srgbClr val="002060"/>
                </a:solidFill>
                <a:latin typeface="Trebuchet MS" panose="020B0603020202020204" pitchFamily="34" charset="0"/>
              </a:rPr>
              <a:t> </a:t>
            </a:r>
            <a:r>
              <a:rPr lang="en-US" b="1" dirty="0">
                <a:solidFill>
                  <a:srgbClr val="002060"/>
                </a:solidFill>
                <a:latin typeface="Trebuchet MS" panose="020B0603020202020204" pitchFamily="34" charset="0"/>
              </a:rPr>
              <a:t>at least 2 countries</a:t>
            </a:r>
            <a:r>
              <a:rPr lang="en-US" dirty="0">
                <a:solidFill>
                  <a:srgbClr val="002060"/>
                </a:solidFill>
                <a:latin typeface="Trebuchet MS" panose="020B0603020202020204" pitchFamily="34" charset="0"/>
              </a:rPr>
              <a:t>,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developed during project implementation,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include indications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actions needed for it to be taken up or to be up-scaled.</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Examples</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jointly developed platform, IT tool, data base, data collection method, etc.</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 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 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 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p:txBody>
      </p:sp>
      <p:sp>
        <p:nvSpPr>
          <p:cNvPr id="10" name="Arrow: Right 9">
            <a:extLst>
              <a:ext uri="{FF2B5EF4-FFF2-40B4-BE49-F238E27FC236}">
                <a16:creationId xmlns:a16="http://schemas.microsoft.com/office/drawing/2014/main" id="{3012F976-9B1E-4ABB-BCAA-9C33BB88B3D3}"/>
              </a:ext>
            </a:extLst>
          </p:cNvPr>
          <p:cNvSpPr/>
          <p:nvPr/>
        </p:nvSpPr>
        <p:spPr>
          <a:xfrm>
            <a:off x="6692987" y="1645759"/>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E6F3743-D87A-4561-BD77-2C5B28EB37B3}"/>
              </a:ext>
            </a:extLst>
          </p:cNvPr>
          <p:cNvSpPr/>
          <p:nvPr/>
        </p:nvSpPr>
        <p:spPr>
          <a:xfrm flipV="1">
            <a:off x="5904555" y="6385198"/>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29363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08" y="53511"/>
            <a:ext cx="2692750" cy="692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77251" y="971620"/>
          <a:ext cx="9963557"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18643"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Rounded Corners 10">
            <a:extLst>
              <a:ext uri="{FF2B5EF4-FFF2-40B4-BE49-F238E27FC236}">
                <a16:creationId xmlns:a16="http://schemas.microsoft.com/office/drawing/2014/main" id="{DD898408-6C4F-4F47-B646-901374509ACE}"/>
              </a:ext>
            </a:extLst>
          </p:cNvPr>
          <p:cNvSpPr/>
          <p:nvPr/>
        </p:nvSpPr>
        <p:spPr>
          <a:xfrm>
            <a:off x="1051192" y="2270055"/>
            <a:ext cx="10687538" cy="42591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pilot actions developed jointly and implemented </a:t>
            </a:r>
            <a:r>
              <a:rPr lang="en-US" dirty="0">
                <a:solidFill>
                  <a:srgbClr val="002060"/>
                </a:solidFill>
                <a:latin typeface="Trebuchet MS" panose="020B0603020202020204" pitchFamily="34" charset="0"/>
              </a:rPr>
              <a:t>by a project; </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Pilot action = a practical </a:t>
            </a:r>
            <a:r>
              <a:rPr lang="en-US" dirty="0">
                <a:solidFill>
                  <a:srgbClr val="C00000"/>
                </a:solidFill>
                <a:latin typeface="Trebuchet MS" panose="020B0603020202020204" pitchFamily="34" charset="0"/>
              </a:rPr>
              <a:t>implementation of newly developed solutions</a:t>
            </a:r>
            <a:endParaRPr lang="en-US"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needs to be developed AND implemented within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implementation should be </a:t>
            </a:r>
            <a:r>
              <a:rPr lang="en-US" dirty="0" err="1">
                <a:solidFill>
                  <a:srgbClr val="002060"/>
                </a:solidFill>
                <a:latin typeface="Trebuchet MS" panose="020B0603020202020204" pitchFamily="34" charset="0"/>
                <a:cs typeface="Times New Roman" panose="02020603050405020304" pitchFamily="18" charset="0"/>
              </a:rPr>
              <a:t>finalised</a:t>
            </a:r>
            <a:r>
              <a:rPr lang="en-US" dirty="0">
                <a:solidFill>
                  <a:srgbClr val="002060"/>
                </a:solidFill>
                <a:latin typeface="Trebuchet MS" panose="020B0603020202020204" pitchFamily="34" charset="0"/>
                <a:cs typeface="Times New Roman" panose="02020603050405020304" pitchFamily="18" charset="0"/>
              </a:rPr>
              <a:t> by the end of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it implies </a:t>
            </a:r>
            <a:r>
              <a:rPr lang="en-US" dirty="0">
                <a:solidFill>
                  <a:srgbClr val="002060"/>
                </a:solidFill>
                <a:latin typeface="Trebuchet MS" panose="020B0603020202020204" pitchFamily="34" charset="0"/>
              </a:rPr>
              <a:t>the involvement of organizations </a:t>
            </a:r>
            <a:r>
              <a:rPr lang="en-US" b="1" dirty="0">
                <a:solidFill>
                  <a:srgbClr val="002060"/>
                </a:solidFill>
                <a:latin typeface="Trebuchet MS" panose="020B0603020202020204" pitchFamily="34" charset="0"/>
              </a:rPr>
              <a:t>from at least 2 countries</a:t>
            </a:r>
            <a:r>
              <a:rPr lang="en-US" dirty="0">
                <a:solidFill>
                  <a:srgbClr val="002060"/>
                </a:solidFill>
                <a:latin typeface="Trebuchet MS" panose="020B0603020202020204" pitchFamily="34" charset="0"/>
              </a:rPr>
              <a:t>.</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a:t>
            </a:r>
            <a:r>
              <a:rPr lang="en-US" dirty="0">
                <a:solidFill>
                  <a:srgbClr val="002060"/>
                </a:solidFill>
                <a:latin typeface="Trebuchet MS" panose="020B0603020202020204" pitchFamily="34" charset="0"/>
                <a:cs typeface="Times New Roman" panose="02020603050405020304" pitchFamily="18" charset="0"/>
              </a:rPr>
              <a:t> small scale investment to </a:t>
            </a:r>
            <a:r>
              <a:rPr lang="en-US" b="1" dirty="0">
                <a:solidFill>
                  <a:srgbClr val="002060"/>
                </a:solidFill>
                <a:latin typeface="Trebuchet MS" panose="020B0603020202020204" pitchFamily="34" charset="0"/>
                <a:cs typeface="Times New Roman" panose="02020603050405020304" pitchFamily="18" charset="0"/>
              </a:rPr>
              <a:t>test</a:t>
            </a:r>
            <a:r>
              <a:rPr lang="en-US" dirty="0">
                <a:solidFill>
                  <a:srgbClr val="002060"/>
                </a:solidFill>
                <a:latin typeface="Trebuchet MS" panose="020B0603020202020204" pitchFamily="34" charset="0"/>
                <a:cs typeface="Times New Roman" panose="02020603050405020304" pitchFamily="18" charset="0"/>
              </a:rPr>
              <a:t> the effectiveness of a solution;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a data collection</a:t>
            </a:r>
            <a:r>
              <a:rPr lang="en-US" dirty="0">
                <a:solidFill>
                  <a:srgbClr val="002060"/>
                </a:solidFill>
                <a:latin typeface="Trebuchet MS" panose="020B0603020202020204" pitchFamily="34" charset="0"/>
              </a:rPr>
              <a:t>/algorithm </a:t>
            </a:r>
            <a:r>
              <a:rPr lang="en-US" b="1" dirty="0">
                <a:solidFill>
                  <a:srgbClr val="002060"/>
                </a:solidFill>
                <a:latin typeface="Trebuchet MS" panose="020B0603020202020204" pitchFamily="34" charset="0"/>
              </a:rPr>
              <a:t>tested</a:t>
            </a:r>
            <a:r>
              <a:rPr lang="en-US" dirty="0">
                <a:solidFill>
                  <a:srgbClr val="002060"/>
                </a:solidFill>
                <a:latin typeface="Trebuchet MS" panose="020B0603020202020204" pitchFamily="34" charset="0"/>
              </a:rPr>
              <a:t> or </a:t>
            </a:r>
            <a:r>
              <a:rPr lang="en-US" b="1" dirty="0">
                <a:solidFill>
                  <a:srgbClr val="002060"/>
                </a:solidFill>
                <a:latin typeface="Trebuchet MS" panose="020B0603020202020204" pitchFamily="34" charset="0"/>
              </a:rPr>
              <a:t>piloted</a:t>
            </a:r>
            <a:r>
              <a:rPr lang="en-US" dirty="0">
                <a:solidFill>
                  <a:srgbClr val="002060"/>
                </a:solidFill>
                <a:latin typeface="Trebuchet MS" panose="020B0603020202020204" pitchFamily="34" charset="0"/>
              </a:rPr>
              <a:t> in a relevant </a:t>
            </a:r>
            <a:r>
              <a:rPr lang="en-US" dirty="0" err="1">
                <a:solidFill>
                  <a:srgbClr val="002060"/>
                </a:solidFill>
                <a:latin typeface="Trebuchet MS" panose="020B0603020202020204" pitchFamily="34" charset="0"/>
              </a:rPr>
              <a:t>organisation</a:t>
            </a:r>
            <a:r>
              <a:rPr lang="en-US" dirty="0">
                <a:solidFill>
                  <a:srgbClr val="002060"/>
                </a:solidFill>
                <a:latin typeface="Trebuchet MS" panose="020B0603020202020204" pitchFamily="34" charset="0"/>
              </a:rPr>
              <a:t> by the end of the project;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an existing method applied to </a:t>
            </a:r>
            <a:r>
              <a:rPr lang="en-US" b="1" dirty="0">
                <a:solidFill>
                  <a:srgbClr val="002060"/>
                </a:solidFill>
                <a:latin typeface="Trebuchet MS" panose="020B0603020202020204" pitchFamily="34" charset="0"/>
              </a:rPr>
              <a:t>demonstrate</a:t>
            </a:r>
            <a:r>
              <a:rPr lang="en-US" dirty="0">
                <a:solidFill>
                  <a:srgbClr val="002060"/>
                </a:solidFill>
                <a:latin typeface="Trebuchet MS" panose="020B0603020202020204" pitchFamily="34" charset="0"/>
              </a:rPr>
              <a:t> its applicability to a certain sector/territory.</a:t>
            </a:r>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046201" y="971620"/>
          <a:ext cx="4359765" cy="10850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Arrow: Right 9">
            <a:extLst>
              <a:ext uri="{FF2B5EF4-FFF2-40B4-BE49-F238E27FC236}">
                <a16:creationId xmlns:a16="http://schemas.microsoft.com/office/drawing/2014/main" id="{D0F26AAE-9B39-4F37-AA53-AFB66AD12713}"/>
              </a:ext>
            </a:extLst>
          </p:cNvPr>
          <p:cNvSpPr/>
          <p:nvPr/>
        </p:nvSpPr>
        <p:spPr>
          <a:xfrm>
            <a:off x="7046201" y="1437093"/>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21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713315" y="2553841"/>
            <a:ext cx="10978739" cy="4184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solutions and/or pilot actions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other than legal or administrative solutions, that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by supported projects AND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taken up or up-scaled during the implementation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project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or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within one year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after project completion.</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err="1">
                <a:solidFill>
                  <a:srgbClr val="002060"/>
                </a:solidFill>
                <a:latin typeface="Trebuchet MS" panose="020B0603020202020204" pitchFamily="34" charset="0"/>
              </a:rPr>
              <a:t>organisations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adopting the solutions developed by the project may or may not be a participant in the project</a:t>
            </a:r>
            <a:r>
              <a:rPr lang="en-US"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uptake / up-scaling should be documented by the adopting organizations in strategies, action plans etc.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Jointly developed platform, IT tool, data base, data collection method, etc.</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1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target value of RCR104 = n/0</a:t>
            </a:r>
            <a:endParaRPr lang="en-US" dirty="0">
              <a:solidFill>
                <a:srgbClr val="002060"/>
              </a:solidFill>
              <a:latin typeface="Trebuchet MS" panose="020B0603020202020204" pitchFamily="34" charset="0"/>
            </a:endParaRP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123926" y="1162298"/>
            <a:ext cx="4368741" cy="872483"/>
          </a:xfrm>
          <a:prstGeom prst="rect">
            <a:avLst/>
          </a:prstGeom>
          <a:noFill/>
        </p:spPr>
        <p:txBody>
          <a:bodyPr wrap="square">
            <a:spAutoFit/>
          </a:bodyPr>
          <a:lstStyle/>
          <a:p>
            <a:pPr lvl="0" algn="ctr">
              <a:lnSpc>
                <a:spcPct val="150000"/>
              </a:lnSpc>
            </a:pPr>
            <a:r>
              <a:rPr lang="en-US" sz="1800" b="1" dirty="0">
                <a:solidFill>
                  <a:srgbClr val="C00000"/>
                </a:solidFill>
                <a:latin typeface="Trebuchet MS" panose="020B0603020202020204" pitchFamily="34" charset="0"/>
              </a:rPr>
              <a:t>Solutions taken up or up-scaled by </a:t>
            </a:r>
            <a:r>
              <a:rPr lang="en-US" sz="1800" b="1" dirty="0" err="1">
                <a:solidFill>
                  <a:srgbClr val="C00000"/>
                </a:solidFill>
                <a:latin typeface="Trebuchet MS" panose="020B0603020202020204" pitchFamily="34" charset="0"/>
              </a:rPr>
              <a:t>organisations</a:t>
            </a:r>
            <a:r>
              <a:rPr lang="en-US" sz="1800" b="1" dirty="0">
                <a:solidFill>
                  <a:srgbClr val="C00000"/>
                </a:solidFill>
                <a:latin typeface="Trebuchet MS" panose="020B0603020202020204" pitchFamily="34" charset="0"/>
              </a:rPr>
              <a:t> (RCR104)</a:t>
            </a: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859971" y="110042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23459"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a:buNone/>
              </a:pPr>
              <a:r>
                <a:rPr lang="en-US" sz="1400" dirty="0">
                  <a:solidFill>
                    <a:srgbClr val="002060"/>
                  </a:solidFill>
                  <a:latin typeface="Trebuchet MS" panose="020B0603020202020204" pitchFamily="34" charset="0"/>
                  <a:ea typeface="+mn-ea"/>
                  <a:cs typeface="+mn-cs"/>
                </a:rPr>
                <a:t>Pilot actions developed jointly and implemented in projects (RCO84)</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861291" y="1650456"/>
            <a:ext cx="5236028" cy="444407"/>
            <a:chOff x="5197935" y="793672"/>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197935" y="793672"/>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466549" y="925318"/>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buNone/>
              </a:pPr>
              <a:r>
                <a:rPr lang="en-US" sz="1400" dirty="0">
                  <a:solidFill>
                    <a:srgbClr val="002060"/>
                  </a:solidFill>
                  <a:latin typeface="Trebuchet MS" panose="020B0603020202020204" pitchFamily="34" charset="0"/>
                  <a:ea typeface="+mn-ea"/>
                  <a:cs typeface="+mn-cs"/>
                </a:rPr>
                <a:t>Jointly developed solutions (RCO116)</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02685" y="1534982"/>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E62D72C-0876-4815-B5B4-A8C9EFA77D27}"/>
              </a:ext>
            </a:extLst>
          </p:cNvPr>
          <p:cNvSpPr/>
          <p:nvPr/>
        </p:nvSpPr>
        <p:spPr>
          <a:xfrm>
            <a:off x="2107844" y="6408593"/>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4542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762081" y="1083835"/>
            <a:ext cx="395531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Interreg NEXT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Black Sea Basin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Info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2</a:t>
            </a:r>
            <a:r>
              <a:rPr kumimoji="0" lang="en-GB" sz="2800" b="1" i="0" u="none" strike="noStrike" kern="1200" cap="none" spc="0" normalizeH="0" baseline="3000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nd</a:t>
            </a:r>
            <a:r>
              <a:rPr kumimoji="0" lang="en-GB"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 calls for proposals</a:t>
            </a:r>
            <a:endParaRPr kumimoji="0" lang="en-GB" sz="28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Constan</a:t>
            </a:r>
            <a:r>
              <a:rPr kumimoji="0" lang="ro-RO"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ț</a:t>
            </a:r>
            <a:r>
              <a:rPr kumimoji="0" lang="en-GB"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a, Romania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23</a:t>
            </a:r>
            <a:r>
              <a:rPr lang="en-GB" sz="24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rd</a:t>
            </a:r>
            <a:r>
              <a:rPr kumimoji="0" lang="en-GB"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 of May 2024</a:t>
            </a:r>
          </a:p>
        </p:txBody>
      </p:sp>
      <p:grpSp>
        <p:nvGrpSpPr>
          <p:cNvPr id="38" name="Group 37">
            <a:extLst>
              <a:ext uri="{FF2B5EF4-FFF2-40B4-BE49-F238E27FC236}">
                <a16:creationId xmlns:a16="http://schemas.microsoft.com/office/drawing/2014/main" id="{CC327164-17FF-4DE0-9E9B-F7CEF524BDCA}"/>
              </a:ext>
            </a:extLst>
          </p:cNvPr>
          <p:cNvGrpSpPr/>
          <p:nvPr/>
        </p:nvGrpSpPr>
        <p:grpSpPr>
          <a:xfrm>
            <a:off x="-12636917" y="339046"/>
            <a:ext cx="12565845" cy="6130385"/>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EEF0"/>
                  </a:solidFill>
                  <a:effectLst/>
                  <a:uLnTx/>
                  <a:uFillTx/>
                  <a:latin typeface="Tw Cen MT" panose="020B0602020104020603" pitchFamily="34" charset="0"/>
                  <a:ea typeface="+mn-ea"/>
                  <a:cs typeface="+mn-cs"/>
                </a:rPr>
                <a:t>Slide 1</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12055092" y="0"/>
            <a:ext cx="12482920"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C3620-4DE2-48EF-AF31-0F5DD9BFD6D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948C04B1-7F26-49BA-8CB4-2417168AEF1E}"/>
              </a:ext>
            </a:extLst>
          </p:cNvPr>
          <p:cNvSpPr txBox="1"/>
          <p:nvPr/>
        </p:nvSpPr>
        <p:spPr>
          <a:xfrm>
            <a:off x="7042808" y="339046"/>
            <a:ext cx="405699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Slido</a:t>
            </a:r>
            <a:r>
              <a:rPr kumimoji="0" lang="en-US" sz="3200" b="1" i="0" u="none" strike="noStrike" kern="1200" cap="none" spc="0" normalizeH="0" baseline="0" noProof="0" dirty="0">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#2511691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p:txBody>
      </p:sp>
      <p:pic>
        <p:nvPicPr>
          <p:cNvPr id="4" name="Picture 3">
            <a:extLst>
              <a:ext uri="{FF2B5EF4-FFF2-40B4-BE49-F238E27FC236}">
                <a16:creationId xmlns:a16="http://schemas.microsoft.com/office/drawing/2014/main" id="{694FF75C-3D0C-4BF8-9E47-2DC2BFCAE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374" y="1385899"/>
            <a:ext cx="5335576" cy="5335576"/>
          </a:xfrm>
          <a:prstGeom prst="rect">
            <a:avLst/>
          </a:prstGeom>
        </p:spPr>
      </p:pic>
    </p:spTree>
    <p:extLst>
      <p:ext uri="{BB962C8B-B14F-4D97-AF65-F5344CB8AC3E}">
        <p14:creationId xmlns:p14="http://schemas.microsoft.com/office/powerpoint/2010/main" val="26156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2286000" y="1219200"/>
          <a:ext cx="81534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6646E9C3-837D-404A-8D22-B5C1B17488BE}"/>
              </a:ext>
            </a:extLst>
          </p:cNvPr>
          <p:cNvSpPr txBox="1"/>
          <p:nvPr/>
        </p:nvSpPr>
        <p:spPr>
          <a:xfrm>
            <a:off x="3048000" y="926812"/>
            <a:ext cx="6096000" cy="584775"/>
          </a:xfrm>
          <a:prstGeom prst="rect">
            <a:avLst/>
          </a:prstGeom>
          <a:noFill/>
        </p:spPr>
        <p:txBody>
          <a:bodyPr wrap="square">
            <a:spAutoFit/>
          </a:bodyPr>
          <a:lstStyle/>
          <a:p>
            <a:pPr algn="ct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Logic </a:t>
            </a:r>
          </a:p>
        </p:txBody>
      </p:sp>
      <p:sp>
        <p:nvSpPr>
          <p:cNvPr id="8" name="Rectangle: Rounded Corners 7" descr="provide guidance to potential beneficiaries for a coherent approach in the identification of appropriate project indicators able to contribute to Interreg NEXT BSB Programme results and may support beneficiaries during implementation in measuring progress on achieving the proposed targets. ">
            <a:extLst>
              <a:ext uri="{FF2B5EF4-FFF2-40B4-BE49-F238E27FC236}">
                <a16:creationId xmlns:a16="http://schemas.microsoft.com/office/drawing/2014/main" id="{E133696E-2691-4138-9DB1-5A8854F477E2}"/>
              </a:ext>
            </a:extLst>
          </p:cNvPr>
          <p:cNvSpPr/>
          <p:nvPr/>
        </p:nvSpPr>
        <p:spPr>
          <a:xfrm>
            <a:off x="1101435" y="1941134"/>
            <a:ext cx="10183091" cy="45151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rgbClr val="FF0000"/>
              </a:solidFill>
              <a:latin typeface="Trebuchet MS" panose="020B0603020202020204" pitchFamily="34" charset="0"/>
            </a:endParaRPr>
          </a:p>
          <a:p>
            <a:pPr>
              <a:lnSpc>
                <a:spcPct val="150000"/>
              </a:lnSpc>
              <a:spcAft>
                <a:spcPts val="600"/>
              </a:spcAft>
            </a:pPr>
            <a:r>
              <a:rPr lang="en-US" b="1" dirty="0">
                <a:solidFill>
                  <a:srgbClr val="C00000"/>
                </a:solidFill>
                <a:latin typeface="Trebuchet MS" panose="020B0603020202020204" pitchFamily="34" charset="0"/>
              </a:rPr>
              <a:t>    Main takeaways:</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RCO87 - compulsory for all projects;</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Make sure</a:t>
            </a:r>
            <a:r>
              <a:rPr lang="en-US" b="1" dirty="0">
                <a:solidFill>
                  <a:srgbClr val="002060"/>
                </a:solidFill>
                <a:latin typeface="Trebuchet MS" panose="020B0603020202020204" pitchFamily="34" charset="0"/>
              </a:rPr>
              <a:t> that project objectives, activities and outputs are logically linked to the targeted Programme specific objectives and field(s) of action;</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Demonstrate</a:t>
            </a:r>
            <a:r>
              <a:rPr lang="en-US" b="1" dirty="0">
                <a:solidFill>
                  <a:srgbClr val="002060"/>
                </a:solidFill>
                <a:latin typeface="Trebuchet MS" panose="020B0603020202020204" pitchFamily="34" charset="0"/>
              </a:rPr>
              <a:t> that project clearly contributes to the programme output and result indicator(s)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many outputs and results </a:t>
            </a:r>
            <a:r>
              <a:rPr lang="en-US" sz="1800" b="1" dirty="0">
                <a:solidFill>
                  <a:srgbClr val="C00000"/>
                </a:solidFill>
                <a:latin typeface="Trebuchet MS" panose="020B0603020202020204" pitchFamily="34" charset="0"/>
              </a:rPr>
              <a:t>≠ </a:t>
            </a:r>
            <a:r>
              <a:rPr lang="en-US" sz="1800" b="1" dirty="0">
                <a:solidFill>
                  <a:srgbClr val="002060"/>
                </a:solidFill>
                <a:latin typeface="Trebuchet MS" panose="020B0603020202020204" pitchFamily="34" charset="0"/>
              </a:rPr>
              <a:t>higher project score</a:t>
            </a:r>
            <a:r>
              <a:rPr lang="en-US" b="1" dirty="0">
                <a:solidFill>
                  <a:srgbClr val="002060"/>
                </a:solidFill>
                <a:latin typeface="Trebuchet MS" panose="020B0603020202020204" pitchFamily="34" charset="0"/>
              </a:rPr>
              <a:t>;</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Be realistic</a:t>
            </a:r>
            <a:r>
              <a:rPr lang="en-US" b="1" dirty="0">
                <a:solidFill>
                  <a:srgbClr val="002060"/>
                </a:solidFill>
                <a:latin typeface="Trebuchet MS" panose="020B0603020202020204" pitchFamily="34" charset="0"/>
              </a:rPr>
              <a:t> when defining the target values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high target values </a:t>
            </a:r>
            <a:r>
              <a:rPr lang="en-US" sz="2000" b="1" dirty="0">
                <a:solidFill>
                  <a:srgbClr val="C00000"/>
                </a:solidFill>
                <a:latin typeface="Trebuchet MS" panose="020B0603020202020204" pitchFamily="34" charset="0"/>
              </a:rPr>
              <a:t>≠</a:t>
            </a:r>
            <a:r>
              <a:rPr lang="en-US" b="1" dirty="0">
                <a:solidFill>
                  <a:srgbClr val="C00000"/>
                </a:solidFill>
                <a:latin typeface="Trebuchet MS" panose="020B0603020202020204" pitchFamily="34" charset="0"/>
              </a:rPr>
              <a:t> </a:t>
            </a:r>
            <a:r>
              <a:rPr lang="en-US" b="1" dirty="0">
                <a:solidFill>
                  <a:srgbClr val="002060"/>
                </a:solidFill>
                <a:latin typeface="Trebuchet MS" panose="020B0603020202020204" pitchFamily="34" charset="0"/>
              </a:rPr>
              <a:t>higher project score;</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Lead Partner – coordination role in definition and quantification of realistic target values for project indicators.</a:t>
            </a: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171450" indent="-171450">
              <a:buFont typeface="Wingdings" panose="05000000000000000000" pitchFamily="2" charset="2"/>
              <a:buChar char="§"/>
            </a:pPr>
            <a:endParaRPr lang="en-US" dirty="0">
              <a:solidFill>
                <a:schemeClr val="tx2">
                  <a:lumMod val="75000"/>
                </a:schemeClr>
              </a:solidFill>
              <a:latin typeface="Trebuchet MS" panose="020B0603020202020204" pitchFamily="34" charset="0"/>
            </a:endParaRPr>
          </a:p>
        </p:txBody>
      </p:sp>
    </p:spTree>
    <p:extLst>
      <p:ext uri="{BB962C8B-B14F-4D97-AF65-F5344CB8AC3E}">
        <p14:creationId xmlns:p14="http://schemas.microsoft.com/office/powerpoint/2010/main" val="23793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1192603F-9FBB-42E2-96C6-9A5AFB3EE9BA}"/>
              </a:ext>
            </a:extLst>
          </p:cNvPr>
          <p:cNvGraphicFramePr>
            <a:graphicFrameLocks noGrp="1"/>
          </p:cNvGraphicFramePr>
          <p:nvPr/>
        </p:nvGraphicFramePr>
        <p:xfrm>
          <a:off x="971209" y="1244051"/>
          <a:ext cx="4200865" cy="2591321"/>
        </p:xfrm>
        <a:graphic>
          <a:graphicData uri="http://schemas.openxmlformats.org/drawingml/2006/table">
            <a:tbl>
              <a:tblPr firstRow="1" firstCol="1" bandRow="1">
                <a:tableStyleId>{5C22544A-7EE6-4342-B048-85BDC9FD1C3A}</a:tableStyleId>
              </a:tblPr>
              <a:tblGrid>
                <a:gridCol w="4200865">
                  <a:extLst>
                    <a:ext uri="{9D8B030D-6E8A-4147-A177-3AD203B41FA5}">
                      <a16:colId xmlns:a16="http://schemas.microsoft.com/office/drawing/2014/main" val="880492266"/>
                    </a:ext>
                  </a:extLst>
                </a:gridCol>
              </a:tblGrid>
              <a:tr h="351482">
                <a:tc>
                  <a:txBody>
                    <a:bodyPr/>
                    <a:lstStyle/>
                    <a:p>
                      <a:pPr marL="0" marR="0" algn="just">
                        <a:lnSpc>
                          <a:spcPct val="130000"/>
                        </a:lnSpc>
                        <a:spcBef>
                          <a:spcPts val="1000"/>
                        </a:spcBef>
                        <a:spcAft>
                          <a:spcPts val="0"/>
                        </a:spcAft>
                      </a:pPr>
                      <a:r>
                        <a:rPr lang="da-DK" sz="1800" dirty="0">
                          <a:solidFill>
                            <a:srgbClr val="002060"/>
                          </a:solidFill>
                          <a:effectLst/>
                          <a:latin typeface="Trebuchet MS" panose="020B0603020202020204" pitchFamily="34" charset="0"/>
                        </a:rPr>
                        <a:t>Part A -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477326605"/>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A1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642506355"/>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A.2 Project summary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362443721"/>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A.3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44971429"/>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A.4 Project outputs and result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53058781"/>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B – Project partners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5416150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B.0 Partners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925689841"/>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B.1 Project partner - Budget – options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148748722"/>
                  </a:ext>
                </a:extLst>
              </a:tr>
            </a:tbl>
          </a:graphicData>
        </a:graphic>
      </p:graphicFrame>
      <p:graphicFrame>
        <p:nvGraphicFramePr>
          <p:cNvPr id="3" name="Table 2">
            <a:extLst>
              <a:ext uri="{FF2B5EF4-FFF2-40B4-BE49-F238E27FC236}">
                <a16:creationId xmlns:a16="http://schemas.microsoft.com/office/drawing/2014/main" id="{0911678E-DB65-4950-B351-5DA07E83EAD7}"/>
              </a:ext>
            </a:extLst>
          </p:cNvPr>
          <p:cNvGraphicFramePr>
            <a:graphicFrameLocks noGrp="1"/>
          </p:cNvGraphicFramePr>
          <p:nvPr/>
        </p:nvGraphicFramePr>
        <p:xfrm>
          <a:off x="5172074" y="3521390"/>
          <a:ext cx="6848476" cy="3199770"/>
        </p:xfrm>
        <a:graphic>
          <a:graphicData uri="http://schemas.openxmlformats.org/drawingml/2006/table">
            <a:tbl>
              <a:tblPr firstRow="1" firstCol="1" bandRow="1">
                <a:tableStyleId>{5C22544A-7EE6-4342-B048-85BDC9FD1C3A}</a:tableStyleId>
              </a:tblPr>
              <a:tblGrid>
                <a:gridCol w="6848476">
                  <a:extLst>
                    <a:ext uri="{9D8B030D-6E8A-4147-A177-3AD203B41FA5}">
                      <a16:colId xmlns:a16="http://schemas.microsoft.com/office/drawing/2014/main" val="1622578092"/>
                    </a:ext>
                  </a:extLst>
                </a:gridCol>
              </a:tblGrid>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C – Project description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7678685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C.1 Project overall objective</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210124509"/>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C.2 Project relevance and context </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15741932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C.3 Project partnership</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567266118"/>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C.4 Project workplan - Specific objective – Activities - Outputs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33569245"/>
                  </a:ext>
                </a:extLst>
              </a:tr>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C.5 Project results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00558162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C.6 Time plan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96821929"/>
                  </a:ext>
                </a:extLst>
              </a:tr>
              <a:tr h="26425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C.7 Project management and communication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0262397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C.8 Long-term effects and durability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97260353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D –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458742866"/>
                  </a:ext>
                </a:extLst>
              </a:tr>
            </a:tbl>
          </a:graphicData>
        </a:graphic>
      </p:graphicFrame>
      <p:sp>
        <p:nvSpPr>
          <p:cNvPr id="6" name="TextBox 5">
            <a:extLst>
              <a:ext uri="{FF2B5EF4-FFF2-40B4-BE49-F238E27FC236}">
                <a16:creationId xmlns:a16="http://schemas.microsoft.com/office/drawing/2014/main" id="{37066EEB-787B-4ED9-820B-9E4C1A4BBD33}"/>
              </a:ext>
            </a:extLst>
          </p:cNvPr>
          <p:cNvSpPr txBox="1"/>
          <p:nvPr/>
        </p:nvSpPr>
        <p:spPr>
          <a:xfrm>
            <a:off x="3429000" y="642890"/>
            <a:ext cx="6677025"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Application form – main parts in JEMS</a:t>
            </a:r>
          </a:p>
        </p:txBody>
      </p:sp>
      <p:sp>
        <p:nvSpPr>
          <p:cNvPr id="4" name="Rectangle: Rounded Corners 3">
            <a:extLst>
              <a:ext uri="{FF2B5EF4-FFF2-40B4-BE49-F238E27FC236}">
                <a16:creationId xmlns:a16="http://schemas.microsoft.com/office/drawing/2014/main" id="{A66CEDFA-32BB-4209-9061-2406408C7EC3}"/>
              </a:ext>
            </a:extLst>
          </p:cNvPr>
          <p:cNvSpPr/>
          <p:nvPr/>
        </p:nvSpPr>
        <p:spPr>
          <a:xfrm>
            <a:off x="6095999" y="3171835"/>
            <a:ext cx="5124791" cy="2571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B0 - administrative and eligibility assessment</a:t>
            </a:r>
          </a:p>
        </p:txBody>
      </p:sp>
      <p:sp>
        <p:nvSpPr>
          <p:cNvPr id="5" name="Arrow: Right 4">
            <a:extLst>
              <a:ext uri="{FF2B5EF4-FFF2-40B4-BE49-F238E27FC236}">
                <a16:creationId xmlns:a16="http://schemas.microsoft.com/office/drawing/2014/main" id="{96D990B8-00CA-47AC-B35B-6598053F188D}"/>
              </a:ext>
            </a:extLst>
          </p:cNvPr>
          <p:cNvSpPr/>
          <p:nvPr/>
        </p:nvSpPr>
        <p:spPr>
          <a:xfrm>
            <a:off x="5172074" y="3262078"/>
            <a:ext cx="923925" cy="149063"/>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D197D9-DF1F-4D93-B9EA-D9D48E1E6D60}"/>
              </a:ext>
            </a:extLst>
          </p:cNvPr>
          <p:cNvSpPr/>
          <p:nvPr/>
        </p:nvSpPr>
        <p:spPr>
          <a:xfrm rot="10800000">
            <a:off x="3826773" y="5046084"/>
            <a:ext cx="923925" cy="125680"/>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96594F6-F076-430A-9657-4ED0FD33A28C}"/>
              </a:ext>
            </a:extLst>
          </p:cNvPr>
          <p:cNvSpPr/>
          <p:nvPr/>
        </p:nvSpPr>
        <p:spPr>
          <a:xfrm>
            <a:off x="2783786" y="3880478"/>
            <a:ext cx="114300" cy="736628"/>
          </a:xfrm>
          <a:prstGeom prst="down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103B231-8C0E-4B9B-BDA8-D3512BB9D869}"/>
              </a:ext>
            </a:extLst>
          </p:cNvPr>
          <p:cNvSpPr/>
          <p:nvPr/>
        </p:nvSpPr>
        <p:spPr>
          <a:xfrm>
            <a:off x="1874148" y="4662213"/>
            <a:ext cx="1952625" cy="9181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B1 &amp; C - quality assessment</a:t>
            </a:r>
          </a:p>
        </p:txBody>
      </p:sp>
      <p:sp>
        <p:nvSpPr>
          <p:cNvPr id="10" name="Left Brace 9">
            <a:extLst>
              <a:ext uri="{FF2B5EF4-FFF2-40B4-BE49-F238E27FC236}">
                <a16:creationId xmlns:a16="http://schemas.microsoft.com/office/drawing/2014/main" id="{464223DB-08E5-448E-A079-B865857E34C2}"/>
              </a:ext>
            </a:extLst>
          </p:cNvPr>
          <p:cNvSpPr/>
          <p:nvPr/>
        </p:nvSpPr>
        <p:spPr>
          <a:xfrm>
            <a:off x="4750698" y="3880478"/>
            <a:ext cx="326127" cy="24568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134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0459" y="2711399"/>
            <a:ext cx="7841441" cy="1277273"/>
          </a:xfrm>
          <a:prstGeom prst="rect">
            <a:avLst/>
          </a:prstGeom>
          <a:noFill/>
        </p:spPr>
        <p:txBody>
          <a:bodyPr wrap="square" rtlCol="0">
            <a:spAutoFit/>
          </a:bodyPr>
          <a:lstStyle/>
          <a:p>
            <a:pPr algn="ctr">
              <a:spcAft>
                <a:spcPts val="600"/>
              </a:spcAft>
            </a:pPr>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FINANCIAL REQUIREMENTS</a:t>
            </a:r>
          </a:p>
          <a:p>
            <a:pPr algn="ct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9C42995A-841E-4D2B-8F96-9D2A7D25E58C}"/>
              </a:ext>
            </a:extLst>
          </p:cNvPr>
          <p:cNvSpPr>
            <a:spLocks noGrp="1"/>
          </p:cNvSpPr>
          <p:nvPr>
            <p:ph type="sldNum" sz="quarter" idx="12"/>
          </p:nvPr>
        </p:nvSpPr>
        <p:spPr/>
        <p:txBody>
          <a:bodyPr/>
          <a:lstStyle/>
          <a:p>
            <a:fld id="{5E2C3620-4DE2-48EF-AF31-0F5DD9BFD6D6}" type="slidenum">
              <a:rPr lang="en-US" smtClean="0"/>
              <a:t>22</a:t>
            </a:fld>
            <a:endParaRPr lang="en-US"/>
          </a:p>
        </p:txBody>
      </p:sp>
    </p:spTree>
    <p:extLst>
      <p:ext uri="{BB962C8B-B14F-4D97-AF65-F5344CB8AC3E}">
        <p14:creationId xmlns:p14="http://schemas.microsoft.com/office/powerpoint/2010/main" val="37606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2722" y="608530"/>
            <a:ext cx="6277812" cy="1077218"/>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Payment arrangements </a:t>
            </a:r>
          </a:p>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and reporting</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B8DF059-17CF-495B-8848-EBB609375ED1}"/>
              </a:ext>
            </a:extLst>
          </p:cNvPr>
          <p:cNvSpPr/>
          <p:nvPr/>
        </p:nvSpPr>
        <p:spPr>
          <a:xfrm>
            <a:off x="1971926" y="227986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1</a:t>
            </a:r>
          </a:p>
        </p:txBody>
      </p:sp>
      <p:sp>
        <p:nvSpPr>
          <p:cNvPr id="38" name="Oval 37">
            <a:extLst>
              <a:ext uri="{FF2B5EF4-FFF2-40B4-BE49-F238E27FC236}">
                <a16:creationId xmlns:a16="http://schemas.microsoft.com/office/drawing/2014/main" id="{8B8DF059-17CF-495B-8848-EBB609375ED1}"/>
              </a:ext>
            </a:extLst>
          </p:cNvPr>
          <p:cNvSpPr/>
          <p:nvPr/>
        </p:nvSpPr>
        <p:spPr>
          <a:xfrm>
            <a:off x="2034090" y="352665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N</a:t>
            </a:r>
          </a:p>
        </p:txBody>
      </p:sp>
      <p:sp>
        <p:nvSpPr>
          <p:cNvPr id="40" name="TextBox 39"/>
          <p:cNvSpPr txBox="1"/>
          <p:nvPr/>
        </p:nvSpPr>
        <p:spPr>
          <a:xfrm>
            <a:off x="2556913" y="2327742"/>
            <a:ext cx="5942943" cy="461665"/>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Advance payment </a:t>
            </a:r>
            <a:r>
              <a:rPr lang="en-US" sz="2400" dirty="0">
                <a:solidFill>
                  <a:srgbClr val="002060"/>
                </a:solidFill>
                <a:latin typeface="Trebuchet MS" panose="020B0603020202020204" pitchFamily="34" charset="0"/>
              </a:rPr>
              <a:t>– maximum 30%</a:t>
            </a:r>
            <a:endParaRPr lang="en-GB" sz="2400" dirty="0">
              <a:solidFill>
                <a:srgbClr val="002060"/>
              </a:solidFill>
              <a:latin typeface="Trebuchet MS" panose="020B0603020202020204" pitchFamily="34" charset="0"/>
            </a:endParaRPr>
          </a:p>
        </p:txBody>
      </p:sp>
      <p:sp>
        <p:nvSpPr>
          <p:cNvPr id="41" name="TextBox 40"/>
          <p:cNvSpPr txBox="1"/>
          <p:nvPr/>
        </p:nvSpPr>
        <p:spPr>
          <a:xfrm>
            <a:off x="2556913" y="3341994"/>
            <a:ext cx="9130262" cy="830997"/>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Several interim payments </a:t>
            </a:r>
            <a:r>
              <a:rPr lang="en-US" sz="2400" dirty="0">
                <a:solidFill>
                  <a:srgbClr val="002060"/>
                </a:solidFill>
                <a:latin typeface="Trebuchet MS" panose="020B0603020202020204" pitchFamily="34" charset="0"/>
              </a:rPr>
              <a:t>– linked and based on actual expenditure made and reported </a:t>
            </a: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rgbClr val="FF5050"/>
              </a:solidFill>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C0049E0-8414-4917-9334-01347125C893}"/>
              </a:ext>
            </a:extLst>
          </p:cNvPr>
          <p:cNvSpPr txBox="1"/>
          <p:nvPr/>
        </p:nvSpPr>
        <p:spPr>
          <a:xfrm>
            <a:off x="7552761" y="2141369"/>
            <a:ext cx="4365191" cy="1200329"/>
          </a:xfrm>
          <a:prstGeom prst="rect">
            <a:avLst/>
          </a:prstGeom>
          <a:noFill/>
        </p:spPr>
        <p:txBody>
          <a:bodyPr wrap="square" rtlCol="0">
            <a:spAutoFit/>
          </a:bodyPr>
          <a:lstStyle/>
          <a:p>
            <a:r>
              <a:rPr lang="en-US" dirty="0">
                <a:solidFill>
                  <a:srgbClr val="002060"/>
                </a:solidFill>
                <a:latin typeface="Trebuchet MS" panose="020B0603020202020204" pitchFamily="34" charset="0"/>
              </a:rPr>
              <a:t>- recovered by deducting 20% from the     eligible value of </a:t>
            </a:r>
            <a:r>
              <a:rPr lang="en-GB" dirty="0">
                <a:solidFill>
                  <a:srgbClr val="002060"/>
                </a:solidFill>
                <a:latin typeface="Trebuchet MS" panose="020B0603020202020204" pitchFamily="34" charset="0"/>
              </a:rPr>
              <a:t>the Interreg funds included in the next payment requests </a:t>
            </a:r>
            <a:r>
              <a:rPr lang="en-US" dirty="0">
                <a:solidFill>
                  <a:srgbClr val="002060"/>
                </a:solidFill>
                <a:latin typeface="Trebuchet MS" panose="020B0603020202020204" pitchFamily="34" charset="0"/>
              </a:rPr>
              <a:t>until the amount is cleared</a:t>
            </a:r>
            <a:endParaRPr lang="en-GB" dirty="0">
              <a:solidFill>
                <a:srgbClr val="002060"/>
              </a:solidFill>
              <a:latin typeface="Trebuchet MS" panose="020B0603020202020204" pitchFamily="34" charset="0"/>
            </a:endParaRPr>
          </a:p>
        </p:txBody>
      </p:sp>
      <p:sp>
        <p:nvSpPr>
          <p:cNvPr id="21" name="Explosion: 8 Points 20">
            <a:extLst>
              <a:ext uri="{FF2B5EF4-FFF2-40B4-BE49-F238E27FC236}">
                <a16:creationId xmlns:a16="http://schemas.microsoft.com/office/drawing/2014/main" id="{2F4E18A3-BFDE-481B-BC47-6A75D0AF401A}"/>
              </a:ext>
            </a:extLst>
          </p:cNvPr>
          <p:cNvSpPr/>
          <p:nvPr/>
        </p:nvSpPr>
        <p:spPr>
          <a:xfrm>
            <a:off x="9536209" y="979457"/>
            <a:ext cx="1723737" cy="944415"/>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New</a:t>
            </a:r>
          </a:p>
        </p:txBody>
      </p:sp>
      <p:pic>
        <p:nvPicPr>
          <p:cNvPr id="26" name="Picture 25" descr="Global Report – December 2021 – DMC – Drug Monitoring Centre">
            <a:extLst>
              <a:ext uri="{FF2B5EF4-FFF2-40B4-BE49-F238E27FC236}">
                <a16:creationId xmlns:a16="http://schemas.microsoft.com/office/drawing/2014/main" id="{BF0E7FDF-5053-4CA6-AE0F-1CCB3E609D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393" y="4856026"/>
            <a:ext cx="2179585" cy="1482938"/>
          </a:xfrm>
          <a:prstGeom prst="rect">
            <a:avLst/>
          </a:prstGeom>
          <a:noFill/>
          <a:ln>
            <a:noFill/>
          </a:ln>
        </p:spPr>
      </p:pic>
      <p:sp>
        <p:nvSpPr>
          <p:cNvPr id="28" name="TextBox 27">
            <a:extLst>
              <a:ext uri="{FF2B5EF4-FFF2-40B4-BE49-F238E27FC236}">
                <a16:creationId xmlns:a16="http://schemas.microsoft.com/office/drawing/2014/main" id="{CF85A0CC-E759-4A93-8B67-5D6E1AC3DE82}"/>
              </a:ext>
            </a:extLst>
          </p:cNvPr>
          <p:cNvSpPr txBox="1"/>
          <p:nvPr/>
        </p:nvSpPr>
        <p:spPr>
          <a:xfrm>
            <a:off x="3058037" y="4555857"/>
            <a:ext cx="8859915" cy="1800493"/>
          </a:xfrm>
          <a:prstGeom prst="rect">
            <a:avLst/>
          </a:prstGeom>
          <a:noFill/>
        </p:spPr>
        <p:txBody>
          <a:bodyPr wrap="square" rtlCol="0">
            <a:spAutoFit/>
          </a:bodyPr>
          <a:lstStyle/>
          <a:p>
            <a:pPr algn="just">
              <a:spcBef>
                <a:spcPts val="1200"/>
              </a:spcBef>
            </a:pPr>
            <a:r>
              <a:rPr lang="en-US" sz="2400" b="1" dirty="0">
                <a:solidFill>
                  <a:srgbClr val="002060"/>
                </a:solidFill>
                <a:latin typeface="Trebuchet MS" panose="020B0603020202020204" pitchFamily="34" charset="0"/>
              </a:rPr>
              <a:t>Reports</a:t>
            </a:r>
            <a:r>
              <a:rPr lang="en-US" sz="2400" dirty="0">
                <a:solidFill>
                  <a:srgbClr val="002060"/>
                </a:solidFill>
                <a:latin typeface="Trebuchet MS" panose="020B0603020202020204" pitchFamily="34" charset="0"/>
              </a:rPr>
              <a:t> – cover </a:t>
            </a:r>
            <a:r>
              <a:rPr lang="en-US" sz="2400" b="1" dirty="0">
                <a:solidFill>
                  <a:srgbClr val="002060"/>
                </a:solidFill>
                <a:latin typeface="Trebuchet MS" panose="020B0603020202020204" pitchFamily="34" charset="0"/>
              </a:rPr>
              <a:t>4 months </a:t>
            </a:r>
            <a:r>
              <a:rPr lang="en-US" sz="2400" dirty="0">
                <a:solidFill>
                  <a:srgbClr val="002060"/>
                </a:solidFill>
                <a:latin typeface="Trebuchet MS" panose="020B0603020202020204" pitchFamily="34" charset="0"/>
              </a:rPr>
              <a:t>implementation period </a:t>
            </a:r>
          </a:p>
          <a:p>
            <a:pPr algn="just">
              <a:spcBef>
                <a:spcPts val="1200"/>
              </a:spcBef>
            </a:pPr>
            <a:r>
              <a:rPr lang="en-US" sz="2400" dirty="0">
                <a:solidFill>
                  <a:srgbClr val="002060"/>
                </a:solidFill>
                <a:latin typeface="Trebuchet MS" panose="020B0603020202020204" pitchFamily="34" charset="0"/>
              </a:rPr>
              <a:t>	   - time needed for preparation and submission to the 	      controllers for expenditure verification</a:t>
            </a:r>
          </a:p>
          <a:p>
            <a:pPr algn="just">
              <a:spcBef>
                <a:spcPts val="600"/>
              </a:spcBef>
            </a:pPr>
            <a:r>
              <a:rPr lang="en-US" sz="2400" dirty="0">
                <a:solidFill>
                  <a:srgbClr val="002060"/>
                </a:solidFill>
                <a:latin typeface="Trebuchet MS" panose="020B0603020202020204" pitchFamily="34" charset="0"/>
              </a:rPr>
              <a:t>	   - include technical and financial information</a:t>
            </a:r>
            <a:endParaRPr lang="en-GB" sz="2400" dirty="0">
              <a:solidFill>
                <a:srgbClr val="FF5050"/>
              </a:solidFill>
            </a:endParaRPr>
          </a:p>
        </p:txBody>
      </p:sp>
      <p:sp>
        <p:nvSpPr>
          <p:cNvPr id="3" name="Slide Number Placeholder 2">
            <a:extLst>
              <a:ext uri="{FF2B5EF4-FFF2-40B4-BE49-F238E27FC236}">
                <a16:creationId xmlns:a16="http://schemas.microsoft.com/office/drawing/2014/main" id="{2DA3AB92-DCE9-40FA-80D8-FB90D8D5BEE4}"/>
              </a:ext>
            </a:extLst>
          </p:cNvPr>
          <p:cNvSpPr>
            <a:spLocks noGrp="1"/>
          </p:cNvSpPr>
          <p:nvPr>
            <p:ph type="sldNum" sz="quarter" idx="12"/>
          </p:nvPr>
        </p:nvSpPr>
        <p:spPr/>
        <p:txBody>
          <a:bodyPr/>
          <a:lstStyle/>
          <a:p>
            <a:fld id="{5E2C3620-4DE2-48EF-AF31-0F5DD9BFD6D6}" type="slidenum">
              <a:rPr lang="en-US" smtClean="0"/>
              <a:t>23</a:t>
            </a:fld>
            <a:endParaRPr lang="en-US"/>
          </a:p>
        </p:txBody>
      </p:sp>
      <p:sp>
        <p:nvSpPr>
          <p:cNvPr id="15" name="Oval 14">
            <a:extLst>
              <a:ext uri="{FF2B5EF4-FFF2-40B4-BE49-F238E27FC236}">
                <a16:creationId xmlns:a16="http://schemas.microsoft.com/office/drawing/2014/main" id="{799ECDDC-F4D2-44CC-A34B-F88ADA10D60F}"/>
              </a:ext>
            </a:extLst>
          </p:cNvPr>
          <p:cNvSpPr/>
          <p:nvPr/>
        </p:nvSpPr>
        <p:spPr>
          <a:xfrm>
            <a:off x="1135461" y="956277"/>
            <a:ext cx="2907956" cy="118435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C00000"/>
              </a:solidFill>
              <a:effectLst>
                <a:outerShdw blurRad="38100" dist="38100" dir="2700000" algn="tl">
                  <a:srgbClr val="000000">
                    <a:alpha val="43137"/>
                  </a:srgbClr>
                </a:outerShdw>
              </a:effectLst>
            </a:endParaRPr>
          </a:p>
          <a:p>
            <a:pPr algn="ctr"/>
            <a:r>
              <a:rPr lang="en-US" sz="1600" dirty="0">
                <a:solidFill>
                  <a:srgbClr val="0070C0"/>
                </a:solidFill>
                <a:latin typeface="Trebuchet MS" panose="020B0603020202020204" pitchFamily="34" charset="0"/>
                <a:cs typeface="Arial" panose="020B0604020202020204" pitchFamily="34" charset="0"/>
              </a:rPr>
              <a:t>Annex 9 </a:t>
            </a:r>
            <a:r>
              <a:rPr lang="en-GB" sz="1600" dirty="0">
                <a:solidFill>
                  <a:srgbClr val="0070C0"/>
                </a:solidFill>
                <a:latin typeface="Trebuchet MS" panose="020B0603020202020204" pitchFamily="34" charset="0"/>
                <a:cs typeface="Arial" panose="020B0604020202020204" pitchFamily="34" charset="0"/>
              </a:rPr>
              <a:t>of</a:t>
            </a:r>
          </a:p>
          <a:p>
            <a:pPr algn="ctr"/>
            <a:r>
              <a:rPr lang="en-GB" sz="1600" dirty="0">
                <a:solidFill>
                  <a:srgbClr val="0070C0"/>
                </a:solidFill>
                <a:effectLst/>
                <a:latin typeface="Trebuchet MS" panose="020B0603020202020204" pitchFamily="34" charset="0"/>
                <a:ea typeface="Calibri" panose="020F0502020204030204" pitchFamily="34" charset="0"/>
                <a:cs typeface="Arial" panose="020B0604020202020204" pitchFamily="34" charset="0"/>
              </a:rPr>
              <a:t>Application Packs</a:t>
            </a:r>
          </a:p>
          <a:p>
            <a:pPr algn="ctr"/>
            <a:r>
              <a:rPr lang="en-GB" sz="1600" dirty="0">
                <a:solidFill>
                  <a:srgbClr val="0070C0"/>
                </a:solidFill>
                <a:latin typeface="Trebuchet MS" panose="020B0603020202020204" pitchFamily="34" charset="0"/>
                <a:cs typeface="Arial" panose="020B0604020202020204" pitchFamily="34" charset="0"/>
              </a:rPr>
              <a:t>-Grant Contract-</a:t>
            </a:r>
            <a:endParaRPr lang="en-GB" sz="1600" dirty="0">
              <a:solidFill>
                <a:srgbClr val="0070C0"/>
              </a:solidFill>
              <a:latin typeface="Trebuchet MS" panose="020B0603020202020204" pitchFamily="34" charset="0"/>
            </a:endParaRPr>
          </a:p>
          <a:p>
            <a:pPr algn="ct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154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40199" y="4041452"/>
            <a:ext cx="9517924" cy="27407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09090" y="1320283"/>
            <a:ext cx="9549033" cy="2561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3500688" y="696574"/>
            <a:ext cx="7165836"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structure – regular projects </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33752" y="1344263"/>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69" y="1476727"/>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00033" y="2129616"/>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915" y="2220591"/>
            <a:ext cx="336986" cy="336986"/>
          </a:xfrm>
          <a:prstGeom prst="rect">
            <a:avLst/>
          </a:prstGeom>
        </p:spPr>
      </p:pic>
      <p:sp>
        <p:nvSpPr>
          <p:cNvPr id="71" name="TextBox 70"/>
          <p:cNvSpPr txBox="1"/>
          <p:nvPr/>
        </p:nvSpPr>
        <p:spPr>
          <a:xfrm>
            <a:off x="2299894" y="1259242"/>
            <a:ext cx="7671420" cy="2646878"/>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1. Staff </a:t>
            </a:r>
            <a:r>
              <a:rPr lang="en-US" sz="2000"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ro-RO" sz="2000" b="1"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20%</a:t>
            </a:r>
            <a:r>
              <a:rPr lang="en-GB" sz="2000" dirty="0">
                <a:solidFill>
                  <a:srgbClr val="002060"/>
                </a:solidFill>
                <a:latin typeface="Trebuchet MS" panose="020B0603020202020204" pitchFamily="34" charset="0"/>
              </a:rPr>
              <a:t> of the eligible direct costs other than staff costs</a:t>
            </a:r>
            <a:r>
              <a:rPr lang="en-US" sz="2000" dirty="0">
                <a:solidFill>
                  <a:srgbClr val="002060"/>
                </a:solidFill>
                <a:latin typeface="Trebuchet MS" panose="020B0603020202020204" pitchFamily="34" charset="0"/>
              </a:rPr>
              <a:t> </a:t>
            </a:r>
          </a:p>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2. 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70C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r>
              <a:rPr lang="en-US" sz="2000" dirty="0">
                <a:solidFill>
                  <a:srgbClr val="002060"/>
                </a:solidFill>
                <a:latin typeface="Trebuchet MS" panose="020B0603020202020204" pitchFamily="34" charset="0"/>
              </a:rPr>
              <a:t>	- </a:t>
            </a:r>
            <a:r>
              <a:rPr lang="en-US" sz="2000" i="1" dirty="0">
                <a:solidFill>
                  <a:srgbClr val="002060"/>
                </a:solidFill>
                <a:latin typeface="Trebuchet MS" panose="020B0603020202020204" pitchFamily="34" charset="0"/>
              </a:rPr>
              <a:t>Set in Jems the percentage based on your estimated needs – the amount shall be automatically calculated in Jems</a:t>
            </a:r>
          </a:p>
          <a:p>
            <a:r>
              <a:rPr lang="en-US" sz="2000" i="1" dirty="0">
                <a:solidFill>
                  <a:srgbClr val="002060"/>
                </a:solidFill>
                <a:latin typeface="Trebuchet MS" panose="020B0603020202020204" pitchFamily="34" charset="0"/>
              </a:rPr>
              <a:t>	- No justifying/supporting documents required, except for a document proving the existence of the Staff cost category</a:t>
            </a:r>
            <a:endParaRPr lang="en-US" sz="2000" dirty="0">
              <a:solidFill>
                <a:srgbClr val="002060"/>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73211" y="3914473"/>
            <a:ext cx="648960" cy="58063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306061" y="4376576"/>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4. 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32375" y="3968927"/>
            <a:ext cx="529923" cy="416718"/>
          </a:xfrm>
          <a:prstGeom prst="rect">
            <a:avLst/>
          </a:prstGeom>
        </p:spPr>
      </p:pic>
      <p:sp>
        <p:nvSpPr>
          <p:cNvPr id="22" name="TextBox 21">
            <a:extLst>
              <a:ext uri="{FF2B5EF4-FFF2-40B4-BE49-F238E27FC236}">
                <a16:creationId xmlns:a16="http://schemas.microsoft.com/office/drawing/2014/main" id="{1F1C977B-16EB-441C-9A58-BAFC2BFB660E}"/>
              </a:ext>
            </a:extLst>
          </p:cNvPr>
          <p:cNvSpPr txBox="1"/>
          <p:nvPr/>
        </p:nvSpPr>
        <p:spPr>
          <a:xfrm>
            <a:off x="2340199" y="3920925"/>
            <a:ext cx="7156955"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3. Travel and Accommodation </a:t>
            </a:r>
            <a:endParaRPr lang="en-US" sz="2000" dirty="0">
              <a:solidFill>
                <a:srgbClr val="002060"/>
              </a:solidFill>
              <a:latin typeface="Trebuchet MS" panose="020B0603020202020204" pitchFamily="34" charset="0"/>
            </a:endParaRPr>
          </a:p>
        </p:txBody>
      </p:sp>
      <p:sp>
        <p:nvSpPr>
          <p:cNvPr id="23" name="TextBox 22">
            <a:extLst>
              <a:ext uri="{FF2B5EF4-FFF2-40B4-BE49-F238E27FC236}">
                <a16:creationId xmlns:a16="http://schemas.microsoft.com/office/drawing/2014/main" id="{5C079994-01FA-4593-BB1B-DABCEF3F48DF}"/>
              </a:ext>
            </a:extLst>
          </p:cNvPr>
          <p:cNvSpPr txBox="1"/>
          <p:nvPr/>
        </p:nvSpPr>
        <p:spPr>
          <a:xfrm>
            <a:off x="2301832" y="4812924"/>
            <a:ext cx="4359311"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5. Equipment</a:t>
            </a:r>
            <a:endParaRPr lang="en-US" sz="2000" dirty="0">
              <a:solidFill>
                <a:srgbClr val="002060"/>
              </a:solidFill>
              <a:latin typeface="Trebuchet MS" panose="020B0603020202020204" pitchFamily="34" charset="0"/>
            </a:endParaRPr>
          </a:p>
        </p:txBody>
      </p:sp>
      <p:sp>
        <p:nvSpPr>
          <p:cNvPr id="24" name="TextBox 23">
            <a:extLst>
              <a:ext uri="{FF2B5EF4-FFF2-40B4-BE49-F238E27FC236}">
                <a16:creationId xmlns:a16="http://schemas.microsoft.com/office/drawing/2014/main" id="{63EA4A66-974E-438B-B7D4-0ECB4F8A87FF}"/>
              </a:ext>
            </a:extLst>
          </p:cNvPr>
          <p:cNvSpPr txBox="1"/>
          <p:nvPr/>
        </p:nvSpPr>
        <p:spPr>
          <a:xfrm>
            <a:off x="2326020" y="5183684"/>
            <a:ext cx="6361507" cy="1336969"/>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6. Infrastructure</a:t>
            </a:r>
            <a:r>
              <a:rPr lang="en-US" sz="2400" b="1" dirty="0">
                <a:solidFill>
                  <a:srgbClr val="002060"/>
                </a:solidFill>
              </a:rPr>
              <a:t> </a:t>
            </a:r>
            <a:r>
              <a:rPr lang="en-US" sz="2000" b="1" dirty="0">
                <a:solidFill>
                  <a:srgbClr val="002060"/>
                </a:solidFill>
                <a:latin typeface="Trebuchet MS" panose="020B0603020202020204" pitchFamily="34" charset="0"/>
              </a:rPr>
              <a:t>and works </a:t>
            </a: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 </a:t>
            </a:r>
            <a:r>
              <a:rPr lang="en-US" sz="2000" b="1" i="1" dirty="0">
                <a:solidFill>
                  <a:srgbClr val="002060"/>
                </a:solidFill>
                <a:latin typeface="Trebuchet MS" panose="020B0603020202020204" pitchFamily="34" charset="0"/>
              </a:rPr>
              <a:t>J</a:t>
            </a:r>
            <a:r>
              <a:rPr lang="en-US" sz="2000"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sz="2000" i="1" dirty="0">
                <a:solidFill>
                  <a:srgbClr val="002060"/>
                </a:solidFill>
                <a:latin typeface="Trebuchet MS" panose="020B0603020202020204" pitchFamily="34" charset="0"/>
              </a:rPr>
              <a:t>	- Certification by the controller required</a:t>
            </a:r>
            <a:r>
              <a:rPr lang="en-US" sz="2000"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66722" y="4554769"/>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9668874" y="1998810"/>
            <a:ext cx="2132313" cy="1449352"/>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736399" y="4284691"/>
            <a:ext cx="2082683" cy="1682547"/>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69163" y="5208240"/>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E252ED0-B036-414C-9B14-E2AAB9F0F82B}"/>
              </a:ext>
            </a:extLst>
          </p:cNvPr>
          <p:cNvSpPr/>
          <p:nvPr/>
        </p:nvSpPr>
        <p:spPr>
          <a:xfrm>
            <a:off x="1489235" y="5852168"/>
            <a:ext cx="600569" cy="61082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A9F965AA-20B5-49B8-A220-BE6C118F8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3379" y="5993832"/>
            <a:ext cx="346006" cy="346006"/>
          </a:xfrm>
          <a:prstGeom prst="rect">
            <a:avLst/>
          </a:prstGeom>
        </p:spPr>
      </p:pic>
      <p:sp>
        <p:nvSpPr>
          <p:cNvPr id="29" name="Trapezoid 13">
            <a:extLst>
              <a:ext uri="{FF2B5EF4-FFF2-40B4-BE49-F238E27FC236}">
                <a16:creationId xmlns:a16="http://schemas.microsoft.com/office/drawing/2014/main" id="{250CC2A5-AC5A-47A3-B533-235025D54696}"/>
              </a:ext>
            </a:extLst>
          </p:cNvPr>
          <p:cNvSpPr/>
          <p:nvPr/>
        </p:nvSpPr>
        <p:spPr>
          <a:xfrm>
            <a:off x="1612399" y="5310160"/>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594249" y="4705514"/>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Slide Number Placeholder 5">
            <a:extLst>
              <a:ext uri="{FF2B5EF4-FFF2-40B4-BE49-F238E27FC236}">
                <a16:creationId xmlns:a16="http://schemas.microsoft.com/office/drawing/2014/main" id="{C2A66434-FF37-43E3-9006-230E0DE47917}"/>
              </a:ext>
            </a:extLst>
          </p:cNvPr>
          <p:cNvSpPr>
            <a:spLocks noGrp="1"/>
          </p:cNvSpPr>
          <p:nvPr>
            <p:ph type="sldNum" sz="quarter" idx="12"/>
          </p:nvPr>
        </p:nvSpPr>
        <p:spPr/>
        <p:txBody>
          <a:bodyPr/>
          <a:lstStyle/>
          <a:p>
            <a:fld id="{5E2C3620-4DE2-48EF-AF31-0F5DD9BFD6D6}" type="slidenum">
              <a:rPr lang="en-US" smtClean="0"/>
              <a:t>24</a:t>
            </a:fld>
            <a:endParaRPr lang="en-US"/>
          </a:p>
        </p:txBody>
      </p:sp>
    </p:spTree>
    <p:extLst>
      <p:ext uri="{BB962C8B-B14F-4D97-AF65-F5344CB8AC3E}">
        <p14:creationId xmlns:p14="http://schemas.microsoft.com/office/powerpoint/2010/main" val="2365999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262438" y="3718742"/>
            <a:ext cx="9549033" cy="2827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262439" y="2081470"/>
            <a:ext cx="9549033" cy="14961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915C6C8-B5E3-46D1-A2CD-906A252082C4}"/>
              </a:ext>
            </a:extLst>
          </p:cNvPr>
          <p:cNvSpPr txBox="1"/>
          <p:nvPr/>
        </p:nvSpPr>
        <p:spPr>
          <a:xfrm>
            <a:off x="2995590" y="753890"/>
            <a:ext cx="7776913"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1</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04630" y="2461532"/>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69" y="2564390"/>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3208" y="3756066"/>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420" y="3871380"/>
            <a:ext cx="336986" cy="336986"/>
          </a:xfrm>
          <a:prstGeom prst="rect">
            <a:avLst/>
          </a:prstGeom>
        </p:spPr>
      </p:pic>
      <p:sp>
        <p:nvSpPr>
          <p:cNvPr id="71" name="TextBox 70"/>
          <p:cNvSpPr txBox="1"/>
          <p:nvPr/>
        </p:nvSpPr>
        <p:spPr>
          <a:xfrm>
            <a:off x="2379290" y="1597643"/>
            <a:ext cx="7117734" cy="369332"/>
          </a:xfrm>
          <a:prstGeom prst="rect">
            <a:avLst/>
          </a:prstGeom>
          <a:noFill/>
        </p:spPr>
        <p:txBody>
          <a:bodyPr wrap="square" rtlCol="0">
            <a:spAutoFit/>
          </a:bodyPr>
          <a:lstStyle/>
          <a:p>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The eligible costs for small scale projects are </a:t>
            </a:r>
            <a:r>
              <a:rPr lang="en-US" sz="1800" b="1" dirty="0">
                <a:solidFill>
                  <a:schemeClr val="accent4">
                    <a:lumMod val="75000"/>
                  </a:schemeClr>
                </a:solidFill>
                <a:effectLst/>
                <a:latin typeface="Trebuchet MS" panose="020B0603020202020204" pitchFamily="34" charset="0"/>
                <a:ea typeface="Calibri" panose="020F0502020204030204" pitchFamily="34" charset="0"/>
                <a:cs typeface="EUAlbertina"/>
              </a:rPr>
              <a:t>based on</a:t>
            </a:r>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a:t>
            </a:r>
            <a:endParaRPr lang="en-US" sz="2000" b="1" dirty="0">
              <a:solidFill>
                <a:schemeClr val="accent1">
                  <a:lumMod val="50000"/>
                </a:schemeClr>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68624" y="4406961"/>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1729" y="4423381"/>
            <a:ext cx="629806" cy="531431"/>
          </a:xfrm>
          <a:prstGeom prst="rect">
            <a:avLst/>
          </a:prstGeom>
        </p:spPr>
      </p:pic>
      <p:sp>
        <p:nvSpPr>
          <p:cNvPr id="25" name="Oval 24">
            <a:extLst>
              <a:ext uri="{FF2B5EF4-FFF2-40B4-BE49-F238E27FC236}">
                <a16:creationId xmlns:a16="http://schemas.microsoft.com/office/drawing/2014/main" id="{9D9D3751-4ED8-4106-AF37-3C5ABE48DBCE}"/>
              </a:ext>
            </a:extLst>
          </p:cNvPr>
          <p:cNvSpPr/>
          <p:nvPr/>
        </p:nvSpPr>
        <p:spPr>
          <a:xfrm>
            <a:off x="1468624" y="5164503"/>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2613353" y="3900868"/>
            <a:ext cx="1964790" cy="1468671"/>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Flat</a:t>
            </a:r>
            <a:r>
              <a:rPr lang="en-US" sz="1600"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2680138" y="2084980"/>
            <a:ext cx="1936005" cy="1404674"/>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Real</a:t>
            </a:r>
            <a:r>
              <a:rPr lang="en-US" sz="1600" b="1"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costs</a:t>
            </a:r>
          </a:p>
        </p:txBody>
      </p:sp>
      <p:sp>
        <p:nvSpPr>
          <p:cNvPr id="34" name="Oval 33">
            <a:extLst>
              <a:ext uri="{FF2B5EF4-FFF2-40B4-BE49-F238E27FC236}">
                <a16:creationId xmlns:a16="http://schemas.microsoft.com/office/drawing/2014/main" id="{2AA59344-E887-4BF8-A70A-620CCB7B615A}"/>
              </a:ext>
            </a:extLst>
          </p:cNvPr>
          <p:cNvSpPr/>
          <p:nvPr/>
        </p:nvSpPr>
        <p:spPr>
          <a:xfrm>
            <a:off x="1495068" y="5775719"/>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26522" y="5906133"/>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19544" y="5277485"/>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A38C5FF4-9850-4A65-AD7C-C8690BA936F1}"/>
              </a:ext>
            </a:extLst>
          </p:cNvPr>
          <p:cNvSpPr/>
          <p:nvPr/>
        </p:nvSpPr>
        <p:spPr>
          <a:xfrm>
            <a:off x="4963401" y="2222581"/>
            <a:ext cx="6703082" cy="12601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US" sz="2000" b="1" dirty="0">
                <a:solidFill>
                  <a:srgbClr val="002060"/>
                </a:solidFill>
                <a:latin typeface="Trebuchet MS" panose="020B0603020202020204" pitchFamily="34" charset="0"/>
              </a:rPr>
              <a:t>Staff</a:t>
            </a:r>
            <a:r>
              <a:rPr lang="en-US" b="1" i="1" dirty="0">
                <a:solidFill>
                  <a:srgbClr val="002060"/>
                </a:solidFill>
                <a:latin typeface="Trebuchet MS" panose="020B0603020202020204" pitchFamily="34" charset="0"/>
              </a:rPr>
              <a:t> </a:t>
            </a:r>
            <a:r>
              <a:rPr lang="en-US" sz="2000" b="1" dirty="0">
                <a:solidFill>
                  <a:srgbClr val="002060"/>
                </a:solidFill>
                <a:latin typeface="Trebuchet MS" panose="020B0603020202020204" pitchFamily="34" charset="0"/>
              </a:rPr>
              <a:t>costs</a:t>
            </a:r>
          </a:p>
          <a:p>
            <a:pPr marR="0" lvl="0">
              <a:lnSpc>
                <a:spcPct val="115000"/>
              </a:lnSpc>
              <a:spcBef>
                <a:spcPts val="0"/>
              </a:spcBef>
              <a:spcAft>
                <a:spcPts val="0"/>
              </a:spcAft>
            </a:pPr>
            <a:endParaRPr lang="en-US" sz="1600" b="1" dirty="0">
              <a:solidFill>
                <a:schemeClr val="accent4">
                  <a:lumMod val="75000"/>
                </a:schemeClr>
              </a:solidFill>
              <a:latin typeface="Trebuchet MS" panose="020B0603020202020204" pitchFamily="34" charset="0"/>
            </a:endParaRP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Certification by the controller required</a:t>
            </a:r>
            <a:r>
              <a:rPr lang="en-US" sz="1600" dirty="0">
                <a:solidFill>
                  <a:srgbClr val="002060"/>
                </a:solidFill>
                <a:latin typeface="Trebuchet MS" panose="020B0603020202020204" pitchFamily="34" charset="0"/>
              </a:rPr>
              <a:t> </a:t>
            </a:r>
          </a:p>
        </p:txBody>
      </p:sp>
      <p:sp>
        <p:nvSpPr>
          <p:cNvPr id="33" name="Rectangle 32">
            <a:extLst>
              <a:ext uri="{FF2B5EF4-FFF2-40B4-BE49-F238E27FC236}">
                <a16:creationId xmlns:a16="http://schemas.microsoft.com/office/drawing/2014/main" id="{D431166F-57F9-486C-9F95-5BF05FC95B5B}"/>
              </a:ext>
            </a:extLst>
          </p:cNvPr>
          <p:cNvSpPr/>
          <p:nvPr/>
        </p:nvSpPr>
        <p:spPr>
          <a:xfrm>
            <a:off x="4929058" y="3883134"/>
            <a:ext cx="6766144" cy="25091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latin typeface="Trebuchet MS" panose="020B0603020202020204" pitchFamily="34" charset="0"/>
              </a:rPr>
              <a:t>Other costs calculated as 40% of eligible direct staff costs covering the budget categories: </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Office and Administration</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Travel and Accommodation</a:t>
            </a:r>
            <a:endParaRPr lang="en-US" sz="1200" b="1" i="1" dirty="0">
              <a:solidFill>
                <a:schemeClr val="accent1">
                  <a:lumMod val="50000"/>
                </a:schemeClr>
              </a:solidFill>
              <a:latin typeface="Trebuchet MS" panose="020B0603020202020204" pitchFamily="34" charset="0"/>
              <a:ea typeface="Calibri" panose="020F0502020204030204" pitchFamily="34" charset="0"/>
              <a:cs typeface="EUAlbertina"/>
            </a:endParaRP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External expertise and services</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Equipment</a:t>
            </a:r>
          </a:p>
          <a:p>
            <a:endParaRPr lang="en-US" sz="1600" i="1" dirty="0">
              <a:solidFill>
                <a:srgbClr val="002060"/>
              </a:solidFill>
              <a:latin typeface="Trebuchet MS" panose="020B0603020202020204" pitchFamily="34" charset="0"/>
            </a:endParaRP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certification by the controller required, </a:t>
            </a:r>
            <a:r>
              <a:rPr lang="en-GB" sz="1600" i="1" dirty="0">
                <a:solidFill>
                  <a:srgbClr val="002060"/>
                </a:solidFill>
                <a:latin typeface="Trebuchet MS" panose="020B0603020202020204" pitchFamily="34" charset="0"/>
              </a:rPr>
              <a:t>directly linked to the expenditures certified as eligible for Staff costs</a:t>
            </a:r>
            <a:endParaRPr lang="en-US" sz="1600" i="1" dirty="0">
              <a:solidFill>
                <a:srgbClr val="002060"/>
              </a:solidFill>
              <a:latin typeface="Trebuchet MS" panose="020B0603020202020204" pitchFamily="34" charset="0"/>
            </a:endParaRPr>
          </a:p>
        </p:txBody>
      </p:sp>
      <p:sp>
        <p:nvSpPr>
          <p:cNvPr id="9" name="Oval 8">
            <a:extLst>
              <a:ext uri="{FF2B5EF4-FFF2-40B4-BE49-F238E27FC236}">
                <a16:creationId xmlns:a16="http://schemas.microsoft.com/office/drawing/2014/main" id="{3D67DCF8-B210-47E7-9F43-4FAC99845D71}"/>
              </a:ext>
            </a:extLst>
          </p:cNvPr>
          <p:cNvSpPr/>
          <p:nvPr/>
        </p:nvSpPr>
        <p:spPr>
          <a:xfrm>
            <a:off x="2760615" y="5547203"/>
            <a:ext cx="1866637" cy="74444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lumMod val="75000"/>
                  </a:schemeClr>
                </a:solidFill>
                <a:latin typeface="Trebuchet MS" panose="020B0603020202020204" pitchFamily="34" charset="0"/>
              </a:rPr>
              <a:t>Automatically calculated in </a:t>
            </a:r>
            <a:r>
              <a:rPr lang="en-US" sz="1100" b="1" dirty="0" err="1">
                <a:solidFill>
                  <a:schemeClr val="accent4">
                    <a:lumMod val="75000"/>
                  </a:schemeClr>
                </a:solidFill>
                <a:latin typeface="Trebuchet MS" panose="020B0603020202020204" pitchFamily="34" charset="0"/>
              </a:rPr>
              <a:t>Jems</a:t>
            </a:r>
            <a:endParaRPr lang="en-US" sz="1100" b="1" dirty="0">
              <a:solidFill>
                <a:schemeClr val="accent4">
                  <a:lumMod val="75000"/>
                </a:schemeClr>
              </a:solidFill>
              <a:latin typeface="Trebuchet MS" panose="020B0603020202020204" pitchFamily="34" charset="0"/>
            </a:endParaRPr>
          </a:p>
        </p:txBody>
      </p:sp>
      <p:sp>
        <p:nvSpPr>
          <p:cNvPr id="7" name="Slide Number Placeholder 6">
            <a:extLst>
              <a:ext uri="{FF2B5EF4-FFF2-40B4-BE49-F238E27FC236}">
                <a16:creationId xmlns:a16="http://schemas.microsoft.com/office/drawing/2014/main" id="{31EBFDEA-FFD1-4445-89CB-1543EACE2EDF}"/>
              </a:ext>
            </a:extLst>
          </p:cNvPr>
          <p:cNvSpPr>
            <a:spLocks noGrp="1"/>
          </p:cNvSpPr>
          <p:nvPr>
            <p:ph type="sldNum" sz="quarter" idx="12"/>
          </p:nvPr>
        </p:nvSpPr>
        <p:spPr/>
        <p:txBody>
          <a:bodyPr/>
          <a:lstStyle/>
          <a:p>
            <a:fld id="{5E2C3620-4DE2-48EF-AF31-0F5DD9BFD6D6}" type="slidenum">
              <a:rPr lang="en-US" smtClean="0"/>
              <a:t>25</a:t>
            </a:fld>
            <a:endParaRPr lang="en-US"/>
          </a:p>
        </p:txBody>
      </p:sp>
    </p:spTree>
    <p:extLst>
      <p:ext uri="{BB962C8B-B14F-4D97-AF65-F5344CB8AC3E}">
        <p14:creationId xmlns:p14="http://schemas.microsoft.com/office/powerpoint/2010/main" val="132261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39285" y="4119237"/>
            <a:ext cx="9517924" cy="24794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39285" y="1327735"/>
            <a:ext cx="9517924" cy="273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2995749" y="696574"/>
            <a:ext cx="8125097"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2</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40844" y="1476749"/>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034" y="1590595"/>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6497" y="4302634"/>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84" y="4469929"/>
            <a:ext cx="336986" cy="336986"/>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56227" y="2171604"/>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627584" y="1826845"/>
            <a:ext cx="8123572" cy="770660"/>
          </a:xfrm>
          <a:prstGeom prst="rect">
            <a:avLst/>
          </a:prstGeom>
          <a:noFill/>
        </p:spPr>
        <p:txBody>
          <a:bodyPr wrap="square" rtlCol="0">
            <a:spAutoFit/>
          </a:bodyPr>
          <a:lstStyle/>
          <a:p>
            <a:pPr marL="342900" indent="-342900">
              <a:lnSpc>
                <a:spcPct val="115000"/>
              </a:lnSpc>
              <a:buFont typeface="Wingdings" panose="05000000000000000000" pitchFamily="2" charset="2"/>
              <a:buChar char="Ø"/>
            </a:pPr>
            <a:r>
              <a:rPr lang="en-US" sz="2000" b="1" dirty="0">
                <a:solidFill>
                  <a:srgbClr val="002060"/>
                </a:solidFill>
                <a:latin typeface="Trebuchet MS" panose="020B0603020202020204" pitchFamily="34" charset="0"/>
              </a:rPr>
              <a:t>Travel and </a:t>
            </a:r>
            <a:r>
              <a:rPr lang="en-US" sz="2000" b="1" dirty="0" err="1">
                <a:solidFill>
                  <a:srgbClr val="002060"/>
                </a:solidFill>
                <a:latin typeface="Trebuchet MS" panose="020B0603020202020204" pitchFamily="34" charset="0"/>
              </a:rPr>
              <a:t>accomodation</a:t>
            </a:r>
            <a:endParaRPr lang="en-US" sz="2000" b="1" dirty="0">
              <a:solidFill>
                <a:srgbClr val="002060"/>
              </a:solidFill>
              <a:latin typeface="Trebuchet MS" panose="020B0603020202020204" pitchFamily="34" charset="0"/>
            </a:endParaRPr>
          </a:p>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3329" y="2200439"/>
            <a:ext cx="629806" cy="531431"/>
          </a:xfrm>
          <a:prstGeom prst="rect">
            <a:avLst/>
          </a:prstGeom>
        </p:spPr>
      </p:pic>
      <p:sp>
        <p:nvSpPr>
          <p:cNvPr id="24" name="TextBox 23">
            <a:extLst>
              <a:ext uri="{FF2B5EF4-FFF2-40B4-BE49-F238E27FC236}">
                <a16:creationId xmlns:a16="http://schemas.microsoft.com/office/drawing/2014/main" id="{63EA4A66-974E-438B-B7D4-0ECB4F8A87FF}"/>
              </a:ext>
            </a:extLst>
          </p:cNvPr>
          <p:cNvSpPr txBox="1"/>
          <p:nvPr/>
        </p:nvSpPr>
        <p:spPr>
          <a:xfrm>
            <a:off x="2622946" y="2597505"/>
            <a:ext cx="6361507" cy="1266180"/>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Equipment</a:t>
            </a:r>
            <a:endParaRPr lang="en-US" sz="2000" dirty="0">
              <a:solidFill>
                <a:srgbClr val="002060"/>
              </a:solidFill>
              <a:latin typeface="Trebuchet MS" panose="020B0603020202020204" pitchFamily="34" charset="0"/>
            </a:endParaRP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 </a:t>
            </a:r>
            <a:r>
              <a:rPr lang="en-US" sz="2000" b="1" i="1" dirty="0">
                <a:solidFill>
                  <a:srgbClr val="002060"/>
                </a:solidFill>
                <a:latin typeface="Trebuchet MS" panose="020B0603020202020204" pitchFamily="34" charset="0"/>
              </a:rPr>
              <a:t>J</a:t>
            </a:r>
            <a:r>
              <a:rPr lang="en-US" sz="2000"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sz="2000" i="1" dirty="0">
                <a:solidFill>
                  <a:srgbClr val="002060"/>
                </a:solidFill>
                <a:latin typeface="Trebuchet MS" panose="020B0603020202020204" pitchFamily="34" charset="0"/>
              </a:rPr>
              <a:t>	- Certification by the controller required</a:t>
            </a:r>
            <a:r>
              <a:rPr lang="en-US" sz="2000"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40474" y="2899050"/>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693689" y="1762030"/>
            <a:ext cx="2082683" cy="1682547"/>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57090" y="3568257"/>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10946" y="3732160"/>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07889" y="3047900"/>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7C64CCF2-84AB-46CD-AC38-679AE67BB753}"/>
              </a:ext>
            </a:extLst>
          </p:cNvPr>
          <p:cNvSpPr txBox="1"/>
          <p:nvPr/>
        </p:nvSpPr>
        <p:spPr>
          <a:xfrm>
            <a:off x="2649601" y="1513873"/>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ro-RO" sz="2000" b="1" dirty="0">
                <a:solidFill>
                  <a:srgbClr val="002060"/>
                </a:solidFill>
                <a:latin typeface="Trebuchet MS" panose="020B0603020202020204" pitchFamily="34" charset="0"/>
              </a:rPr>
              <a:t>Staff</a:t>
            </a:r>
            <a:endParaRPr lang="en-US" sz="2000" dirty="0">
              <a:solidFill>
                <a:srgbClr val="002060"/>
              </a:solidFill>
              <a:latin typeface="Trebuchet MS" panose="020B0603020202020204" pitchFamily="34" charset="0"/>
            </a:endParaRPr>
          </a:p>
        </p:txBody>
      </p:sp>
      <p:sp>
        <p:nvSpPr>
          <p:cNvPr id="32" name="TextBox 31">
            <a:extLst>
              <a:ext uri="{FF2B5EF4-FFF2-40B4-BE49-F238E27FC236}">
                <a16:creationId xmlns:a16="http://schemas.microsoft.com/office/drawing/2014/main" id="{B63A681D-A02A-4B1B-9D94-4CDCF8D86B97}"/>
              </a:ext>
            </a:extLst>
          </p:cNvPr>
          <p:cNvSpPr txBox="1"/>
          <p:nvPr/>
        </p:nvSpPr>
        <p:spPr>
          <a:xfrm>
            <a:off x="2534599" y="4228272"/>
            <a:ext cx="7856782" cy="2215991"/>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r>
              <a:rPr lang="en-US" sz="2000" dirty="0">
                <a:solidFill>
                  <a:srgbClr val="002060"/>
                </a:solidFill>
                <a:latin typeface="Trebuchet MS" panose="020B0603020202020204" pitchFamily="34" charset="0"/>
              </a:rPr>
              <a:t>	- </a:t>
            </a:r>
            <a:r>
              <a:rPr lang="ro-RO" i="1" dirty="0">
                <a:solidFill>
                  <a:srgbClr val="002060"/>
                </a:solidFill>
                <a:latin typeface="Trebuchet MS" panose="020B0603020202020204" pitchFamily="34" charset="0"/>
              </a:rPr>
              <a:t>Set </a:t>
            </a:r>
            <a:r>
              <a:rPr lang="en-US" i="1" dirty="0">
                <a:solidFill>
                  <a:srgbClr val="002060"/>
                </a:solidFill>
                <a:latin typeface="Trebuchet MS" panose="020B0603020202020204" pitchFamily="34" charset="0"/>
              </a:rPr>
              <a:t>in </a:t>
            </a:r>
            <a:r>
              <a:rPr lang="en-US" i="1" dirty="0" err="1">
                <a:solidFill>
                  <a:srgbClr val="002060"/>
                </a:solidFill>
                <a:latin typeface="Trebuchet MS" panose="020B0603020202020204" pitchFamily="34" charset="0"/>
              </a:rPr>
              <a:t>Jems</a:t>
            </a:r>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the percentage based on your estimated needs </a:t>
            </a:r>
            <a:endParaRPr lang="en-US" i="1" dirty="0">
              <a:solidFill>
                <a:srgbClr val="002060"/>
              </a:solidFill>
              <a:latin typeface="Trebuchet MS" panose="020B0603020202020204" pitchFamily="34" charset="0"/>
            </a:endParaRPr>
          </a:p>
          <a:p>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a:t>
            </a:r>
            <a:r>
              <a:rPr lang="en-US" i="1" dirty="0">
                <a:solidFill>
                  <a:srgbClr val="002060"/>
                </a:solidFill>
                <a:latin typeface="Trebuchet MS" panose="020B0603020202020204" pitchFamily="34" charset="0"/>
              </a:rPr>
              <a:t> The amount will be automatically calculated in </a:t>
            </a:r>
            <a:r>
              <a:rPr lang="en-US" i="1" dirty="0" err="1">
                <a:solidFill>
                  <a:srgbClr val="002060"/>
                </a:solidFill>
                <a:latin typeface="Trebuchet MS" panose="020B0603020202020204" pitchFamily="34" charset="0"/>
              </a:rPr>
              <a:t>Jems</a:t>
            </a:r>
            <a:r>
              <a:rPr lang="en-US" i="1" dirty="0">
                <a:solidFill>
                  <a:srgbClr val="002060"/>
                </a:solidFill>
                <a:latin typeface="Trebuchet MS" panose="020B0603020202020204" pitchFamily="34" charset="0"/>
              </a:rPr>
              <a:t> </a:t>
            </a:r>
            <a:r>
              <a:rPr lang="en-GB" i="1" dirty="0">
                <a:solidFill>
                  <a:srgbClr val="002060"/>
                </a:solidFill>
                <a:latin typeface="Trebuchet MS" panose="020B0603020202020204" pitchFamily="34" charset="0"/>
              </a:rPr>
              <a:t>by 	applying the percentage of up to 7%, as decided by each partner, 	to the total eligible direct costs of the respective partner</a:t>
            </a:r>
          </a:p>
          <a:p>
            <a:r>
              <a:rPr lang="en-US" i="1" dirty="0">
                <a:solidFill>
                  <a:srgbClr val="002060"/>
                </a:solidFill>
                <a:latin typeface="Trebuchet MS" panose="020B0603020202020204" pitchFamily="34" charset="0"/>
              </a:rPr>
              <a:t>	- No justifying/supporting documents required</a:t>
            </a:r>
            <a:endParaRPr lang="en-US" dirty="0">
              <a:solidFill>
                <a:srgbClr val="002060"/>
              </a:solidFill>
              <a:highlight>
                <a:srgbClr val="FFFF00"/>
              </a:highlight>
              <a:latin typeface="Trebuchet MS" panose="020B0603020202020204" pitchFamily="34" charset="0"/>
            </a:endParaRPr>
          </a:p>
        </p:txBody>
      </p:sp>
      <p:sp>
        <p:nvSpPr>
          <p:cNvPr id="33" name="Explosion: 8 Points 32">
            <a:extLst>
              <a:ext uri="{FF2B5EF4-FFF2-40B4-BE49-F238E27FC236}">
                <a16:creationId xmlns:a16="http://schemas.microsoft.com/office/drawing/2014/main" id="{17667824-5910-43C2-A92F-09774CA70333}"/>
              </a:ext>
            </a:extLst>
          </p:cNvPr>
          <p:cNvSpPr/>
          <p:nvPr/>
        </p:nvSpPr>
        <p:spPr>
          <a:xfrm>
            <a:off x="9728551" y="4469929"/>
            <a:ext cx="2132313" cy="1449352"/>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5" name="Slide Number Placeholder 4">
            <a:extLst>
              <a:ext uri="{FF2B5EF4-FFF2-40B4-BE49-F238E27FC236}">
                <a16:creationId xmlns:a16="http://schemas.microsoft.com/office/drawing/2014/main" id="{2137299C-B137-4C69-BA63-F03236530EBA}"/>
              </a:ext>
            </a:extLst>
          </p:cNvPr>
          <p:cNvSpPr>
            <a:spLocks noGrp="1"/>
          </p:cNvSpPr>
          <p:nvPr>
            <p:ph type="sldNum" sz="quarter" idx="12"/>
          </p:nvPr>
        </p:nvSpPr>
        <p:spPr/>
        <p:txBody>
          <a:bodyPr/>
          <a:lstStyle/>
          <a:p>
            <a:fld id="{5E2C3620-4DE2-48EF-AF31-0F5DD9BFD6D6}" type="slidenum">
              <a:rPr lang="en-US" smtClean="0"/>
              <a:t>26</a:t>
            </a:fld>
            <a:endParaRPr lang="en-US"/>
          </a:p>
        </p:txBody>
      </p:sp>
    </p:spTree>
    <p:extLst>
      <p:ext uri="{BB962C8B-B14F-4D97-AF65-F5344CB8AC3E}">
        <p14:creationId xmlns:p14="http://schemas.microsoft.com/office/powerpoint/2010/main" val="243172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5050"/>
              </a:solidFill>
              <a:effectLst/>
              <a:uLnTx/>
              <a:uFillTx/>
              <a:latin typeface="Calibri"/>
              <a:ea typeface="+mn-ea"/>
              <a:cs typeface="+mn-cs"/>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A425052-FD45-4DF9-9502-8E23C7C7AA1F}"/>
              </a:ext>
            </a:extLst>
          </p:cNvPr>
          <p:cNvSpPr/>
          <p:nvPr/>
        </p:nvSpPr>
        <p:spPr>
          <a:xfrm>
            <a:off x="2415581" y="3434986"/>
            <a:ext cx="7067550" cy="97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Help Desk</a:t>
            </a:r>
          </a:p>
        </p:txBody>
      </p:sp>
      <p:sp>
        <p:nvSpPr>
          <p:cNvPr id="16" name="TextBox 15">
            <a:extLst>
              <a:ext uri="{FF2B5EF4-FFF2-40B4-BE49-F238E27FC236}">
                <a16:creationId xmlns:a16="http://schemas.microsoft.com/office/drawing/2014/main" id="{C5F1D862-F0D0-4AE0-A9FC-E8FAD58B3369}"/>
              </a:ext>
            </a:extLst>
          </p:cNvPr>
          <p:cNvSpPr txBox="1"/>
          <p:nvPr/>
        </p:nvSpPr>
        <p:spPr>
          <a:xfrm>
            <a:off x="1535840" y="4435906"/>
            <a:ext cx="10247476" cy="17064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rPr>
              <a:t>A</a:t>
            </a:r>
            <a:r>
              <a:rPr lang="en-US" sz="2400" i="0" dirty="0">
                <a:solidFill>
                  <a:srgbClr val="333333"/>
                </a:solidFill>
                <a:effectLst/>
              </a:rPr>
              <a:t>ny request for clarifications </a:t>
            </a:r>
            <a:r>
              <a:rPr lang="en-US" sz="2400" b="0" i="0" dirty="0">
                <a:solidFill>
                  <a:srgbClr val="333333"/>
                </a:solidFill>
                <a:effectLst/>
              </a:rPr>
              <a:t>may be addressed until </a:t>
            </a:r>
            <a:r>
              <a:rPr lang="en-US" sz="2400" i="0" dirty="0">
                <a:solidFill>
                  <a:srgbClr val="0070C0"/>
                </a:solidFill>
                <a:effectLst/>
              </a:rPr>
              <a:t>14</a:t>
            </a:r>
            <a:r>
              <a:rPr lang="en-US" sz="2400" i="0" baseline="30000" dirty="0">
                <a:solidFill>
                  <a:srgbClr val="0070C0"/>
                </a:solidFill>
                <a:effectLst/>
              </a:rPr>
              <a:t>th</a:t>
            </a:r>
            <a:r>
              <a:rPr lang="en-US" sz="2400" i="0" dirty="0">
                <a:solidFill>
                  <a:srgbClr val="0070C0"/>
                </a:solidFill>
                <a:effectLst/>
              </a:rPr>
              <a:t> of June 202</a:t>
            </a:r>
            <a:r>
              <a:rPr lang="ro-RO" sz="2400" i="0" dirty="0">
                <a:solidFill>
                  <a:srgbClr val="0070C0"/>
                </a:solidFill>
                <a:effectLst/>
              </a:rPr>
              <a:t>4</a:t>
            </a:r>
            <a:r>
              <a:rPr lang="en-US" sz="2400" i="0" dirty="0">
                <a:solidFill>
                  <a:srgbClr val="0070C0"/>
                </a:solidFill>
                <a:effectLst/>
              </a:rPr>
              <a:t> </a:t>
            </a:r>
            <a:r>
              <a:rPr lang="en-US" sz="2400" b="0" i="0" dirty="0">
                <a:solidFill>
                  <a:srgbClr val="333333"/>
                </a:solidFill>
                <a:effectLst/>
              </a:rPr>
              <a:t>to the Joint Secretariat at:  </a:t>
            </a:r>
            <a:r>
              <a:rPr lang="en-US" sz="2400" u="none" strike="noStrike" dirty="0">
                <a:solidFill>
                  <a:srgbClr val="477AC2"/>
                </a:solidFill>
                <a:effectLst/>
                <a:hlinkClick r:id="rId4"/>
              </a:rPr>
              <a:t>office@bsb.adrse.ro</a:t>
            </a:r>
            <a:endParaRPr lang="en-US" sz="2400" u="none" strike="noStrike" dirty="0">
              <a:solidFill>
                <a:srgbClr val="477AC2"/>
              </a:solidFill>
              <a:effectLst/>
            </a:endParaRPr>
          </a:p>
          <a:p>
            <a:pPr>
              <a:lnSpc>
                <a:spcPct val="107000"/>
              </a:lnSpc>
              <a:spcAft>
                <a:spcPts val="800"/>
              </a:spcAft>
            </a:pPr>
            <a:endParaRPr lang="en-GB" sz="2400" dirty="0">
              <a:solidFill>
                <a:srgbClr val="333333"/>
              </a:solidFill>
            </a:endParaRPr>
          </a:p>
          <a:p>
            <a:pPr>
              <a:lnSpc>
                <a:spcPct val="107000"/>
              </a:lnSpc>
              <a:spcAft>
                <a:spcPts val="800"/>
              </a:spcAft>
            </a:pPr>
            <a:r>
              <a:rPr lang="en-GB" sz="2400" dirty="0">
                <a:solidFill>
                  <a:srgbClr val="333333"/>
                </a:solidFill>
              </a:rPr>
              <a:t>Last date on which clarifications are issued by JS shall be 21</a:t>
            </a:r>
            <a:r>
              <a:rPr lang="en-GB" sz="2400" baseline="30000" dirty="0">
                <a:solidFill>
                  <a:srgbClr val="333333"/>
                </a:solidFill>
              </a:rPr>
              <a:t>st</a:t>
            </a:r>
            <a:r>
              <a:rPr lang="en-GB" sz="2400" dirty="0">
                <a:solidFill>
                  <a:srgbClr val="333333"/>
                </a:solidFill>
              </a:rPr>
              <a:t> of June 2024</a:t>
            </a:r>
            <a:endParaRPr lang="ro-RO" sz="2400" dirty="0">
              <a:solidFill>
                <a:srgbClr val="333333"/>
              </a:solidFill>
            </a:endParaRPr>
          </a:p>
        </p:txBody>
      </p:sp>
      <p:sp>
        <p:nvSpPr>
          <p:cNvPr id="8" name="Rectangle 7">
            <a:extLst>
              <a:ext uri="{FF2B5EF4-FFF2-40B4-BE49-F238E27FC236}">
                <a16:creationId xmlns:a16="http://schemas.microsoft.com/office/drawing/2014/main" id="{04DFD10A-308B-4C18-8109-A764E432B051}"/>
              </a:ext>
            </a:extLst>
          </p:cNvPr>
          <p:cNvSpPr/>
          <p:nvPr/>
        </p:nvSpPr>
        <p:spPr>
          <a:xfrm>
            <a:off x="2691380" y="687384"/>
            <a:ext cx="7067550" cy="97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Information about the call</a:t>
            </a:r>
            <a:r>
              <a:rPr kumimoji="0" lang="ro-RO"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s</a:t>
            </a:r>
            <a:endPar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9" name="TextBox 8">
            <a:extLst>
              <a:ext uri="{FF2B5EF4-FFF2-40B4-BE49-F238E27FC236}">
                <a16:creationId xmlns:a16="http://schemas.microsoft.com/office/drawing/2014/main" id="{DF8F7FC8-CEFE-45AC-A29D-714B82EB043A}"/>
              </a:ext>
            </a:extLst>
          </p:cNvPr>
          <p:cNvSpPr txBox="1"/>
          <p:nvPr/>
        </p:nvSpPr>
        <p:spPr>
          <a:xfrm>
            <a:off x="1535840" y="1566005"/>
            <a:ext cx="1024747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rPr>
              <a:t>More</a:t>
            </a:r>
            <a:r>
              <a:rPr kumimoji="0" lang="en-US" sz="2400" b="0" i="0" u="none" strike="noStrike" kern="1200" cap="none" spc="0" normalizeH="0" baseline="0" noProof="0" dirty="0">
                <a:ln>
                  <a:noFill/>
                </a:ln>
                <a:solidFill>
                  <a:srgbClr val="333333"/>
                </a:solidFill>
                <a:effectLst/>
                <a:uLnTx/>
                <a:uFillTx/>
                <a:ea typeface="+mn-ea"/>
                <a:cs typeface="+mn-cs"/>
              </a:rPr>
              <a:t> information </a:t>
            </a:r>
            <a:r>
              <a:rPr lang="en-US" sz="2400" dirty="0">
                <a:solidFill>
                  <a:srgbClr val="333333"/>
                </a:solidFill>
              </a:rPr>
              <a:t>about the call</a:t>
            </a:r>
            <a:r>
              <a:rPr lang="ro-RO" sz="2400" dirty="0">
                <a:solidFill>
                  <a:srgbClr val="333333"/>
                </a:solidFill>
              </a:rPr>
              <a:t>s</a:t>
            </a:r>
            <a:r>
              <a:rPr lang="en-US" sz="2400" dirty="0">
                <a:solidFill>
                  <a:srgbClr val="333333"/>
                </a:solidFill>
              </a:rPr>
              <a:t> and </a:t>
            </a:r>
            <a:r>
              <a:rPr lang="ro-RO" sz="2400" dirty="0">
                <a:solidFill>
                  <a:srgbClr val="333333"/>
                </a:solidFill>
              </a:rPr>
              <a:t>the</a:t>
            </a:r>
            <a:r>
              <a:rPr lang="en-US" sz="2400" dirty="0">
                <a:solidFill>
                  <a:srgbClr val="333333"/>
                </a:solidFill>
              </a:rPr>
              <a:t> Application Pack</a:t>
            </a:r>
            <a:r>
              <a:rPr lang="ro-RO" sz="2400" dirty="0">
                <a:solidFill>
                  <a:srgbClr val="333333"/>
                </a:solidFill>
              </a:rPr>
              <a:t>s</a:t>
            </a:r>
            <a:r>
              <a:rPr lang="en-US" sz="2400" dirty="0">
                <a:solidFill>
                  <a:srgbClr val="333333"/>
                </a:solidFill>
              </a:rPr>
              <a:t> may be checked/downloaded at: </a:t>
            </a:r>
            <a:r>
              <a:rPr lang="en-US" sz="2400" dirty="0">
                <a:solidFill>
                  <a:srgbClr val="333333"/>
                </a:solidFill>
                <a:hlinkClick r:id="rId5"/>
              </a:rPr>
              <a:t>https://blacksea-cbc.net/interreg-next-bsb-2021-2027/calls-for-proposals/second-call-for-proposals</a:t>
            </a:r>
            <a:r>
              <a:rPr lang="en-US" sz="2400" dirty="0">
                <a:solidFill>
                  <a:srgbClr val="333333"/>
                </a:solidFill>
              </a:rPr>
              <a:t>  </a:t>
            </a:r>
            <a:endParaRPr kumimoji="0" lang="en-GB" sz="24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p:txBody>
      </p:sp>
      <p:sp>
        <p:nvSpPr>
          <p:cNvPr id="3" name="Slide Number Placeholder 2">
            <a:extLst>
              <a:ext uri="{FF2B5EF4-FFF2-40B4-BE49-F238E27FC236}">
                <a16:creationId xmlns:a16="http://schemas.microsoft.com/office/drawing/2014/main" id="{D2161C0F-F215-4E04-A01F-C5F26FD10BEA}"/>
              </a:ext>
            </a:extLst>
          </p:cNvPr>
          <p:cNvSpPr>
            <a:spLocks noGrp="1"/>
          </p:cNvSpPr>
          <p:nvPr>
            <p:ph type="sldNum" sz="quarter" idx="12"/>
          </p:nvPr>
        </p:nvSpPr>
        <p:spPr/>
        <p:txBody>
          <a:bodyPr/>
          <a:lstStyle/>
          <a:p>
            <a:fld id="{5E2C3620-4DE2-48EF-AF31-0F5DD9BFD6D6}" type="slidenum">
              <a:rPr lang="en-US" smtClean="0"/>
              <a:t>27</a:t>
            </a:fld>
            <a:endParaRPr lang="en-US"/>
          </a:p>
        </p:txBody>
      </p:sp>
    </p:spTree>
    <p:extLst>
      <p:ext uri="{BB962C8B-B14F-4D97-AF65-F5344CB8AC3E}">
        <p14:creationId xmlns:p14="http://schemas.microsoft.com/office/powerpoint/2010/main" val="138565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5D4C71-D567-4974-B8FF-1E99694A8F70}"/>
              </a:ext>
            </a:extLst>
          </p:cNvPr>
          <p:cNvGrpSpPr/>
          <p:nvPr/>
        </p:nvGrpSpPr>
        <p:grpSpPr>
          <a:xfrm>
            <a:off x="2939544" y="3429378"/>
            <a:ext cx="1591582" cy="617162"/>
            <a:chOff x="1488849" y="3837442"/>
            <a:chExt cx="1591582" cy="617162"/>
          </a:xfrm>
        </p:grpSpPr>
        <p:sp>
          <p:nvSpPr>
            <p:cNvPr id="4" name="TextBox 3">
              <a:extLst>
                <a:ext uri="{FF2B5EF4-FFF2-40B4-BE49-F238E27FC236}">
                  <a16:creationId xmlns:a16="http://schemas.microsoft.com/office/drawing/2014/main" id="{05F3452F-DCCC-4AE3-A144-230AEFB8F9CD}"/>
                </a:ext>
              </a:extLst>
            </p:cNvPr>
            <p:cNvSpPr txBox="1"/>
            <p:nvPr/>
          </p:nvSpPr>
          <p:spPr>
            <a:xfrm>
              <a:off x="1488849" y="3837442"/>
              <a:ext cx="1591582" cy="369332"/>
            </a:xfrm>
            <a:prstGeom prst="rect">
              <a:avLst/>
            </a:prstGeom>
            <a:noFill/>
          </p:spPr>
          <p:txBody>
            <a:bodyPr wrap="square" rtlCol="0">
              <a:spAutoFit/>
            </a:bodyPr>
            <a:lstStyle/>
            <a:p>
              <a:pPr algn="ctr"/>
              <a:endParaRPr lang="en-US" b="1" dirty="0">
                <a:solidFill>
                  <a:srgbClr val="FF5969"/>
                </a:solidFill>
                <a:latin typeface="Tw Cen MT" panose="020B0602020104020603" pitchFamily="34" charset="0"/>
              </a:endParaRPr>
            </a:p>
          </p:txBody>
        </p:sp>
        <p:sp>
          <p:nvSpPr>
            <p:cNvPr id="5" name="TextBox 4">
              <a:extLst>
                <a:ext uri="{FF2B5EF4-FFF2-40B4-BE49-F238E27FC236}">
                  <a16:creationId xmlns:a16="http://schemas.microsoft.com/office/drawing/2014/main" id="{43F7B0B6-F862-47F8-A26B-F81C9F589737}"/>
                </a:ext>
              </a:extLst>
            </p:cNvPr>
            <p:cNvSpPr txBox="1"/>
            <p:nvPr/>
          </p:nvSpPr>
          <p:spPr>
            <a:xfrm>
              <a:off x="1488849" y="414682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sp>
        <p:nvSpPr>
          <p:cNvPr id="12" name="Rectangle 11">
            <a:extLst>
              <a:ext uri="{FF2B5EF4-FFF2-40B4-BE49-F238E27FC236}">
                <a16:creationId xmlns:a16="http://schemas.microsoft.com/office/drawing/2014/main" id="{65612A87-5805-4B42-85A8-3E11EBCB708C}"/>
              </a:ext>
            </a:extLst>
          </p:cNvPr>
          <p:cNvSpPr/>
          <p:nvPr/>
        </p:nvSpPr>
        <p:spPr>
          <a:xfrm>
            <a:off x="-12048528" y="64655"/>
            <a:ext cx="125700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Drmie_dgcte\dcti\Programe CTE 2007-2013\BMN\BMN 21-27\Comunicare\3 Visual identity\LOGO\Logo NEXT Black Sea Basin RGB Color.jpg">
            <a:extLst>
              <a:ext uri="{FF2B5EF4-FFF2-40B4-BE49-F238E27FC236}">
                <a16:creationId xmlns:a16="http://schemas.microsoft.com/office/drawing/2014/main" id="{8FF2493F-0114-4EC7-BC84-4F07009A2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0"/>
            <a:ext cx="3000716" cy="7064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F993228-99E2-46D0-806B-B440470CE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064" y="3055484"/>
            <a:ext cx="4743676" cy="3412602"/>
          </a:xfrm>
          <a:prstGeom prst="rect">
            <a:avLst/>
          </a:prstGeom>
        </p:spPr>
      </p:pic>
      <p:pic>
        <p:nvPicPr>
          <p:cNvPr id="15" name="Picture 14">
            <a:extLst>
              <a:ext uri="{FF2B5EF4-FFF2-40B4-BE49-F238E27FC236}">
                <a16:creationId xmlns:a16="http://schemas.microsoft.com/office/drawing/2014/main" id="{14EEE7DF-EBE3-457E-A028-7902FB7F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5862" y="1358424"/>
            <a:ext cx="3363933" cy="1812449"/>
          </a:xfrm>
          <a:prstGeom prst="rect">
            <a:avLst/>
          </a:prstGeom>
        </p:spPr>
      </p:pic>
      <p:pic>
        <p:nvPicPr>
          <p:cNvPr id="16" name="Picture 15">
            <a:extLst>
              <a:ext uri="{FF2B5EF4-FFF2-40B4-BE49-F238E27FC236}">
                <a16:creationId xmlns:a16="http://schemas.microsoft.com/office/drawing/2014/main" id="{AD701D17-7CFC-47B4-A007-1900FA8B7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1" y="4555754"/>
            <a:ext cx="3363933" cy="2162021"/>
          </a:xfrm>
          <a:prstGeom prst="rect">
            <a:avLst/>
          </a:prstGeom>
        </p:spPr>
      </p:pic>
      <p:sp>
        <p:nvSpPr>
          <p:cNvPr id="17" name="Rectangle: Rounded Corners 16">
            <a:extLst>
              <a:ext uri="{FF2B5EF4-FFF2-40B4-BE49-F238E27FC236}">
                <a16:creationId xmlns:a16="http://schemas.microsoft.com/office/drawing/2014/main" id="{9558C2EF-8F28-4395-9F3D-30ACEF4300D9}"/>
              </a:ext>
            </a:extLst>
          </p:cNvPr>
          <p:cNvSpPr/>
          <p:nvPr/>
        </p:nvSpPr>
        <p:spPr>
          <a:xfrm>
            <a:off x="1962205" y="2512585"/>
            <a:ext cx="235518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www.blacksea-cbc.net</a:t>
            </a:r>
            <a:endParaRPr lang="ro-RO" sz="1350" b="1" u="sng" dirty="0">
              <a:solidFill>
                <a:srgbClr val="4F81BD">
                  <a:lumMod val="75000"/>
                </a:srgbClr>
              </a:solidFill>
              <a:latin typeface="Trebuchet MS" panose="020B0603020202020204" pitchFamily="34" charset="0"/>
            </a:endParaRPr>
          </a:p>
        </p:txBody>
      </p:sp>
      <p:sp>
        <p:nvSpPr>
          <p:cNvPr id="18" name="Rectangle: Rounded Corners 17">
            <a:extLst>
              <a:ext uri="{FF2B5EF4-FFF2-40B4-BE49-F238E27FC236}">
                <a16:creationId xmlns:a16="http://schemas.microsoft.com/office/drawing/2014/main" id="{DF9D569A-3831-4299-84EF-ACDB68CF9A75}"/>
              </a:ext>
            </a:extLst>
          </p:cNvPr>
          <p:cNvSpPr/>
          <p:nvPr/>
        </p:nvSpPr>
        <p:spPr>
          <a:xfrm>
            <a:off x="6707098" y="766173"/>
            <a:ext cx="3218470"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www.facebook.com/BlackSeaBasin/</a:t>
            </a:r>
            <a:endParaRPr lang="ro-RO" sz="1350" b="1" u="sng" dirty="0">
              <a:solidFill>
                <a:srgbClr val="4F81BD">
                  <a:lumMod val="75000"/>
                </a:srgbClr>
              </a:solidFill>
              <a:latin typeface="Trebuchet MS" panose="020B0603020202020204" pitchFamily="34" charset="0"/>
            </a:endParaRPr>
          </a:p>
        </p:txBody>
      </p:sp>
      <p:sp>
        <p:nvSpPr>
          <p:cNvPr id="19" name="Rectangle: Rounded Corners 18">
            <a:extLst>
              <a:ext uri="{FF2B5EF4-FFF2-40B4-BE49-F238E27FC236}">
                <a16:creationId xmlns:a16="http://schemas.microsoft.com/office/drawing/2014/main" id="{2989DDE2-0487-42F6-8DE0-012F8A692579}"/>
              </a:ext>
            </a:extLst>
          </p:cNvPr>
          <p:cNvSpPr/>
          <p:nvPr/>
        </p:nvSpPr>
        <p:spPr>
          <a:xfrm>
            <a:off x="6865862" y="4059583"/>
            <a:ext cx="347911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www.instagram.com/blackseabasincbc/</a:t>
            </a:r>
            <a:endParaRPr lang="ro-RO" sz="1350" b="1" u="sng" dirty="0">
              <a:solidFill>
                <a:srgbClr val="4F81BD">
                  <a:lumMod val="75000"/>
                </a:srgbClr>
              </a:solidFill>
              <a:latin typeface="Trebuchet MS" panose="020B0603020202020204" pitchFamily="34" charset="0"/>
            </a:endParaRPr>
          </a:p>
        </p:txBody>
      </p:sp>
      <p:sp>
        <p:nvSpPr>
          <p:cNvPr id="20" name="TextBox 19">
            <a:extLst>
              <a:ext uri="{FF2B5EF4-FFF2-40B4-BE49-F238E27FC236}">
                <a16:creationId xmlns:a16="http://schemas.microsoft.com/office/drawing/2014/main" id="{36CBA667-1F25-4EA3-AF89-BC8A5A7AE247}"/>
              </a:ext>
            </a:extLst>
          </p:cNvPr>
          <p:cNvSpPr txBox="1"/>
          <p:nvPr/>
        </p:nvSpPr>
        <p:spPr>
          <a:xfrm>
            <a:off x="1699660" y="1355618"/>
            <a:ext cx="2617727" cy="507831"/>
          </a:xfrm>
          <a:prstGeom prst="rect">
            <a:avLst/>
          </a:prstGeom>
          <a:solidFill>
            <a:srgbClr val="0070C0">
              <a:alpha val="6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chemeClr val="accent1">
                <a:alpha val="70000"/>
              </a:schemeClr>
            </a:glow>
            <a:innerShdw blurRad="114300">
              <a:prstClr val="black"/>
            </a:innerShdw>
          </a:effectLst>
        </p:spPr>
        <p:txBody>
          <a:bodyPr wrap="square">
            <a:spAutoFit/>
          </a:bodyPr>
          <a:lstStyle/>
          <a:p>
            <a:pPr algn="ctr"/>
            <a:r>
              <a:rPr lang="en-GB" sz="1350" dirty="0">
                <a:solidFill>
                  <a:schemeClr val="bg1">
                    <a:lumMod val="95000"/>
                  </a:schemeClr>
                </a:solidFill>
                <a:latin typeface="Trebuchet MS" panose="020B0603020202020204" pitchFamily="34" charset="0"/>
              </a:rPr>
              <a:t>Help desk:</a:t>
            </a:r>
            <a:endParaRPr lang="en-GB" sz="1350"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endParaRPr>
          </a:p>
          <a:p>
            <a:pPr algn="ctr"/>
            <a:r>
              <a:rPr lang="en-GB" sz="1350" b="1" u="sng"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rPr>
              <a:t>office@bsb.adrse.ro</a:t>
            </a:r>
            <a:r>
              <a:rPr lang="en-GB" sz="1350" b="1" u="sng" dirty="0">
                <a:solidFill>
                  <a:schemeClr val="bg1">
                    <a:lumMod val="95000"/>
                  </a:schemeClr>
                </a:solidFill>
                <a:latin typeface="Trebuchet MS" panose="020B0603020202020204" pitchFamily="34" charset="0"/>
              </a:rPr>
              <a:t> </a:t>
            </a:r>
          </a:p>
        </p:txBody>
      </p:sp>
      <p:sp>
        <p:nvSpPr>
          <p:cNvPr id="2" name="Slide Number Placeholder 1">
            <a:extLst>
              <a:ext uri="{FF2B5EF4-FFF2-40B4-BE49-F238E27FC236}">
                <a16:creationId xmlns:a16="http://schemas.microsoft.com/office/drawing/2014/main" id="{97162B77-0FA1-4DDD-8A1D-DD67E49C6F43}"/>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19967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238375" y="893434"/>
            <a:ext cx="8475807"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Regular 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62075" y="1970944"/>
            <a:ext cx="10267950"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362075" y="5420480"/>
            <a:ext cx="10267950" cy="1261884"/>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30 months</a:t>
            </a:r>
          </a:p>
          <a:p>
            <a:endParaRPr lang="en-GB" dirty="0">
              <a:solidFill>
                <a:srgbClr val="002060"/>
              </a:solidFill>
              <a:latin typeface="Trebuchet MS" panose="020B0603020202020204" pitchFamily="34" charset="0"/>
            </a:endParaRPr>
          </a:p>
          <a:p>
            <a:r>
              <a:rPr lang="en-US" sz="2000" b="1" dirty="0">
                <a:solidFill>
                  <a:srgbClr val="C00000"/>
                </a:solidFill>
                <a:latin typeface="Trebuchet MS" panose="020B0603020202020204" pitchFamily="34" charset="0"/>
              </a:rPr>
              <a:t>Aim</a:t>
            </a:r>
            <a:r>
              <a:rPr lang="en-US" dirty="0">
                <a:solidFill>
                  <a:srgbClr val="002060"/>
                </a:solidFill>
                <a:latin typeface="Trebuchet MS" panose="020B0603020202020204" pitchFamily="34" charset="0"/>
              </a:rPr>
              <a:t> at strengthening cooperation by addressing more complex challenges which require higher budgets</a:t>
            </a:r>
            <a:r>
              <a:rPr lang="en-GB" dirty="0">
                <a:solidFill>
                  <a:srgbClr val="002060"/>
                </a:solidFill>
                <a:latin typeface="Trebuchet MS" panose="020B0603020202020204" pitchFamily="34" charset="0"/>
              </a:rPr>
              <a:t> </a:t>
            </a:r>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362075" y="2371054"/>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695575" y="2757120"/>
            <a:ext cx="7391399" cy="2616101"/>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90%:</a:t>
            </a: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31,350,327</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 </a:t>
            </a: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PO1/SO1 Research: 		EUR </a:t>
            </a:r>
            <a:r>
              <a:rPr lang="en-GB" b="1" dirty="0">
                <a:solidFill>
                  <a:srgbClr val="002060"/>
                </a:solidFill>
                <a:latin typeface="Trebuchet MS" panose="020B0603020202020204" pitchFamily="34" charset="0"/>
              </a:rPr>
              <a:t>11,054,293</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PO2/SO4 Climate change: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PO2/SO7 Nature protection: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a:t>
            </a:r>
            <a:r>
              <a:rPr lang="en-GB" sz="2000" b="1" dirty="0">
                <a:solidFill>
                  <a:srgbClr val="002060"/>
                </a:solidFill>
                <a:latin typeface="Trebuchet MS" panose="020B0603020202020204" pitchFamily="34" charset="0"/>
              </a:rPr>
              <a:t> </a:t>
            </a:r>
            <a:r>
              <a:rPr lang="en-US" sz="2000" b="1" dirty="0">
                <a:solidFill>
                  <a:srgbClr val="002060"/>
                </a:solidFill>
                <a:latin typeface="Trebuchet MS" panose="020B0603020202020204" pitchFamily="34" charset="0"/>
              </a:rPr>
              <a:t>500,001 – 1,500,000</a:t>
            </a:r>
          </a:p>
        </p:txBody>
      </p:sp>
      <p:sp>
        <p:nvSpPr>
          <p:cNvPr id="4" name="Slide Number Placeholder 3">
            <a:extLst>
              <a:ext uri="{FF2B5EF4-FFF2-40B4-BE49-F238E27FC236}">
                <a16:creationId xmlns:a16="http://schemas.microsoft.com/office/drawing/2014/main" id="{FC071E81-120B-468F-90EC-9DF7C619902C}"/>
              </a:ext>
            </a:extLst>
          </p:cNvPr>
          <p:cNvSpPr>
            <a:spLocks noGrp="1"/>
          </p:cNvSpPr>
          <p:nvPr>
            <p:ph type="sldNum" sz="quarter" idx="12"/>
          </p:nvPr>
        </p:nvSpPr>
        <p:spPr/>
        <p:txBody>
          <a:bodyPr/>
          <a:lstStyle/>
          <a:p>
            <a:fld id="{5E2C3620-4DE2-48EF-AF31-0F5DD9BFD6D6}" type="slidenum">
              <a:rPr lang="en-US" smtClean="0"/>
              <a:t>3</a:t>
            </a:fld>
            <a:endParaRPr lang="en-US"/>
          </a:p>
        </p:txBody>
      </p:sp>
    </p:spTree>
    <p:extLst>
      <p:ext uri="{BB962C8B-B14F-4D97-AF65-F5344CB8AC3E}">
        <p14:creationId xmlns:p14="http://schemas.microsoft.com/office/powerpoint/2010/main" val="415483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019574" y="893434"/>
            <a:ext cx="9161570"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Small scale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90650" y="1729297"/>
            <a:ext cx="10233418"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471862" y="5434608"/>
            <a:ext cx="10005763" cy="1261884"/>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18 months</a:t>
            </a:r>
          </a:p>
          <a:p>
            <a:endParaRPr lang="en-GB" dirty="0">
              <a:solidFill>
                <a:srgbClr val="002060"/>
              </a:solidFill>
              <a:latin typeface="Trebuchet MS" panose="020B0603020202020204" pitchFamily="34" charset="0"/>
            </a:endParaRPr>
          </a:p>
          <a:p>
            <a:pPr algn="just"/>
            <a:r>
              <a:rPr lang="en-GB" sz="2000" b="1" dirty="0">
                <a:solidFill>
                  <a:srgbClr val="C00000"/>
                </a:solidFill>
                <a:latin typeface="Trebuchet MS" panose="020B0603020202020204" pitchFamily="34" charset="0"/>
              </a:rPr>
              <a:t>Aim:</a:t>
            </a:r>
            <a:r>
              <a:rPr lang="en-GB" dirty="0">
                <a:solidFill>
                  <a:srgbClr val="002060"/>
                </a:solidFill>
                <a:latin typeface="Trebuchet MS" panose="020B0603020202020204" pitchFamily="34" charset="0"/>
                <a:ea typeface="ＭＳ Ｐゴシック" pitchFamily="34" charset="-128"/>
              </a:rPr>
              <a:t> To </a:t>
            </a:r>
            <a:r>
              <a:rPr lang="en-GB" b="1" dirty="0">
                <a:solidFill>
                  <a:srgbClr val="002060"/>
                </a:solidFill>
                <a:latin typeface="Trebuchet MS" panose="020B0603020202020204" pitchFamily="34" charset="0"/>
                <a:ea typeface="ＭＳ Ｐゴシック" pitchFamily="34" charset="-128"/>
              </a:rPr>
              <a:t>strengthen people-to-people cooperation </a:t>
            </a:r>
            <a:r>
              <a:rPr lang="en-GB" dirty="0">
                <a:solidFill>
                  <a:srgbClr val="002060"/>
                </a:solidFill>
                <a:latin typeface="Trebuchet MS" panose="020B0603020202020204" pitchFamily="34" charset="0"/>
                <a:ea typeface="ＭＳ Ｐゴシック" pitchFamily="34" charset="-128"/>
              </a:rPr>
              <a:t>in Programme area in the </a:t>
            </a:r>
            <a:r>
              <a:rPr lang="en-GB" b="1" dirty="0">
                <a:solidFill>
                  <a:srgbClr val="002060"/>
                </a:solidFill>
                <a:latin typeface="Trebuchet MS" panose="020B0603020202020204" pitchFamily="34" charset="0"/>
                <a:ea typeface="ＭＳ Ｐゴシック" pitchFamily="34" charset="-128"/>
              </a:rPr>
              <a:t>environmental and governance fields </a:t>
            </a:r>
            <a:r>
              <a:rPr lang="en-GB" dirty="0">
                <a:solidFill>
                  <a:srgbClr val="002060"/>
                </a:solidFill>
                <a:latin typeface="Trebuchet MS" panose="020B0603020202020204" pitchFamily="34" charset="0"/>
                <a:ea typeface="ＭＳ Ｐゴシック" pitchFamily="34" charset="-128"/>
              </a:rPr>
              <a:t>through balanced partnerships between eligible legal entities.</a:t>
            </a:r>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390650" y="2225212"/>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733675" y="2675748"/>
            <a:ext cx="8743950" cy="2708434"/>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a:t>
            </a:r>
            <a:r>
              <a:rPr lang="en-GB" sz="2000" b="1">
                <a:solidFill>
                  <a:srgbClr val="C00000"/>
                </a:solidFill>
                <a:latin typeface="Trebuchet MS" panose="020B0603020202020204" pitchFamily="34" charset="0"/>
              </a:rPr>
              <a:t>90%:</a:t>
            </a:r>
            <a:endParaRPr lang="en-GB" sz="2000" b="1" dirty="0">
              <a:solidFill>
                <a:srgbClr val="C00000"/>
              </a:solidFill>
              <a:latin typeface="Trebuchet MS" panose="020B0603020202020204" pitchFamily="34" charset="0"/>
            </a:endParaRP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1</a:t>
            </a:r>
            <a:r>
              <a:rPr lang="en-GB" sz="2000"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5,490,523</a:t>
            </a:r>
            <a:r>
              <a:rPr lang="en-GB" sz="2000" dirty="0">
                <a:solidFill>
                  <a:srgbClr val="002060"/>
                </a:solidFill>
                <a:latin typeface="Trebuchet MS" panose="020B0603020202020204" pitchFamily="34" charset="0"/>
              </a:rPr>
              <a:t> </a:t>
            </a:r>
          </a:p>
          <a:p>
            <a:pPr marL="342900" indent="-342900">
              <a:buFont typeface="Wingdings" panose="05000000000000000000" pitchFamily="2" charset="2"/>
              <a:buChar char="Ø"/>
            </a:pPr>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PO2/SO4 Climate change: 	EUR </a:t>
            </a:r>
            <a:r>
              <a:rPr lang="en-GB" sz="2000" b="1" dirty="0">
                <a:solidFill>
                  <a:srgbClr val="002060"/>
                </a:solidFill>
                <a:latin typeface="Trebuchet MS" panose="020B0603020202020204" pitchFamily="34" charset="0"/>
              </a:rPr>
              <a:t>2,000,000</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PO2/SO7 Nature protection: 	EUR </a:t>
            </a:r>
            <a:r>
              <a:rPr lang="en-GB" sz="2000" b="1" dirty="0">
                <a:solidFill>
                  <a:srgbClr val="002060"/>
                </a:solidFill>
                <a:latin typeface="Trebuchet MS" panose="020B0603020202020204" pitchFamily="34" charset="0"/>
              </a:rPr>
              <a:t>1,898,174</a:t>
            </a:r>
          </a:p>
          <a:p>
            <a:pPr marL="1257300" lvl="2" indent="-342900">
              <a:buFont typeface="Courier New" panose="02070309020205020404" pitchFamily="49" charset="0"/>
              <a:buChar char="o"/>
            </a:pPr>
            <a:r>
              <a:rPr lang="en-GB" sz="2000" dirty="0">
                <a:solidFill>
                  <a:srgbClr val="0070C0"/>
                </a:solidFill>
                <a:latin typeface="Trebuchet MS" panose="020B0603020202020204" pitchFamily="34" charset="0"/>
              </a:rPr>
              <a:t>ISO1/SO3 Governance</a:t>
            </a:r>
            <a:r>
              <a:rPr lang="en-GB" sz="2000" dirty="0">
                <a:solidFill>
                  <a:srgbClr val="002060"/>
                </a:solidFill>
                <a:latin typeface="Trebuchet MS" panose="020B0603020202020204" pitchFamily="34" charset="0"/>
              </a:rPr>
              <a:t>: 	EUR </a:t>
            </a:r>
            <a:r>
              <a:rPr lang="en-GB" sz="2000" b="1" dirty="0">
                <a:solidFill>
                  <a:srgbClr val="002060"/>
                </a:solidFill>
                <a:latin typeface="Trebuchet MS" panose="020B0603020202020204" pitchFamily="34" charset="0"/>
              </a:rPr>
              <a:t>11,592,349</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 250</a:t>
            </a:r>
            <a:r>
              <a:rPr lang="en-US" sz="2000" dirty="0">
                <a:solidFill>
                  <a:srgbClr val="002060"/>
                </a:solidFill>
                <a:latin typeface="Trebuchet MS" panose="020B0603020202020204" pitchFamily="34" charset="0"/>
              </a:rPr>
              <a:t>,000 – 500,000</a:t>
            </a:r>
            <a:endParaRPr lang="en-US" dirty="0">
              <a:solidFill>
                <a:srgbClr val="002060"/>
              </a:solidFill>
              <a:latin typeface="Trebuchet MS" panose="020B0603020202020204" pitchFamily="34" charset="0"/>
            </a:endParaRPr>
          </a:p>
        </p:txBody>
      </p:sp>
      <p:sp>
        <p:nvSpPr>
          <p:cNvPr id="4" name="Slide Number Placeholder 3">
            <a:extLst>
              <a:ext uri="{FF2B5EF4-FFF2-40B4-BE49-F238E27FC236}">
                <a16:creationId xmlns:a16="http://schemas.microsoft.com/office/drawing/2014/main" id="{CEADC149-8332-44C4-82F1-9FEC898BAD7E}"/>
              </a:ext>
            </a:extLst>
          </p:cNvPr>
          <p:cNvSpPr>
            <a:spLocks noGrp="1"/>
          </p:cNvSpPr>
          <p:nvPr>
            <p:ph type="sldNum" sz="quarter" idx="12"/>
          </p:nvPr>
        </p:nvSpPr>
        <p:spPr/>
        <p:txBody>
          <a:bodyPr/>
          <a:lstStyle/>
          <a:p>
            <a:fld id="{5E2C3620-4DE2-48EF-AF31-0F5DD9BFD6D6}" type="slidenum">
              <a:rPr lang="en-US" smtClean="0"/>
              <a:t>4</a:t>
            </a:fld>
            <a:endParaRPr lang="en-US"/>
          </a:p>
        </p:txBody>
      </p:sp>
    </p:spTree>
    <p:extLst>
      <p:ext uri="{BB962C8B-B14F-4D97-AF65-F5344CB8AC3E}">
        <p14:creationId xmlns:p14="http://schemas.microsoft.com/office/powerpoint/2010/main" val="266521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9F2A12A-F688-4EAF-9DE3-228DE942F9B1}"/>
              </a:ext>
            </a:extLst>
          </p:cNvPr>
          <p:cNvSpPr txBox="1"/>
          <p:nvPr/>
        </p:nvSpPr>
        <p:spPr>
          <a:xfrm>
            <a:off x="4896847" y="296939"/>
            <a:ext cx="4836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5969"/>
              </a:solidFill>
              <a:effectLst/>
              <a:uLnTx/>
              <a:uFillTx/>
              <a:latin typeface="Tw Cen MT" panose="020B0602020104020603" pitchFamily="34" charset="0"/>
              <a:ea typeface="+mn-ea"/>
              <a:cs typeface="+mn-cs"/>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89F2A12A-F688-4EAF-9DE3-228DE942F9B1}"/>
              </a:ext>
            </a:extLst>
          </p:cNvPr>
          <p:cNvSpPr txBox="1"/>
          <p:nvPr/>
        </p:nvSpPr>
        <p:spPr>
          <a:xfrm>
            <a:off x="1485889" y="2065456"/>
            <a:ext cx="9267252" cy="461665"/>
          </a:xfrm>
          <a:prstGeom prst="rect">
            <a:avLst/>
          </a:prstGeom>
          <a:noFill/>
        </p:spPr>
        <p:txBody>
          <a:bodyPr wrap="square" rtlCol="0">
            <a:spAutoFit/>
          </a:bodyPr>
          <a:lstStyle/>
          <a:p>
            <a:pPr lvl="0" algn="ctr"/>
            <a:r>
              <a:rPr kumimoji="0" lang="en-US" sz="24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Application packs </a:t>
            </a:r>
            <a:r>
              <a:rPr lang="en-US" sz="2400" dirty="0">
                <a:solidFill>
                  <a:srgbClr val="002060"/>
                </a:solidFill>
                <a:latin typeface="Trebuchet MS" panose="020B0603020202020204" pitchFamily="34" charset="0"/>
              </a:rPr>
              <a:t>available here: </a:t>
            </a:r>
            <a:r>
              <a:rPr lang="en-US" sz="2400" b="1" u="sng" dirty="0">
                <a:solidFill>
                  <a:srgbClr val="4F81BD">
                    <a:lumMod val="75000"/>
                  </a:srgbClr>
                </a:solidFill>
                <a:latin typeface="Trebuchet MS" panose="020B0603020202020204" pitchFamily="34" charset="0"/>
              </a:rPr>
              <a:t>www.blacksea-cbc.net</a:t>
            </a:r>
            <a:endParaRPr kumimoji="0" lang="en-US" sz="24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48" name="Down Arrow 47"/>
          <p:cNvSpPr/>
          <p:nvPr/>
        </p:nvSpPr>
        <p:spPr>
          <a:xfrm>
            <a:off x="6033207" y="2577872"/>
            <a:ext cx="172617" cy="454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431B7FA-6633-488B-BD9F-A350B0010FE8}"/>
              </a:ext>
            </a:extLst>
          </p:cNvPr>
          <p:cNvSpPr txBox="1"/>
          <p:nvPr/>
        </p:nvSpPr>
        <p:spPr>
          <a:xfrm>
            <a:off x="1743075" y="3196869"/>
            <a:ext cx="940117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 - KEY ASPECTS OF INTERREG VI-B NEXT BLACK SEA BASIN </a:t>
            </a:r>
            <a:r>
              <a:rPr kumimoji="0" lang="en-GB" sz="2000" b="1" i="0" u="sng"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PROGRAMME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II – </a:t>
            </a:r>
            <a:r>
              <a:rPr kumimoji="0" lang="en-GB" sz="2000" b="1" i="0" u="sng"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PROJECT</a:t>
            </a: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 MAIN REQUIREMENTS</a:t>
            </a:r>
          </a:p>
          <a:p>
            <a:pPr lvl="0">
              <a:spcBef>
                <a:spcPts val="600"/>
              </a:spcBef>
              <a:spcAft>
                <a:spcPts val="600"/>
              </a:spcAf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III – </a:t>
            </a:r>
            <a:r>
              <a:rPr lang="en-GB" sz="2000" b="1" cap="small" dirty="0">
                <a:solidFill>
                  <a:srgbClr val="002060"/>
                </a:solidFill>
                <a:latin typeface="Trebuchet MS" panose="020B0603020202020204" pitchFamily="34" charset="0"/>
              </a:rPr>
              <a:t>OFFLINE </a:t>
            </a:r>
            <a:r>
              <a:rPr lang="en-GB" sz="2000" b="1" u="sng" cap="small" dirty="0">
                <a:solidFill>
                  <a:srgbClr val="002060"/>
                </a:solidFill>
                <a:latin typeface="Trebuchet MS" panose="020B0603020202020204" pitchFamily="34" charset="0"/>
              </a:rPr>
              <a:t>APPLICATION </a:t>
            </a:r>
            <a:r>
              <a:rPr kumimoji="0" lang="en-GB" sz="2000" b="1" i="0" u="sng"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FORM </a:t>
            </a: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TEMPLATE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IV – ASSESSMENT, SELECTION AND CONTRACTING</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cap="small" dirty="0">
                <a:solidFill>
                  <a:srgbClr val="0070C0"/>
                </a:solidFill>
                <a:latin typeface="Trebuchet MS" panose="020B0603020202020204" pitchFamily="34" charset="0"/>
              </a:rPr>
              <a:t>Annexes</a:t>
            </a:r>
            <a:r>
              <a:rPr kumimoji="0" lang="en-GB" sz="2000" b="1" i="0" u="none" strike="noStrike" kern="1200" cap="small" spc="0" normalizeH="0" baseline="0" noProof="0" dirty="0">
                <a:ln>
                  <a:noFill/>
                </a:ln>
                <a:solidFill>
                  <a:srgbClr val="0070C0"/>
                </a:solidFill>
                <a:effectLst/>
                <a:uLnTx/>
                <a:uFillTx/>
                <a:latin typeface="Trebuchet MS" panose="020B0603020202020204" pitchFamily="34" charset="0"/>
                <a:ea typeface="+mn-ea"/>
                <a:cs typeface="+mn-cs"/>
              </a:rPr>
              <a:t> 1-10</a:t>
            </a:r>
          </a:p>
        </p:txBody>
      </p:sp>
      <p:sp>
        <p:nvSpPr>
          <p:cNvPr id="10" name="TextBox 9">
            <a:extLst>
              <a:ext uri="{FF2B5EF4-FFF2-40B4-BE49-F238E27FC236}">
                <a16:creationId xmlns:a16="http://schemas.microsoft.com/office/drawing/2014/main" id="{122F752B-CF0A-4A87-8920-FBC9F8F5B1E6}"/>
              </a:ext>
            </a:extLst>
          </p:cNvPr>
          <p:cNvSpPr txBox="1"/>
          <p:nvPr/>
        </p:nvSpPr>
        <p:spPr>
          <a:xfrm>
            <a:off x="2019574" y="893434"/>
            <a:ext cx="9161570"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Application packs</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a:extLst>
              <a:ext uri="{FF2B5EF4-FFF2-40B4-BE49-F238E27FC236}">
                <a16:creationId xmlns:a16="http://schemas.microsoft.com/office/drawing/2014/main" id="{32A77352-57D3-426E-B60D-4D9622D8BF37}"/>
              </a:ext>
            </a:extLst>
          </p:cNvPr>
          <p:cNvSpPr>
            <a:spLocks noGrp="1"/>
          </p:cNvSpPr>
          <p:nvPr>
            <p:ph type="sldNum" sz="quarter" idx="12"/>
          </p:nvPr>
        </p:nvSpPr>
        <p:spPr/>
        <p:txBody>
          <a:bodyPr/>
          <a:lstStyle/>
          <a:p>
            <a:fld id="{5E2C3620-4DE2-48EF-AF31-0F5DD9BFD6D6}" type="slidenum">
              <a:rPr lang="en-US" smtClean="0"/>
              <a:t>5</a:t>
            </a:fld>
            <a:endParaRPr lang="en-US"/>
          </a:p>
        </p:txBody>
      </p:sp>
    </p:spTree>
    <p:extLst>
      <p:ext uri="{BB962C8B-B14F-4D97-AF65-F5344CB8AC3E}">
        <p14:creationId xmlns:p14="http://schemas.microsoft.com/office/powerpoint/2010/main" val="285884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A129AF7-A727-41DB-9B16-6E270BA5A23E}"/>
              </a:ext>
            </a:extLst>
          </p:cNvPr>
          <p:cNvSpPr/>
          <p:nvPr/>
        </p:nvSpPr>
        <p:spPr>
          <a:xfrm>
            <a:off x="-12048528" y="64655"/>
            <a:ext cx="125700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8F43056F-8E89-4012-878F-329520E18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114" y="2217169"/>
            <a:ext cx="686878" cy="686878"/>
          </a:xfrm>
          <a:prstGeom prst="rect">
            <a:avLst/>
          </a:prstGeom>
        </p:spPr>
      </p:pic>
      <p:grpSp>
        <p:nvGrpSpPr>
          <p:cNvPr id="91" name="Group 90">
            <a:extLst>
              <a:ext uri="{FF2B5EF4-FFF2-40B4-BE49-F238E27FC236}">
                <a16:creationId xmlns:a16="http://schemas.microsoft.com/office/drawing/2014/main" id="{8C3B0C63-B84F-43FB-A701-9CF97DB1FB6E}"/>
              </a:ext>
            </a:extLst>
          </p:cNvPr>
          <p:cNvGrpSpPr/>
          <p:nvPr/>
        </p:nvGrpSpPr>
        <p:grpSpPr>
          <a:xfrm>
            <a:off x="5624865" y="1752877"/>
            <a:ext cx="4858023" cy="863358"/>
            <a:chOff x="803640" y="3362835"/>
            <a:chExt cx="2059657" cy="863358"/>
          </a:xfrm>
        </p:grpSpPr>
        <p:sp>
          <p:nvSpPr>
            <p:cNvPr id="93" name="TextBox 92">
              <a:extLst>
                <a:ext uri="{FF2B5EF4-FFF2-40B4-BE49-F238E27FC236}">
                  <a16:creationId xmlns:a16="http://schemas.microsoft.com/office/drawing/2014/main" id="{BEBD5963-82EA-45CF-83B3-A5183192B3B6}"/>
                </a:ext>
              </a:extLst>
            </p:cNvPr>
            <p:cNvSpPr txBox="1"/>
            <p:nvPr/>
          </p:nvSpPr>
          <p:spPr>
            <a:xfrm>
              <a:off x="803640" y="3579862"/>
              <a:ext cx="1877294" cy="646331"/>
            </a:xfrm>
            <a:prstGeom prst="rect">
              <a:avLst/>
            </a:prstGeom>
            <a:noFill/>
          </p:spPr>
          <p:txBody>
            <a:bodyPr wrap="square" rtlCol="0">
              <a:spAutoFit/>
            </a:bodyPr>
            <a:lstStyle/>
            <a:p>
              <a:pPr lvl="0"/>
              <a:r>
                <a:rPr lang="en-GB" sz="1200" dirty="0">
                  <a:solidFill>
                    <a:schemeClr val="bg1"/>
                  </a:solidFill>
                </a:rPr>
                <a:t>Creation of manuals, methods, briefs, documentaries and multimedia material based on JOP BSB 2014-2020 experiences </a:t>
              </a:r>
            </a:p>
            <a:p>
              <a:endParaRPr lang="ko-KR" altLang="en-US" sz="1200" dirty="0">
                <a:solidFill>
                  <a:schemeClr val="bg1"/>
                </a:solidFill>
                <a:ea typeface="+mj-ea"/>
                <a:cs typeface="Arial" pitchFamily="34" charset="0"/>
              </a:endParaRPr>
            </a:p>
          </p:txBody>
        </p:sp>
        <p:sp>
          <p:nvSpPr>
            <p:cNvPr id="94" name="TextBox 93">
              <a:extLst>
                <a:ext uri="{FF2B5EF4-FFF2-40B4-BE49-F238E27FC236}">
                  <a16:creationId xmlns:a16="http://schemas.microsoft.com/office/drawing/2014/main" id="{4A01F8CA-D52A-4CA8-A92B-CF1D912C8B88}"/>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ea typeface="+mj-ea"/>
                  <a:cs typeface="Arial" pitchFamily="34" charset="0"/>
                </a:rPr>
                <a:t>VISIBILITY</a:t>
              </a:r>
              <a:endParaRPr lang="ko-KR" altLang="en-US" sz="1200" b="1" dirty="0">
                <a:solidFill>
                  <a:schemeClr val="bg1"/>
                </a:solidFill>
                <a:ea typeface="+mj-ea"/>
                <a:cs typeface="Arial" pitchFamily="34" charset="0"/>
              </a:endParaRPr>
            </a:p>
          </p:txBody>
        </p:sp>
      </p:grpSp>
      <p:sp>
        <p:nvSpPr>
          <p:cNvPr id="95" name="TextBox 94">
            <a:extLst>
              <a:ext uri="{FF2B5EF4-FFF2-40B4-BE49-F238E27FC236}">
                <a16:creationId xmlns:a16="http://schemas.microsoft.com/office/drawing/2014/main" id="{BEBD5963-82EA-45CF-83B3-A5183192B3B6}"/>
              </a:ext>
            </a:extLst>
          </p:cNvPr>
          <p:cNvSpPr txBox="1"/>
          <p:nvPr/>
        </p:nvSpPr>
        <p:spPr>
          <a:xfrm>
            <a:off x="2317532" y="1821458"/>
            <a:ext cx="7950290" cy="461665"/>
          </a:xfrm>
          <a:prstGeom prst="rect">
            <a:avLst/>
          </a:prstGeom>
          <a:noFill/>
        </p:spPr>
        <p:txBody>
          <a:bodyPr wrap="square" rtlCol="0">
            <a:spAutoFit/>
          </a:bodyPr>
          <a:lstStyle/>
          <a:p>
            <a:pPr lvl="0"/>
            <a:r>
              <a:rPr lang="en-GB" sz="1200" dirty="0">
                <a:solidFill>
                  <a:schemeClr val="bg1"/>
                </a:solidFill>
              </a:rPr>
              <a:t>Creation of manuals, methods, briefs, documentaries and multimedia material based on JOP BSB 2014-2020 experiences </a:t>
            </a:r>
          </a:p>
          <a:p>
            <a:endParaRPr lang="ko-KR" altLang="en-US" sz="1200" dirty="0">
              <a:solidFill>
                <a:schemeClr val="bg1"/>
              </a:solidFill>
              <a:ea typeface="+mj-ea"/>
              <a:cs typeface="Arial" pitchFamily="34" charset="0"/>
            </a:endParaRPr>
          </a:p>
        </p:txBody>
      </p:sp>
      <p:pic>
        <p:nvPicPr>
          <p:cNvPr id="22"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81" y="0"/>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BA0CEA-45B1-47B6-BF44-68977A77D5FC}"/>
              </a:ext>
            </a:extLst>
          </p:cNvPr>
          <p:cNvSpPr txBox="1">
            <a:spLocks/>
          </p:cNvSpPr>
          <p:nvPr/>
        </p:nvSpPr>
        <p:spPr>
          <a:xfrm>
            <a:off x="1441694" y="1936624"/>
            <a:ext cx="10105696" cy="1761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defRPr/>
            </a:pPr>
            <a:r>
              <a:rPr lang="en-GB" altLang="en-US" sz="1800" dirty="0">
                <a:solidFill>
                  <a:srgbClr val="002060"/>
                </a:solidFill>
                <a:latin typeface="Trebuchet MS" panose="020B0603020202020204" pitchFamily="34" charset="0"/>
                <a:ea typeface="ＭＳ Ｐゴシック" pitchFamily="34" charset="-128"/>
              </a:rPr>
              <a:t>Applications submitted on-line, only by the Lead Partner </a:t>
            </a:r>
          </a:p>
          <a:p>
            <a:pPr algn="just">
              <a:spcBef>
                <a:spcPts val="600"/>
              </a:spcBef>
              <a:spcAft>
                <a:spcPts val="600"/>
              </a:spcAft>
              <a:defRPr/>
            </a:pPr>
            <a:r>
              <a:rPr lang="en-GB" altLang="en-US" sz="1800" dirty="0">
                <a:solidFill>
                  <a:srgbClr val="002060"/>
                </a:solidFill>
                <a:latin typeface="Trebuchet MS" panose="020B0603020202020204" pitchFamily="34" charset="0"/>
                <a:ea typeface="ＭＳ Ｐゴシック" pitchFamily="34" charset="-128"/>
              </a:rPr>
              <a:t>Other users (consultants or Partners) allowed to fill in sections of the Application – they </a:t>
            </a:r>
            <a:r>
              <a:rPr lang="en-GB" sz="1800" dirty="0">
                <a:solidFill>
                  <a:srgbClr val="002060"/>
                </a:solidFill>
                <a:latin typeface="Trebuchet MS" panose="020B0603020202020204" pitchFamily="34" charset="0"/>
                <a:ea typeface="STKaiti"/>
                <a:cs typeface="Tahoma" panose="020B0604030504040204" pitchFamily="34" charset="0"/>
              </a:rPr>
              <a:t>can read or add/modify data in the AF, only after the Lead Partner gives the necessary permissions</a:t>
            </a:r>
          </a:p>
          <a:p>
            <a:pPr algn="just">
              <a:spcBef>
                <a:spcPts val="600"/>
              </a:spcBef>
              <a:spcAft>
                <a:spcPts val="600"/>
              </a:spcAft>
              <a:defRPr/>
            </a:pPr>
            <a:r>
              <a:rPr lang="en-US" altLang="en-US" sz="1800" dirty="0">
                <a:solidFill>
                  <a:srgbClr val="002060"/>
                </a:solidFill>
                <a:latin typeface="Trebuchet MS" panose="020B0603020202020204" pitchFamily="34" charset="0"/>
                <a:ea typeface="STKaiti"/>
                <a:cs typeface="Tahoma" panose="020B0604030504040204" pitchFamily="34" charset="0"/>
              </a:rPr>
              <a:t>REGISTER ON </a:t>
            </a:r>
            <a:r>
              <a:rPr lang="en-US" altLang="en-US" sz="1800" b="1" dirty="0">
                <a:solidFill>
                  <a:srgbClr val="C00000"/>
                </a:solidFill>
                <a:latin typeface="Trebuchet MS" panose="020B0603020202020204" pitchFamily="34" charset="0"/>
                <a:ea typeface="STKaiti"/>
                <a:cs typeface="Tahoma" panose="020B0604030504040204" pitchFamily="34" charset="0"/>
              </a:rPr>
              <a:t>EC PARTICIPANT REGISTER </a:t>
            </a:r>
            <a:r>
              <a:rPr lang="en-US" altLang="en-US" sz="1800" dirty="0">
                <a:solidFill>
                  <a:srgbClr val="002060"/>
                </a:solidFill>
                <a:latin typeface="Trebuchet MS" panose="020B0603020202020204" pitchFamily="34" charset="0"/>
                <a:ea typeface="STKaiti"/>
                <a:cs typeface="Tahoma" panose="020B0604030504040204" pitchFamily="34" charset="0"/>
              </a:rPr>
              <a:t>PRIOR TO SUBMISSION OF THE APPLICATION!</a:t>
            </a:r>
            <a:endParaRPr lang="en-GB" altLang="en-US" dirty="0">
              <a:solidFill>
                <a:srgbClr val="003399"/>
              </a:solidFill>
              <a:ea typeface="ＭＳ Ｐゴシック" pitchFamily="34" charset="-128"/>
            </a:endParaRPr>
          </a:p>
        </p:txBody>
      </p:sp>
      <p:sp>
        <p:nvSpPr>
          <p:cNvPr id="2" name="Explosion: 8 Points 1">
            <a:extLst>
              <a:ext uri="{FF2B5EF4-FFF2-40B4-BE49-F238E27FC236}">
                <a16:creationId xmlns:a16="http://schemas.microsoft.com/office/drawing/2014/main" id="{003D1C9A-2BDB-4FE0-8E59-AB3654605C34}"/>
              </a:ext>
            </a:extLst>
          </p:cNvPr>
          <p:cNvSpPr/>
          <p:nvPr/>
        </p:nvSpPr>
        <p:spPr>
          <a:xfrm>
            <a:off x="1418728" y="3962400"/>
            <a:ext cx="2155576" cy="1466193"/>
          </a:xfrm>
          <a:prstGeom prst="irregularSeal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Trebuchet MS" panose="020B0603020202020204" pitchFamily="34" charset="0"/>
              </a:rPr>
              <a:t>What’s new?</a:t>
            </a:r>
          </a:p>
        </p:txBody>
      </p:sp>
      <p:sp>
        <p:nvSpPr>
          <p:cNvPr id="13" name="Content Placeholder 2">
            <a:extLst>
              <a:ext uri="{FF2B5EF4-FFF2-40B4-BE49-F238E27FC236}">
                <a16:creationId xmlns:a16="http://schemas.microsoft.com/office/drawing/2014/main" id="{FE66E7B6-0843-4B8A-A012-EC6401ADD2C0}"/>
              </a:ext>
            </a:extLst>
          </p:cNvPr>
          <p:cNvSpPr txBox="1">
            <a:spLocks/>
          </p:cNvSpPr>
          <p:nvPr/>
        </p:nvSpPr>
        <p:spPr>
          <a:xfrm>
            <a:off x="3863665" y="3717204"/>
            <a:ext cx="7950290" cy="2759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altLang="en-US" sz="2000" dirty="0">
              <a:solidFill>
                <a:srgbClr val="003399"/>
              </a:solidFill>
              <a:ea typeface="ＭＳ Ｐゴシック" pitchFamily="34" charset="-128"/>
            </a:endParaRPr>
          </a:p>
          <a:p>
            <a:pPr marL="0" indent="0" algn="ctr">
              <a:buNone/>
              <a:defRPr/>
            </a:pPr>
            <a:r>
              <a:rPr lang="en-GB" altLang="en-US" sz="1800" dirty="0">
                <a:solidFill>
                  <a:srgbClr val="002060"/>
                </a:solidFill>
                <a:latin typeface="Trebuchet MS" panose="020B0603020202020204" pitchFamily="34" charset="0"/>
                <a:ea typeface="ＭＳ Ｐゴシック" pitchFamily="34" charset="-128"/>
              </a:rPr>
              <a:t>Pre-submission checks automatically made by </a:t>
            </a:r>
            <a:r>
              <a:rPr lang="en-GB" altLang="en-US" sz="1800" dirty="0" err="1">
                <a:solidFill>
                  <a:srgbClr val="002060"/>
                </a:solidFill>
                <a:latin typeface="Trebuchet MS" panose="020B0603020202020204" pitchFamily="34" charset="0"/>
                <a:ea typeface="ＭＳ Ｐゴシック" pitchFamily="34" charset="-128"/>
              </a:rPr>
              <a:t>JeMS</a:t>
            </a:r>
            <a:r>
              <a:rPr lang="en-GB" altLang="en-US" sz="1800" dirty="0">
                <a:solidFill>
                  <a:srgbClr val="002060"/>
                </a:solidFill>
                <a:latin typeface="Trebuchet MS" panose="020B0603020202020204" pitchFamily="34" charset="0"/>
                <a:ea typeface="ＭＳ Ｐゴシック" pitchFamily="34" charset="-128"/>
              </a:rPr>
              <a:t> - verifies that all sections are filled in with text, not the quality of information!</a:t>
            </a:r>
          </a:p>
          <a:p>
            <a:pPr algn="ctr">
              <a:buFont typeface="Wingdings" panose="05000000000000000000" pitchFamily="2" charset="2"/>
              <a:buChar char="ü"/>
              <a:defRPr/>
            </a:pPr>
            <a:endParaRPr lang="en-GB" altLang="en-US" sz="1800" dirty="0">
              <a:solidFill>
                <a:srgbClr val="002060"/>
              </a:solidFill>
              <a:latin typeface="Trebuchet MS" panose="020B0603020202020204" pitchFamily="34" charset="0"/>
              <a:ea typeface="ＭＳ Ｐゴシック" pitchFamily="34" charset="-128"/>
            </a:endParaRPr>
          </a:p>
          <a:p>
            <a:pPr marL="0" indent="0" algn="ctr">
              <a:buNone/>
              <a:defRPr/>
            </a:pPr>
            <a:r>
              <a:rPr lang="en-GB" altLang="en-US" sz="1800" dirty="0" err="1">
                <a:solidFill>
                  <a:srgbClr val="002060"/>
                </a:solidFill>
                <a:latin typeface="Trebuchet MS" panose="020B0603020202020204" pitchFamily="34" charset="0"/>
                <a:ea typeface="ＭＳ Ｐゴシック" pitchFamily="34" charset="-128"/>
              </a:rPr>
              <a:t>JeMS</a:t>
            </a:r>
            <a:r>
              <a:rPr lang="en-GB" altLang="en-US" sz="1800" dirty="0">
                <a:solidFill>
                  <a:srgbClr val="002060"/>
                </a:solidFill>
                <a:latin typeface="Trebuchet MS" panose="020B0603020202020204" pitchFamily="34" charset="0"/>
                <a:ea typeface="ＭＳ Ｐゴシック" pitchFamily="34" charset="-128"/>
              </a:rPr>
              <a:t> does not allow submission of Application unless all fields are filled in.        </a:t>
            </a:r>
          </a:p>
          <a:p>
            <a:pPr marL="0" indent="0" algn="ctr">
              <a:buNone/>
              <a:defRPr/>
            </a:pPr>
            <a:endParaRPr lang="en-GB" altLang="en-US" sz="1800" dirty="0">
              <a:solidFill>
                <a:srgbClr val="002060"/>
              </a:solidFill>
              <a:latin typeface="Trebuchet MS" panose="020B0603020202020204" pitchFamily="34" charset="0"/>
              <a:ea typeface="ＭＳ Ｐゴシック" pitchFamily="34" charset="-128"/>
            </a:endParaRPr>
          </a:p>
          <a:p>
            <a:pPr marL="0" indent="0" algn="ctr">
              <a:buNone/>
              <a:defRPr/>
            </a:pPr>
            <a:r>
              <a:rPr lang="en-GB" altLang="en-US" sz="1800" dirty="0">
                <a:solidFill>
                  <a:srgbClr val="C00000"/>
                </a:solidFill>
                <a:latin typeface="Trebuchet MS" panose="020B0603020202020204" pitchFamily="34" charset="0"/>
                <a:ea typeface="ＭＳ Ｐゴシック" pitchFamily="34" charset="-128"/>
              </a:rPr>
              <a:t>Take sufficient time for verifications!</a:t>
            </a:r>
          </a:p>
        </p:txBody>
      </p:sp>
      <p:sp>
        <p:nvSpPr>
          <p:cNvPr id="4" name="Arrow: Right 3">
            <a:extLst>
              <a:ext uri="{FF2B5EF4-FFF2-40B4-BE49-F238E27FC236}">
                <a16:creationId xmlns:a16="http://schemas.microsoft.com/office/drawing/2014/main" id="{40BA93B1-6928-410E-83CE-2DAA295707B1}"/>
              </a:ext>
            </a:extLst>
          </p:cNvPr>
          <p:cNvSpPr/>
          <p:nvPr/>
        </p:nvSpPr>
        <p:spPr>
          <a:xfrm rot="5400000">
            <a:off x="7467931" y="4744562"/>
            <a:ext cx="351530" cy="353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9A0BBD4-C3FC-4F68-805C-4889848EC00D}"/>
              </a:ext>
            </a:extLst>
          </p:cNvPr>
          <p:cNvSpPr/>
          <p:nvPr/>
        </p:nvSpPr>
        <p:spPr>
          <a:xfrm rot="5400000">
            <a:off x="7467931" y="5475519"/>
            <a:ext cx="351530" cy="353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247531B-1C4F-417F-99BC-769CD894D24B}"/>
              </a:ext>
            </a:extLst>
          </p:cNvPr>
          <p:cNvSpPr txBox="1"/>
          <p:nvPr/>
        </p:nvSpPr>
        <p:spPr>
          <a:xfrm>
            <a:off x="2758290" y="472928"/>
            <a:ext cx="8366909" cy="1077218"/>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Submission of Application Form – Joint Electronic Monitoring System (</a:t>
            </a:r>
            <a:r>
              <a:rPr lang="en-US" sz="3200" b="1" dirty="0" err="1">
                <a:solidFill>
                  <a:srgbClr val="002060"/>
                </a:solidFill>
                <a:effectLst>
                  <a:outerShdw blurRad="38100" dist="38100" dir="2700000" algn="tl">
                    <a:srgbClr val="000000">
                      <a:alpha val="43137"/>
                    </a:srgbClr>
                  </a:outerShdw>
                </a:effectLst>
                <a:latin typeface="Trebuchet MS" panose="020B0603020202020204" pitchFamily="34" charset="0"/>
              </a:rPr>
              <a:t>JeMS</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t>
            </a:r>
          </a:p>
        </p:txBody>
      </p:sp>
      <p:sp>
        <p:nvSpPr>
          <p:cNvPr id="3" name="Slide Number Placeholder 2">
            <a:extLst>
              <a:ext uri="{FF2B5EF4-FFF2-40B4-BE49-F238E27FC236}">
                <a16:creationId xmlns:a16="http://schemas.microsoft.com/office/drawing/2014/main" id="{7CEE45C8-AD1C-45D9-968F-BAC143EC8030}"/>
              </a:ext>
            </a:extLst>
          </p:cNvPr>
          <p:cNvSpPr>
            <a:spLocks noGrp="1"/>
          </p:cNvSpPr>
          <p:nvPr>
            <p:ph type="sldNum" sz="quarter" idx="12"/>
          </p:nvPr>
        </p:nvSpPr>
        <p:spPr/>
        <p:txBody>
          <a:bodyPr/>
          <a:lstStyle/>
          <a:p>
            <a:fld id="{5E2C3620-4DE2-48EF-AF31-0F5DD9BFD6D6}" type="slidenum">
              <a:rPr lang="en-US" smtClean="0"/>
              <a:t>6</a:t>
            </a:fld>
            <a:endParaRPr lang="en-US"/>
          </a:p>
        </p:txBody>
      </p:sp>
    </p:spTree>
    <p:extLst>
      <p:ext uri="{BB962C8B-B14F-4D97-AF65-F5344CB8AC3E}">
        <p14:creationId xmlns:p14="http://schemas.microsoft.com/office/powerpoint/2010/main" val="148656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D390BC7-2A15-4E8E-9ED7-99EC2654DBD5}"/>
              </a:ext>
            </a:extLst>
          </p:cNvPr>
          <p:cNvSpPr/>
          <p:nvPr/>
        </p:nvSpPr>
        <p:spPr>
          <a:xfrm>
            <a:off x="1786961" y="2590256"/>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4463619" y="2874505"/>
            <a:ext cx="5808672" cy="830997"/>
          </a:xfrm>
          <a:prstGeom prst="rect">
            <a:avLst/>
          </a:prstGeom>
          <a:noFill/>
        </p:spPr>
        <p:txBody>
          <a:bodyPr wrap="square" rtlCol="0">
            <a:spAutoFit/>
          </a:bodyPr>
          <a:lstStyle/>
          <a:p>
            <a:r>
              <a:rPr lang="de-AT" sz="4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4800" b="1" dirty="0" err="1">
                <a:solidFill>
                  <a:srgbClr val="002060"/>
                </a:solidFill>
                <a:effectLst>
                  <a:outerShdw blurRad="38100" dist="38100" dir="2700000" algn="tl">
                    <a:srgbClr val="000000">
                      <a:alpha val="43137"/>
                    </a:srgbClr>
                  </a:outerShdw>
                </a:effectLst>
                <a:latin typeface="Trebuchet MS" panose="020B0603020202020204" pitchFamily="34" charset="0"/>
              </a:rPr>
              <a:t>logic</a:t>
            </a:r>
            <a:endParaRPr lang="en-GB" sz="4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36" name="Oval 35">
            <a:extLst>
              <a:ext uri="{FF2B5EF4-FFF2-40B4-BE49-F238E27FC236}">
                <a16:creationId xmlns:a16="http://schemas.microsoft.com/office/drawing/2014/main" id="{BF2F7107-F63E-4D14-BA51-DD26FE44AC6D}"/>
              </a:ext>
            </a:extLst>
          </p:cNvPr>
          <p:cNvSpPr/>
          <p:nvPr/>
        </p:nvSpPr>
        <p:spPr>
          <a:xfrm>
            <a:off x="1860876" y="2679496"/>
            <a:ext cx="1221014" cy="1221014"/>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96ED7782-8776-4BFB-A231-E92386156F92}"/>
              </a:ext>
            </a:extLst>
          </p:cNvPr>
          <p:cNvGrpSpPr/>
          <p:nvPr/>
        </p:nvGrpSpPr>
        <p:grpSpPr>
          <a:xfrm>
            <a:off x="2113183" y="2874505"/>
            <a:ext cx="803620" cy="803620"/>
            <a:chOff x="8130165" y="2081428"/>
            <a:chExt cx="464344" cy="464344"/>
          </a:xfrm>
          <a:solidFill>
            <a:schemeClr val="bg1"/>
          </a:solidFill>
        </p:grpSpPr>
        <p:sp>
          <p:nvSpPr>
            <p:cNvPr id="39" name="AutoShape 81">
              <a:extLst>
                <a:ext uri="{FF2B5EF4-FFF2-40B4-BE49-F238E27FC236}">
                  <a16:creationId xmlns:a16="http://schemas.microsoft.com/office/drawing/2014/main" id="{FF55B44F-4327-4B1D-80A0-C8FD3FD05490}"/>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82">
              <a:extLst>
                <a:ext uri="{FF2B5EF4-FFF2-40B4-BE49-F238E27FC236}">
                  <a16:creationId xmlns:a16="http://schemas.microsoft.com/office/drawing/2014/main" id="{BB1185A9-FD23-44C1-8A37-20AD12ACE7B9}"/>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39814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5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5EBCA52-BAD1-437A-8339-7AFAA7C8A57E}"/>
              </a:ext>
            </a:extLst>
          </p:cNvPr>
          <p:cNvCxnSpPr>
            <a:cxnSpLocks/>
          </p:cNvCxnSpPr>
          <p:nvPr/>
        </p:nvCxnSpPr>
        <p:spPr>
          <a:xfrm>
            <a:off x="1242126" y="4804875"/>
            <a:ext cx="4472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2BFA36-5956-46BB-BAEC-1A6BC33311C8}"/>
              </a:ext>
            </a:extLst>
          </p:cNvPr>
          <p:cNvCxnSpPr>
            <a:cxnSpLocks/>
          </p:cNvCxnSpPr>
          <p:nvPr/>
        </p:nvCxnSpPr>
        <p:spPr>
          <a:xfrm>
            <a:off x="11108572" y="2728761"/>
            <a:ext cx="39918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34" name="Group 33"/>
          <p:cNvGrpSpPr/>
          <p:nvPr/>
        </p:nvGrpSpPr>
        <p:grpSpPr>
          <a:xfrm>
            <a:off x="1580821" y="1118250"/>
            <a:ext cx="2429480" cy="1410351"/>
            <a:chOff x="271868" y="1032059"/>
            <a:chExt cx="2429480" cy="2209800"/>
          </a:xfrm>
          <a:solidFill>
            <a:schemeClr val="bg1">
              <a:lumMod val="50000"/>
            </a:schemeClr>
          </a:solidFill>
        </p:grpSpPr>
        <p:sp>
          <p:nvSpPr>
            <p:cNvPr id="31" name="Rounded Rectangle 30"/>
            <p:cNvSpPr/>
            <p:nvPr/>
          </p:nvSpPr>
          <p:spPr>
            <a:xfrm>
              <a:off x="271868" y="1032059"/>
              <a:ext cx="2429480" cy="220980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b="1" dirty="0">
                <a:solidFill>
                  <a:schemeClr val="tx1"/>
                </a:solidFill>
                <a:latin typeface="Trebuchet MS" panose="020B0603020202020204"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A more competitive and smarter Europe</a:t>
              </a:r>
              <a:r>
                <a:rPr lang="en-GB" sz="1600" b="1" dirty="0">
                  <a:solidFill>
                    <a:schemeClr val="tx1"/>
                  </a:solidFill>
                  <a:latin typeface="Trebuchet MS" panose="020B0603020202020204" pitchFamily="34" charset="0"/>
                </a:rPr>
                <a:t> </a:t>
              </a:r>
            </a:p>
          </p:txBody>
        </p:sp>
        <p:sp>
          <p:nvSpPr>
            <p:cNvPr id="32" name="TextBox 31"/>
            <p:cNvSpPr txBox="1"/>
            <p:nvPr/>
          </p:nvSpPr>
          <p:spPr>
            <a:xfrm>
              <a:off x="380376" y="1118975"/>
              <a:ext cx="2139112" cy="578686"/>
            </a:xfrm>
            <a:prstGeom prst="rect">
              <a:avLst/>
            </a:prstGeom>
            <a:no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1</a:t>
              </a:r>
            </a:p>
          </p:txBody>
        </p:sp>
      </p:grpSp>
      <p:grpSp>
        <p:nvGrpSpPr>
          <p:cNvPr id="35" name="Group 34"/>
          <p:cNvGrpSpPr/>
          <p:nvPr/>
        </p:nvGrpSpPr>
        <p:grpSpPr>
          <a:xfrm>
            <a:off x="1548620" y="2611520"/>
            <a:ext cx="2434149" cy="2377630"/>
            <a:chOff x="-869508" y="4090958"/>
            <a:chExt cx="2389667" cy="2619478"/>
          </a:xfrm>
          <a:solidFill>
            <a:schemeClr val="accent6">
              <a:lumMod val="60000"/>
              <a:lumOff val="40000"/>
            </a:schemeClr>
          </a:solidFill>
        </p:grpSpPr>
        <p:sp>
          <p:nvSpPr>
            <p:cNvPr id="67" name="Rounded Rectangle 66"/>
            <p:cNvSpPr/>
            <p:nvPr/>
          </p:nvSpPr>
          <p:spPr>
            <a:xfrm>
              <a:off x="-869508" y="4090958"/>
              <a:ext cx="2389667" cy="2619478"/>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r>
                <a:rPr lang="en-GB" b="1" dirty="0">
                  <a:solidFill>
                    <a:schemeClr val="tx1"/>
                  </a:solidFill>
                  <a:latin typeface="Trebuchet MS" panose="020B0603020202020204" pitchFamily="34" charset="0"/>
                </a:rPr>
                <a:t>A greener Europe </a:t>
              </a:r>
            </a:p>
          </p:txBody>
        </p:sp>
        <p:sp>
          <p:nvSpPr>
            <p:cNvPr id="68" name="TextBox 67"/>
            <p:cNvSpPr txBox="1"/>
            <p:nvPr/>
          </p:nvSpPr>
          <p:spPr>
            <a:xfrm>
              <a:off x="-773032" y="4245883"/>
              <a:ext cx="2100022" cy="406900"/>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2</a:t>
              </a:r>
            </a:p>
          </p:txBody>
        </p:sp>
      </p:grpSp>
      <p:grpSp>
        <p:nvGrpSpPr>
          <p:cNvPr id="55" name="Group 54"/>
          <p:cNvGrpSpPr/>
          <p:nvPr/>
        </p:nvGrpSpPr>
        <p:grpSpPr>
          <a:xfrm>
            <a:off x="4245308" y="1129543"/>
            <a:ext cx="1525038" cy="1410350"/>
            <a:chOff x="2641304" y="745611"/>
            <a:chExt cx="1170706" cy="1202082"/>
          </a:xfrm>
          <a:solidFill>
            <a:schemeClr val="accent5">
              <a:lumMod val="60000"/>
              <a:lumOff val="40000"/>
            </a:schemeClr>
          </a:solidFill>
        </p:grpSpPr>
        <p:sp>
          <p:nvSpPr>
            <p:cNvPr id="70" name="Rounded Rectangle 69"/>
            <p:cNvSpPr/>
            <p:nvPr/>
          </p:nvSpPr>
          <p:spPr>
            <a:xfrm>
              <a:off x="2641304" y="745611"/>
              <a:ext cx="1170706" cy="120208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Blue and Smart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8" name="TextBox 77"/>
            <p:cNvSpPr txBox="1"/>
            <p:nvPr/>
          </p:nvSpPr>
          <p:spPr>
            <a:xfrm>
              <a:off x="2730962" y="785861"/>
              <a:ext cx="925625" cy="314792"/>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1</a:t>
              </a:r>
            </a:p>
          </p:txBody>
        </p:sp>
      </p:grpSp>
      <p:grpSp>
        <p:nvGrpSpPr>
          <p:cNvPr id="83" name="Group 82"/>
          <p:cNvGrpSpPr/>
          <p:nvPr/>
        </p:nvGrpSpPr>
        <p:grpSpPr>
          <a:xfrm>
            <a:off x="4234859" y="2601414"/>
            <a:ext cx="1545935" cy="2377630"/>
            <a:chOff x="2712955" y="3299348"/>
            <a:chExt cx="994981" cy="1600198"/>
          </a:xfrm>
          <a:solidFill>
            <a:schemeClr val="accent3"/>
          </a:solidFill>
        </p:grpSpPr>
        <p:sp>
          <p:nvSpPr>
            <p:cNvPr id="72" name="Rounded Rectangle 71"/>
            <p:cNvSpPr/>
            <p:nvPr/>
          </p:nvSpPr>
          <p:spPr>
            <a:xfrm>
              <a:off x="2712955" y="3299348"/>
              <a:ext cx="994981" cy="16001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Clean and Green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9" name="TextBox 78"/>
            <p:cNvSpPr txBox="1"/>
            <p:nvPr/>
          </p:nvSpPr>
          <p:spPr>
            <a:xfrm>
              <a:off x="2737797" y="3418054"/>
              <a:ext cx="925755" cy="248569"/>
            </a:xfrm>
            <a:prstGeom prst="rect">
              <a:avLst/>
            </a:prstGeom>
            <a:solidFill>
              <a:schemeClr val="accent6">
                <a:lumMod val="60000"/>
                <a:lumOff val="40000"/>
              </a:schemeClr>
            </a:solid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2</a:t>
              </a:r>
            </a:p>
          </p:txBody>
        </p:sp>
      </p:grpSp>
      <p:grpSp>
        <p:nvGrpSpPr>
          <p:cNvPr id="88" name="Group 87"/>
          <p:cNvGrpSpPr/>
          <p:nvPr/>
        </p:nvGrpSpPr>
        <p:grpSpPr>
          <a:xfrm>
            <a:off x="5961319" y="1116086"/>
            <a:ext cx="3989016" cy="1410350"/>
            <a:chOff x="4650955" y="515857"/>
            <a:chExt cx="3738587" cy="1274052"/>
          </a:xfrm>
          <a:solidFill>
            <a:schemeClr val="accent5">
              <a:lumMod val="60000"/>
              <a:lumOff val="40000"/>
            </a:schemeClr>
          </a:solidFill>
        </p:grpSpPr>
        <p:sp>
          <p:nvSpPr>
            <p:cNvPr id="74" name="Rounded Rectangle 73"/>
            <p:cNvSpPr/>
            <p:nvPr/>
          </p:nvSpPr>
          <p:spPr>
            <a:xfrm>
              <a:off x="4650955" y="515857"/>
              <a:ext cx="3738587" cy="127405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1. Developing and enhancing research and innovation capacities</a:t>
              </a:r>
            </a:p>
          </p:txBody>
        </p:sp>
        <p:sp>
          <p:nvSpPr>
            <p:cNvPr id="80" name="TextBox 79"/>
            <p:cNvSpPr txBox="1"/>
            <p:nvPr/>
          </p:nvSpPr>
          <p:spPr>
            <a:xfrm>
              <a:off x="5465146" y="524271"/>
              <a:ext cx="2468650" cy="333639"/>
            </a:xfrm>
            <a:prstGeom prst="rect">
              <a:avLst/>
            </a:prstGeom>
            <a:grp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a:t>
              </a:r>
            </a:p>
          </p:txBody>
        </p:sp>
      </p:grpSp>
      <p:grpSp>
        <p:nvGrpSpPr>
          <p:cNvPr id="82" name="Group 81"/>
          <p:cNvGrpSpPr/>
          <p:nvPr/>
        </p:nvGrpSpPr>
        <p:grpSpPr>
          <a:xfrm>
            <a:off x="5958581" y="2611520"/>
            <a:ext cx="4082560" cy="2377633"/>
            <a:chOff x="2675563" y="4350864"/>
            <a:chExt cx="3600234" cy="2003583"/>
          </a:xfrm>
          <a:solidFill>
            <a:schemeClr val="bg1">
              <a:lumMod val="50000"/>
            </a:schemeClr>
          </a:solidFill>
        </p:grpSpPr>
        <p:sp>
          <p:nvSpPr>
            <p:cNvPr id="77" name="Rounded Rectangle 76"/>
            <p:cNvSpPr/>
            <p:nvPr/>
          </p:nvSpPr>
          <p:spPr>
            <a:xfrm>
              <a:off x="2675563" y="4350864"/>
              <a:ext cx="3600234" cy="200358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lgn="just">
                <a:defRPr/>
              </a:pPr>
              <a:endParaRPr lang="en-US" b="1" dirty="0">
                <a:solidFill>
                  <a:schemeClr val="accent6">
                    <a:lumMod val="50000"/>
                  </a:schemeClr>
                </a:solidFill>
                <a:latin typeface="Trebuchet MS" panose="020B0603020202020204" pitchFamily="34" charset="0"/>
              </a:endParaRPr>
            </a:p>
            <a:p>
              <a:pPr algn="just">
                <a:defRPr/>
              </a:pPr>
              <a:r>
                <a:rPr lang="en-US" b="1" dirty="0">
                  <a:solidFill>
                    <a:schemeClr val="tx1"/>
                  </a:solidFill>
                  <a:latin typeface="Trebuchet MS" panose="020B0603020202020204" pitchFamily="34" charset="0"/>
                </a:rPr>
                <a:t>4. Promoting climate change adaptation and disaster risk prevention</a:t>
              </a:r>
            </a:p>
            <a:p>
              <a:pPr algn="just">
                <a:defRPr/>
              </a:pPr>
              <a:r>
                <a:rPr lang="en-US" b="1" dirty="0">
                  <a:solidFill>
                    <a:schemeClr val="tx1"/>
                  </a:solidFill>
                  <a:latin typeface="Trebuchet MS" panose="020B0603020202020204" pitchFamily="34" charset="0"/>
                </a:rPr>
                <a:t>7. Enhancing protection and preservation of nature, biodiversity and green infrastructure</a:t>
              </a:r>
            </a:p>
            <a:p>
              <a:pPr algn="just">
                <a:defRPr/>
              </a:pPr>
              <a:endParaRPr lang="en-US" sz="1700" b="1" dirty="0">
                <a:solidFill>
                  <a:schemeClr val="tx1"/>
                </a:solidFill>
                <a:latin typeface="Trebuchet MS" panose="020B0603020202020204" pitchFamily="34" charset="0"/>
              </a:endParaRPr>
            </a:p>
          </p:txBody>
        </p:sp>
        <p:sp>
          <p:nvSpPr>
            <p:cNvPr id="81" name="TextBox 80"/>
            <p:cNvSpPr txBox="1"/>
            <p:nvPr/>
          </p:nvSpPr>
          <p:spPr>
            <a:xfrm>
              <a:off x="3543384" y="4377914"/>
              <a:ext cx="1982177" cy="311229"/>
            </a:xfrm>
            <a:prstGeom prst="rect">
              <a:avLst/>
            </a:prstGeom>
            <a:solidFill>
              <a:schemeClr val="accent6">
                <a:lumMod val="60000"/>
                <a:lumOff val="40000"/>
              </a:schemeClr>
            </a:solid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Objectives</a:t>
              </a:r>
            </a:p>
          </p:txBody>
        </p:sp>
      </p:grpSp>
      <p:sp>
        <p:nvSpPr>
          <p:cNvPr id="30" name="TextBox 29">
            <a:extLst>
              <a:ext uri="{FF2B5EF4-FFF2-40B4-BE49-F238E27FC236}">
                <a16:creationId xmlns:a16="http://schemas.microsoft.com/office/drawing/2014/main" id="{884EDFF2-EC66-4B7D-9CFD-4F4E7275E47F}"/>
              </a:ext>
            </a:extLst>
          </p:cNvPr>
          <p:cNvSpPr txBox="1"/>
          <p:nvPr/>
        </p:nvSpPr>
        <p:spPr>
          <a:xfrm>
            <a:off x="3786004" y="315191"/>
            <a:ext cx="5581258"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Priorities and Logic</a:t>
            </a:r>
            <a:endPar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pic>
        <p:nvPicPr>
          <p:cNvPr id="33" name="Picture 2" descr="\\Drmie_dgcte\dcti\Programe CTE 2007-2013\BMN\BMN 21-27\Comunicare\3 Visual identity\LOGO\Logo NEXT Black Sea Basin RGB Color.jpg">
            <a:extLst>
              <a:ext uri="{FF2B5EF4-FFF2-40B4-BE49-F238E27FC236}">
                <a16:creationId xmlns:a16="http://schemas.microsoft.com/office/drawing/2014/main" id="{0C00534C-712A-4209-AA9C-540EA34BC2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34" y="79498"/>
            <a:ext cx="2506580" cy="62201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039D056-93AF-4671-8C17-3553152429B7}"/>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274AF3B5-6C1F-442C-A040-882ACC62375D}"/>
              </a:ext>
            </a:extLst>
          </p:cNvPr>
          <p:cNvGrpSpPr/>
          <p:nvPr/>
        </p:nvGrpSpPr>
        <p:grpSpPr>
          <a:xfrm>
            <a:off x="1585939" y="5056066"/>
            <a:ext cx="2424362" cy="1702746"/>
            <a:chOff x="-22312" y="4032685"/>
            <a:chExt cx="2251150" cy="2635252"/>
          </a:xfrm>
        </p:grpSpPr>
        <p:sp>
          <p:nvSpPr>
            <p:cNvPr id="38" name="Rounded Rectangle 66">
              <a:extLst>
                <a:ext uri="{FF2B5EF4-FFF2-40B4-BE49-F238E27FC236}">
                  <a16:creationId xmlns:a16="http://schemas.microsoft.com/office/drawing/2014/main" id="{74275A06-F52F-4332-9D16-499031B3A7F7}"/>
                </a:ext>
              </a:extLst>
            </p:cNvPr>
            <p:cNvSpPr/>
            <p:nvPr/>
          </p:nvSpPr>
          <p:spPr>
            <a:xfrm>
              <a:off x="-22312" y="4032685"/>
              <a:ext cx="2251150" cy="263525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endParaRPr lang="en-GB" b="1" dirty="0">
                <a:solidFill>
                  <a:srgbClr val="7030A0"/>
                </a:solidFill>
                <a:latin typeface="Trebuchet MS" panose="020B0603020202020204" pitchFamily="34" charset="0"/>
              </a:endParaRPr>
            </a:p>
            <a:p>
              <a:pPr>
                <a:defRPr/>
              </a:pPr>
              <a:r>
                <a:rPr lang="en-GB" b="1" dirty="0">
                  <a:solidFill>
                    <a:schemeClr val="tx1"/>
                  </a:solidFill>
                  <a:latin typeface="Trebuchet MS" panose="020B0603020202020204" pitchFamily="34" charset="0"/>
                </a:rPr>
                <a:t>Better cooperation governance</a:t>
              </a:r>
            </a:p>
          </p:txBody>
        </p:sp>
        <p:sp>
          <p:nvSpPr>
            <p:cNvPr id="39" name="TextBox 38">
              <a:extLst>
                <a:ext uri="{FF2B5EF4-FFF2-40B4-BE49-F238E27FC236}">
                  <a16:creationId xmlns:a16="http://schemas.microsoft.com/office/drawing/2014/main" id="{B7DCAC09-211F-4585-AB15-B631ACFA542E}"/>
                </a:ext>
              </a:extLst>
            </p:cNvPr>
            <p:cNvSpPr txBox="1"/>
            <p:nvPr/>
          </p:nvSpPr>
          <p:spPr>
            <a:xfrm>
              <a:off x="33352" y="4192978"/>
              <a:ext cx="2139823" cy="1000293"/>
            </a:xfrm>
            <a:prstGeom prst="rect">
              <a:avLst/>
            </a:prstGeom>
            <a:solidFill>
              <a:srgbClr val="E0C4FC"/>
            </a:solid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Interreg Specific Objective 1</a:t>
              </a:r>
            </a:p>
          </p:txBody>
        </p:sp>
      </p:grpSp>
      <p:sp>
        <p:nvSpPr>
          <p:cNvPr id="41" name="Rounded Rectangle 66">
            <a:extLst>
              <a:ext uri="{FF2B5EF4-FFF2-40B4-BE49-F238E27FC236}">
                <a16:creationId xmlns:a16="http://schemas.microsoft.com/office/drawing/2014/main" id="{43C3E5B8-4AE8-4D06-912D-5BE79BB9E95D}"/>
              </a:ext>
            </a:extLst>
          </p:cNvPr>
          <p:cNvSpPr/>
          <p:nvPr/>
        </p:nvSpPr>
        <p:spPr>
          <a:xfrm>
            <a:off x="4234859" y="5089255"/>
            <a:ext cx="1545935"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Aft>
                <a:spcPts val="800"/>
              </a:spcAft>
            </a:pPr>
            <a:endParaRPr lang="en-GB" sz="1600" b="1" dirty="0">
              <a:solidFill>
                <a:srgbClr val="000000"/>
              </a:solidFill>
              <a:latin typeface="Trebuchet MS" panose="020B0603020202020204" pitchFamily="34" charset="0"/>
              <a:ea typeface="Calibri" panose="020F0502020204030204" pitchFamily="34" charset="0"/>
            </a:endParaRPr>
          </a:p>
          <a:p>
            <a:pPr algn="ctr">
              <a:lnSpc>
                <a:spcPct val="105000"/>
              </a:lnSpc>
              <a:spcAft>
                <a:spcPts val="800"/>
              </a:spcAft>
            </a:pPr>
            <a:r>
              <a:rPr lang="en-GB" b="1" dirty="0">
                <a:solidFill>
                  <a:schemeClr val="bg1"/>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Priority 3</a:t>
            </a:r>
          </a:p>
          <a:p>
            <a:pPr>
              <a:lnSpc>
                <a:spcPct val="105000"/>
              </a:lnSpc>
              <a:spcAft>
                <a:spcPts val="800"/>
              </a:spcAft>
            </a:pPr>
            <a:r>
              <a:rPr lang="en-GB" b="1" dirty="0">
                <a:solidFill>
                  <a:schemeClr val="tx1"/>
                </a:solidFill>
                <a:latin typeface="Trebuchet MS" panose="020B0603020202020204" pitchFamily="34" charset="0"/>
                <a:ea typeface="Calibri" panose="020F0502020204030204" pitchFamily="34" charset="0"/>
              </a:rPr>
              <a:t>Competent and Resilient Region</a:t>
            </a:r>
          </a:p>
          <a:p>
            <a:pPr algn="ctr">
              <a:lnSpc>
                <a:spcPct val="105000"/>
              </a:lnSpc>
              <a:spcAft>
                <a:spcPts val="800"/>
              </a:spcAft>
            </a:pPr>
            <a:endParaRPr lang="en-US" sz="1600" dirty="0">
              <a:latin typeface="Times New Roman" panose="02020603050405020304" pitchFamily="18" charset="0"/>
              <a:ea typeface="Times New Roman" panose="02020603050405020304" pitchFamily="18" charset="0"/>
            </a:endParaRPr>
          </a:p>
        </p:txBody>
      </p:sp>
      <p:grpSp>
        <p:nvGrpSpPr>
          <p:cNvPr id="42" name="Group 41">
            <a:extLst>
              <a:ext uri="{FF2B5EF4-FFF2-40B4-BE49-F238E27FC236}">
                <a16:creationId xmlns:a16="http://schemas.microsoft.com/office/drawing/2014/main" id="{E4C1CE83-1822-4605-92DC-34939E718F12}"/>
              </a:ext>
            </a:extLst>
          </p:cNvPr>
          <p:cNvGrpSpPr/>
          <p:nvPr/>
        </p:nvGrpSpPr>
        <p:grpSpPr>
          <a:xfrm>
            <a:off x="6003214" y="5106335"/>
            <a:ext cx="4059672" cy="1652477"/>
            <a:chOff x="3066070" y="182077"/>
            <a:chExt cx="3561419" cy="1797582"/>
          </a:xfrm>
          <a:solidFill>
            <a:schemeClr val="bg1">
              <a:lumMod val="65000"/>
            </a:schemeClr>
          </a:solidFill>
        </p:grpSpPr>
        <p:sp>
          <p:nvSpPr>
            <p:cNvPr id="43" name="Rounded Rectangle 73">
              <a:extLst>
                <a:ext uri="{FF2B5EF4-FFF2-40B4-BE49-F238E27FC236}">
                  <a16:creationId xmlns:a16="http://schemas.microsoft.com/office/drawing/2014/main" id="{A5264B18-7266-4B69-8356-3C1A0001EFFB}"/>
                </a:ext>
              </a:extLst>
            </p:cNvPr>
            <p:cNvSpPr/>
            <p:nvPr/>
          </p:nvSpPr>
          <p:spPr>
            <a:xfrm>
              <a:off x="3066070" y="182077"/>
              <a:ext cx="3561419" cy="179758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Build up mutual trust in particular by encouraging people-to-people actions</a:t>
              </a:r>
            </a:p>
          </p:txBody>
        </p:sp>
        <p:sp>
          <p:nvSpPr>
            <p:cNvPr id="44" name="TextBox 43">
              <a:extLst>
                <a:ext uri="{FF2B5EF4-FFF2-40B4-BE49-F238E27FC236}">
                  <a16:creationId xmlns:a16="http://schemas.microsoft.com/office/drawing/2014/main" id="{988205B8-71FD-4CB5-AED6-BB10CB19CFB4}"/>
                </a:ext>
              </a:extLst>
            </p:cNvPr>
            <p:cNvSpPr txBox="1"/>
            <p:nvPr/>
          </p:nvSpPr>
          <p:spPr>
            <a:xfrm>
              <a:off x="3890219" y="240061"/>
              <a:ext cx="2468650" cy="401763"/>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Specific Objective</a:t>
              </a:r>
            </a:p>
          </p:txBody>
        </p:sp>
      </p:grpSp>
      <p:sp>
        <p:nvSpPr>
          <p:cNvPr id="2" name="Rectangle: Rounded Corners 1">
            <a:extLst>
              <a:ext uri="{FF2B5EF4-FFF2-40B4-BE49-F238E27FC236}">
                <a16:creationId xmlns:a16="http://schemas.microsoft.com/office/drawing/2014/main" id="{9A0B78EA-AC6A-4863-846E-9CCE8AE97083}"/>
              </a:ext>
            </a:extLst>
          </p:cNvPr>
          <p:cNvSpPr/>
          <p:nvPr/>
        </p:nvSpPr>
        <p:spPr>
          <a:xfrm>
            <a:off x="848468" y="1118250"/>
            <a:ext cx="375646" cy="388784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REGULAR</a:t>
            </a:r>
          </a:p>
        </p:txBody>
      </p:sp>
      <p:sp>
        <p:nvSpPr>
          <p:cNvPr id="40" name="Rectangle: Rounded Corners 39">
            <a:extLst>
              <a:ext uri="{FF2B5EF4-FFF2-40B4-BE49-F238E27FC236}">
                <a16:creationId xmlns:a16="http://schemas.microsoft.com/office/drawing/2014/main" id="{AF0FFC10-9E42-477B-BE1C-C4F46B16C5B1}"/>
              </a:ext>
            </a:extLst>
          </p:cNvPr>
          <p:cNvSpPr/>
          <p:nvPr/>
        </p:nvSpPr>
        <p:spPr>
          <a:xfrm>
            <a:off x="11507752" y="2526436"/>
            <a:ext cx="443947" cy="419305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SMAL</a:t>
            </a:r>
          </a:p>
          <a:p>
            <a:pPr algn="ctr"/>
            <a:r>
              <a:rPr lang="en-US" b="1" dirty="0">
                <a:solidFill>
                  <a:srgbClr val="002060"/>
                </a:solidFill>
                <a:effectLst>
                  <a:outerShdw blurRad="38100" dist="38100" dir="2700000" algn="tl">
                    <a:srgbClr val="000000">
                      <a:alpha val="43137"/>
                    </a:srgbClr>
                  </a:outerShdw>
                </a:effectLst>
              </a:rPr>
              <a:t>L</a:t>
            </a:r>
          </a:p>
          <a:p>
            <a:pPr algn="ctr"/>
            <a:r>
              <a:rPr lang="en-US" b="1" dirty="0">
                <a:solidFill>
                  <a:srgbClr val="002060"/>
                </a:solidFill>
                <a:effectLst>
                  <a:outerShdw blurRad="38100" dist="38100" dir="2700000" algn="tl">
                    <a:srgbClr val="000000">
                      <a:alpha val="43137"/>
                    </a:srgbClr>
                  </a:outerShdw>
                </a:effectLst>
              </a:rPr>
              <a:t> SCAL</a:t>
            </a:r>
          </a:p>
          <a:p>
            <a:pPr algn="ctr"/>
            <a:r>
              <a:rPr lang="en-US" b="1" dirty="0">
                <a:solidFill>
                  <a:srgbClr val="002060"/>
                </a:solidFill>
                <a:effectLst>
                  <a:outerShdw blurRad="38100" dist="38100" dir="2700000" algn="tl">
                    <a:srgbClr val="000000">
                      <a:alpha val="43137"/>
                    </a:srgbClr>
                  </a:outerShdw>
                </a:effectLst>
              </a:rPr>
              <a:t>E</a:t>
            </a:r>
          </a:p>
        </p:txBody>
      </p:sp>
      <p:cxnSp>
        <p:nvCxnSpPr>
          <p:cNvPr id="45" name="Straight Connector 44">
            <a:extLst>
              <a:ext uri="{FF2B5EF4-FFF2-40B4-BE49-F238E27FC236}">
                <a16:creationId xmlns:a16="http://schemas.microsoft.com/office/drawing/2014/main" id="{2C73F0F5-9683-4155-B9D2-5107247B6A41}"/>
              </a:ext>
            </a:extLst>
          </p:cNvPr>
          <p:cNvCxnSpPr>
            <a:cxnSpLocks/>
          </p:cNvCxnSpPr>
          <p:nvPr/>
        </p:nvCxnSpPr>
        <p:spPr>
          <a:xfrm>
            <a:off x="11108572" y="6615958"/>
            <a:ext cx="39918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A3F9B6D1-0284-4CA3-A289-4AF2AEB0077D}"/>
              </a:ext>
            </a:extLst>
          </p:cNvPr>
          <p:cNvCxnSpPr>
            <a:cxnSpLocks/>
          </p:cNvCxnSpPr>
          <p:nvPr/>
        </p:nvCxnSpPr>
        <p:spPr>
          <a:xfrm>
            <a:off x="1192372" y="1263898"/>
            <a:ext cx="38844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ounded Rectangle 69">
            <a:extLst>
              <a:ext uri="{FF2B5EF4-FFF2-40B4-BE49-F238E27FC236}">
                <a16:creationId xmlns:a16="http://schemas.microsoft.com/office/drawing/2014/main" id="{889CA895-2C16-42F1-8851-F00E64EA08A3}"/>
              </a:ext>
            </a:extLst>
          </p:cNvPr>
          <p:cNvSpPr/>
          <p:nvPr/>
        </p:nvSpPr>
        <p:spPr>
          <a:xfrm>
            <a:off x="10197976" y="1141516"/>
            <a:ext cx="1089742" cy="141035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a:t>
            </a:r>
          </a:p>
        </p:txBody>
      </p:sp>
      <p:sp>
        <p:nvSpPr>
          <p:cNvPr id="49" name="Rounded Rectangle 71">
            <a:extLst>
              <a:ext uri="{FF2B5EF4-FFF2-40B4-BE49-F238E27FC236}">
                <a16:creationId xmlns:a16="http://schemas.microsoft.com/office/drawing/2014/main" id="{EA3DF789-459D-49EA-BC14-44844FE25664}"/>
              </a:ext>
            </a:extLst>
          </p:cNvPr>
          <p:cNvSpPr/>
          <p:nvPr/>
        </p:nvSpPr>
        <p:spPr>
          <a:xfrm>
            <a:off x="10183791" y="2601411"/>
            <a:ext cx="1099664" cy="237763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a:t>
            </a:r>
            <a:r>
              <a:rPr lang="en-GB" b="1">
                <a:solidFill>
                  <a:schemeClr val="bg1"/>
                </a:solidFill>
                <a:latin typeface="Trebuchet MS" panose="020B0603020202020204" pitchFamily="34" charset="0"/>
              </a:rPr>
              <a:t>of action</a:t>
            </a:r>
            <a:endParaRPr lang="en-GB" b="1" dirty="0">
              <a:solidFill>
                <a:schemeClr val="bg1"/>
              </a:solidFill>
              <a:latin typeface="Trebuchet MS" panose="020B0603020202020204" pitchFamily="34" charset="0"/>
            </a:endParaRPr>
          </a:p>
        </p:txBody>
      </p:sp>
      <p:sp>
        <p:nvSpPr>
          <p:cNvPr id="50" name="Rounded Rectangle 66">
            <a:extLst>
              <a:ext uri="{FF2B5EF4-FFF2-40B4-BE49-F238E27FC236}">
                <a16:creationId xmlns:a16="http://schemas.microsoft.com/office/drawing/2014/main" id="{723EAA71-A704-4EB2-8683-44472F9538A4}"/>
              </a:ext>
            </a:extLst>
          </p:cNvPr>
          <p:cNvSpPr/>
          <p:nvPr/>
        </p:nvSpPr>
        <p:spPr>
          <a:xfrm>
            <a:off x="10183791" y="5089254"/>
            <a:ext cx="1099664"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sz="1600" b="1" dirty="0">
                <a:solidFill>
                  <a:schemeClr val="bg1"/>
                </a:solidFill>
                <a:latin typeface="Trebuchet MS" panose="020B0603020202020204" pitchFamily="34" charset="0"/>
              </a:rPr>
              <a:t>Field of action</a:t>
            </a:r>
          </a:p>
        </p:txBody>
      </p:sp>
    </p:spTree>
    <p:extLst>
      <p:ext uri="{BB962C8B-B14F-4D97-AF65-F5344CB8AC3E}">
        <p14:creationId xmlns:p14="http://schemas.microsoft.com/office/powerpoint/2010/main" val="36225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160325" y="0"/>
            <a:ext cx="27957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2666362" cy="581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5168766" y="444828"/>
            <a:ext cx="3330494" cy="523220"/>
          </a:xfrm>
          <a:prstGeom prst="rect">
            <a:avLst/>
          </a:prstGeom>
          <a:noFill/>
        </p:spPr>
        <p:txBody>
          <a:bodyPr wrap="square" rtlCol="0">
            <a:spAutoFit/>
          </a:bodyPr>
          <a:lstStyle/>
          <a:p>
            <a:r>
              <a:rPr lang="de-AT" sz="2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2800" b="1" dirty="0" err="1">
                <a:solidFill>
                  <a:srgbClr val="002060"/>
                </a:solidFill>
                <a:effectLst>
                  <a:outerShdw blurRad="38100" dist="38100" dir="2700000" algn="tl">
                    <a:srgbClr val="000000">
                      <a:alpha val="43137"/>
                    </a:srgbClr>
                  </a:outerShdw>
                </a:effectLst>
                <a:latin typeface="Trebuchet MS" panose="020B0603020202020204" pitchFamily="34" charset="0"/>
              </a:rPr>
              <a:t>logi</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c</a:t>
            </a:r>
            <a:endPar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5B64CF7-63C5-4EA7-BA49-D4C242745DAE}"/>
              </a:ext>
            </a:extLst>
          </p:cNvPr>
          <p:cNvSpPr/>
          <p:nvPr/>
        </p:nvSpPr>
        <p:spPr>
          <a:xfrm>
            <a:off x="2482013" y="1215684"/>
            <a:ext cx="8361832" cy="84065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FF4D044-E838-44AA-BE45-1BCABC3477CE}"/>
              </a:ext>
            </a:extLst>
          </p:cNvPr>
          <p:cNvSpPr/>
          <p:nvPr/>
        </p:nvSpPr>
        <p:spPr>
          <a:xfrm>
            <a:off x="2482013" y="2106223"/>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1055E5B-BA9A-41F0-B06F-76B6160D3373}"/>
              </a:ext>
            </a:extLst>
          </p:cNvPr>
          <p:cNvSpPr/>
          <p:nvPr/>
        </p:nvSpPr>
        <p:spPr>
          <a:xfrm>
            <a:off x="2482013" y="3116792"/>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6B2C3B61-66E5-4B17-A7E5-EFE46DB4EF46}"/>
              </a:ext>
            </a:extLst>
          </p:cNvPr>
          <p:cNvSpPr/>
          <p:nvPr/>
        </p:nvSpPr>
        <p:spPr>
          <a:xfrm>
            <a:off x="2482013" y="4092417"/>
            <a:ext cx="8361831"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1AF12E8D-DC4A-45AF-B0E2-23BD4ED50AE5}"/>
              </a:ext>
            </a:extLst>
          </p:cNvPr>
          <p:cNvSpPr/>
          <p:nvPr/>
        </p:nvSpPr>
        <p:spPr>
          <a:xfrm>
            <a:off x="2482013" y="5016930"/>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E6D3D3-313F-4A15-B727-9B6DFEFC7D3B}"/>
              </a:ext>
            </a:extLst>
          </p:cNvPr>
          <p:cNvSpPr/>
          <p:nvPr/>
        </p:nvSpPr>
        <p:spPr>
          <a:xfrm>
            <a:off x="7413363" y="2184440"/>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of </a:t>
            </a:r>
            <a:r>
              <a:rPr lang="en-US" dirty="0" err="1">
                <a:latin typeface="Trebuchet MS" panose="020B0603020202020204" pitchFamily="34" charset="0"/>
              </a:rPr>
              <a:t>Programme</a:t>
            </a:r>
            <a:r>
              <a:rPr lang="en-US" dirty="0">
                <a:latin typeface="Trebuchet MS" panose="020B0603020202020204" pitchFamily="34" charset="0"/>
              </a:rPr>
              <a:t> area</a:t>
            </a:r>
          </a:p>
        </p:txBody>
      </p:sp>
      <p:sp>
        <p:nvSpPr>
          <p:cNvPr id="60" name="Rectangle 59">
            <a:extLst>
              <a:ext uri="{FF2B5EF4-FFF2-40B4-BE49-F238E27FC236}">
                <a16:creationId xmlns:a16="http://schemas.microsoft.com/office/drawing/2014/main" id="{BDB8E3A9-A0AB-4756-9A9A-41A8FD315F88}"/>
              </a:ext>
            </a:extLst>
          </p:cNvPr>
          <p:cNvSpPr/>
          <p:nvPr/>
        </p:nvSpPr>
        <p:spPr>
          <a:xfrm>
            <a:off x="2702961" y="2219061"/>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addressed by the project</a:t>
            </a:r>
          </a:p>
        </p:txBody>
      </p:sp>
      <p:sp>
        <p:nvSpPr>
          <p:cNvPr id="61" name="Rectangle 60">
            <a:extLst>
              <a:ext uri="{FF2B5EF4-FFF2-40B4-BE49-F238E27FC236}">
                <a16:creationId xmlns:a16="http://schemas.microsoft.com/office/drawing/2014/main" id="{D0F86D85-201F-4F4C-9415-7E9BCCCC85DF}"/>
              </a:ext>
            </a:extLst>
          </p:cNvPr>
          <p:cNvSpPr/>
          <p:nvPr/>
        </p:nvSpPr>
        <p:spPr>
          <a:xfrm>
            <a:off x="2702961" y="3203744"/>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objective</a:t>
            </a:r>
            <a:r>
              <a:rPr lang="ro-RO" dirty="0">
                <a:latin typeface="Trebuchet MS" panose="020B0603020202020204" pitchFamily="34" charset="0"/>
              </a:rPr>
              <a:t>s</a:t>
            </a:r>
            <a:endParaRPr lang="en-US" dirty="0">
              <a:latin typeface="Trebuchet MS" panose="020B0603020202020204" pitchFamily="34" charset="0"/>
            </a:endParaRPr>
          </a:p>
        </p:txBody>
      </p:sp>
      <p:sp>
        <p:nvSpPr>
          <p:cNvPr id="63" name="Rectangle 62">
            <a:extLst>
              <a:ext uri="{FF2B5EF4-FFF2-40B4-BE49-F238E27FC236}">
                <a16:creationId xmlns:a16="http://schemas.microsoft.com/office/drawing/2014/main" id="{6FD9021B-9161-4F28-8C9E-B1D709FE2718}"/>
              </a:ext>
            </a:extLst>
          </p:cNvPr>
          <p:cNvSpPr/>
          <p:nvPr/>
        </p:nvSpPr>
        <p:spPr>
          <a:xfrm>
            <a:off x="2702960" y="4189204"/>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Activities</a:t>
            </a:r>
          </a:p>
        </p:txBody>
      </p:sp>
      <p:sp>
        <p:nvSpPr>
          <p:cNvPr id="64" name="Rectangle 63">
            <a:extLst>
              <a:ext uri="{FF2B5EF4-FFF2-40B4-BE49-F238E27FC236}">
                <a16:creationId xmlns:a16="http://schemas.microsoft.com/office/drawing/2014/main" id="{EE200044-BBB7-4365-A902-87496A1687F0}"/>
              </a:ext>
            </a:extLst>
          </p:cNvPr>
          <p:cNvSpPr/>
          <p:nvPr/>
        </p:nvSpPr>
        <p:spPr>
          <a:xfrm>
            <a:off x="2702961" y="5164070"/>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Outputs</a:t>
            </a:r>
          </a:p>
        </p:txBody>
      </p:sp>
      <p:sp>
        <p:nvSpPr>
          <p:cNvPr id="65" name="Rectangle 64">
            <a:extLst>
              <a:ext uri="{FF2B5EF4-FFF2-40B4-BE49-F238E27FC236}">
                <a16:creationId xmlns:a16="http://schemas.microsoft.com/office/drawing/2014/main" id="{1E9AC5D3-9E97-49C9-8724-7D4BFDCB0E40}"/>
              </a:ext>
            </a:extLst>
          </p:cNvPr>
          <p:cNvSpPr/>
          <p:nvPr/>
        </p:nvSpPr>
        <p:spPr>
          <a:xfrm>
            <a:off x="7413362" y="1320758"/>
            <a:ext cx="315148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PROGRAMME</a:t>
            </a:r>
          </a:p>
        </p:txBody>
      </p:sp>
      <p:sp>
        <p:nvSpPr>
          <p:cNvPr id="66" name="Rectangle 65">
            <a:extLst>
              <a:ext uri="{FF2B5EF4-FFF2-40B4-BE49-F238E27FC236}">
                <a16:creationId xmlns:a16="http://schemas.microsoft.com/office/drawing/2014/main" id="{C0A632D4-9F5E-4EC3-B270-39ECE8BB13F4}"/>
              </a:ext>
            </a:extLst>
          </p:cNvPr>
          <p:cNvSpPr/>
          <p:nvPr/>
        </p:nvSpPr>
        <p:spPr>
          <a:xfrm>
            <a:off x="2722504" y="1305034"/>
            <a:ext cx="347900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PROJECT </a:t>
            </a:r>
          </a:p>
        </p:txBody>
      </p:sp>
      <p:sp>
        <p:nvSpPr>
          <p:cNvPr id="67" name="Rectangle 66">
            <a:extLst>
              <a:ext uri="{FF2B5EF4-FFF2-40B4-BE49-F238E27FC236}">
                <a16:creationId xmlns:a16="http://schemas.microsoft.com/office/drawing/2014/main" id="{D2D7F501-C72C-4FA1-B5BA-CE7553E07898}"/>
              </a:ext>
            </a:extLst>
          </p:cNvPr>
          <p:cNvSpPr/>
          <p:nvPr/>
        </p:nvSpPr>
        <p:spPr>
          <a:xfrm>
            <a:off x="7413363" y="3195862"/>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a:t>
            </a:r>
          </a:p>
          <a:p>
            <a:pPr algn="ctr"/>
            <a:r>
              <a:rPr lang="en-US" dirty="0">
                <a:latin typeface="Trebuchet MS" panose="020B0603020202020204" pitchFamily="34" charset="0"/>
              </a:rPr>
              <a:t>specific objectives</a:t>
            </a:r>
          </a:p>
        </p:txBody>
      </p:sp>
      <p:sp>
        <p:nvSpPr>
          <p:cNvPr id="68" name="Rectangle 67">
            <a:extLst>
              <a:ext uri="{FF2B5EF4-FFF2-40B4-BE49-F238E27FC236}">
                <a16:creationId xmlns:a16="http://schemas.microsoft.com/office/drawing/2014/main" id="{370AA54E-D7E2-455E-B061-C2C39CBA33B8}"/>
              </a:ext>
            </a:extLst>
          </p:cNvPr>
          <p:cNvSpPr/>
          <p:nvPr/>
        </p:nvSpPr>
        <p:spPr>
          <a:xfrm>
            <a:off x="7413363" y="4140681"/>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Fields of actions</a:t>
            </a:r>
          </a:p>
        </p:txBody>
      </p:sp>
      <p:sp>
        <p:nvSpPr>
          <p:cNvPr id="69" name="Rectangle 68">
            <a:extLst>
              <a:ext uri="{FF2B5EF4-FFF2-40B4-BE49-F238E27FC236}">
                <a16:creationId xmlns:a16="http://schemas.microsoft.com/office/drawing/2014/main" id="{D75467D2-F22A-41FC-8B4D-04E0611B00A4}"/>
              </a:ext>
            </a:extLst>
          </p:cNvPr>
          <p:cNvSpPr/>
          <p:nvPr/>
        </p:nvSpPr>
        <p:spPr>
          <a:xfrm>
            <a:off x="7413363" y="5102986"/>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Output indicators</a:t>
            </a:r>
          </a:p>
        </p:txBody>
      </p:sp>
      <p:sp>
        <p:nvSpPr>
          <p:cNvPr id="6" name="Arrow: Right 5">
            <a:extLst>
              <a:ext uri="{FF2B5EF4-FFF2-40B4-BE49-F238E27FC236}">
                <a16:creationId xmlns:a16="http://schemas.microsoft.com/office/drawing/2014/main" id="{69D39B47-6238-47EF-94A8-3EA8F258FD9B}"/>
              </a:ext>
            </a:extLst>
          </p:cNvPr>
          <p:cNvSpPr/>
          <p:nvPr/>
        </p:nvSpPr>
        <p:spPr>
          <a:xfrm>
            <a:off x="6605413" y="1646293"/>
            <a:ext cx="457200" cy="998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4EE02AC9-FFD4-48C1-AB01-18D8255C4007}"/>
              </a:ext>
            </a:extLst>
          </p:cNvPr>
          <p:cNvSpPr/>
          <p:nvPr/>
        </p:nvSpPr>
        <p:spPr>
          <a:xfrm>
            <a:off x="6633847" y="2611336"/>
            <a:ext cx="457200" cy="8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5985E588-E097-4B55-9348-46D61480EBAE}"/>
              </a:ext>
            </a:extLst>
          </p:cNvPr>
          <p:cNvSpPr/>
          <p:nvPr/>
        </p:nvSpPr>
        <p:spPr>
          <a:xfrm>
            <a:off x="6605413" y="3532120"/>
            <a:ext cx="457200" cy="110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4288E414-F09D-4242-8939-BB6A18CB34DE}"/>
              </a:ext>
            </a:extLst>
          </p:cNvPr>
          <p:cNvSpPr/>
          <p:nvPr/>
        </p:nvSpPr>
        <p:spPr>
          <a:xfrm>
            <a:off x="6605413" y="4523809"/>
            <a:ext cx="457200" cy="1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0EFC66FC-6A94-495D-938E-554B1E8360CA}"/>
              </a:ext>
            </a:extLst>
          </p:cNvPr>
          <p:cNvSpPr/>
          <p:nvPr/>
        </p:nvSpPr>
        <p:spPr>
          <a:xfrm>
            <a:off x="6662928" y="5424840"/>
            <a:ext cx="457200" cy="1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A8012978-2BE3-4DAC-B41A-0CD80C1BF6A3}"/>
              </a:ext>
            </a:extLst>
          </p:cNvPr>
          <p:cNvSpPr/>
          <p:nvPr/>
        </p:nvSpPr>
        <p:spPr>
          <a:xfrm>
            <a:off x="2482014" y="5955415"/>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AC93FED-ED51-4781-A26C-0BF43077EEB7}"/>
              </a:ext>
            </a:extLst>
          </p:cNvPr>
          <p:cNvSpPr/>
          <p:nvPr/>
        </p:nvSpPr>
        <p:spPr>
          <a:xfrm>
            <a:off x="2702960" y="6034485"/>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Results</a:t>
            </a:r>
          </a:p>
        </p:txBody>
      </p:sp>
      <p:sp>
        <p:nvSpPr>
          <p:cNvPr id="76" name="Rectangle 75">
            <a:extLst>
              <a:ext uri="{FF2B5EF4-FFF2-40B4-BE49-F238E27FC236}">
                <a16:creationId xmlns:a16="http://schemas.microsoft.com/office/drawing/2014/main" id="{D88B4532-BB58-4C60-BBE6-1F4C51C8B5A0}"/>
              </a:ext>
            </a:extLst>
          </p:cNvPr>
          <p:cNvSpPr/>
          <p:nvPr/>
        </p:nvSpPr>
        <p:spPr>
          <a:xfrm>
            <a:off x="7413363" y="6034485"/>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Result  indicators</a:t>
            </a:r>
          </a:p>
        </p:txBody>
      </p:sp>
      <p:sp>
        <p:nvSpPr>
          <p:cNvPr id="77" name="Arrow: Right 76">
            <a:extLst>
              <a:ext uri="{FF2B5EF4-FFF2-40B4-BE49-F238E27FC236}">
                <a16:creationId xmlns:a16="http://schemas.microsoft.com/office/drawing/2014/main" id="{F2562863-5C67-4B0E-8002-105A23B233C2}"/>
              </a:ext>
            </a:extLst>
          </p:cNvPr>
          <p:cNvSpPr/>
          <p:nvPr/>
        </p:nvSpPr>
        <p:spPr>
          <a:xfrm>
            <a:off x="6662928" y="6277917"/>
            <a:ext cx="4572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urved Right 2">
            <a:extLst>
              <a:ext uri="{FF2B5EF4-FFF2-40B4-BE49-F238E27FC236}">
                <a16:creationId xmlns:a16="http://schemas.microsoft.com/office/drawing/2014/main" id="{3E8BF41D-428B-46D8-A2A6-AD5E9C39B1A3}"/>
              </a:ext>
            </a:extLst>
          </p:cNvPr>
          <p:cNvSpPr/>
          <p:nvPr/>
        </p:nvSpPr>
        <p:spPr>
          <a:xfrm>
            <a:off x="1917290" y="2655291"/>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Right 30">
            <a:extLst>
              <a:ext uri="{FF2B5EF4-FFF2-40B4-BE49-F238E27FC236}">
                <a16:creationId xmlns:a16="http://schemas.microsoft.com/office/drawing/2014/main" id="{D0E54AC4-2ACF-4416-B699-AA7484C9BCCF}"/>
              </a:ext>
            </a:extLst>
          </p:cNvPr>
          <p:cNvSpPr/>
          <p:nvPr/>
        </p:nvSpPr>
        <p:spPr>
          <a:xfrm>
            <a:off x="1943119" y="3706976"/>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Right 31">
            <a:extLst>
              <a:ext uri="{FF2B5EF4-FFF2-40B4-BE49-F238E27FC236}">
                <a16:creationId xmlns:a16="http://schemas.microsoft.com/office/drawing/2014/main" id="{1C85F613-7E5B-4E1E-B92E-AA7436E1D371}"/>
              </a:ext>
            </a:extLst>
          </p:cNvPr>
          <p:cNvSpPr/>
          <p:nvPr/>
        </p:nvSpPr>
        <p:spPr>
          <a:xfrm>
            <a:off x="1941085" y="4726514"/>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0058E342-8A2E-403A-94EF-6850DD28022D}"/>
              </a:ext>
            </a:extLst>
          </p:cNvPr>
          <p:cNvSpPr/>
          <p:nvPr/>
        </p:nvSpPr>
        <p:spPr>
          <a:xfrm>
            <a:off x="1917450" y="5689733"/>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Left Brace 6">
            <a:extLst>
              <a:ext uri="{FF2B5EF4-FFF2-40B4-BE49-F238E27FC236}">
                <a16:creationId xmlns:a16="http://schemas.microsoft.com/office/drawing/2014/main" id="{29BF2B92-56D3-4903-BF51-3472349FB5BA}"/>
              </a:ext>
            </a:extLst>
          </p:cNvPr>
          <p:cNvSpPr/>
          <p:nvPr/>
        </p:nvSpPr>
        <p:spPr>
          <a:xfrm>
            <a:off x="1627154" y="3081191"/>
            <a:ext cx="189338" cy="3275064"/>
          </a:xfrm>
          <a:prstGeom prst="leftBrace">
            <a:avLst>
              <a:gd name="adj1" fmla="val 24581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045CA5A7-DEF2-4CCD-A4E8-9ACCDE6FAAD7}"/>
              </a:ext>
            </a:extLst>
          </p:cNvPr>
          <p:cNvSpPr/>
          <p:nvPr/>
        </p:nvSpPr>
        <p:spPr>
          <a:xfrm>
            <a:off x="1118331" y="2106223"/>
            <a:ext cx="406656" cy="4470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dirty="0">
                <a:latin typeface="Trebuchet MS" panose="020B0603020202020204" pitchFamily="34" charset="0"/>
              </a:rPr>
              <a:t>Change</a:t>
            </a:r>
          </a:p>
        </p:txBody>
      </p:sp>
    </p:spTree>
    <p:extLst>
      <p:ext uri="{BB962C8B-B14F-4D97-AF65-F5344CB8AC3E}">
        <p14:creationId xmlns:p14="http://schemas.microsoft.com/office/powerpoint/2010/main" val="865035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4571</TotalTime>
  <Words>3983</Words>
  <Application>Microsoft Office PowerPoint</Application>
  <PresentationFormat>Widescreen</PresentationFormat>
  <Paragraphs>545</Paragraphs>
  <Slides>28</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Arial</vt:lpstr>
      <vt:lpstr>Calibri</vt:lpstr>
      <vt:lpstr>Calibri Light</vt:lpstr>
      <vt:lpstr>Courier New</vt:lpstr>
      <vt:lpstr>Gill Sans</vt:lpstr>
      <vt:lpstr>Symbol</vt:lpstr>
      <vt:lpstr>Times New Roman</vt:lpstr>
      <vt:lpstr>Trebuchet MS</vt:lpstr>
      <vt:lpstr>Tw Cen MT</vt:lpstr>
      <vt:lpstr>Wingdings</vt:lpstr>
      <vt:lpstr>Office Theme</vt:lpstr>
      <vt:lpstr>Section Break Slide Master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Stanciu</dc:creator>
  <cp:lastModifiedBy>Eugenia Stanciu</cp:lastModifiedBy>
  <cp:revision>566</cp:revision>
  <cp:lastPrinted>2023-04-10T15:51:31Z</cp:lastPrinted>
  <dcterms:created xsi:type="dcterms:W3CDTF">2020-09-29T10:58:38Z</dcterms:created>
  <dcterms:modified xsi:type="dcterms:W3CDTF">2024-05-16T12:58:24Z</dcterms:modified>
</cp:coreProperties>
</file>