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64" r:id="rId3"/>
  </p:sldMasterIdLst>
  <p:notesMasterIdLst>
    <p:notesMasterId r:id="rId33"/>
  </p:notesMasterIdLst>
  <p:sldIdLst>
    <p:sldId id="617" r:id="rId4"/>
    <p:sldId id="648" r:id="rId5"/>
    <p:sldId id="604" r:id="rId6"/>
    <p:sldId id="596" r:id="rId7"/>
    <p:sldId id="478" r:id="rId8"/>
    <p:sldId id="649" r:id="rId9"/>
    <p:sldId id="624" r:id="rId10"/>
    <p:sldId id="644" r:id="rId11"/>
    <p:sldId id="646" r:id="rId12"/>
    <p:sldId id="645" r:id="rId13"/>
    <p:sldId id="616" r:id="rId14"/>
    <p:sldId id="483" r:id="rId15"/>
    <p:sldId id="491" r:id="rId16"/>
    <p:sldId id="486" r:id="rId17"/>
    <p:sldId id="488" r:id="rId18"/>
    <p:sldId id="490" r:id="rId19"/>
    <p:sldId id="618" r:id="rId20"/>
    <p:sldId id="489" r:id="rId21"/>
    <p:sldId id="473" r:id="rId22"/>
    <p:sldId id="619" r:id="rId23"/>
    <p:sldId id="482" r:id="rId24"/>
    <p:sldId id="480" r:id="rId25"/>
    <p:sldId id="595" r:id="rId26"/>
    <p:sldId id="629" r:id="rId27"/>
    <p:sldId id="630" r:id="rId28"/>
    <p:sldId id="599" r:id="rId29"/>
    <p:sldId id="638" r:id="rId30"/>
    <p:sldId id="609" r:id="rId31"/>
    <p:sldId id="475" r:id="rId32"/>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genia Stanciu" initials="ES" lastIdx="1" clrIdx="0">
    <p:extLst>
      <p:ext uri="{19B8F6BF-5375-455C-9EA6-DF929625EA0E}">
        <p15:presenceInfo xmlns:p15="http://schemas.microsoft.com/office/powerpoint/2012/main" userId="S-1-5-21-4055720330-3796296415-3512186660-70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8FE"/>
    <a:srgbClr val="E0C4FC"/>
    <a:srgbClr val="C087F9"/>
    <a:srgbClr val="00A0A8"/>
    <a:srgbClr val="FF7C80"/>
    <a:srgbClr val="FF5050"/>
    <a:srgbClr val="52CBBE"/>
    <a:srgbClr val="92D050"/>
    <a:srgbClr val="FEC630"/>
    <a:srgbClr val="FF5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86" autoAdjust="0"/>
    <p:restoredTop sz="74970" autoAdjust="0"/>
  </p:normalViewPr>
  <p:slideViewPr>
    <p:cSldViewPr snapToGrid="0">
      <p:cViewPr varScale="1">
        <p:scale>
          <a:sx n="82" d="100"/>
          <a:sy n="82" d="100"/>
        </p:scale>
        <p:origin x="231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9C58E02C-73C3-4852-BD99-08FB4B62F87B}">
      <dgm:prSet custT="1"/>
      <dgm:spPr>
        <a:solidFill>
          <a:schemeClr val="accent3">
            <a:lumMod val="40000"/>
            <a:lumOff val="60000"/>
          </a:schemeClr>
        </a:solidFill>
      </dgm:spPr>
      <dgm:t>
        <a:bodyPr/>
        <a:lstStyle/>
        <a:p>
          <a:pPr>
            <a:lnSpc>
              <a:spcPct val="150000"/>
            </a:lnSpc>
            <a:buNone/>
          </a:pPr>
          <a:r>
            <a:rPr lang="en-US" sz="1800" b="1" dirty="0" err="1">
              <a:solidFill>
                <a:srgbClr val="C00000"/>
              </a:solidFill>
              <a:latin typeface="Trebuchet MS" panose="020B0603020202020204" pitchFamily="34" charset="0"/>
              <a:ea typeface="+mn-ea"/>
              <a:cs typeface="+mn-cs"/>
            </a:rPr>
            <a:t>Organisations</a:t>
          </a:r>
          <a:r>
            <a:rPr lang="en-US" sz="1800" b="1" dirty="0">
              <a:solidFill>
                <a:srgbClr val="C00000"/>
              </a:solidFill>
              <a:latin typeface="Trebuchet MS" panose="020B0603020202020204" pitchFamily="34" charset="0"/>
              <a:ea typeface="+mn-ea"/>
              <a:cs typeface="+mn-cs"/>
            </a:rPr>
            <a:t> cooperating across borders (RCO87) </a:t>
          </a:r>
        </a:p>
      </dgm:t>
    </dgm:pt>
    <dgm:pt modelId="{685808C6-1099-4886-A6D6-B25AD252C480}" type="parTrans" cxnId="{6E186A14-2802-4BAB-9F72-AF24501BDD1C}">
      <dgm:prSet/>
      <dgm:spPr/>
      <dgm:t>
        <a:bodyPr/>
        <a:lstStyle/>
        <a:p>
          <a:endParaRPr lang="en-US"/>
        </a:p>
      </dgm:t>
    </dgm:pt>
    <dgm:pt modelId="{773F95C3-2242-4271-8651-DCA79EFDC58B}" type="sibTrans" cxnId="{6E186A14-2802-4BAB-9F72-AF24501BDD1C}">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D37340EB-47AD-4956-8132-29B831955773}" type="pres">
      <dgm:prSet presAssocID="{9C58E02C-73C3-4852-BD99-08FB4B62F87B}" presName="horFlow" presStyleCnt="0"/>
      <dgm:spPr/>
    </dgm:pt>
    <dgm:pt modelId="{0FFB4D7E-0F65-41AA-BA2E-88C420087752}" type="pres">
      <dgm:prSet presAssocID="{9C58E02C-73C3-4852-BD99-08FB4B62F87B}" presName="bigChev" presStyleLbl="node1" presStyleIdx="0" presStyleCnt="1" custScaleX="55175" custScaleY="30311" custLinFactNeighborX="-28334" custLinFactNeighborY="-44209"/>
      <dgm:spPr/>
    </dgm:pt>
  </dgm:ptLst>
  <dgm:cxnLst>
    <dgm:cxn modelId="{6E186A14-2802-4BAB-9F72-AF24501BDD1C}" srcId="{0D52E90D-035F-45F7-9B1F-EE3F6BB12AED}" destId="{9C58E02C-73C3-4852-BD99-08FB4B62F87B}" srcOrd="0" destOrd="0" parTransId="{685808C6-1099-4886-A6D6-B25AD252C480}" sibTransId="{773F95C3-2242-4271-8651-DCA79EFDC58B}"/>
    <dgm:cxn modelId="{4F478D5B-161F-4CA4-8977-4E847ECF42D6}" type="presOf" srcId="{0D52E90D-035F-45F7-9B1F-EE3F6BB12AED}" destId="{9FF94430-1F72-403B-A7B7-7949C2F33221}" srcOrd="0" destOrd="0" presId="urn:microsoft.com/office/officeart/2005/8/layout/lProcess3"/>
    <dgm:cxn modelId="{ED38A257-6455-40F6-BC22-87131D30FC43}" type="presOf" srcId="{9C58E02C-73C3-4852-BD99-08FB4B62F87B}" destId="{0FFB4D7E-0F65-41AA-BA2E-88C420087752}" srcOrd="0" destOrd="0" presId="urn:microsoft.com/office/officeart/2005/8/layout/lProcess3"/>
    <dgm:cxn modelId="{DC827A53-4711-4B01-BDA3-9B24FFFAE9DF}" type="presParOf" srcId="{9FF94430-1F72-403B-A7B7-7949C2F33221}" destId="{D37340EB-47AD-4956-8132-29B831955773}" srcOrd="0" destOrd="0" presId="urn:microsoft.com/office/officeart/2005/8/layout/lProcess3"/>
    <dgm:cxn modelId="{077D79D5-B2AA-4C4C-A7B1-C7A4C25BAF6E}" type="presParOf" srcId="{D37340EB-47AD-4956-8132-29B831955773}" destId="{0FFB4D7E-0F65-41AA-BA2E-88C420087752}"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Lst>
  <dgm:cxnLst>
    <dgm:cxn modelId="{4F478D5B-161F-4CA4-8977-4E847ECF42D6}" type="presOf" srcId="{0D52E90D-035F-45F7-9B1F-EE3F6BB12AED}" destId="{9FF94430-1F72-403B-A7B7-7949C2F33221}"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9C58E02C-73C3-4852-BD99-08FB4B62F87B}">
      <dgm:prSet custT="1"/>
      <dgm:spPr>
        <a:solidFill>
          <a:schemeClr val="accent3">
            <a:lumMod val="40000"/>
            <a:lumOff val="60000"/>
          </a:schemeClr>
        </a:solidFill>
      </dgm:spPr>
      <dgm:t>
        <a:bodyPr/>
        <a:lstStyle/>
        <a:p>
          <a:pPr>
            <a:lnSpc>
              <a:spcPct val="150000"/>
            </a:lnSpc>
            <a:buNone/>
          </a:pPr>
          <a:r>
            <a:rPr lang="en-US" sz="1800" b="1" dirty="0">
              <a:solidFill>
                <a:srgbClr val="C00000"/>
              </a:solidFill>
              <a:latin typeface="Trebuchet MS" panose="020B0603020202020204" pitchFamily="34" charset="0"/>
              <a:ea typeface="+mn-ea"/>
              <a:cs typeface="+mn-cs"/>
            </a:rPr>
            <a:t>Public events across borders jointly organized (RCO115)</a:t>
          </a:r>
        </a:p>
      </dgm:t>
    </dgm:pt>
    <dgm:pt modelId="{685808C6-1099-4886-A6D6-B25AD252C480}" type="parTrans" cxnId="{6E186A14-2802-4BAB-9F72-AF24501BDD1C}">
      <dgm:prSet/>
      <dgm:spPr/>
      <dgm:t>
        <a:bodyPr/>
        <a:lstStyle/>
        <a:p>
          <a:endParaRPr lang="en-US"/>
        </a:p>
      </dgm:t>
    </dgm:pt>
    <dgm:pt modelId="{773F95C3-2242-4271-8651-DCA79EFDC58B}" type="sibTrans" cxnId="{6E186A14-2802-4BAB-9F72-AF24501BDD1C}">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D37340EB-47AD-4956-8132-29B831955773}" type="pres">
      <dgm:prSet presAssocID="{9C58E02C-73C3-4852-BD99-08FB4B62F87B}" presName="horFlow" presStyleCnt="0"/>
      <dgm:spPr/>
    </dgm:pt>
    <dgm:pt modelId="{0FFB4D7E-0F65-41AA-BA2E-88C420087752}" type="pres">
      <dgm:prSet presAssocID="{9C58E02C-73C3-4852-BD99-08FB4B62F87B}" presName="bigChev" presStyleLbl="node1" presStyleIdx="0" presStyleCnt="1" custScaleX="58419" custScaleY="40057" custLinFactNeighborX="-21058" custLinFactNeighborY="-50237"/>
      <dgm:spPr/>
    </dgm:pt>
  </dgm:ptLst>
  <dgm:cxnLst>
    <dgm:cxn modelId="{6E186A14-2802-4BAB-9F72-AF24501BDD1C}" srcId="{0D52E90D-035F-45F7-9B1F-EE3F6BB12AED}" destId="{9C58E02C-73C3-4852-BD99-08FB4B62F87B}" srcOrd="0" destOrd="0" parTransId="{685808C6-1099-4886-A6D6-B25AD252C480}" sibTransId="{773F95C3-2242-4271-8651-DCA79EFDC58B}"/>
    <dgm:cxn modelId="{4F478D5B-161F-4CA4-8977-4E847ECF42D6}" type="presOf" srcId="{0D52E90D-035F-45F7-9B1F-EE3F6BB12AED}" destId="{9FF94430-1F72-403B-A7B7-7949C2F33221}" srcOrd="0" destOrd="0" presId="urn:microsoft.com/office/officeart/2005/8/layout/lProcess3"/>
    <dgm:cxn modelId="{ED38A257-6455-40F6-BC22-87131D30FC43}" type="presOf" srcId="{9C58E02C-73C3-4852-BD99-08FB4B62F87B}" destId="{0FFB4D7E-0F65-41AA-BA2E-88C420087752}" srcOrd="0" destOrd="0" presId="urn:microsoft.com/office/officeart/2005/8/layout/lProcess3"/>
    <dgm:cxn modelId="{DC827A53-4711-4B01-BDA3-9B24FFFAE9DF}" type="presParOf" srcId="{9FF94430-1F72-403B-A7B7-7949C2F33221}" destId="{D37340EB-47AD-4956-8132-29B831955773}" srcOrd="0" destOrd="0" presId="urn:microsoft.com/office/officeart/2005/8/layout/lProcess3"/>
    <dgm:cxn modelId="{077D79D5-B2AA-4C4C-A7B1-C7A4C25BAF6E}" type="presParOf" srcId="{D37340EB-47AD-4956-8132-29B831955773}" destId="{0FFB4D7E-0F65-41AA-BA2E-88C420087752}"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9C58E02C-73C3-4852-BD99-08FB4B62F87B}">
      <dgm:prSet custT="1"/>
      <dgm:spPr>
        <a:solidFill>
          <a:schemeClr val="accent3">
            <a:lumMod val="40000"/>
            <a:lumOff val="60000"/>
          </a:schemeClr>
        </a:solidFill>
      </dgm:spPr>
      <dgm:t>
        <a:bodyPr/>
        <a:lstStyle/>
        <a:p>
          <a:pPr marL="0" marR="0" lvl="0" indent="0" defTabSz="914400" eaLnBrk="1" fontAlgn="auto" latinLnBrk="0" hangingPunct="1">
            <a:lnSpc>
              <a:spcPct val="150000"/>
            </a:lnSpc>
            <a:spcBef>
              <a:spcPts val="0"/>
            </a:spcBef>
            <a:spcAft>
              <a:spcPts val="0"/>
            </a:spcAft>
            <a:buClrTx/>
            <a:buSzTx/>
            <a:buFontTx/>
            <a:buNone/>
            <a:tabLst/>
            <a:defRPr/>
          </a:pPr>
          <a:endParaRPr lang="en-US" sz="1800" b="1" dirty="0">
            <a:solidFill>
              <a:srgbClr val="C00000"/>
            </a:solidFill>
            <a:latin typeface="Trebuchet MS" panose="020B0603020202020204" pitchFamily="34" charset="0"/>
            <a:ea typeface="+mn-ea"/>
            <a:cs typeface="+mn-cs"/>
          </a:endParaRPr>
        </a:p>
        <a:p>
          <a:pPr marL="0" marR="0" lvl="0" indent="0" defTabSz="914400" eaLnBrk="1" fontAlgn="auto" latinLnBrk="0" hangingPunct="1">
            <a:lnSpc>
              <a:spcPct val="150000"/>
            </a:lnSpc>
            <a:spcBef>
              <a:spcPts val="0"/>
            </a:spcBef>
            <a:spcAft>
              <a:spcPts val="0"/>
            </a:spcAft>
            <a:buClrTx/>
            <a:buSzTx/>
            <a:buFontTx/>
            <a:buNone/>
            <a:tabLst/>
            <a:defRPr/>
          </a:pPr>
          <a:r>
            <a:rPr lang="en-US" sz="1800" b="1" dirty="0">
              <a:solidFill>
                <a:srgbClr val="C00000"/>
              </a:solidFill>
              <a:latin typeface="Trebuchet MS" panose="020B0603020202020204" pitchFamily="34" charset="0"/>
              <a:ea typeface="+mn-ea"/>
              <a:cs typeface="+mn-cs"/>
            </a:rPr>
            <a:t>Participations in joint actions across borders (RCO81)</a:t>
          </a:r>
        </a:p>
        <a:p>
          <a:pPr marL="0" lvl="0" defTabSz="800100">
            <a:lnSpc>
              <a:spcPct val="90000"/>
            </a:lnSpc>
            <a:spcBef>
              <a:spcPct val="0"/>
            </a:spcBef>
            <a:spcAft>
              <a:spcPct val="35000"/>
            </a:spcAft>
            <a:buNone/>
          </a:pPr>
          <a:endParaRPr lang="en-US" sz="2300" b="1" dirty="0">
            <a:solidFill>
              <a:srgbClr val="002060"/>
            </a:solidFill>
            <a:latin typeface="Trebuchet MS" panose="020B0603020202020204" pitchFamily="34" charset="0"/>
            <a:ea typeface="+mn-ea"/>
            <a:cs typeface="+mn-cs"/>
          </a:endParaRPr>
        </a:p>
      </dgm:t>
    </dgm:pt>
    <dgm:pt modelId="{685808C6-1099-4886-A6D6-B25AD252C480}" type="parTrans" cxnId="{6E186A14-2802-4BAB-9F72-AF24501BDD1C}">
      <dgm:prSet/>
      <dgm:spPr/>
      <dgm:t>
        <a:bodyPr/>
        <a:lstStyle/>
        <a:p>
          <a:endParaRPr lang="en-US"/>
        </a:p>
      </dgm:t>
    </dgm:pt>
    <dgm:pt modelId="{773F95C3-2242-4271-8651-DCA79EFDC58B}" type="sibTrans" cxnId="{6E186A14-2802-4BAB-9F72-AF24501BDD1C}">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D37340EB-47AD-4956-8132-29B831955773}" type="pres">
      <dgm:prSet presAssocID="{9C58E02C-73C3-4852-BD99-08FB4B62F87B}" presName="horFlow" presStyleCnt="0"/>
      <dgm:spPr/>
    </dgm:pt>
    <dgm:pt modelId="{0FFB4D7E-0F65-41AA-BA2E-88C420087752}" type="pres">
      <dgm:prSet presAssocID="{9C58E02C-73C3-4852-BD99-08FB4B62F87B}" presName="bigChev" presStyleLbl="node1" presStyleIdx="0" presStyleCnt="1" custScaleX="47810" custScaleY="29491" custLinFactNeighborX="-24293" custLinFactNeighborY="-48586"/>
      <dgm:spPr/>
    </dgm:pt>
  </dgm:ptLst>
  <dgm:cxnLst>
    <dgm:cxn modelId="{6E186A14-2802-4BAB-9F72-AF24501BDD1C}" srcId="{0D52E90D-035F-45F7-9B1F-EE3F6BB12AED}" destId="{9C58E02C-73C3-4852-BD99-08FB4B62F87B}" srcOrd="0" destOrd="0" parTransId="{685808C6-1099-4886-A6D6-B25AD252C480}" sibTransId="{773F95C3-2242-4271-8651-DCA79EFDC58B}"/>
    <dgm:cxn modelId="{4F478D5B-161F-4CA4-8977-4E847ECF42D6}" type="presOf" srcId="{0D52E90D-035F-45F7-9B1F-EE3F6BB12AED}" destId="{9FF94430-1F72-403B-A7B7-7949C2F33221}" srcOrd="0" destOrd="0" presId="urn:microsoft.com/office/officeart/2005/8/layout/lProcess3"/>
    <dgm:cxn modelId="{ED38A257-6455-40F6-BC22-87131D30FC43}" type="presOf" srcId="{9C58E02C-73C3-4852-BD99-08FB4B62F87B}" destId="{0FFB4D7E-0F65-41AA-BA2E-88C420087752}" srcOrd="0" destOrd="0" presId="urn:microsoft.com/office/officeart/2005/8/layout/lProcess3"/>
    <dgm:cxn modelId="{DC827A53-4711-4B01-BDA3-9B24FFFAE9DF}" type="presParOf" srcId="{9FF94430-1F72-403B-A7B7-7949C2F33221}" destId="{D37340EB-47AD-4956-8132-29B831955773}" srcOrd="0" destOrd="0" presId="urn:microsoft.com/office/officeart/2005/8/layout/lProcess3"/>
    <dgm:cxn modelId="{077D79D5-B2AA-4C4C-A7B1-C7A4C25BAF6E}" type="presParOf" srcId="{D37340EB-47AD-4956-8132-29B831955773}" destId="{0FFB4D7E-0F65-41AA-BA2E-88C420087752}"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129FCAE4-5039-4ABA-B0A5-5BE548DA78DC}">
      <dgm:prSet custT="1"/>
      <dgm:spPr>
        <a:solidFill>
          <a:schemeClr val="accent3">
            <a:lumMod val="40000"/>
            <a:lumOff val="60000"/>
          </a:schemeClr>
        </a:solidFill>
      </dgm:spPr>
      <dgm:t>
        <a:bodyPr/>
        <a:lstStyle/>
        <a:p>
          <a:pPr>
            <a:lnSpc>
              <a:spcPct val="150000"/>
            </a:lnSpc>
            <a:buNone/>
          </a:pPr>
          <a:r>
            <a:rPr lang="en-US" sz="1800" b="1" dirty="0">
              <a:solidFill>
                <a:srgbClr val="C00000"/>
              </a:solidFill>
              <a:latin typeface="Trebuchet MS" panose="020B0603020202020204" pitchFamily="34" charset="0"/>
              <a:ea typeface="+mn-ea"/>
              <a:cs typeface="+mn-cs"/>
            </a:rPr>
            <a:t>Jointly developed solutions (RCO116)</a:t>
          </a:r>
        </a:p>
      </dgm:t>
    </dgm:pt>
    <dgm:pt modelId="{92DD5CF9-D836-4930-9369-F98A102552C3}" type="parTrans" cxnId="{72A72698-F259-4E3C-8CBB-021ED59E7465}">
      <dgm:prSet/>
      <dgm:spPr/>
      <dgm:t>
        <a:bodyPr/>
        <a:lstStyle/>
        <a:p>
          <a:endParaRPr lang="en-US"/>
        </a:p>
      </dgm:t>
    </dgm:pt>
    <dgm:pt modelId="{F37817F5-2D6B-45D3-BD02-F9AA1CECC967}" type="sibTrans" cxnId="{72A72698-F259-4E3C-8CBB-021ED59E7465}">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BBA2D5FE-FF2A-4936-BFF7-7BF35E81EC4B}" type="pres">
      <dgm:prSet presAssocID="{129FCAE4-5039-4ABA-B0A5-5BE548DA78DC}" presName="horFlow" presStyleCnt="0"/>
      <dgm:spPr/>
    </dgm:pt>
    <dgm:pt modelId="{92FA8201-BD04-4034-96F3-D73294B1B01E}" type="pres">
      <dgm:prSet presAssocID="{129FCAE4-5039-4ABA-B0A5-5BE548DA78DC}" presName="bigChev" presStyleLbl="node1" presStyleIdx="0" presStyleCnt="1" custScaleX="42254" custScaleY="24431" custLinFactNeighborX="-25999" custLinFactNeighborY="-43522"/>
      <dgm:spPr/>
    </dgm:pt>
  </dgm:ptLst>
  <dgm:cxnLst>
    <dgm:cxn modelId="{4F478D5B-161F-4CA4-8977-4E847ECF42D6}" type="presOf" srcId="{0D52E90D-035F-45F7-9B1F-EE3F6BB12AED}" destId="{9FF94430-1F72-403B-A7B7-7949C2F33221}" srcOrd="0" destOrd="0" presId="urn:microsoft.com/office/officeart/2005/8/layout/lProcess3"/>
    <dgm:cxn modelId="{72A72698-F259-4E3C-8CBB-021ED59E7465}" srcId="{0D52E90D-035F-45F7-9B1F-EE3F6BB12AED}" destId="{129FCAE4-5039-4ABA-B0A5-5BE548DA78DC}" srcOrd="0" destOrd="0" parTransId="{92DD5CF9-D836-4930-9369-F98A102552C3}" sibTransId="{F37817F5-2D6B-45D3-BD02-F9AA1CECC967}"/>
    <dgm:cxn modelId="{F8318DC2-1F8B-4AC6-993A-83638A9C3B96}" type="presOf" srcId="{129FCAE4-5039-4ABA-B0A5-5BE548DA78DC}" destId="{92FA8201-BD04-4034-96F3-D73294B1B01E}" srcOrd="0" destOrd="0" presId="urn:microsoft.com/office/officeart/2005/8/layout/lProcess3"/>
    <dgm:cxn modelId="{E0E90511-7D3F-4C5C-BA50-754B060D5DA8}" type="presParOf" srcId="{9FF94430-1F72-403B-A7B7-7949C2F33221}" destId="{BBA2D5FE-FF2A-4936-BFF7-7BF35E81EC4B}" srcOrd="0" destOrd="0" presId="urn:microsoft.com/office/officeart/2005/8/layout/lProcess3"/>
    <dgm:cxn modelId="{BE792A0D-8378-4E78-9D35-795C30F3BBAB}" type="presParOf" srcId="{BBA2D5FE-FF2A-4936-BFF7-7BF35E81EC4B}" destId="{92FA8201-BD04-4034-96F3-D73294B1B01E}"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8DE65184-5DC0-40EF-B430-76AF0855ADA0}">
      <dgm:prSet custT="1"/>
      <dgm:spPr>
        <a:solidFill>
          <a:schemeClr val="bg1">
            <a:lumMod val="85000"/>
          </a:schemeClr>
        </a:solidFill>
        <a:ln>
          <a:solidFill>
            <a:srgbClr val="002060"/>
          </a:solidFill>
        </a:ln>
      </dgm:spPr>
      <dgm:t>
        <a:bodyPr/>
        <a:lstStyle/>
        <a:p>
          <a:pPr>
            <a:lnSpc>
              <a:spcPct val="100000"/>
            </a:lnSpc>
          </a:pPr>
          <a:r>
            <a:rPr lang="en-US" sz="1800" b="0" dirty="0">
              <a:solidFill>
                <a:srgbClr val="002060"/>
              </a:solidFill>
              <a:latin typeface="Trebuchet MS" panose="020B0603020202020204" pitchFamily="34" charset="0"/>
            </a:rPr>
            <a:t>Solutions taken up or up-scaled by </a:t>
          </a:r>
          <a:r>
            <a:rPr lang="en-US" sz="1800" b="0" dirty="0" err="1">
              <a:solidFill>
                <a:srgbClr val="002060"/>
              </a:solidFill>
              <a:latin typeface="Trebuchet MS" panose="020B0603020202020204" pitchFamily="34" charset="0"/>
            </a:rPr>
            <a:t>organisations</a:t>
          </a:r>
          <a:r>
            <a:rPr lang="en-US" sz="1800" b="0" dirty="0">
              <a:solidFill>
                <a:srgbClr val="002060"/>
              </a:solidFill>
              <a:latin typeface="Trebuchet MS" panose="020B0603020202020204" pitchFamily="34" charset="0"/>
            </a:rPr>
            <a:t> (RCR104)</a:t>
          </a:r>
        </a:p>
      </dgm:t>
    </dgm:pt>
    <dgm:pt modelId="{EED71215-6F05-401D-8C61-1F668954FE0E}" type="sibTrans" cxnId="{05A93461-128B-43AC-A37E-E3907D2EFD91}">
      <dgm:prSet/>
      <dgm:spPr/>
      <dgm:t>
        <a:bodyPr/>
        <a:lstStyle/>
        <a:p>
          <a:endParaRPr lang="en-US"/>
        </a:p>
      </dgm:t>
    </dgm:pt>
    <dgm:pt modelId="{573540BE-2F9B-414E-A03A-9CCFCBEDCDEC}" type="parTrans" cxnId="{05A93461-128B-43AC-A37E-E3907D2EFD91}">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B64619AC-33A0-4CD7-A442-C49BDEA4E8C9}" type="pres">
      <dgm:prSet presAssocID="{8DE65184-5DC0-40EF-B430-76AF0855ADA0}" presName="horFlow" presStyleCnt="0"/>
      <dgm:spPr/>
    </dgm:pt>
    <dgm:pt modelId="{59E2F4B1-EF90-4B6C-A69C-C884ABC277CC}" type="pres">
      <dgm:prSet presAssocID="{8DE65184-5DC0-40EF-B430-76AF0855ADA0}" presName="bigChev" presStyleLbl="node1" presStyleIdx="0" presStyleCnt="1" custScaleX="125947" custScaleY="92684" custLinFactNeighborX="2166" custLinFactNeighborY="3488"/>
      <dgm:spPr/>
    </dgm:pt>
  </dgm:ptLst>
  <dgm:cxnLst>
    <dgm:cxn modelId="{4F478D5B-161F-4CA4-8977-4E847ECF42D6}" type="presOf" srcId="{0D52E90D-035F-45F7-9B1F-EE3F6BB12AED}" destId="{9FF94430-1F72-403B-A7B7-7949C2F33221}" srcOrd="0" destOrd="0" presId="urn:microsoft.com/office/officeart/2005/8/layout/lProcess3"/>
    <dgm:cxn modelId="{05A93461-128B-43AC-A37E-E3907D2EFD91}" srcId="{0D52E90D-035F-45F7-9B1F-EE3F6BB12AED}" destId="{8DE65184-5DC0-40EF-B430-76AF0855ADA0}" srcOrd="0" destOrd="0" parTransId="{573540BE-2F9B-414E-A03A-9CCFCBEDCDEC}" sibTransId="{EED71215-6F05-401D-8C61-1F668954FE0E}"/>
    <dgm:cxn modelId="{05B174DF-9F5A-41A0-9875-B87B5B4E6B4F}" type="presOf" srcId="{8DE65184-5DC0-40EF-B430-76AF0855ADA0}" destId="{59E2F4B1-EF90-4B6C-A69C-C884ABC277CC}" srcOrd="0" destOrd="0" presId="urn:microsoft.com/office/officeart/2005/8/layout/lProcess3"/>
    <dgm:cxn modelId="{64077CAE-1A81-4491-B0C8-045BEDECE7E2}" type="presParOf" srcId="{9FF94430-1F72-403B-A7B7-7949C2F33221}" destId="{B64619AC-33A0-4CD7-A442-C49BDEA4E8C9}" srcOrd="0" destOrd="0" presId="urn:microsoft.com/office/officeart/2005/8/layout/lProcess3"/>
    <dgm:cxn modelId="{3E1D8003-E835-4C96-B1B4-D86F2B860E7B}" type="presParOf" srcId="{B64619AC-33A0-4CD7-A442-C49BDEA4E8C9}" destId="{59E2F4B1-EF90-4B6C-A69C-C884ABC277CC}" srcOrd="0" destOrd="0" presId="urn:microsoft.com/office/officeart/2005/8/layout/l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6D38EB9E-D3EE-49D1-AD37-68CA9C411480}">
      <dgm:prSet custT="1"/>
      <dgm:spPr>
        <a:solidFill>
          <a:schemeClr val="accent3">
            <a:lumMod val="40000"/>
            <a:lumOff val="60000"/>
          </a:schemeClr>
        </a:solidFill>
      </dgm:spPr>
      <dgm:t>
        <a:bodyPr/>
        <a:lstStyle/>
        <a:p>
          <a:pPr marL="0" lvl="0" indent="0" algn="ctr" defTabSz="755650">
            <a:lnSpc>
              <a:spcPct val="150000"/>
            </a:lnSpc>
            <a:spcBef>
              <a:spcPct val="0"/>
            </a:spcBef>
            <a:spcAft>
              <a:spcPct val="35000"/>
            </a:spcAft>
            <a:buNone/>
          </a:pPr>
          <a:r>
            <a:rPr lang="en-US" sz="1800" b="1" kern="1200" dirty="0">
              <a:solidFill>
                <a:srgbClr val="C00000"/>
              </a:solidFill>
              <a:latin typeface="Trebuchet MS" panose="020B0603020202020204" pitchFamily="34" charset="0"/>
              <a:ea typeface="+mn-ea"/>
              <a:cs typeface="+mn-cs"/>
            </a:rPr>
            <a:t>Pilot actions developed jointly and implemented in projects (RCO84)</a:t>
          </a:r>
        </a:p>
      </dgm:t>
    </dgm:pt>
    <dgm:pt modelId="{15B67FF4-B304-4730-86E5-9EBC87746E7F}" type="parTrans" cxnId="{B0BE740B-E346-4B4E-8AE7-22CF02966E28}">
      <dgm:prSet/>
      <dgm:spPr/>
      <dgm:t>
        <a:bodyPr/>
        <a:lstStyle/>
        <a:p>
          <a:endParaRPr lang="en-US"/>
        </a:p>
      </dgm:t>
    </dgm:pt>
    <dgm:pt modelId="{664249FA-FB37-4DED-88FE-F6AEBE85CE1C}" type="sibTrans" cxnId="{B0BE740B-E346-4B4E-8AE7-22CF02966E28}">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5C64F819-4635-4EF0-B6C5-793026AE8A99}" type="pres">
      <dgm:prSet presAssocID="{6D38EB9E-D3EE-49D1-AD37-68CA9C411480}" presName="horFlow" presStyleCnt="0"/>
      <dgm:spPr/>
    </dgm:pt>
    <dgm:pt modelId="{7D42D66E-EB76-4324-8765-7A1795A3026B}" type="pres">
      <dgm:prSet presAssocID="{6D38EB9E-D3EE-49D1-AD37-68CA9C411480}" presName="bigChev" presStyleLbl="node1" presStyleIdx="0" presStyleCnt="1" custScaleX="51313" custScaleY="27215" custLinFactNeighborX="-30328" custLinFactNeighborY="-61400"/>
      <dgm:spPr/>
    </dgm:pt>
  </dgm:ptLst>
  <dgm:cxnLst>
    <dgm:cxn modelId="{B0BE740B-E346-4B4E-8AE7-22CF02966E28}" srcId="{0D52E90D-035F-45F7-9B1F-EE3F6BB12AED}" destId="{6D38EB9E-D3EE-49D1-AD37-68CA9C411480}" srcOrd="0" destOrd="0" parTransId="{15B67FF4-B304-4730-86E5-9EBC87746E7F}" sibTransId="{664249FA-FB37-4DED-88FE-F6AEBE85CE1C}"/>
    <dgm:cxn modelId="{4F478D5B-161F-4CA4-8977-4E847ECF42D6}" type="presOf" srcId="{0D52E90D-035F-45F7-9B1F-EE3F6BB12AED}" destId="{9FF94430-1F72-403B-A7B7-7949C2F33221}" srcOrd="0" destOrd="0" presId="urn:microsoft.com/office/officeart/2005/8/layout/lProcess3"/>
    <dgm:cxn modelId="{D761378A-5CA1-4D1C-BCB8-9889A7FBD62D}" type="presOf" srcId="{6D38EB9E-D3EE-49D1-AD37-68CA9C411480}" destId="{7D42D66E-EB76-4324-8765-7A1795A3026B}" srcOrd="0" destOrd="0" presId="urn:microsoft.com/office/officeart/2005/8/layout/lProcess3"/>
    <dgm:cxn modelId="{467E3531-B704-4DCB-8010-4CF632F0B014}" type="presParOf" srcId="{9FF94430-1F72-403B-A7B7-7949C2F33221}" destId="{5C64F819-4635-4EF0-B6C5-793026AE8A99}" srcOrd="0" destOrd="0" presId="urn:microsoft.com/office/officeart/2005/8/layout/lProcess3"/>
    <dgm:cxn modelId="{14D0CA5F-DEF4-4B54-A62E-791E872B26C7}" type="presParOf" srcId="{5C64F819-4635-4EF0-B6C5-793026AE8A99}" destId="{7D42D66E-EB76-4324-8765-7A1795A3026B}"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8DE65184-5DC0-40EF-B430-76AF0855ADA0}">
      <dgm:prSet custT="1"/>
      <dgm:spPr>
        <a:solidFill>
          <a:schemeClr val="bg1">
            <a:lumMod val="85000"/>
          </a:schemeClr>
        </a:solidFill>
        <a:ln>
          <a:solidFill>
            <a:srgbClr val="002060"/>
          </a:solidFill>
        </a:ln>
      </dgm:spPr>
      <dgm:t>
        <a:bodyPr/>
        <a:lstStyle/>
        <a:p>
          <a:pPr>
            <a:lnSpc>
              <a:spcPct val="100000"/>
            </a:lnSpc>
          </a:pPr>
          <a:r>
            <a:rPr lang="en-US" sz="1800" b="0" dirty="0">
              <a:solidFill>
                <a:srgbClr val="002060"/>
              </a:solidFill>
              <a:latin typeface="Trebuchet MS" panose="020B0603020202020204" pitchFamily="34" charset="0"/>
            </a:rPr>
            <a:t>Solutions taken up or up-scaled by </a:t>
          </a:r>
          <a:r>
            <a:rPr lang="en-US" sz="1800" b="0" dirty="0" err="1">
              <a:solidFill>
                <a:srgbClr val="002060"/>
              </a:solidFill>
              <a:latin typeface="Trebuchet MS" panose="020B0603020202020204" pitchFamily="34" charset="0"/>
            </a:rPr>
            <a:t>organisations</a:t>
          </a:r>
          <a:r>
            <a:rPr lang="en-US" sz="1800" b="0" dirty="0">
              <a:solidFill>
                <a:srgbClr val="002060"/>
              </a:solidFill>
              <a:latin typeface="Trebuchet MS" panose="020B0603020202020204" pitchFamily="34" charset="0"/>
            </a:rPr>
            <a:t> (RCR104)</a:t>
          </a:r>
        </a:p>
      </dgm:t>
    </dgm:pt>
    <dgm:pt modelId="{EED71215-6F05-401D-8C61-1F668954FE0E}" type="sibTrans" cxnId="{05A93461-128B-43AC-A37E-E3907D2EFD91}">
      <dgm:prSet/>
      <dgm:spPr/>
      <dgm:t>
        <a:bodyPr/>
        <a:lstStyle/>
        <a:p>
          <a:endParaRPr lang="en-US"/>
        </a:p>
      </dgm:t>
    </dgm:pt>
    <dgm:pt modelId="{573540BE-2F9B-414E-A03A-9CCFCBEDCDEC}" type="parTrans" cxnId="{05A93461-128B-43AC-A37E-E3907D2EFD91}">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B64619AC-33A0-4CD7-A442-C49BDEA4E8C9}" type="pres">
      <dgm:prSet presAssocID="{8DE65184-5DC0-40EF-B430-76AF0855ADA0}" presName="horFlow" presStyleCnt="0"/>
      <dgm:spPr/>
    </dgm:pt>
    <dgm:pt modelId="{59E2F4B1-EF90-4B6C-A69C-C884ABC277CC}" type="pres">
      <dgm:prSet presAssocID="{8DE65184-5DC0-40EF-B430-76AF0855ADA0}" presName="bigChev" presStyleLbl="node1" presStyleIdx="0" presStyleCnt="1" custScaleX="142963" custScaleY="113158" custLinFactX="54343" custLinFactY="-98467" custLinFactNeighborX="100000" custLinFactNeighborY="-100000"/>
      <dgm:spPr/>
    </dgm:pt>
  </dgm:ptLst>
  <dgm:cxnLst>
    <dgm:cxn modelId="{4F478D5B-161F-4CA4-8977-4E847ECF42D6}" type="presOf" srcId="{0D52E90D-035F-45F7-9B1F-EE3F6BB12AED}" destId="{9FF94430-1F72-403B-A7B7-7949C2F33221}" srcOrd="0" destOrd="0" presId="urn:microsoft.com/office/officeart/2005/8/layout/lProcess3"/>
    <dgm:cxn modelId="{05A93461-128B-43AC-A37E-E3907D2EFD91}" srcId="{0D52E90D-035F-45F7-9B1F-EE3F6BB12AED}" destId="{8DE65184-5DC0-40EF-B430-76AF0855ADA0}" srcOrd="0" destOrd="0" parTransId="{573540BE-2F9B-414E-A03A-9CCFCBEDCDEC}" sibTransId="{EED71215-6F05-401D-8C61-1F668954FE0E}"/>
    <dgm:cxn modelId="{05B174DF-9F5A-41A0-9875-B87B5B4E6B4F}" type="presOf" srcId="{8DE65184-5DC0-40EF-B430-76AF0855ADA0}" destId="{59E2F4B1-EF90-4B6C-A69C-C884ABC277CC}" srcOrd="0" destOrd="0" presId="urn:microsoft.com/office/officeart/2005/8/layout/lProcess3"/>
    <dgm:cxn modelId="{64077CAE-1A81-4491-B0C8-045BEDECE7E2}" type="presParOf" srcId="{9FF94430-1F72-403B-A7B7-7949C2F33221}" destId="{B64619AC-33A0-4CD7-A442-C49BDEA4E8C9}" srcOrd="0" destOrd="0" presId="urn:microsoft.com/office/officeart/2005/8/layout/lProcess3"/>
    <dgm:cxn modelId="{3E1D8003-E835-4C96-B1B4-D86F2B860E7B}" type="presParOf" srcId="{B64619AC-33A0-4CD7-A442-C49BDEA4E8C9}" destId="{59E2F4B1-EF90-4B6C-A69C-C884ABC277CC}" srcOrd="0" destOrd="0" presId="urn:microsoft.com/office/officeart/2005/8/layout/l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2" qsCatId="simple" csTypeId="urn:microsoft.com/office/officeart/2005/8/colors/accent1_1" csCatId="accent1" phldr="1"/>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Lst>
  <dgm:cxnLst>
    <dgm:cxn modelId="{4F478D5B-161F-4CA4-8977-4E847ECF42D6}" type="presOf" srcId="{0D52E90D-035F-45F7-9B1F-EE3F6BB12AED}" destId="{9FF94430-1F72-403B-A7B7-7949C2F33221}"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B4D7E-0F65-41AA-BA2E-88C420087752}">
      <dsp:nvSpPr>
        <dsp:cNvPr id="0" name=""/>
        <dsp:cNvSpPr/>
      </dsp:nvSpPr>
      <dsp:spPr>
        <a:xfrm>
          <a:off x="0" y="277110"/>
          <a:ext cx="5249548" cy="1153559"/>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err="1">
              <a:solidFill>
                <a:srgbClr val="C00000"/>
              </a:solidFill>
              <a:latin typeface="Trebuchet MS" panose="020B0603020202020204" pitchFamily="34" charset="0"/>
              <a:ea typeface="+mn-ea"/>
              <a:cs typeface="+mn-cs"/>
            </a:rPr>
            <a:t>Organisations</a:t>
          </a:r>
          <a:r>
            <a:rPr lang="en-US" sz="1800" b="1" kern="1200" dirty="0">
              <a:solidFill>
                <a:srgbClr val="C00000"/>
              </a:solidFill>
              <a:latin typeface="Trebuchet MS" panose="020B0603020202020204" pitchFamily="34" charset="0"/>
              <a:ea typeface="+mn-ea"/>
              <a:cs typeface="+mn-cs"/>
            </a:rPr>
            <a:t> cooperating across borders (RCO87) </a:t>
          </a:r>
        </a:p>
      </dsp:txBody>
      <dsp:txXfrm>
        <a:off x="576780" y="277110"/>
        <a:ext cx="4095989" cy="1153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B4D7E-0F65-41AA-BA2E-88C420087752}">
      <dsp:nvSpPr>
        <dsp:cNvPr id="0" name=""/>
        <dsp:cNvSpPr/>
      </dsp:nvSpPr>
      <dsp:spPr>
        <a:xfrm>
          <a:off x="0" y="10107"/>
          <a:ext cx="5297317" cy="1452915"/>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rgbClr val="C00000"/>
              </a:solidFill>
              <a:latin typeface="Trebuchet MS" panose="020B0603020202020204" pitchFamily="34" charset="0"/>
              <a:ea typeface="+mn-ea"/>
              <a:cs typeface="+mn-cs"/>
            </a:rPr>
            <a:t>Public events across borders jointly organized (RCO115)</a:t>
          </a:r>
        </a:p>
      </dsp:txBody>
      <dsp:txXfrm>
        <a:off x="726458" y="10107"/>
        <a:ext cx="3844402" cy="1452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B4D7E-0F65-41AA-BA2E-88C420087752}">
      <dsp:nvSpPr>
        <dsp:cNvPr id="0" name=""/>
        <dsp:cNvSpPr/>
      </dsp:nvSpPr>
      <dsp:spPr>
        <a:xfrm>
          <a:off x="178110" y="78025"/>
          <a:ext cx="4600778" cy="1135173"/>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marR="0" lvl="0" indent="0" algn="ctr" defTabSz="914400" eaLnBrk="1" fontAlgn="auto" latinLnBrk="0" hangingPunct="1">
            <a:lnSpc>
              <a:spcPct val="150000"/>
            </a:lnSpc>
            <a:spcBef>
              <a:spcPct val="0"/>
            </a:spcBef>
            <a:spcAft>
              <a:spcPts val="0"/>
            </a:spcAft>
            <a:buClrTx/>
            <a:buSzTx/>
            <a:buFontTx/>
            <a:buNone/>
            <a:tabLst/>
            <a:defRPr/>
          </a:pPr>
          <a:endParaRPr lang="en-US" sz="1800" b="1" kern="1200" dirty="0">
            <a:solidFill>
              <a:srgbClr val="C00000"/>
            </a:solidFill>
            <a:latin typeface="Trebuchet MS" panose="020B0603020202020204" pitchFamily="34" charset="0"/>
            <a:ea typeface="+mn-ea"/>
            <a:cs typeface="+mn-cs"/>
          </a:endParaRPr>
        </a:p>
        <a:p>
          <a:pPr marL="0" marR="0" lvl="0" indent="0" algn="ctr" defTabSz="914400" eaLnBrk="1" fontAlgn="auto" latinLnBrk="0" hangingPunct="1">
            <a:lnSpc>
              <a:spcPct val="150000"/>
            </a:lnSpc>
            <a:spcBef>
              <a:spcPct val="0"/>
            </a:spcBef>
            <a:spcAft>
              <a:spcPts val="0"/>
            </a:spcAft>
            <a:buClrTx/>
            <a:buSzTx/>
            <a:buFontTx/>
            <a:buNone/>
            <a:tabLst/>
            <a:defRPr/>
          </a:pPr>
          <a:r>
            <a:rPr lang="en-US" sz="1800" b="1" kern="1200" dirty="0">
              <a:solidFill>
                <a:srgbClr val="C00000"/>
              </a:solidFill>
              <a:latin typeface="Trebuchet MS" panose="020B0603020202020204" pitchFamily="34" charset="0"/>
              <a:ea typeface="+mn-ea"/>
              <a:cs typeface="+mn-cs"/>
            </a:rPr>
            <a:t>Participations in joint actions across borders (RCO81)</a:t>
          </a:r>
        </a:p>
        <a:p>
          <a:pPr marL="0" lvl="0" algn="ctr" defTabSz="800100">
            <a:lnSpc>
              <a:spcPct val="90000"/>
            </a:lnSpc>
            <a:spcBef>
              <a:spcPct val="0"/>
            </a:spcBef>
            <a:spcAft>
              <a:spcPct val="35000"/>
            </a:spcAft>
            <a:buNone/>
          </a:pPr>
          <a:endParaRPr lang="en-US" sz="2300" b="1" kern="1200" dirty="0">
            <a:solidFill>
              <a:srgbClr val="002060"/>
            </a:solidFill>
            <a:latin typeface="Trebuchet MS" panose="020B0603020202020204" pitchFamily="34" charset="0"/>
            <a:ea typeface="+mn-ea"/>
            <a:cs typeface="+mn-cs"/>
          </a:endParaRPr>
        </a:p>
      </dsp:txBody>
      <dsp:txXfrm>
        <a:off x="745697" y="78025"/>
        <a:ext cx="3465605" cy="11351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A8201-BD04-4034-96F3-D73294B1B01E}">
      <dsp:nvSpPr>
        <dsp:cNvPr id="0" name=""/>
        <dsp:cNvSpPr/>
      </dsp:nvSpPr>
      <dsp:spPr>
        <a:xfrm>
          <a:off x="305034" y="376904"/>
          <a:ext cx="4484658" cy="1037200"/>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rgbClr val="C00000"/>
              </a:solidFill>
              <a:latin typeface="Trebuchet MS" panose="020B0603020202020204" pitchFamily="34" charset="0"/>
              <a:ea typeface="+mn-ea"/>
              <a:cs typeface="+mn-cs"/>
            </a:rPr>
            <a:t>Jointly developed solutions (RCO116)</a:t>
          </a:r>
        </a:p>
      </dsp:txBody>
      <dsp:txXfrm>
        <a:off x="823634" y="376904"/>
        <a:ext cx="3447458" cy="1037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2F4B1-EF90-4B6C-A69C-C884ABC277CC}">
      <dsp:nvSpPr>
        <dsp:cNvPr id="0" name=""/>
        <dsp:cNvSpPr/>
      </dsp:nvSpPr>
      <dsp:spPr>
        <a:xfrm>
          <a:off x="315972" y="823"/>
          <a:ext cx="3584367" cy="1055090"/>
        </a:xfrm>
        <a:prstGeom prst="chevron">
          <a:avLst/>
        </a:prstGeom>
        <a:solidFill>
          <a:schemeClr val="bg1">
            <a:lumMod val="85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00000"/>
            </a:lnSpc>
            <a:spcBef>
              <a:spcPct val="0"/>
            </a:spcBef>
            <a:spcAft>
              <a:spcPct val="35000"/>
            </a:spcAft>
            <a:buNone/>
          </a:pPr>
          <a:r>
            <a:rPr lang="en-US" sz="1800" b="0" kern="1200" dirty="0">
              <a:solidFill>
                <a:srgbClr val="002060"/>
              </a:solidFill>
              <a:latin typeface="Trebuchet MS" panose="020B0603020202020204" pitchFamily="34" charset="0"/>
            </a:rPr>
            <a:t>Solutions taken up or up-scaled by </a:t>
          </a:r>
          <a:r>
            <a:rPr lang="en-US" sz="1800" b="0" kern="1200" dirty="0" err="1">
              <a:solidFill>
                <a:srgbClr val="002060"/>
              </a:solidFill>
              <a:latin typeface="Trebuchet MS" panose="020B0603020202020204" pitchFamily="34" charset="0"/>
            </a:rPr>
            <a:t>organisations</a:t>
          </a:r>
          <a:r>
            <a:rPr lang="en-US" sz="1800" b="0" kern="1200" dirty="0">
              <a:solidFill>
                <a:srgbClr val="002060"/>
              </a:solidFill>
              <a:latin typeface="Trebuchet MS" panose="020B0603020202020204" pitchFamily="34" charset="0"/>
            </a:rPr>
            <a:t> (RCR104)</a:t>
          </a:r>
        </a:p>
      </dsp:txBody>
      <dsp:txXfrm>
        <a:off x="843517" y="823"/>
        <a:ext cx="2529277" cy="10550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2D66E-EB76-4324-8765-7A1795A3026B}">
      <dsp:nvSpPr>
        <dsp:cNvPr id="0" name=""/>
        <dsp:cNvSpPr/>
      </dsp:nvSpPr>
      <dsp:spPr>
        <a:xfrm>
          <a:off x="0" y="0"/>
          <a:ext cx="5112600" cy="1084632"/>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755650">
            <a:lnSpc>
              <a:spcPct val="150000"/>
            </a:lnSpc>
            <a:spcBef>
              <a:spcPct val="0"/>
            </a:spcBef>
            <a:spcAft>
              <a:spcPct val="35000"/>
            </a:spcAft>
            <a:buNone/>
          </a:pPr>
          <a:r>
            <a:rPr lang="en-US" sz="1800" b="1" kern="1200" dirty="0">
              <a:solidFill>
                <a:srgbClr val="C00000"/>
              </a:solidFill>
              <a:latin typeface="Trebuchet MS" panose="020B0603020202020204" pitchFamily="34" charset="0"/>
              <a:ea typeface="+mn-ea"/>
              <a:cs typeface="+mn-cs"/>
            </a:rPr>
            <a:t>Pilot actions developed jointly and implemented in projects (RCO84)</a:t>
          </a:r>
        </a:p>
      </dsp:txBody>
      <dsp:txXfrm>
        <a:off x="542316" y="0"/>
        <a:ext cx="4027968" cy="10846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2F4B1-EF90-4B6C-A69C-C884ABC277CC}">
      <dsp:nvSpPr>
        <dsp:cNvPr id="0" name=""/>
        <dsp:cNvSpPr/>
      </dsp:nvSpPr>
      <dsp:spPr>
        <a:xfrm>
          <a:off x="932914" y="0"/>
          <a:ext cx="3426850" cy="1084967"/>
        </a:xfrm>
        <a:prstGeom prst="chevron">
          <a:avLst/>
        </a:prstGeom>
        <a:solidFill>
          <a:schemeClr val="bg1">
            <a:lumMod val="85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00000"/>
            </a:lnSpc>
            <a:spcBef>
              <a:spcPct val="0"/>
            </a:spcBef>
            <a:spcAft>
              <a:spcPct val="35000"/>
            </a:spcAft>
            <a:buNone/>
          </a:pPr>
          <a:r>
            <a:rPr lang="en-US" sz="1800" b="0" kern="1200" dirty="0">
              <a:solidFill>
                <a:srgbClr val="002060"/>
              </a:solidFill>
              <a:latin typeface="Trebuchet MS" panose="020B0603020202020204" pitchFamily="34" charset="0"/>
            </a:rPr>
            <a:t>Solutions taken up or up-scaled by </a:t>
          </a:r>
          <a:r>
            <a:rPr lang="en-US" sz="1800" b="0" kern="1200" dirty="0" err="1">
              <a:solidFill>
                <a:srgbClr val="002060"/>
              </a:solidFill>
              <a:latin typeface="Trebuchet MS" panose="020B0603020202020204" pitchFamily="34" charset="0"/>
            </a:rPr>
            <a:t>organisations</a:t>
          </a:r>
          <a:r>
            <a:rPr lang="en-US" sz="1800" b="0" kern="1200" dirty="0">
              <a:solidFill>
                <a:srgbClr val="002060"/>
              </a:solidFill>
              <a:latin typeface="Trebuchet MS" panose="020B0603020202020204" pitchFamily="34" charset="0"/>
            </a:rPr>
            <a:t> (RCR104)</a:t>
          </a:r>
        </a:p>
      </dsp:txBody>
      <dsp:txXfrm>
        <a:off x="1475398" y="0"/>
        <a:ext cx="2341883" cy="10849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6" cy="498693"/>
          </a:xfrm>
          <a:prstGeom prst="rect">
            <a:avLst/>
          </a:prstGeom>
        </p:spPr>
        <p:txBody>
          <a:bodyPr vert="horz" lIns="91824" tIns="45912" rIns="91824" bIns="45912" rtlCol="0"/>
          <a:lstStyle>
            <a:lvl1pPr algn="l">
              <a:defRPr sz="1200"/>
            </a:lvl1pPr>
          </a:lstStyle>
          <a:p>
            <a:endParaRPr lang="en-US"/>
          </a:p>
        </p:txBody>
      </p:sp>
      <p:sp>
        <p:nvSpPr>
          <p:cNvPr id="3" name="Date Placeholder 2"/>
          <p:cNvSpPr>
            <a:spLocks noGrp="1"/>
          </p:cNvSpPr>
          <p:nvPr>
            <p:ph type="dt" idx="1"/>
          </p:nvPr>
        </p:nvSpPr>
        <p:spPr>
          <a:xfrm>
            <a:off x="3855839" y="1"/>
            <a:ext cx="2949786" cy="498693"/>
          </a:xfrm>
          <a:prstGeom prst="rect">
            <a:avLst/>
          </a:prstGeom>
        </p:spPr>
        <p:txBody>
          <a:bodyPr vert="horz" lIns="91824" tIns="45912" rIns="91824" bIns="45912" rtlCol="0"/>
          <a:lstStyle>
            <a:lvl1pPr algn="r">
              <a:defRPr sz="1200"/>
            </a:lvl1pPr>
          </a:lstStyle>
          <a:p>
            <a:fld id="{697756A7-813C-41A7-B9B7-C46617AE16EA}" type="datetimeFigureOut">
              <a:rPr lang="en-US" smtClean="0"/>
              <a:t>5/20/2024</a:t>
            </a:fld>
            <a:endParaRPr lang="en-US"/>
          </a:p>
        </p:txBody>
      </p:sp>
      <p:sp>
        <p:nvSpPr>
          <p:cNvPr id="4" name="Slide Image Placeholder 3"/>
          <p:cNvSpPr>
            <a:spLocks noGrp="1" noRot="1" noChangeAspect="1"/>
          </p:cNvSpPr>
          <p:nvPr>
            <p:ph type="sldImg" idx="2"/>
          </p:nvPr>
        </p:nvSpPr>
        <p:spPr>
          <a:xfrm>
            <a:off x="422275" y="1241425"/>
            <a:ext cx="5962650" cy="3354388"/>
          </a:xfrm>
          <a:prstGeom prst="rect">
            <a:avLst/>
          </a:prstGeom>
          <a:noFill/>
          <a:ln w="12700">
            <a:solidFill>
              <a:prstClr val="black"/>
            </a:solidFill>
          </a:ln>
        </p:spPr>
        <p:txBody>
          <a:bodyPr vert="horz" lIns="91824" tIns="45912" rIns="91824" bIns="45912" rtlCol="0" anchor="ctr"/>
          <a:lstStyle/>
          <a:p>
            <a:endParaRPr lang="en-US"/>
          </a:p>
        </p:txBody>
      </p:sp>
      <p:sp>
        <p:nvSpPr>
          <p:cNvPr id="5" name="Notes Placeholder 4"/>
          <p:cNvSpPr>
            <a:spLocks noGrp="1"/>
          </p:cNvSpPr>
          <p:nvPr>
            <p:ph type="body" sz="quarter" idx="3"/>
          </p:nvPr>
        </p:nvSpPr>
        <p:spPr>
          <a:xfrm>
            <a:off x="680721" y="4783307"/>
            <a:ext cx="5445760" cy="3913614"/>
          </a:xfrm>
          <a:prstGeom prst="rect">
            <a:avLst/>
          </a:prstGeom>
        </p:spPr>
        <p:txBody>
          <a:bodyPr vert="horz" lIns="91824" tIns="45912" rIns="91824" bIns="459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0647"/>
            <a:ext cx="2949786" cy="498692"/>
          </a:xfrm>
          <a:prstGeom prst="rect">
            <a:avLst/>
          </a:prstGeom>
        </p:spPr>
        <p:txBody>
          <a:bodyPr vert="horz" lIns="91824" tIns="45912" rIns="91824" bIns="45912" rtlCol="0" anchor="b"/>
          <a:lstStyle>
            <a:lvl1pPr algn="l">
              <a:defRPr sz="1200"/>
            </a:lvl1pPr>
          </a:lstStyle>
          <a:p>
            <a:endParaRPr lang="en-US"/>
          </a:p>
        </p:txBody>
      </p:sp>
      <p:sp>
        <p:nvSpPr>
          <p:cNvPr id="7" name="Slide Number Placeholder 6"/>
          <p:cNvSpPr>
            <a:spLocks noGrp="1"/>
          </p:cNvSpPr>
          <p:nvPr>
            <p:ph type="sldNum" sz="quarter" idx="5"/>
          </p:nvPr>
        </p:nvSpPr>
        <p:spPr>
          <a:xfrm>
            <a:off x="3855839" y="9440647"/>
            <a:ext cx="2949786" cy="498692"/>
          </a:xfrm>
          <a:prstGeom prst="rect">
            <a:avLst/>
          </a:prstGeom>
        </p:spPr>
        <p:txBody>
          <a:bodyPr vert="horz" lIns="91824" tIns="45912" rIns="91824" bIns="45912" rtlCol="0" anchor="b"/>
          <a:lstStyle>
            <a:lvl1pPr algn="r">
              <a:defRPr sz="1200"/>
            </a:lvl1pPr>
          </a:lstStyle>
          <a:p>
            <a:fld id="{FE39E70F-33BD-438F-95ED-349416A70898}" type="slidenum">
              <a:rPr lang="en-US" smtClean="0"/>
              <a:t>‹#›</a:t>
            </a:fld>
            <a:endParaRPr lang="en-US"/>
          </a:p>
        </p:txBody>
      </p:sp>
    </p:spTree>
    <p:extLst>
      <p:ext uri="{BB962C8B-B14F-4D97-AF65-F5344CB8AC3E}">
        <p14:creationId xmlns:p14="http://schemas.microsoft.com/office/powerpoint/2010/main" val="197842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39E70F-33BD-438F-95ED-349416A70898}" type="slidenum">
              <a:rPr lang="en-US" smtClean="0"/>
              <a:t>1</a:t>
            </a:fld>
            <a:endParaRPr lang="en-US"/>
          </a:p>
        </p:txBody>
      </p:sp>
    </p:spTree>
    <p:extLst>
      <p:ext uri="{BB962C8B-B14F-4D97-AF65-F5344CB8AC3E}">
        <p14:creationId xmlns:p14="http://schemas.microsoft.com/office/powerpoint/2010/main" val="2768455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ro-RO" dirty="0"/>
          </a:p>
          <a:p>
            <a:pPr marL="0" marR="0">
              <a:lnSpc>
                <a:spcPct val="107000"/>
              </a:lnSpc>
              <a:spcBef>
                <a:spcPts val="0"/>
              </a:spcBef>
              <a:spcAft>
                <a:spcPts val="800"/>
              </a:spcAft>
            </a:pPr>
            <a:r>
              <a:rPr lang="ro-RO" sz="1400" dirty="0">
                <a:latin typeface="Trebuchet MS" panose="020B0603020202020204" pitchFamily="34" charset="0"/>
              </a:rPr>
              <a:t>This slide ilustrates the main structure of a project and the link between the project logic with the programme logic.</a:t>
            </a:r>
          </a:p>
          <a:p>
            <a:pPr marL="0" marR="0">
              <a:lnSpc>
                <a:spcPct val="107000"/>
              </a:lnSpc>
              <a:spcBef>
                <a:spcPts val="0"/>
              </a:spcBef>
              <a:spcAft>
                <a:spcPts val="800"/>
              </a:spcAft>
            </a:pPr>
            <a:endParaRPr lang="ro-RO" sz="1400" dirty="0">
              <a:latin typeface="Trebuchet MS" panose="020B0603020202020204" pitchFamily="34" charset="0"/>
            </a:endParaRPr>
          </a:p>
          <a:p>
            <a:pPr marL="0" marR="0">
              <a:lnSpc>
                <a:spcPct val="107000"/>
              </a:lnSpc>
              <a:spcBef>
                <a:spcPts val="0"/>
              </a:spcBef>
              <a:spcAft>
                <a:spcPts val="800"/>
              </a:spcAft>
            </a:pPr>
            <a:r>
              <a:rPr lang="ro-RO" sz="1400" dirty="0">
                <a:latin typeface="Trebuchet MS" panose="020B0603020202020204" pitchFamily="34" charset="0"/>
              </a:rPr>
              <a:t>T</a:t>
            </a:r>
            <a:r>
              <a:rPr lang="ro-RO" sz="1400" dirty="0">
                <a:effectLst/>
                <a:latin typeface="Trebuchet MS" panose="020B0603020202020204" pitchFamily="34" charset="0"/>
                <a:ea typeface="Calibri" panose="020F0502020204030204" pitchFamily="34" charset="0"/>
                <a:cs typeface="Times New Roman" panose="02020603050405020304" pitchFamily="18" charset="0"/>
              </a:rPr>
              <a:t>he intervention logic should reflect the path of the project and the necessary steps that will lead to change. It should be clear, simple and easy to monitor and implement. </a:t>
            </a:r>
          </a:p>
          <a:p>
            <a:pPr marL="0" marR="0">
              <a:lnSpc>
                <a:spcPct val="107000"/>
              </a:lnSpc>
              <a:spcBef>
                <a:spcPts val="0"/>
              </a:spcBef>
              <a:spcAft>
                <a:spcPts val="800"/>
              </a:spcAft>
            </a:pPr>
            <a:r>
              <a:rPr lang="ro-RO" sz="1400" dirty="0">
                <a:effectLst/>
                <a:latin typeface="Trebuchet MS" panose="020B0603020202020204" pitchFamily="34" charset="0"/>
                <a:ea typeface="Calibri" panose="020F0502020204030204" pitchFamily="34" charset="0"/>
                <a:cs typeface="Times New Roman" panose="02020603050405020304" pitchFamily="18" charset="0"/>
              </a:rPr>
              <a:t>Please note that the logic of the intervention logic will be scored.</a:t>
            </a:r>
          </a:p>
          <a:p>
            <a:pPr marL="0" marR="0">
              <a:lnSpc>
                <a:spcPct val="107000"/>
              </a:lnSpc>
              <a:spcBef>
                <a:spcPts val="0"/>
              </a:spcBef>
              <a:spcAft>
                <a:spcPts val="800"/>
              </a:spcAft>
            </a:pP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11</a:t>
            </a:fld>
            <a:endParaRPr lang="en-US"/>
          </a:p>
        </p:txBody>
      </p:sp>
    </p:spTree>
    <p:extLst>
      <p:ext uri="{BB962C8B-B14F-4D97-AF65-F5344CB8AC3E}">
        <p14:creationId xmlns:p14="http://schemas.microsoft.com/office/powerpoint/2010/main" val="3442264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rebuchet MS" panose="020B0603020202020204" pitchFamily="34" charset="0"/>
              </a:rPr>
              <a:t>It is important that project  main outputs and results are identified so that they clearly be captured and contribute to a </a:t>
            </a:r>
            <a:r>
              <a:rPr lang="en-US" sz="1400" dirty="0" err="1">
                <a:latin typeface="Trebuchet MS" panose="020B0603020202020204" pitchFamily="34" charset="0"/>
              </a:rPr>
              <a:t>programme</a:t>
            </a:r>
            <a:r>
              <a:rPr lang="en-US" sz="1400" dirty="0">
                <a:latin typeface="Trebuchet MS" panose="020B0603020202020204" pitchFamily="34" charset="0"/>
              </a:rPr>
              <a:t> output and result indicator.</a:t>
            </a:r>
          </a:p>
          <a:p>
            <a:r>
              <a:rPr lang="en-US" sz="1400" dirty="0">
                <a:latin typeface="Trebuchet MS" panose="020B0603020202020204" pitchFamily="34" charset="0"/>
              </a:rPr>
              <a:t>All projects will have to contribute to RCO 87 – mandatory.</a:t>
            </a:r>
          </a:p>
          <a:p>
            <a:r>
              <a:rPr lang="en-US" sz="1400" dirty="0">
                <a:latin typeface="Trebuchet MS" panose="020B0603020202020204" pitchFamily="34" charset="0"/>
              </a:rPr>
              <a:t>An important document elaborated by the </a:t>
            </a:r>
            <a:r>
              <a:rPr lang="en-US" sz="1400" dirty="0" err="1">
                <a:latin typeface="Trebuchet MS" panose="020B0603020202020204" pitchFamily="34" charset="0"/>
              </a:rPr>
              <a:t>programme</a:t>
            </a:r>
            <a:r>
              <a:rPr lang="en-US" sz="1400" dirty="0">
                <a:latin typeface="Trebuchet MS" panose="020B0603020202020204" pitchFamily="34" charset="0"/>
              </a:rPr>
              <a:t> is the Performance Framework Methodology which provides definitions of the indicators, criteria to be fulfilled  and clear explanations on how to quantify the targets and measure their achievement .</a:t>
            </a:r>
          </a:p>
          <a:p>
            <a:endParaRPr lang="en-US" sz="1400" dirty="0">
              <a:latin typeface="Trebuchet MS" panose="020B0603020202020204" pitchFamily="34" charset="0"/>
            </a:endParaRPr>
          </a:p>
          <a:p>
            <a:r>
              <a:rPr lang="en-US" sz="1400" dirty="0">
                <a:latin typeface="Trebuchet MS" panose="020B0603020202020204" pitchFamily="34" charset="0"/>
              </a:rPr>
              <a:t>In addition – Fiches on each indicator - Annex 10 to the guidelines – which is a summary of the information contained in the performance framework.</a:t>
            </a:r>
          </a:p>
          <a:p>
            <a:endParaRPr lang="en-US" sz="1400" dirty="0">
              <a:latin typeface="Trebuchet MS" panose="020B0603020202020204" pitchFamily="34" charset="0"/>
            </a:endParaRPr>
          </a:p>
          <a:p>
            <a:r>
              <a:rPr lang="en-US" sz="1400" dirty="0">
                <a:latin typeface="Trebuchet MS" panose="020B0603020202020204" pitchFamily="34" charset="0"/>
              </a:rPr>
              <a:t>When identifying the main outputs, make sure they full comply with the criteria of the </a:t>
            </a:r>
            <a:r>
              <a:rPr lang="en-US" sz="1400" dirty="0" err="1">
                <a:latin typeface="Trebuchet MS" panose="020B0603020202020204" pitchFamily="34" charset="0"/>
              </a:rPr>
              <a:t>Programme</a:t>
            </a:r>
            <a:r>
              <a:rPr lang="en-US" sz="1400" dirty="0">
                <a:latin typeface="Trebuchet MS" panose="020B0603020202020204" pitchFamily="34" charset="0"/>
              </a:rPr>
              <a:t> output indicators and can be linked to a related </a:t>
            </a:r>
            <a:r>
              <a:rPr lang="en-US" sz="1400" dirty="0" err="1">
                <a:latin typeface="Trebuchet MS" panose="020B0603020202020204" pitchFamily="34" charset="0"/>
              </a:rPr>
              <a:t>programme</a:t>
            </a:r>
            <a:r>
              <a:rPr lang="en-US" sz="1400" dirty="0">
                <a:latin typeface="Trebuchet MS" panose="020B0603020202020204" pitchFamily="34" charset="0"/>
              </a:rPr>
              <a:t> indicator.</a:t>
            </a:r>
          </a:p>
          <a:p>
            <a:r>
              <a:rPr lang="en-US" sz="1400" dirty="0">
                <a:latin typeface="Trebuchet MS" panose="020B0603020202020204" pitchFamily="34" charset="0"/>
              </a:rPr>
              <a:t>Correctness of outputs and their linkage with the </a:t>
            </a:r>
            <a:r>
              <a:rPr lang="en-US" sz="1400" dirty="0" err="1">
                <a:latin typeface="Trebuchet MS" panose="020B0603020202020204" pitchFamily="34" charset="0"/>
              </a:rPr>
              <a:t>programme</a:t>
            </a:r>
            <a:r>
              <a:rPr lang="en-US" sz="1400" dirty="0">
                <a:latin typeface="Trebuchet MS" panose="020B0603020202020204" pitchFamily="34" charset="0"/>
              </a:rPr>
              <a:t> indicators will be assessed and scored.</a:t>
            </a:r>
          </a:p>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12</a:t>
            </a:fld>
            <a:endParaRPr lang="en-US"/>
          </a:p>
        </p:txBody>
      </p:sp>
    </p:spTree>
    <p:extLst>
      <p:ext uri="{BB962C8B-B14F-4D97-AF65-F5344CB8AC3E}">
        <p14:creationId xmlns:p14="http://schemas.microsoft.com/office/powerpoint/2010/main" val="2059790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a:solidFill>
                <a:srgbClr val="002060"/>
              </a:solidFill>
              <a:latin typeface="Trebuchet MS" panose="020B0603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13</a:t>
            </a:fld>
            <a:endParaRPr lang="en-US"/>
          </a:p>
        </p:txBody>
      </p:sp>
    </p:spTree>
    <p:extLst>
      <p:ext uri="{BB962C8B-B14F-4D97-AF65-F5344CB8AC3E}">
        <p14:creationId xmlns:p14="http://schemas.microsoft.com/office/powerpoint/2010/main" val="2686691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anose="05000000000000000000" pitchFamily="2" charset="2"/>
              <a:buNone/>
            </a:pPr>
            <a:endPar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Research </a:t>
            </a:r>
            <a:r>
              <a:rPr lang="en-US" sz="1400" dirty="0" err="1">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organisations</a:t>
            </a:r>
            <a:r>
              <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 = </a:t>
            </a:r>
            <a:r>
              <a:rPr lang="en-GB" sz="1400" b="1" dirty="0">
                <a:effectLst/>
                <a:latin typeface="Trebuchet MS" panose="020B0603020202020204" pitchFamily="34" charset="0"/>
                <a:ea typeface="Times New Roman" panose="02020603050405020304" pitchFamily="18" charset="0"/>
              </a:rPr>
              <a:t>bodies with a primary goal to conduct independently fundamental research, industrial research and experimental development and to disseminate the results of such activities by way of teaching, publication or knowledge transfer. </a:t>
            </a:r>
            <a:endParaRPr lang="en-US" sz="1400" dirty="0">
              <a:effectLst/>
              <a:latin typeface="Trebuchet MS" panose="020B0603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RCR 84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Counts the organizations cooperating across borders after the completion of the supported projects;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Measures will be put in practice in order to monitor the cooperation activities after the project ends (sustainability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Example for RCR 84-There are 3 project partners but they decide that after the project will be finalized only 2 of them will continue to collaborate and will sign the Memorandum of Understanding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14</a:t>
            </a:fld>
            <a:endParaRPr lang="en-US"/>
          </a:p>
        </p:txBody>
      </p:sp>
    </p:spTree>
    <p:extLst>
      <p:ext uri="{BB962C8B-B14F-4D97-AF65-F5344CB8AC3E}">
        <p14:creationId xmlns:p14="http://schemas.microsoft.com/office/powerpoint/2010/main" val="2466350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solidFill>
                  <a:srgbClr val="C00000"/>
                </a:solidFill>
                <a:latin typeface="Trebuchet MS" panose="020B0603020202020204" pitchFamily="34" charset="0"/>
              </a:rPr>
              <a:t>Internal working meetings</a:t>
            </a:r>
            <a:r>
              <a:rPr lang="en-US" sz="1400" dirty="0">
                <a:solidFill>
                  <a:srgbClr val="002060"/>
                </a:solidFill>
                <a:latin typeface="Trebuchet MS" panose="020B0603020202020204" pitchFamily="34" charset="0"/>
              </a:rPr>
              <a:t>, </a:t>
            </a:r>
            <a:r>
              <a:rPr lang="en-US" sz="1400" dirty="0">
                <a:solidFill>
                  <a:srgbClr val="C00000"/>
                </a:solidFill>
                <a:latin typeface="Trebuchet MS" panose="020B0603020202020204" pitchFamily="34" charset="0"/>
              </a:rPr>
              <a:t>steering committees</a:t>
            </a:r>
            <a:r>
              <a:rPr lang="en-US" sz="1400" dirty="0">
                <a:solidFill>
                  <a:srgbClr val="002060"/>
                </a:solidFill>
                <a:latin typeface="Trebuchet MS" panose="020B0603020202020204" pitchFamily="34" charset="0"/>
              </a:rPr>
              <a:t> of the project staff are </a:t>
            </a:r>
            <a:r>
              <a:rPr lang="en-US" sz="1400" dirty="0">
                <a:solidFill>
                  <a:srgbClr val="C00000"/>
                </a:solidFill>
                <a:latin typeface="Trebuchet MS" panose="020B0603020202020204" pitchFamily="34" charset="0"/>
              </a:rPr>
              <a:t>not</a:t>
            </a:r>
            <a:r>
              <a:rPr lang="en-US" sz="1400" dirty="0">
                <a:solidFill>
                  <a:srgbClr val="002060"/>
                </a:solidFill>
                <a:latin typeface="Trebuchet MS" panose="020B0603020202020204" pitchFamily="34" charset="0"/>
              </a:rPr>
              <a:t> considered as </a:t>
            </a:r>
            <a:r>
              <a:rPr lang="en-US" sz="1400" dirty="0">
                <a:solidFill>
                  <a:srgbClr val="C00000"/>
                </a:solidFill>
                <a:latin typeface="Trebuchet MS" panose="020B0603020202020204" pitchFamily="34" charset="0"/>
              </a:rPr>
              <a:t>public events</a:t>
            </a:r>
            <a:r>
              <a:rPr lang="en-US" sz="1400" dirty="0">
                <a:solidFill>
                  <a:srgbClr val="002060"/>
                </a:solidFill>
                <a:latin typeface="Trebuchet MS" panose="020B0603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RCR 84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Counts the organizations cooperating across borders after the completion of the supported projects;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Measures will be put in practice in order to monitor the cooperation activities after the project ends (sustainability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15</a:t>
            </a:fld>
            <a:endParaRPr lang="en-US"/>
          </a:p>
        </p:txBody>
      </p:sp>
    </p:spTree>
    <p:extLst>
      <p:ext uri="{BB962C8B-B14F-4D97-AF65-F5344CB8AC3E}">
        <p14:creationId xmlns:p14="http://schemas.microsoft.com/office/powerpoint/2010/main" val="4042117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002060"/>
                </a:solidFill>
                <a:latin typeface="Trebuchet MS" panose="020B0603020202020204" pitchFamily="34" charset="0"/>
              </a:rPr>
              <a:t>RCO 81</a:t>
            </a:r>
          </a:p>
          <a:p>
            <a:endParaRPr lang="en-US" sz="1400" dirty="0">
              <a:latin typeface="Trebuchet MS" panose="020B0603020202020204" pitchFamily="34" charset="0"/>
            </a:endParaRPr>
          </a:p>
          <a:p>
            <a:r>
              <a:rPr lang="en-US" sz="1400" dirty="0">
                <a:latin typeface="Trebuchet MS" panose="020B0603020202020204" pitchFamily="34" charset="0"/>
              </a:rPr>
              <a:t>Joint actions across borders could include, for instance, exchange activities or exchange visits organized with partners across borders. </a:t>
            </a:r>
          </a:p>
          <a:p>
            <a:r>
              <a:rPr lang="en-US" sz="1400" dirty="0">
                <a:latin typeface="Trebuchet MS" panose="020B0603020202020204" pitchFamily="34" charset="0"/>
              </a:rPr>
              <a:t>Participations (i.e. number of persons attending a joint action across borders - e.g. citizens, volunteers, students, pupils, public officials, etc.) are counted for each joint action </a:t>
            </a:r>
            <a:r>
              <a:rPr lang="en-US" sz="1400" dirty="0" err="1">
                <a:latin typeface="Trebuchet MS" panose="020B0603020202020204" pitchFamily="34" charset="0"/>
              </a:rPr>
              <a:t>organised</a:t>
            </a:r>
            <a:r>
              <a:rPr lang="en-US" sz="1400" dirty="0">
                <a:latin typeface="Trebuchet MS" panose="020B0603020202020204" pitchFamily="34" charset="0"/>
              </a:rPr>
              <a:t> on the basis of attendance lists or other relevant means of quantification. </a:t>
            </a:r>
          </a:p>
          <a:p>
            <a:r>
              <a:rPr lang="en-US" sz="1400" dirty="0">
                <a:latin typeface="Trebuchet MS" panose="020B0603020202020204" pitchFamily="34" charset="0"/>
              </a:rPr>
              <a:t>A joint action is considered as the action </a:t>
            </a:r>
            <a:r>
              <a:rPr lang="en-US" sz="1400" dirty="0" err="1">
                <a:latin typeface="Trebuchet MS" panose="020B0603020202020204" pitchFamily="34" charset="0"/>
              </a:rPr>
              <a:t>organised</a:t>
            </a:r>
            <a:r>
              <a:rPr lang="en-US" sz="1400" dirty="0">
                <a:latin typeface="Trebuchet MS" panose="020B0603020202020204" pitchFamily="34" charset="0"/>
              </a:rPr>
              <a:t> with the involvement of organizations from at least two participating countries.</a:t>
            </a:r>
          </a:p>
          <a:p>
            <a:endParaRPr lang="en-US" sz="1400" dirty="0">
              <a:latin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16</a:t>
            </a:fld>
            <a:endParaRPr lang="en-US"/>
          </a:p>
        </p:txBody>
      </p:sp>
    </p:spTree>
    <p:extLst>
      <p:ext uri="{BB962C8B-B14F-4D97-AF65-F5344CB8AC3E}">
        <p14:creationId xmlns:p14="http://schemas.microsoft.com/office/powerpoint/2010/main" val="3027657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002060"/>
                </a:solidFill>
                <a:latin typeface="Trebuchet MS" panose="020B0603020202020204" pitchFamily="34" charset="0"/>
              </a:rPr>
              <a:t>RCR 84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rebuchet MS" panose="020B0603020202020204" pitchFamily="34" charset="0"/>
              </a:rPr>
              <a:t>The organizations are legal entities involved in project implementation. </a:t>
            </a:r>
            <a:endPar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Measures will be put in practice in order to monitor the cooperation activities after the project ends (sustainability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endParaRPr>
          </a:p>
          <a:p>
            <a:r>
              <a:rPr lang="en-US" sz="1400" dirty="0">
                <a:latin typeface="Trebuchet MS" panose="020B0603020202020204" pitchFamily="34" charset="0"/>
              </a:rPr>
              <a:t>-The evidence on the commitment of the partner organizations to cooperate after the project ends its implementation period will be a cooperation agreement signed during the contracting stage. </a:t>
            </a:r>
          </a:p>
          <a:p>
            <a:r>
              <a:rPr lang="en-US" sz="1400" dirty="0">
                <a:latin typeface="Trebuchet MS" panose="020B0603020202020204" pitchFamily="34" charset="0"/>
              </a:rPr>
              <a:t>-Multiple counting will be removed at the level of the specific objective. An </a:t>
            </a:r>
            <a:r>
              <a:rPr lang="en-US" sz="1400" dirty="0" err="1">
                <a:latin typeface="Trebuchet MS" panose="020B0603020202020204" pitchFamily="34" charset="0"/>
              </a:rPr>
              <a:t>organisation</a:t>
            </a:r>
            <a:r>
              <a:rPr lang="en-US" sz="1400" dirty="0">
                <a:latin typeface="Trebuchet MS" panose="020B0603020202020204" pitchFamily="34" charset="0"/>
              </a:rPr>
              <a:t> is considered once regardless how many times it receives support from operations in the same specific objective.</a:t>
            </a: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17</a:t>
            </a:fld>
            <a:endParaRPr lang="en-US"/>
          </a:p>
        </p:txBody>
      </p:sp>
    </p:spTree>
    <p:extLst>
      <p:ext uri="{BB962C8B-B14F-4D97-AF65-F5344CB8AC3E}">
        <p14:creationId xmlns:p14="http://schemas.microsoft.com/office/powerpoint/2010/main" val="509641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anose="05000000000000000000" pitchFamily="2" charset="2"/>
              <a:buNone/>
            </a:pPr>
            <a:r>
              <a:rPr lang="en-US" sz="1400" b="1" dirty="0">
                <a:latin typeface="Trebuchet MS" panose="020B0603020202020204" pitchFamily="34" charset="0"/>
              </a:rPr>
              <a:t>RCO 116 </a:t>
            </a:r>
          </a:p>
          <a:p>
            <a:pPr marL="0" indent="0" algn="just">
              <a:buFont typeface="Wingdings" panose="05000000000000000000" pitchFamily="2" charset="2"/>
              <a:buNone/>
            </a:pPr>
            <a:r>
              <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An identified solution should </a:t>
            </a:r>
            <a:r>
              <a:rPr lang="en-US" sz="1400" dirty="0">
                <a:solidFill>
                  <a:srgbClr val="C00000"/>
                </a:solidFill>
                <a:effectLst/>
                <a:latin typeface="Trebuchet MS" panose="020B0603020202020204" pitchFamily="34" charset="0"/>
                <a:ea typeface="Times New Roman" panose="02020603050405020304" pitchFamily="18" charset="0"/>
                <a:cs typeface="Trebuchet MS" panose="020B0603020202020204" pitchFamily="34" charset="0"/>
              </a:rPr>
              <a:t>include clear indications of the actions needed for it to be taken up or to be upscaled</a:t>
            </a:r>
            <a:r>
              <a:rPr lang="en-US" sz="1400"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t>
            </a:r>
          </a:p>
          <a:p>
            <a:pPr marL="171450" indent="-171450" algn="just">
              <a:buFont typeface="Wingdings" panose="05000000000000000000" pitchFamily="2" charset="2"/>
              <a:buChar char="§"/>
            </a:pPr>
            <a:r>
              <a:rPr lang="en-US" sz="1400"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I</a:t>
            </a:r>
            <a:r>
              <a:rPr lang="en-US" sz="1400"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mplies the involvement of organizations from at least two participating countries in the drafting and design process of the solution.</a:t>
            </a:r>
          </a:p>
          <a:p>
            <a:pPr marL="171450" indent="-171450" algn="just">
              <a:buFont typeface="Wingdings" panose="05000000000000000000" pitchFamily="2" charset="2"/>
              <a:buChar char="§"/>
            </a:pPr>
            <a:r>
              <a:rPr lang="en-US" sz="1400" b="1" dirty="0">
                <a:solidFill>
                  <a:srgbClr val="002060"/>
                </a:solidFill>
                <a:effectLst/>
                <a:latin typeface="Trebuchet MS" panose="020B0603020202020204" pitchFamily="34" charset="0"/>
                <a:ea typeface="Times New Roman" panose="02020603050405020304" pitchFamily="18" charset="0"/>
                <a:cs typeface="Trebuchet MS" panose="020B0603020202020204" pitchFamily="34" charset="0"/>
              </a:rPr>
              <a:t>Example: </a:t>
            </a:r>
            <a:r>
              <a:rPr lang="fr-FR" sz="1400" dirty="0" err="1">
                <a:solidFill>
                  <a:srgbClr val="002060"/>
                </a:solidFill>
                <a:latin typeface="Trebuchet MS" panose="020B0603020202020204" pitchFamily="34" charset="0"/>
              </a:rPr>
              <a:t>methodologies</a:t>
            </a:r>
            <a:r>
              <a:rPr lang="fr-FR" sz="1400" dirty="0">
                <a:solidFill>
                  <a:srgbClr val="002060"/>
                </a:solidFill>
                <a:latin typeface="Trebuchet MS" panose="020B0603020202020204" pitchFamily="34" charset="0"/>
              </a:rPr>
              <a:t>, IT Tools, management plans;</a:t>
            </a:r>
          </a:p>
          <a:p>
            <a:pPr marL="171450" indent="-171450" algn="just">
              <a:buFont typeface="Wingdings" panose="05000000000000000000" pitchFamily="2" charset="2"/>
              <a:buChar char="§"/>
            </a:pPr>
            <a:endParaRPr lang="fr-FR" sz="1400" dirty="0">
              <a:solidFill>
                <a:srgbClr val="002060"/>
              </a:solidFill>
              <a:latin typeface="Trebuchet MS" panose="020B0603020202020204" pitchFamily="34" charset="0"/>
            </a:endParaRPr>
          </a:p>
          <a:p>
            <a:pPr marL="0" indent="0" algn="just">
              <a:buFont typeface="Wingdings" panose="05000000000000000000" pitchFamily="2" charset="2"/>
              <a:buNone/>
            </a:pPr>
            <a:r>
              <a:rPr lang="en-US" sz="1400" noProof="0" dirty="0">
                <a:solidFill>
                  <a:srgbClr val="002060"/>
                </a:solidFill>
                <a:latin typeface="Trebuchet MS" panose="020B0603020202020204" pitchFamily="34" charset="0"/>
              </a:rPr>
              <a:t>Example for RCO84-116 and RCR 104: </a:t>
            </a:r>
          </a:p>
          <a:p>
            <a:pPr marL="0" indent="0" algn="just">
              <a:buFont typeface="Wingdings" panose="05000000000000000000" pitchFamily="2" charset="2"/>
              <a:buNone/>
            </a:pPr>
            <a:r>
              <a:rPr lang="en-US" sz="1400" noProof="0" dirty="0">
                <a:solidFill>
                  <a:srgbClr val="002060"/>
                </a:solidFill>
                <a:latin typeface="Trebuchet MS" panose="020B0603020202020204" pitchFamily="34" charset="0"/>
              </a:rPr>
              <a:t>The project develops an innovative technical solution (RCO84) to select and recycle garbage, which has to be piloted (RCO116). This solution could be taken up by other organizations or further developed by the  organizations from the projects after the project is finalized (RCR104).</a:t>
            </a:r>
          </a:p>
          <a:p>
            <a:pPr marL="0" indent="0" algn="just">
              <a:buFont typeface="Wingdings" panose="05000000000000000000" pitchFamily="2" charset="2"/>
              <a:buNone/>
            </a:pPr>
            <a:endParaRPr lang="en-US" noProof="0" dirty="0">
              <a:solidFill>
                <a:srgbClr val="002060"/>
              </a:solidFill>
              <a:latin typeface="Trebuchet MS" panose="020B0603020202020204" pitchFamily="34" charset="0"/>
            </a:endParaRPr>
          </a:p>
          <a:p>
            <a:pPr marL="0" indent="0" algn="just">
              <a:buFont typeface="Wingdings" panose="05000000000000000000" pitchFamily="2" charset="2"/>
              <a:buNone/>
            </a:pPr>
            <a:endParaRPr lang="fr-FR" dirty="0">
              <a:solidFill>
                <a:srgbClr val="002060"/>
              </a:solidFill>
              <a:latin typeface="Trebuchet MS" panose="020B0603020202020204" pitchFamily="34" charset="0"/>
            </a:endParaRPr>
          </a:p>
          <a:p>
            <a:pPr marL="0" indent="0" algn="just">
              <a:buFont typeface="Wingdings" panose="05000000000000000000" pitchFamily="2" charset="2"/>
              <a:buNone/>
            </a:pPr>
            <a:endParaRPr lang="en-US" dirty="0">
              <a:solidFill>
                <a:srgbClr val="002060"/>
              </a:solidFill>
              <a:latin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18</a:t>
            </a:fld>
            <a:endParaRPr lang="en-US"/>
          </a:p>
        </p:txBody>
      </p:sp>
    </p:spTree>
    <p:extLst>
      <p:ext uri="{BB962C8B-B14F-4D97-AF65-F5344CB8AC3E}">
        <p14:creationId xmlns:p14="http://schemas.microsoft.com/office/powerpoint/2010/main" val="3557409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anose="05000000000000000000" pitchFamily="2" charset="2"/>
              <a:buNone/>
            </a:pPr>
            <a:r>
              <a:rPr lang="en-US" sz="1400" b="1" dirty="0">
                <a:latin typeface="Trebuchet MS" panose="020B0603020202020204" pitchFamily="34" charset="0"/>
              </a:rPr>
              <a:t>RCO 84 </a:t>
            </a:r>
          </a:p>
          <a:p>
            <a:pPr marL="171450" indent="-171450" algn="just">
              <a:buFont typeface="Wingdings" panose="05000000000000000000" pitchFamily="2" charset="2"/>
              <a:buChar char="§"/>
            </a:pPr>
            <a:r>
              <a:rPr lang="en-US" sz="1400" dirty="0">
                <a:solidFill>
                  <a:srgbClr val="002060"/>
                </a:solidFill>
                <a:latin typeface="Trebuchet MS" panose="020B0603020202020204" pitchFamily="34" charset="0"/>
              </a:rPr>
              <a:t>Scope = to test procedures, new instruments, tools, experimentation or the transfer of practices;</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1" dirty="0">
              <a:solidFill>
                <a:srgbClr val="002060"/>
              </a:solidFill>
              <a:latin typeface="Trebuchet MS" panose="020B0603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002060"/>
                </a:solidFill>
                <a:latin typeface="Trebuchet MS" panose="020B0603020202020204" pitchFamily="34" charset="0"/>
              </a:rPr>
              <a:t>Examples: </a:t>
            </a:r>
            <a:r>
              <a:rPr lang="en-US" sz="1400" dirty="0">
                <a:solidFill>
                  <a:srgbClr val="002060"/>
                </a:solidFill>
                <a:latin typeface="Trebuchet MS" panose="020B0603020202020204" pitchFamily="34" charset="0"/>
              </a:rPr>
              <a:t>services, tools, methods or approaches, even a pilot small scale investment</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solidFill>
                <a:srgbClr val="002060"/>
              </a:solidFill>
              <a:latin typeface="Trebuchet MS" panose="020B0603020202020204" pitchFamily="34" charset="0"/>
            </a:endParaRPr>
          </a:p>
          <a:p>
            <a:pPr marL="171450" indent="-171450" algn="just">
              <a:buFont typeface="Wingdings" panose="05000000000000000000" pitchFamily="2" charset="2"/>
              <a:buChar char="§"/>
            </a:pPr>
            <a:endParaRPr lang="en-US" dirty="0">
              <a:solidFill>
                <a:srgbClr val="002060"/>
              </a:solidFill>
              <a:latin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19</a:t>
            </a:fld>
            <a:endParaRPr lang="en-US"/>
          </a:p>
        </p:txBody>
      </p:sp>
    </p:spTree>
    <p:extLst>
      <p:ext uri="{BB962C8B-B14F-4D97-AF65-F5344CB8AC3E}">
        <p14:creationId xmlns:p14="http://schemas.microsoft.com/office/powerpoint/2010/main" val="2678233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Examples: </a:t>
            </a:r>
            <a:r>
              <a:rPr lang="en-US" sz="1400"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 jointly developed platform, IT tool, data base, data collection method, solution (RCO 116), which could also be piloted/tested) (RCO84) is actually implemented by one (or several) of the partners in their own </a:t>
            </a:r>
            <a:r>
              <a:rPr lang="en-US" sz="1400" dirty="0" err="1">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organisation</a:t>
            </a:r>
            <a:r>
              <a:rPr lang="en-US" sz="1400"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(s) or in other </a:t>
            </a:r>
            <a:r>
              <a:rPr lang="en-US" sz="1400" dirty="0" err="1">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organisation</a:t>
            </a:r>
            <a:r>
              <a:rPr lang="en-US" sz="1400"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(s) </a:t>
            </a:r>
            <a:r>
              <a:rPr lang="en-US" sz="1400"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during the project duration or within one year after project completion (RCR104). </a:t>
            </a:r>
          </a:p>
          <a:p>
            <a:endParaRPr lang="en-US" sz="1400" dirty="0">
              <a:latin typeface="Trebuchet MS" panose="020B0603020202020204"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20</a:t>
            </a:fld>
            <a:endParaRPr lang="en-US"/>
          </a:p>
        </p:txBody>
      </p:sp>
    </p:spTree>
    <p:extLst>
      <p:ext uri="{BB962C8B-B14F-4D97-AF65-F5344CB8AC3E}">
        <p14:creationId xmlns:p14="http://schemas.microsoft.com/office/powerpoint/2010/main" val="218769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9E70F-33BD-438F-95ED-349416A708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016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21</a:t>
            </a:fld>
            <a:endParaRPr lang="en-US"/>
          </a:p>
        </p:txBody>
      </p:sp>
    </p:spTree>
    <p:extLst>
      <p:ext uri="{BB962C8B-B14F-4D97-AF65-F5344CB8AC3E}">
        <p14:creationId xmlns:p14="http://schemas.microsoft.com/office/powerpoint/2010/main" val="531526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400" dirty="0">
                <a:latin typeface="Trebuchet MS" panose="020B0603020202020204" pitchFamily="34" charset="0"/>
              </a:rPr>
              <a:t>In Part III of the Guidelines there are details provided on how to fill in each section.</a:t>
            </a:r>
          </a:p>
          <a:p>
            <a:r>
              <a:rPr lang="ro-RO" sz="1400" dirty="0">
                <a:latin typeface="Trebuchet MS" panose="020B0603020202020204" pitchFamily="34" charset="0"/>
              </a:rPr>
              <a:t>Annex 7 to the Guidelines is the Grid which will be used for strategic and operational assessment. Recommend to read the criteria.</a:t>
            </a:r>
          </a:p>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22</a:t>
            </a:fld>
            <a:endParaRPr lang="en-US"/>
          </a:p>
        </p:txBody>
      </p:sp>
    </p:spTree>
    <p:extLst>
      <p:ext uri="{BB962C8B-B14F-4D97-AF65-F5344CB8AC3E}">
        <p14:creationId xmlns:p14="http://schemas.microsoft.com/office/powerpoint/2010/main" val="1755598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23</a:t>
            </a:fld>
            <a:endParaRPr lang="en-US"/>
          </a:p>
        </p:txBody>
      </p:sp>
    </p:spTree>
    <p:extLst>
      <p:ext uri="{BB962C8B-B14F-4D97-AF65-F5344CB8AC3E}">
        <p14:creationId xmlns:p14="http://schemas.microsoft.com/office/powerpoint/2010/main" val="1174091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24</a:t>
            </a:fld>
            <a:endParaRPr lang="en-US"/>
          </a:p>
        </p:txBody>
      </p:sp>
    </p:spTree>
    <p:extLst>
      <p:ext uri="{BB962C8B-B14F-4D97-AF65-F5344CB8AC3E}">
        <p14:creationId xmlns:p14="http://schemas.microsoft.com/office/powerpoint/2010/main" val="790677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25</a:t>
            </a:fld>
            <a:endParaRPr lang="en-US"/>
          </a:p>
        </p:txBody>
      </p:sp>
    </p:spTree>
    <p:extLst>
      <p:ext uri="{BB962C8B-B14F-4D97-AF65-F5344CB8AC3E}">
        <p14:creationId xmlns:p14="http://schemas.microsoft.com/office/powerpoint/2010/main" val="1661313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87">
              <a:defRPr/>
            </a:pPr>
            <a:r>
              <a:rPr lang="en-GB" sz="1800" dirty="0">
                <a:solidFill>
                  <a:srgbClr val="000000"/>
                </a:solidFill>
                <a:latin typeface="Trebuchet MS" panose="020B0603020202020204" pitchFamily="34" charset="0"/>
                <a:ea typeface="Calibri" panose="020F0502020204030204" pitchFamily="34" charset="0"/>
                <a:cs typeface="EUAlbertina"/>
              </a:rPr>
              <a:t>The amount of costs which will be reimbursed as flat rate of 40% of the direct eligible staff costs is directly linked to the expenditures certified as eligible for </a:t>
            </a:r>
            <a:r>
              <a:rPr lang="en-GB" sz="1800" i="1" dirty="0">
                <a:solidFill>
                  <a:srgbClr val="000000"/>
                </a:solidFill>
                <a:latin typeface="Trebuchet MS" panose="020B0603020202020204" pitchFamily="34" charset="0"/>
                <a:ea typeface="Calibri" panose="020F0502020204030204" pitchFamily="34" charset="0"/>
                <a:cs typeface="EUAlbertina"/>
              </a:rPr>
              <a:t>Staff costs</a:t>
            </a:r>
            <a:r>
              <a:rPr lang="en-GB" sz="1800" dirty="0">
                <a:solidFill>
                  <a:srgbClr val="000000"/>
                </a:solidFill>
                <a:latin typeface="Trebuchet MS" panose="020B0603020202020204" pitchFamily="34" charset="0"/>
                <a:ea typeface="Calibri" panose="020F0502020204030204" pitchFamily="34" charset="0"/>
                <a:cs typeface="EUAlbertina"/>
              </a:rPr>
              <a:t> during the management verification and are calculated automatically by </a:t>
            </a:r>
            <a:r>
              <a:rPr lang="en-GB" sz="1800" dirty="0" err="1">
                <a:solidFill>
                  <a:srgbClr val="000000"/>
                </a:solidFill>
                <a:latin typeface="Trebuchet MS" panose="020B0603020202020204" pitchFamily="34" charset="0"/>
                <a:ea typeface="Calibri" panose="020F0502020204030204" pitchFamily="34" charset="0"/>
                <a:cs typeface="EUAlbertina"/>
              </a:rPr>
              <a:t>Jems</a:t>
            </a:r>
            <a:r>
              <a:rPr lang="en-GB" sz="1800" dirty="0">
                <a:solidFill>
                  <a:srgbClr val="000000"/>
                </a:solidFill>
                <a:latin typeface="Trebuchet MS" panose="020B0603020202020204" pitchFamily="34" charset="0"/>
                <a:ea typeface="Calibri" panose="020F0502020204030204" pitchFamily="34" charset="0"/>
                <a:cs typeface="EUAlbertina"/>
              </a:rPr>
              <a:t> in each financial report.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26</a:t>
            </a:fld>
            <a:endParaRPr lang="en-US"/>
          </a:p>
        </p:txBody>
      </p:sp>
    </p:spTree>
    <p:extLst>
      <p:ext uri="{BB962C8B-B14F-4D97-AF65-F5344CB8AC3E}">
        <p14:creationId xmlns:p14="http://schemas.microsoft.com/office/powerpoint/2010/main" val="1661313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27</a:t>
            </a:fld>
            <a:endParaRPr lang="en-US"/>
          </a:p>
        </p:txBody>
      </p:sp>
    </p:spTree>
    <p:extLst>
      <p:ext uri="{BB962C8B-B14F-4D97-AF65-F5344CB8AC3E}">
        <p14:creationId xmlns:p14="http://schemas.microsoft.com/office/powerpoint/2010/main" val="2273969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39E70F-33BD-438F-95ED-349416A70898}" type="slidenum">
              <a:rPr lang="en-US" smtClean="0"/>
              <a:t>28</a:t>
            </a:fld>
            <a:endParaRPr lang="en-US"/>
          </a:p>
        </p:txBody>
      </p:sp>
    </p:spTree>
    <p:extLst>
      <p:ext uri="{BB962C8B-B14F-4D97-AF65-F5344CB8AC3E}">
        <p14:creationId xmlns:p14="http://schemas.microsoft.com/office/powerpoint/2010/main" val="3413843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39E70F-33BD-438F-95ED-349416A70898}" type="slidenum">
              <a:rPr lang="en-US" smtClean="0"/>
              <a:t>29</a:t>
            </a:fld>
            <a:endParaRPr lang="en-US"/>
          </a:p>
        </p:txBody>
      </p:sp>
    </p:spTree>
    <p:extLst>
      <p:ext uri="{BB962C8B-B14F-4D97-AF65-F5344CB8AC3E}">
        <p14:creationId xmlns:p14="http://schemas.microsoft.com/office/powerpoint/2010/main" val="366413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39E70F-33BD-438F-95ED-349416A70898}" type="slidenum">
              <a:rPr lang="en-US" smtClean="0"/>
              <a:t>3</a:t>
            </a:fld>
            <a:endParaRPr lang="en-US"/>
          </a:p>
        </p:txBody>
      </p:sp>
    </p:spTree>
    <p:extLst>
      <p:ext uri="{BB962C8B-B14F-4D97-AF65-F5344CB8AC3E}">
        <p14:creationId xmlns:p14="http://schemas.microsoft.com/office/powerpoint/2010/main" val="2489606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147" indent="-229147">
              <a:buFont typeface="+mj-lt"/>
              <a:buAutoNum type="arabicPeriod"/>
            </a:pPr>
            <a:endParaRPr lang="en-US" dirty="0"/>
          </a:p>
        </p:txBody>
      </p:sp>
      <p:sp>
        <p:nvSpPr>
          <p:cNvPr id="4" name="Slide Number Placeholder 3"/>
          <p:cNvSpPr>
            <a:spLocks noGrp="1"/>
          </p:cNvSpPr>
          <p:nvPr>
            <p:ph type="sldNum" sz="quarter" idx="5"/>
          </p:nvPr>
        </p:nvSpPr>
        <p:spPr/>
        <p:txBody>
          <a:bodyPr/>
          <a:lstStyle/>
          <a:p>
            <a:fld id="{FE39E70F-33BD-438F-95ED-349416A70898}" type="slidenum">
              <a:rPr lang="en-US" smtClean="0"/>
              <a:t>4</a:t>
            </a:fld>
            <a:endParaRPr lang="en-US"/>
          </a:p>
        </p:txBody>
      </p:sp>
    </p:spTree>
    <p:extLst>
      <p:ext uri="{BB962C8B-B14F-4D97-AF65-F5344CB8AC3E}">
        <p14:creationId xmlns:p14="http://schemas.microsoft.com/office/powerpoint/2010/main" val="1226948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39E70F-33BD-438F-95ED-349416A70898}" type="slidenum">
              <a:rPr lang="en-US" smtClean="0"/>
              <a:t>5</a:t>
            </a:fld>
            <a:endParaRPr lang="en-US"/>
          </a:p>
        </p:txBody>
      </p:sp>
    </p:spTree>
    <p:extLst>
      <p:ext uri="{BB962C8B-B14F-4D97-AF65-F5344CB8AC3E}">
        <p14:creationId xmlns:p14="http://schemas.microsoft.com/office/powerpoint/2010/main" val="2830775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39E70F-33BD-438F-95ED-349416A70898}" type="slidenum">
              <a:rPr lang="en-US" smtClean="0"/>
              <a:t>6</a:t>
            </a:fld>
            <a:endParaRPr lang="en-US"/>
          </a:p>
        </p:txBody>
      </p:sp>
    </p:spTree>
    <p:extLst>
      <p:ext uri="{BB962C8B-B14F-4D97-AF65-F5344CB8AC3E}">
        <p14:creationId xmlns:p14="http://schemas.microsoft.com/office/powerpoint/2010/main" val="3775367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39E70F-33BD-438F-95ED-349416A70898}" type="slidenum">
              <a:rPr lang="en-US" smtClean="0"/>
              <a:t>7</a:t>
            </a:fld>
            <a:endParaRPr lang="en-US"/>
          </a:p>
        </p:txBody>
      </p:sp>
    </p:spTree>
    <p:extLst>
      <p:ext uri="{BB962C8B-B14F-4D97-AF65-F5344CB8AC3E}">
        <p14:creationId xmlns:p14="http://schemas.microsoft.com/office/powerpoint/2010/main" val="3377242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sz="1400" b="1" dirty="0">
              <a:ln/>
              <a:solidFill>
                <a:schemeClr val="bg1"/>
              </a:solidFill>
              <a:latin typeface="Tw Cen MT" panose="020B0602020104020603" pitchFamily="34" charset="0"/>
            </a:endParaRPr>
          </a:p>
          <a:p>
            <a:pPr>
              <a:defRPr/>
            </a:pPr>
            <a:r>
              <a:rPr lang="en-US" sz="1400" b="0" dirty="0">
                <a:ln/>
                <a:solidFill>
                  <a:schemeClr val="tx1"/>
                </a:solidFill>
                <a:latin typeface="Trebuchet MS" panose="020B0603020202020204" pitchFamily="34" charset="0"/>
              </a:rPr>
              <a:t>Interreg NEXT BSB </a:t>
            </a:r>
            <a:r>
              <a:rPr lang="en-US" sz="1400" b="0" dirty="0" err="1">
                <a:ln/>
                <a:solidFill>
                  <a:schemeClr val="tx1"/>
                </a:solidFill>
                <a:latin typeface="Trebuchet MS" panose="020B0603020202020204" pitchFamily="34" charset="0"/>
              </a:rPr>
              <a:t>Programme</a:t>
            </a:r>
            <a:r>
              <a:rPr lang="en-US" sz="1400" b="0" dirty="0">
                <a:ln/>
                <a:solidFill>
                  <a:schemeClr val="tx1"/>
                </a:solidFill>
                <a:latin typeface="Trebuchet MS" panose="020B0603020202020204" pitchFamily="34" charset="0"/>
              </a:rPr>
              <a:t> is in line with 2 policy objectives and one Interreg specific objective, further translated into 3 </a:t>
            </a:r>
            <a:r>
              <a:rPr lang="en-US" sz="1400" b="0" dirty="0" err="1">
                <a:ln/>
                <a:solidFill>
                  <a:schemeClr val="tx1"/>
                </a:solidFill>
                <a:latin typeface="Trebuchet MS" panose="020B0603020202020204" pitchFamily="34" charset="0"/>
              </a:rPr>
              <a:t>programme</a:t>
            </a:r>
            <a:r>
              <a:rPr lang="en-US" sz="1400" b="0" dirty="0">
                <a:ln/>
                <a:solidFill>
                  <a:schemeClr val="tx1"/>
                </a:solidFill>
                <a:latin typeface="Trebuchet MS" panose="020B0603020202020204" pitchFamily="34" charset="0"/>
              </a:rPr>
              <a:t> priorities and 4 specific objectives.</a:t>
            </a:r>
            <a:r>
              <a:rPr lang="ro-RO" sz="1400" b="0" dirty="0">
                <a:ln/>
                <a:solidFill>
                  <a:schemeClr val="tx1"/>
                </a:solidFill>
                <a:latin typeface="Trebuchet MS" panose="020B0603020202020204" pitchFamily="34" charset="0"/>
              </a:rPr>
              <a:t> </a:t>
            </a:r>
          </a:p>
          <a:p>
            <a:pPr>
              <a:defRPr/>
            </a:pPr>
            <a:endParaRPr lang="en-US" sz="1400" b="0" dirty="0">
              <a:ln/>
              <a:solidFill>
                <a:schemeClr val="tx1"/>
              </a:solidFill>
              <a:latin typeface="Trebuchet MS" panose="020B0603020202020204" pitchFamily="34" charset="0"/>
            </a:endParaRPr>
          </a:p>
          <a:p>
            <a:pPr>
              <a:defRPr/>
            </a:pPr>
            <a:r>
              <a:rPr lang="en-US" sz="1400" b="0" dirty="0">
                <a:ln/>
                <a:solidFill>
                  <a:schemeClr val="tx1"/>
                </a:solidFill>
                <a:latin typeface="Trebuchet MS" panose="020B0603020202020204" pitchFamily="34" charset="0"/>
              </a:rPr>
              <a:t>While the two first priorities (Priority 1 and Priority 2) were considered when the </a:t>
            </a:r>
            <a:r>
              <a:rPr lang="en-US" sz="1400" b="0" dirty="0" err="1">
                <a:ln/>
                <a:solidFill>
                  <a:schemeClr val="tx1"/>
                </a:solidFill>
                <a:latin typeface="Trebuchet MS" panose="020B0603020202020204" pitchFamily="34" charset="0"/>
              </a:rPr>
              <a:t>Programme</a:t>
            </a:r>
            <a:r>
              <a:rPr lang="en-US" sz="1400" b="0" dirty="0">
                <a:ln/>
                <a:solidFill>
                  <a:schemeClr val="tx1"/>
                </a:solidFill>
                <a:latin typeface="Trebuchet MS" panose="020B0603020202020204" pitchFamily="34" charset="0"/>
              </a:rPr>
              <a:t> was initially approved by the EC - December 2022, Priority 3 was added at a latter stage, following the additional allocation of funds from the EC in 2023.</a:t>
            </a:r>
          </a:p>
          <a:p>
            <a:pPr>
              <a:defRPr/>
            </a:pPr>
            <a:endParaRPr lang="en-US" sz="1400" b="0" dirty="0">
              <a:ln/>
              <a:solidFill>
                <a:schemeClr val="tx1"/>
              </a:solidFill>
              <a:latin typeface="Trebuchet MS" panose="020B0603020202020204" pitchFamily="34" charset="0"/>
            </a:endParaRPr>
          </a:p>
          <a:p>
            <a:pPr>
              <a:defRPr/>
            </a:pPr>
            <a:r>
              <a:rPr lang="en-US" sz="1400" b="0" dirty="0">
                <a:ln/>
                <a:solidFill>
                  <a:schemeClr val="tx1"/>
                </a:solidFill>
                <a:latin typeface="Trebuchet MS" panose="020B0603020202020204" pitchFamily="34" charset="0"/>
              </a:rPr>
              <a:t>The call for regular projects is opened for priority 1 and 2 and the call for small scale projects is opened  for priority 2 and 3.</a:t>
            </a:r>
          </a:p>
          <a:p>
            <a:pPr>
              <a:defRPr/>
            </a:pPr>
            <a:endParaRPr lang="en-US" sz="1400" b="0" dirty="0">
              <a:ln/>
              <a:solidFill>
                <a:schemeClr val="tx1"/>
              </a:solidFill>
              <a:latin typeface="Trebuchet MS" panose="020B0603020202020204" pitchFamily="34" charset="0"/>
            </a:endParaRPr>
          </a:p>
          <a:p>
            <a:pPr>
              <a:defRPr/>
            </a:pPr>
            <a:r>
              <a:rPr lang="en-US" sz="1400" b="0" dirty="0">
                <a:ln/>
                <a:solidFill>
                  <a:schemeClr val="tx1"/>
                </a:solidFill>
                <a:latin typeface="Trebuchet MS" panose="020B0603020202020204" pitchFamily="34" charset="0"/>
              </a:rPr>
              <a:t>Within each specific objective the </a:t>
            </a:r>
            <a:r>
              <a:rPr lang="en-US" sz="1400" b="0" dirty="0" err="1">
                <a:ln/>
                <a:solidFill>
                  <a:schemeClr val="tx1"/>
                </a:solidFill>
                <a:latin typeface="Trebuchet MS" panose="020B0603020202020204" pitchFamily="34" charset="0"/>
              </a:rPr>
              <a:t>programme</a:t>
            </a:r>
            <a:r>
              <a:rPr lang="en-US" sz="1400" b="0" dirty="0">
                <a:ln/>
                <a:solidFill>
                  <a:schemeClr val="tx1"/>
                </a:solidFill>
                <a:latin typeface="Trebuchet MS" panose="020B0603020202020204" pitchFamily="34" charset="0"/>
              </a:rPr>
              <a:t> identified a number of fields of action. Each project will have to contribute to only one field of action within the selected specific objective.</a:t>
            </a:r>
          </a:p>
          <a:p>
            <a:pPr>
              <a:defRPr/>
            </a:pPr>
            <a:endParaRPr lang="en-US" sz="1400" b="1" dirty="0">
              <a:ln/>
              <a:solidFill>
                <a:schemeClr val="bg1"/>
              </a:solidFill>
              <a:latin typeface="Tw Cen MT" panose="020B0602020104020603" pitchFamily="34" charset="0"/>
            </a:endParaRPr>
          </a:p>
          <a:p>
            <a:endParaRPr lang="en-US" dirty="0"/>
          </a:p>
        </p:txBody>
      </p:sp>
      <p:sp>
        <p:nvSpPr>
          <p:cNvPr id="4" name="Slide Number Placeholder 3"/>
          <p:cNvSpPr>
            <a:spLocks noGrp="1"/>
          </p:cNvSpPr>
          <p:nvPr>
            <p:ph type="sldNum" sz="quarter" idx="5"/>
          </p:nvPr>
        </p:nvSpPr>
        <p:spPr/>
        <p:txBody>
          <a:bodyPr/>
          <a:lstStyle/>
          <a:p>
            <a:fld id="{2C69597D-73CB-430A-96B9-EAE5B410F32C}" type="slidenum">
              <a:rPr lang="en-US" smtClean="0"/>
              <a:t>9</a:t>
            </a:fld>
            <a:endParaRPr lang="en-US"/>
          </a:p>
        </p:txBody>
      </p:sp>
    </p:spTree>
    <p:extLst>
      <p:ext uri="{BB962C8B-B14F-4D97-AF65-F5344CB8AC3E}">
        <p14:creationId xmlns:p14="http://schemas.microsoft.com/office/powerpoint/2010/main" val="1762161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a:p>
            <a:r>
              <a:rPr lang="ro-RO" sz="1400" dirty="0">
                <a:latin typeface="Trebuchet MS" panose="020B0603020202020204" pitchFamily="34" charset="0"/>
              </a:rPr>
              <a:t>When developing the project, it is very important to ensure that the Change you want to bring through the project, fits perfectly with and contributes to the Black Sea Basin programme priorities and objectives.</a:t>
            </a:r>
          </a:p>
          <a:p>
            <a:endParaRPr lang="ro-RO" sz="1400" dirty="0">
              <a:latin typeface="Trebuchet MS" panose="020B0603020202020204" pitchFamily="34" charset="0"/>
            </a:endParaRPr>
          </a:p>
          <a:p>
            <a:r>
              <a:rPr lang="ro-RO" sz="1400" dirty="0">
                <a:latin typeface="Trebuchet MS" panose="020B0603020202020204" pitchFamily="34" charset="0"/>
              </a:rPr>
              <a:t>How you do this? What are the main aspects you need to consider apart from finding project partners? </a:t>
            </a:r>
            <a:r>
              <a:rPr lang="ro-RO" sz="1400" b="1" dirty="0">
                <a:solidFill>
                  <a:srgbClr val="9D0760"/>
                </a:solidFill>
                <a:highlight>
                  <a:srgbClr val="FFFF00"/>
                </a:highlight>
                <a:latin typeface="Trebuchet MS" panose="020B0603020202020204" pitchFamily="34" charset="0"/>
              </a:rPr>
              <a:t>La evenimentele in format fizic, la acest moment,  putem implica participantii, sau nu, dupa cum se doreste.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400" dirty="0">
              <a:solidFill>
                <a:srgbClr val="9D0760"/>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400" dirty="0">
                <a:latin typeface="Trebuchet MS" panose="020B0603020202020204" pitchFamily="34" charset="0"/>
              </a:rPr>
              <a:t>In order to develop a good quality project ,  it is important to carefully consider some key elements: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o-RO" sz="1400" dirty="0">
                <a:latin typeface="Trebuchet MS" panose="020B0603020202020204" pitchFamily="34" charset="0"/>
              </a:rPr>
              <a:t>Identify the key </a:t>
            </a:r>
            <a:r>
              <a:rPr lang="ro-RO" sz="1400" b="1" dirty="0">
                <a:latin typeface="Trebuchet MS" panose="020B0603020202020204" pitchFamily="34" charset="0"/>
              </a:rPr>
              <a:t>transnational</a:t>
            </a:r>
            <a:r>
              <a:rPr lang="ro-RO" sz="1400" dirty="0">
                <a:latin typeface="Trebuchet MS" panose="020B0603020202020204" pitchFamily="34" charset="0"/>
              </a:rPr>
              <a:t> problems, constraints, challenges and opportunities and establish the relationship between the needs which will be addressed by the project and the challenges/needs identified at programme level</a:t>
            </a:r>
            <a:r>
              <a:rPr lang="en-US" sz="1400" dirty="0">
                <a:latin typeface="Trebuchet MS" panose="020B0603020202020204" pitchFamily="34" charset="0"/>
              </a:rPr>
              <a:t>. I</a:t>
            </a:r>
            <a:r>
              <a:rPr lang="ro-RO" sz="1400" dirty="0">
                <a:latin typeface="Trebuchet MS" panose="020B0603020202020204" pitchFamily="34" charset="0"/>
              </a:rPr>
              <a:t>n this process, it is important to actively involve the main </a:t>
            </a:r>
            <a:r>
              <a:rPr lang="ro-RO" sz="1400" b="1" dirty="0">
                <a:latin typeface="Trebuchet MS" panose="020B0603020202020204" pitchFamily="34" charset="0"/>
              </a:rPr>
              <a:t>groups/stakeolders </a:t>
            </a:r>
            <a:r>
              <a:rPr lang="ro-RO" sz="1400" dirty="0">
                <a:latin typeface="Trebuchet MS" panose="020B0603020202020204" pitchFamily="34" charset="0"/>
              </a:rPr>
              <a:t>having an interest in the potential project;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o-RO" sz="1400" dirty="0">
                <a:latin typeface="Trebuchet MS" panose="020B0603020202020204" pitchFamily="34" charset="0"/>
              </a:rPr>
              <a:t>Define </a:t>
            </a:r>
            <a:r>
              <a:rPr lang="ro-RO" sz="1400" b="1" dirty="0">
                <a:latin typeface="Trebuchet MS" panose="020B0603020202020204" pitchFamily="34" charset="0"/>
              </a:rPr>
              <a:t>project overall and specific objective </a:t>
            </a:r>
            <a:r>
              <a:rPr lang="ro-RO" sz="1400" dirty="0">
                <a:latin typeface="Trebuchet MS" panose="020B0603020202020204" pitchFamily="34" charset="0"/>
              </a:rPr>
              <a:t>and make sure they are </a:t>
            </a:r>
            <a:r>
              <a:rPr lang="ro-RO" sz="1400" b="1" dirty="0">
                <a:latin typeface="Trebuchet MS" panose="020B0603020202020204" pitchFamily="34" charset="0"/>
              </a:rPr>
              <a:t>linked to a programme specific objective  and priority</a:t>
            </a:r>
            <a:r>
              <a:rPr lang="en-US" sz="1400" dirty="0">
                <a:latin typeface="Trebuchet MS" panose="020B0603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o-RO" sz="1400" dirty="0">
                <a:latin typeface="Trebuchet MS" panose="020B0603020202020204" pitchFamily="34" charset="0"/>
              </a:rPr>
              <a:t>Decide which is the most suitable approach in order to achieve project objectives and then </a:t>
            </a:r>
            <a:r>
              <a:rPr lang="ro-RO" sz="1400" b="1" dirty="0">
                <a:latin typeface="Trebuchet MS" panose="020B0603020202020204" pitchFamily="34" charset="0"/>
              </a:rPr>
              <a:t>define project activities</a:t>
            </a:r>
            <a:r>
              <a:rPr lang="ro-RO" sz="1400" dirty="0">
                <a:latin typeface="Trebuchet MS" panose="020B0603020202020204" pitchFamily="34" charset="0"/>
              </a:rPr>
              <a:t>. </a:t>
            </a:r>
            <a:endParaRPr lang="en-US" sz="1400" dirty="0">
              <a:latin typeface="Trebuchet MS" panose="020B0603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o-RO" sz="1400" dirty="0">
                <a:latin typeface="Trebuchet MS" panose="020B0603020202020204" pitchFamily="34" charset="0"/>
              </a:rPr>
              <a:t>Each project has to be </a:t>
            </a:r>
            <a:r>
              <a:rPr lang="ro-RO" sz="1400" b="1" dirty="0">
                <a:latin typeface="Trebuchet MS" panose="020B0603020202020204" pitchFamily="34" charset="0"/>
              </a:rPr>
              <a:t>linked to only one field of action </a:t>
            </a:r>
            <a:r>
              <a:rPr lang="ro-RO" sz="1400" dirty="0">
                <a:latin typeface="Trebuchet MS" panose="020B0603020202020204" pitchFamily="34" charset="0"/>
              </a:rPr>
              <a:t>within a specific objective.</a:t>
            </a:r>
            <a:r>
              <a:rPr lang="en-US" sz="1400" b="0" i="0" dirty="0">
                <a:effectLst/>
                <a:latin typeface="Trebuchet MS" panose="020B0603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400" b="0" i="0" dirty="0">
                <a:effectLst/>
                <a:latin typeface="Trebuchet MS" panose="020B0603020202020204" pitchFamily="34" charset="0"/>
              </a:rPr>
              <a:t>The approach has to have a </a:t>
            </a:r>
            <a:r>
              <a:rPr lang="en-US" sz="1400" b="1" i="0" dirty="0">
                <a:effectLst/>
                <a:latin typeface="Trebuchet MS" panose="020B0603020202020204" pitchFamily="34" charset="0"/>
              </a:rPr>
              <a:t>transnational character </a:t>
            </a:r>
            <a:r>
              <a:rPr lang="en-US" sz="1400" b="0" i="0" dirty="0">
                <a:effectLst/>
                <a:latin typeface="Trebuchet MS" panose="020B0603020202020204" pitchFamily="34" charset="0"/>
              </a:rPr>
              <a:t>so in the application (through the proposed activities) you have to demonstrate that the project objectives cannot be efficiently reached acting only on a national/regional/local level;</a:t>
            </a:r>
            <a:endParaRPr lang="ro-RO" sz="1400" dirty="0">
              <a:latin typeface="Trebuchet MS" panose="020B0603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o-RO" sz="1400" b="1" dirty="0">
                <a:effectLst/>
                <a:latin typeface="Trebuchet MS" panose="020B0603020202020204" pitchFamily="34" charset="0"/>
                <a:ea typeface="Calibri" panose="020F0502020204030204" pitchFamily="34" charset="0"/>
                <a:cs typeface="Times New Roman" panose="02020603050405020304" pitchFamily="18" charset="0"/>
              </a:rPr>
              <a:t>D</a:t>
            </a:r>
            <a:r>
              <a:rPr lang="en-US" sz="1400" b="1" dirty="0" err="1">
                <a:effectLst/>
                <a:latin typeface="Trebuchet MS" panose="020B0603020202020204" pitchFamily="34" charset="0"/>
                <a:ea typeface="Calibri" panose="020F0502020204030204" pitchFamily="34" charset="0"/>
                <a:cs typeface="Times New Roman" panose="02020603050405020304" pitchFamily="18" charset="0"/>
              </a:rPr>
              <a:t>efin</a:t>
            </a:r>
            <a:r>
              <a:rPr lang="ro-RO" sz="1400" b="1" dirty="0">
                <a:effectLst/>
                <a:latin typeface="Trebuchet MS" panose="020B0603020202020204" pitchFamily="34" charset="0"/>
                <a:ea typeface="Calibri" panose="020F0502020204030204" pitchFamily="34" charset="0"/>
                <a:cs typeface="Times New Roman" panose="02020603050405020304" pitchFamily="18" charset="0"/>
              </a:rPr>
              <a:t>e </a:t>
            </a: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project </a:t>
            </a:r>
            <a:r>
              <a:rPr lang="ro-RO" sz="1400" b="1" dirty="0">
                <a:effectLst/>
                <a:latin typeface="Trebuchet MS" panose="020B0603020202020204" pitchFamily="34" charset="0"/>
                <a:ea typeface="Calibri" panose="020F0502020204030204" pitchFamily="34" charset="0"/>
                <a:cs typeface="Times New Roman" panose="02020603050405020304" pitchFamily="18" charset="0"/>
              </a:rPr>
              <a:t> main outputs and results</a:t>
            </a:r>
            <a:r>
              <a:rPr lang="ro-RO" sz="1400" dirty="0">
                <a:effectLst/>
                <a:latin typeface="Trebuchet MS" panose="020B0603020202020204" pitchFamily="34" charset="0"/>
                <a:ea typeface="Calibri" panose="020F0502020204030204" pitchFamily="34" charset="0"/>
                <a:cs typeface="Times New Roman" panose="02020603050405020304" pitchFamily="18" charset="0"/>
              </a:rPr>
              <a:t>, make sure they are the most </a:t>
            </a:r>
            <a:r>
              <a:rPr lang="ro-RO" sz="1400" b="1" dirty="0">
                <a:effectLst/>
                <a:latin typeface="Trebuchet MS" panose="020B0603020202020204" pitchFamily="34" charset="0"/>
                <a:ea typeface="Calibri" panose="020F0502020204030204" pitchFamily="34" charset="0"/>
                <a:cs typeface="Times New Roman" panose="02020603050405020304" pitchFamily="18" charset="0"/>
              </a:rPr>
              <a:t>relevant </a:t>
            </a:r>
            <a:r>
              <a:rPr lang="ro-RO" sz="1400" dirty="0">
                <a:effectLst/>
                <a:latin typeface="Trebuchet MS" panose="020B0603020202020204" pitchFamily="34" charset="0"/>
                <a:ea typeface="Calibri" panose="020F0502020204030204" pitchFamily="34" charset="0"/>
                <a:cs typeface="Times New Roman" panose="02020603050405020304" pitchFamily="18" charset="0"/>
              </a:rPr>
              <a:t>ones and that they can be </a:t>
            </a:r>
            <a:r>
              <a:rPr lang="ro-RO" sz="1400" b="1" dirty="0">
                <a:effectLst/>
                <a:latin typeface="Trebuchet MS" panose="020B0603020202020204" pitchFamily="34" charset="0"/>
                <a:ea typeface="Calibri" panose="020F0502020204030204" pitchFamily="34" charset="0"/>
                <a:cs typeface="Times New Roman" panose="02020603050405020304" pitchFamily="18" charset="0"/>
              </a:rPr>
              <a:t>correcly linked  </a:t>
            </a:r>
            <a:r>
              <a:rPr lang="ro-RO" sz="1400" dirty="0">
                <a:effectLst/>
                <a:latin typeface="Trebuchet MS" panose="020B0603020202020204" pitchFamily="34" charset="0"/>
                <a:ea typeface="Calibri" panose="020F0502020204030204" pitchFamily="34" charset="0"/>
                <a:cs typeface="Times New Roman" panose="02020603050405020304" pitchFamily="18" charset="0"/>
              </a:rPr>
              <a:t>to and measured </a:t>
            </a:r>
            <a:r>
              <a:rPr lang="ro-RO" sz="1400" dirty="0">
                <a:latin typeface="Trebuchet MS" panose="020B0603020202020204" pitchFamily="34" charset="0"/>
              </a:rPr>
              <a:t>by the programme output and result indicators – in the next slides we go through all these indicators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o-RO" sz="1400" dirty="0">
                <a:latin typeface="Trebuchet MS" panose="020B0603020202020204" pitchFamily="34" charset="0"/>
              </a:rPr>
              <a:t>Plan the resources – human and financial.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4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400" dirty="0">
                <a:effectLst/>
                <a:latin typeface="Trebuchet MS" panose="020B0603020202020204" pitchFamily="34" charset="0"/>
                <a:ea typeface="Calibri" panose="020F0502020204030204" pitchFamily="34" charset="0"/>
                <a:cs typeface="Times New Roman" panose="02020603050405020304" pitchFamily="18" charset="0"/>
              </a:rPr>
              <a:t>The coherence of the project intervention logic (project main and specific objective, activities, outputs and results) with the programme intervention logic (specific objectives, output and result indicators) is a pre-condition for a project to be funded.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4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400" dirty="0">
                <a:effectLst/>
                <a:latin typeface="Trebuchet MS" panose="020B0603020202020204" pitchFamily="34" charset="0"/>
                <a:ea typeface="Calibri" panose="020F0502020204030204" pitchFamily="34" charset="0"/>
                <a:cs typeface="Times New Roman" panose="02020603050405020304" pitchFamily="18" charset="0"/>
              </a:rPr>
              <a:t>Projects not showing a clear link to a programme specific objective and/or not contributing to the programme results will not be funded in the programme’s framework.</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ro-RO" sz="140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a:p>
        </p:txBody>
      </p:sp>
      <p:sp>
        <p:nvSpPr>
          <p:cNvPr id="4" name="Slide Number Placeholder 3"/>
          <p:cNvSpPr>
            <a:spLocks noGrp="1"/>
          </p:cNvSpPr>
          <p:nvPr>
            <p:ph type="sldNum" sz="quarter" idx="5"/>
          </p:nvPr>
        </p:nvSpPr>
        <p:spPr/>
        <p:txBody>
          <a:bodyPr/>
          <a:lstStyle/>
          <a:p>
            <a:fld id="{FE39E70F-33BD-438F-95ED-349416A70898}" type="slidenum">
              <a:rPr lang="en-US" smtClean="0"/>
              <a:t>10</a:t>
            </a:fld>
            <a:endParaRPr lang="en-US"/>
          </a:p>
        </p:txBody>
      </p:sp>
    </p:spTree>
    <p:extLst>
      <p:ext uri="{BB962C8B-B14F-4D97-AF65-F5344CB8AC3E}">
        <p14:creationId xmlns:p14="http://schemas.microsoft.com/office/powerpoint/2010/main" val="387926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085F-39AA-4BF6-ADC6-DB7E6A8457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8D6840-804A-4EE2-9237-DF3082EB0B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0AC296-AA56-4995-96B1-D96538F66E6A}"/>
              </a:ext>
            </a:extLst>
          </p:cNvPr>
          <p:cNvSpPr>
            <a:spLocks noGrp="1"/>
          </p:cNvSpPr>
          <p:nvPr>
            <p:ph type="dt" sz="half" idx="10"/>
          </p:nvPr>
        </p:nvSpPr>
        <p:spPr/>
        <p:txBody>
          <a:bodyPr/>
          <a:lstStyle/>
          <a:p>
            <a:fld id="{13D627B8-5417-4C2A-8D13-83B67BB0320C}" type="datetime1">
              <a:rPr lang="en-US" smtClean="0"/>
              <a:t>5/20/2024</a:t>
            </a:fld>
            <a:endParaRPr lang="en-US"/>
          </a:p>
        </p:txBody>
      </p:sp>
      <p:sp>
        <p:nvSpPr>
          <p:cNvPr id="5" name="Footer Placeholder 4">
            <a:extLst>
              <a:ext uri="{FF2B5EF4-FFF2-40B4-BE49-F238E27FC236}">
                <a16:creationId xmlns:a16="http://schemas.microsoft.com/office/drawing/2014/main" id="{6EEC3924-1C30-4845-9069-2D2F65775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FC659-45A1-4C7E-B589-BAD2480A51C8}"/>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84910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644C-1C10-4877-A07B-7B05AC2EBB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DB4D26-52B4-4898-8552-2F1D054D71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A6C5B-66A8-4A81-A45D-93D23D724635}"/>
              </a:ext>
            </a:extLst>
          </p:cNvPr>
          <p:cNvSpPr>
            <a:spLocks noGrp="1"/>
          </p:cNvSpPr>
          <p:nvPr>
            <p:ph type="dt" sz="half" idx="10"/>
          </p:nvPr>
        </p:nvSpPr>
        <p:spPr/>
        <p:txBody>
          <a:bodyPr/>
          <a:lstStyle/>
          <a:p>
            <a:fld id="{95C0081D-6D05-4978-89CF-C7074DA24D61}" type="datetime1">
              <a:rPr lang="en-US" smtClean="0"/>
              <a:t>5/20/2024</a:t>
            </a:fld>
            <a:endParaRPr lang="en-US"/>
          </a:p>
        </p:txBody>
      </p:sp>
      <p:sp>
        <p:nvSpPr>
          <p:cNvPr id="5" name="Footer Placeholder 4">
            <a:extLst>
              <a:ext uri="{FF2B5EF4-FFF2-40B4-BE49-F238E27FC236}">
                <a16:creationId xmlns:a16="http://schemas.microsoft.com/office/drawing/2014/main" id="{8FF7F744-22AB-4762-A675-ACF00C149E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1FC1B-4952-452B-B8EE-283480E42234}"/>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81592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F877EA-AC99-405D-B38F-4660E72FF8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E066D8-189F-488D-A7E5-4459F9B2E2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5BEAFC-B594-451D-8850-A7A24657DBDA}"/>
              </a:ext>
            </a:extLst>
          </p:cNvPr>
          <p:cNvSpPr>
            <a:spLocks noGrp="1"/>
          </p:cNvSpPr>
          <p:nvPr>
            <p:ph type="dt" sz="half" idx="10"/>
          </p:nvPr>
        </p:nvSpPr>
        <p:spPr/>
        <p:txBody>
          <a:bodyPr/>
          <a:lstStyle/>
          <a:p>
            <a:fld id="{78330329-B7EE-4BC2-99F5-1965CB9ADF48}" type="datetime1">
              <a:rPr lang="en-US" smtClean="0"/>
              <a:t>5/20/2024</a:t>
            </a:fld>
            <a:endParaRPr lang="en-US"/>
          </a:p>
        </p:txBody>
      </p:sp>
      <p:sp>
        <p:nvSpPr>
          <p:cNvPr id="5" name="Footer Placeholder 4">
            <a:extLst>
              <a:ext uri="{FF2B5EF4-FFF2-40B4-BE49-F238E27FC236}">
                <a16:creationId xmlns:a16="http://schemas.microsoft.com/office/drawing/2014/main" id="{B12D64D5-5E6F-4CB3-B6D5-8699A8057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B1F07-FD96-433B-95F4-B0A3D7C32DF6}"/>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4276303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165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896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B5F575-42AD-4BD2-ACA3-F9D97B7F7D86}" type="datetime1">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40178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1D69B-735C-41BD-BDE5-DEB8CB7CD980}" type="datetime1">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1450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2904C-F371-4F63-9CB8-14C4C4333A36}" type="datetime1">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40422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7E86A9-A017-4A14-A8E4-B9424C18BE5D}" type="datetime1">
              <a:rPr lang="en-US" smtClean="0"/>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3812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D4931A-D68F-44C9-B69F-8575BE41C08B}" type="datetime1">
              <a:rPr lang="en-US" smtClean="0"/>
              <a:t>5/20/2024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7547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253AF4-07D9-49D2-ADFA-90EC1E0DEA8B}" type="datetime1">
              <a:rPr lang="en-US" smtClean="0"/>
              <a:t>5/20/2024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5052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169F-C062-4D8D-9958-1D64499E94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87B74-E2BF-4A3A-8FA7-7C2B278FFC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D4C83-1284-4BB3-B0F1-7527C89661E7}"/>
              </a:ext>
            </a:extLst>
          </p:cNvPr>
          <p:cNvSpPr>
            <a:spLocks noGrp="1"/>
          </p:cNvSpPr>
          <p:nvPr>
            <p:ph type="dt" sz="half" idx="10"/>
          </p:nvPr>
        </p:nvSpPr>
        <p:spPr/>
        <p:txBody>
          <a:bodyPr/>
          <a:lstStyle/>
          <a:p>
            <a:fld id="{B558EE59-BA6E-4E64-BD82-630F5E6A53AA}" type="datetime1">
              <a:rPr lang="en-US" smtClean="0"/>
              <a:t>5/20/2024</a:t>
            </a:fld>
            <a:endParaRPr lang="en-US"/>
          </a:p>
        </p:txBody>
      </p:sp>
      <p:sp>
        <p:nvSpPr>
          <p:cNvPr id="5" name="Footer Placeholder 4">
            <a:extLst>
              <a:ext uri="{FF2B5EF4-FFF2-40B4-BE49-F238E27FC236}">
                <a16:creationId xmlns:a16="http://schemas.microsoft.com/office/drawing/2014/main" id="{4DAC4C6C-5C03-4C0D-999F-46A8D8FEE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4CEED-C381-4F77-974B-A24C4CF9B14C}"/>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3773300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A00BD-24F4-48AB-870E-B0A8D8359B5B}" type="datetime1">
              <a:rPr lang="en-US" smtClean="0"/>
              <a:t>5/20/2024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09867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A70D82-E722-4577-AEA5-5A5C604128B0}" type="datetime1">
              <a:rPr lang="en-US" smtClean="0"/>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04483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90D3CF-C845-45A0-BDA4-79889DE5E5D1}" type="datetime1">
              <a:rPr lang="en-US" smtClean="0"/>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77294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9F385F-75F5-4993-9094-4C1EEAF6EBB7}" type="datetime1">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93414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DC6B4-5BDD-40D1-A8DD-9411C0CF15FD}" type="datetime1">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89327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5723-8353-4BF9-B9CB-2D34455A54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E687A1-AD7E-4378-B552-DC83DB2881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0AF83E-646C-443E-9282-7819CF5200C7}"/>
              </a:ext>
            </a:extLst>
          </p:cNvPr>
          <p:cNvSpPr>
            <a:spLocks noGrp="1"/>
          </p:cNvSpPr>
          <p:nvPr>
            <p:ph type="dt" sz="half" idx="10"/>
          </p:nvPr>
        </p:nvSpPr>
        <p:spPr/>
        <p:txBody>
          <a:bodyPr/>
          <a:lstStyle/>
          <a:p>
            <a:fld id="{C02BEAA0-3C64-40C7-B37D-08655AD2F8D0}" type="datetime1">
              <a:rPr lang="en-US" smtClean="0"/>
              <a:t>5/20/2024</a:t>
            </a:fld>
            <a:endParaRPr lang="en-US"/>
          </a:p>
        </p:txBody>
      </p:sp>
      <p:sp>
        <p:nvSpPr>
          <p:cNvPr id="5" name="Footer Placeholder 4">
            <a:extLst>
              <a:ext uri="{FF2B5EF4-FFF2-40B4-BE49-F238E27FC236}">
                <a16:creationId xmlns:a16="http://schemas.microsoft.com/office/drawing/2014/main" id="{9F1F728B-3948-4C88-AAA0-4F54A3C44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94F194-5328-4DA6-BBA8-8B80D2D55785}"/>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100401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FCAF-C8A8-4867-B332-B1DB7EEA05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F172D0-2806-40E1-B714-009535E16C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2C12FF-C408-4261-86B1-E469061B0B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6618A1-9C6F-4CCF-A77B-2713F6712615}"/>
              </a:ext>
            </a:extLst>
          </p:cNvPr>
          <p:cNvSpPr>
            <a:spLocks noGrp="1"/>
          </p:cNvSpPr>
          <p:nvPr>
            <p:ph type="dt" sz="half" idx="10"/>
          </p:nvPr>
        </p:nvSpPr>
        <p:spPr/>
        <p:txBody>
          <a:bodyPr/>
          <a:lstStyle/>
          <a:p>
            <a:fld id="{BAAED37B-C62F-43B7-BABC-8F2A01963439}" type="datetime1">
              <a:rPr lang="en-US" smtClean="0"/>
              <a:t>5/20/2024</a:t>
            </a:fld>
            <a:endParaRPr lang="en-US"/>
          </a:p>
        </p:txBody>
      </p:sp>
      <p:sp>
        <p:nvSpPr>
          <p:cNvPr id="6" name="Footer Placeholder 5">
            <a:extLst>
              <a:ext uri="{FF2B5EF4-FFF2-40B4-BE49-F238E27FC236}">
                <a16:creationId xmlns:a16="http://schemas.microsoft.com/office/drawing/2014/main" id="{07244AEE-3393-4D49-9979-D6D98B6613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AC99E8-B06B-4E92-8E2B-46D25471DC6C}"/>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65431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D1621-F7F5-4BB1-90B7-5918C21ECC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7D1E33-57A8-46FC-9F0A-DBAAC83136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ADF519-9420-4361-B317-69BDEF3C1C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47AFEA-2435-4690-9A20-FAF6F3D91B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935725-854D-4F34-B863-B1C6AD61D8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AF3BB0-E2B3-4BDF-9FC8-3CA1730F75AA}"/>
              </a:ext>
            </a:extLst>
          </p:cNvPr>
          <p:cNvSpPr>
            <a:spLocks noGrp="1"/>
          </p:cNvSpPr>
          <p:nvPr>
            <p:ph type="dt" sz="half" idx="10"/>
          </p:nvPr>
        </p:nvSpPr>
        <p:spPr/>
        <p:txBody>
          <a:bodyPr/>
          <a:lstStyle/>
          <a:p>
            <a:fld id="{2B90CD0C-C1AB-4693-BCF0-3E25096D664E}" type="datetime1">
              <a:rPr lang="en-US" smtClean="0"/>
              <a:t>5/20/2024</a:t>
            </a:fld>
            <a:endParaRPr lang="en-US"/>
          </a:p>
        </p:txBody>
      </p:sp>
      <p:sp>
        <p:nvSpPr>
          <p:cNvPr id="8" name="Footer Placeholder 7">
            <a:extLst>
              <a:ext uri="{FF2B5EF4-FFF2-40B4-BE49-F238E27FC236}">
                <a16:creationId xmlns:a16="http://schemas.microsoft.com/office/drawing/2014/main" id="{DA703049-F984-41BE-AA9F-2BCF0CC0DF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6B8A0D-A110-4D1A-9C5E-CD82DAC8B9A4}"/>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17770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F6A4-97ED-4F1E-8E89-4709772A2C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1927F1-7B9B-4828-874E-E75145DD8396}"/>
              </a:ext>
            </a:extLst>
          </p:cNvPr>
          <p:cNvSpPr>
            <a:spLocks noGrp="1"/>
          </p:cNvSpPr>
          <p:nvPr>
            <p:ph type="dt" sz="half" idx="10"/>
          </p:nvPr>
        </p:nvSpPr>
        <p:spPr/>
        <p:txBody>
          <a:bodyPr/>
          <a:lstStyle/>
          <a:p>
            <a:fld id="{693F8D3B-6BE4-4FDD-92F7-24006275EBE0}" type="datetime1">
              <a:rPr lang="en-US" smtClean="0"/>
              <a:t>5/20/2024</a:t>
            </a:fld>
            <a:endParaRPr lang="en-US"/>
          </a:p>
        </p:txBody>
      </p:sp>
      <p:sp>
        <p:nvSpPr>
          <p:cNvPr id="4" name="Footer Placeholder 3">
            <a:extLst>
              <a:ext uri="{FF2B5EF4-FFF2-40B4-BE49-F238E27FC236}">
                <a16:creationId xmlns:a16="http://schemas.microsoft.com/office/drawing/2014/main" id="{A88C380D-0A32-42DB-B1E4-2D6DE111D9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013471-C12C-447D-8C9F-DC9A49EB0532}"/>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164537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6931D3-8B39-47ED-B2CF-9CCB73D443D4}"/>
              </a:ext>
            </a:extLst>
          </p:cNvPr>
          <p:cNvSpPr>
            <a:spLocks noGrp="1"/>
          </p:cNvSpPr>
          <p:nvPr>
            <p:ph type="dt" sz="half" idx="10"/>
          </p:nvPr>
        </p:nvSpPr>
        <p:spPr/>
        <p:txBody>
          <a:bodyPr/>
          <a:lstStyle/>
          <a:p>
            <a:fld id="{3849D12B-1A8E-44AC-BF02-C1B7AA74746B}" type="datetime1">
              <a:rPr lang="en-US" smtClean="0"/>
              <a:t>5/20/2024</a:t>
            </a:fld>
            <a:endParaRPr lang="en-US"/>
          </a:p>
        </p:txBody>
      </p:sp>
      <p:sp>
        <p:nvSpPr>
          <p:cNvPr id="3" name="Footer Placeholder 2">
            <a:extLst>
              <a:ext uri="{FF2B5EF4-FFF2-40B4-BE49-F238E27FC236}">
                <a16:creationId xmlns:a16="http://schemas.microsoft.com/office/drawing/2014/main" id="{91AB8897-1640-4FB0-BBA7-22F9CB2D24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3B87AA-C7C2-4464-8067-1B84C8B126AC}"/>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3705283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79F1-FA60-42A8-9D3F-17A0EC69F7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1EB8A-DA26-459D-ACE1-0646B2C4C7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313457-EAFE-4A31-BAE9-494DCE916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87ABB-5AE7-446E-9333-CFBE002E4FB0}"/>
              </a:ext>
            </a:extLst>
          </p:cNvPr>
          <p:cNvSpPr>
            <a:spLocks noGrp="1"/>
          </p:cNvSpPr>
          <p:nvPr>
            <p:ph type="dt" sz="half" idx="10"/>
          </p:nvPr>
        </p:nvSpPr>
        <p:spPr/>
        <p:txBody>
          <a:bodyPr/>
          <a:lstStyle/>
          <a:p>
            <a:fld id="{23A623FF-CC09-490C-98B3-C6778B5B7762}" type="datetime1">
              <a:rPr lang="en-US" smtClean="0"/>
              <a:t>5/20/2024</a:t>
            </a:fld>
            <a:endParaRPr lang="en-US"/>
          </a:p>
        </p:txBody>
      </p:sp>
      <p:sp>
        <p:nvSpPr>
          <p:cNvPr id="6" name="Footer Placeholder 5">
            <a:extLst>
              <a:ext uri="{FF2B5EF4-FFF2-40B4-BE49-F238E27FC236}">
                <a16:creationId xmlns:a16="http://schemas.microsoft.com/office/drawing/2014/main" id="{EF85996A-0D3E-4141-905C-09E425F98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AD0C1-EBF9-41E8-B1DF-9B75B30B1588}"/>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58895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17464-C7F0-4B64-9465-9A2BC2025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D177E-335A-4379-BFB6-6F6502707A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6966AD-1EDB-4702-B13F-25E92CE12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9F454-B1AD-474C-8296-DD6D65DB2CF7}"/>
              </a:ext>
            </a:extLst>
          </p:cNvPr>
          <p:cNvSpPr>
            <a:spLocks noGrp="1"/>
          </p:cNvSpPr>
          <p:nvPr>
            <p:ph type="dt" sz="half" idx="10"/>
          </p:nvPr>
        </p:nvSpPr>
        <p:spPr/>
        <p:txBody>
          <a:bodyPr/>
          <a:lstStyle/>
          <a:p>
            <a:fld id="{7557C613-2C12-451B-A858-B0A5D4EAF22B}" type="datetime1">
              <a:rPr lang="en-US" smtClean="0"/>
              <a:t>5/20/2024</a:t>
            </a:fld>
            <a:endParaRPr lang="en-US"/>
          </a:p>
        </p:txBody>
      </p:sp>
      <p:sp>
        <p:nvSpPr>
          <p:cNvPr id="6" name="Footer Placeholder 5">
            <a:extLst>
              <a:ext uri="{FF2B5EF4-FFF2-40B4-BE49-F238E27FC236}">
                <a16:creationId xmlns:a16="http://schemas.microsoft.com/office/drawing/2014/main" id="{E249C371-7954-4586-B599-0631A885FD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FB02A8-1BAD-4A42-B2BF-78176A5A3A71}"/>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176392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ACDEC-4A75-4D7E-A116-1344963134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886FBE-71E4-4C4E-85BE-9BB04B5D88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29899-B643-4492-BE2B-7EEE6CF365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26B97-4C70-4552-B93A-D42439D58887}" type="datetime1">
              <a:rPr lang="en-US" smtClean="0"/>
              <a:t>5/20/2024</a:t>
            </a:fld>
            <a:endParaRPr lang="en-US"/>
          </a:p>
        </p:txBody>
      </p:sp>
      <p:sp>
        <p:nvSpPr>
          <p:cNvPr id="5" name="Footer Placeholder 4">
            <a:extLst>
              <a:ext uri="{FF2B5EF4-FFF2-40B4-BE49-F238E27FC236}">
                <a16:creationId xmlns:a16="http://schemas.microsoft.com/office/drawing/2014/main" id="{A81DBEC5-2151-47BB-9484-437784F4C4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8C11DA-074A-41E0-9609-A511677CC6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C3620-4DE2-48EF-AF31-0F5DD9BFD6D6}" type="slidenum">
              <a:rPr lang="en-US" smtClean="0"/>
              <a:t>‹#›</a:t>
            </a:fld>
            <a:endParaRPr lang="en-US"/>
          </a:p>
        </p:txBody>
      </p:sp>
    </p:spTree>
    <p:extLst>
      <p:ext uri="{BB962C8B-B14F-4D97-AF65-F5344CB8AC3E}">
        <p14:creationId xmlns:p14="http://schemas.microsoft.com/office/powerpoint/2010/main" val="3148968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000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042861"/>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C668E-36E1-4DDD-98CD-2E58507A4C53}" type="datetime1">
              <a:rPr lang="en-US" smtClean="0"/>
              <a:t>5/20/2024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4493594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jpe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jpeg"/><Relationship Id="rId9" Type="http://schemas.microsoft.com/office/2007/relationships/diagramDrawing" Target="../diagrams/drawing3.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png"/><Relationship Id="rId7" Type="http://schemas.openxmlformats.org/officeDocument/2006/relationships/diagramQuickStyle" Target="../diagrams/quickStyle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jpeg"/><Relationship Id="rId9" Type="http://schemas.microsoft.com/office/2007/relationships/diagramDrawing" Target="../diagrams/drawing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image" Target="../media/image6.png"/><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openxmlformats.org/officeDocument/2006/relationships/image" Target="../media/image4.jpeg"/><Relationship Id="rId9" Type="http://schemas.microsoft.com/office/2007/relationships/diagramDrawing" Target="../diagrams/drawing5.xml"/><Relationship Id="rId14" Type="http://schemas.microsoft.com/office/2007/relationships/diagramDrawing" Target="../diagrams/drawing6.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diagramColors" Target="../diagrams/colors8.xml"/><Relationship Id="rId3" Type="http://schemas.openxmlformats.org/officeDocument/2006/relationships/image" Target="../media/image6.png"/><Relationship Id="rId7" Type="http://schemas.openxmlformats.org/officeDocument/2006/relationships/diagramQuickStyle" Target="../diagrams/quickStyle7.xml"/><Relationship Id="rId12" Type="http://schemas.openxmlformats.org/officeDocument/2006/relationships/diagramQuickStyle" Target="../diagrams/quickStyle8.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Layout" Target="../diagrams/layout7.xml"/><Relationship Id="rId11" Type="http://schemas.openxmlformats.org/officeDocument/2006/relationships/diagramLayout" Target="../diagrams/layout8.xml"/><Relationship Id="rId5" Type="http://schemas.openxmlformats.org/officeDocument/2006/relationships/diagramData" Target="../diagrams/data7.xml"/><Relationship Id="rId10" Type="http://schemas.openxmlformats.org/officeDocument/2006/relationships/diagramData" Target="../diagrams/data8.xml"/><Relationship Id="rId4" Type="http://schemas.openxmlformats.org/officeDocument/2006/relationships/image" Target="../media/image4.jpeg"/><Relationship Id="rId9" Type="http://schemas.microsoft.com/office/2007/relationships/diagramDrawing" Target="../diagrams/drawing7.xml"/><Relationship Id="rId14" Type="http://schemas.microsoft.com/office/2007/relationships/diagramDrawing" Target="../diagrams/drawing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6.png"/><Relationship Id="rId7" Type="http://schemas.openxmlformats.org/officeDocument/2006/relationships/diagramQuickStyle" Target="../diagrams/quickStyle9.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4.jpeg"/><Relationship Id="rId9" Type="http://schemas.microsoft.com/office/2007/relationships/diagramDrawing" Target="../diagrams/drawing9.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sv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s://blacksea-cbc.net/interreg-next-bsb-2021-2027/calls-for-proposals/second-call-for-proposals" TargetMode="External"/><Relationship Id="rId4" Type="http://schemas.openxmlformats.org/officeDocument/2006/relationships/hyperlink" Target="mailto:office@bsb.adrse.ro"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mailto:office@bsb.adrse.ro" TargetMode="External"/><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0192D459-FCE7-47CA-AB13-2787C1BD3D6E}"/>
              </a:ext>
            </a:extLst>
          </p:cNvPr>
          <p:cNvSpPr txBox="1"/>
          <p:nvPr/>
        </p:nvSpPr>
        <p:spPr>
          <a:xfrm>
            <a:off x="1274210" y="1923497"/>
            <a:ext cx="6835986" cy="4093428"/>
          </a:xfrm>
          <a:prstGeom prst="rect">
            <a:avLst/>
          </a:prstGeom>
          <a:noFill/>
        </p:spPr>
        <p:txBody>
          <a:bodyPr wrap="square" rtlCol="0">
            <a:spAutoFit/>
          </a:bodyPr>
          <a:lstStyle/>
          <a:p>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Interreg NEXT </a:t>
            </a:r>
          </a:p>
          <a:p>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Black Sea Basin Programme</a:t>
            </a:r>
          </a:p>
          <a:p>
            <a:endPar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endParaRPr>
          </a:p>
          <a:p>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Info day</a:t>
            </a:r>
          </a:p>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2</a:t>
            </a:r>
            <a:r>
              <a:rPr lang="en-GB" sz="2800" b="1" baseline="30000" dirty="0">
                <a:solidFill>
                  <a:srgbClr val="002060"/>
                </a:solidFill>
                <a:effectLst>
                  <a:outerShdw blurRad="38100" dist="38100" dir="2700000" algn="tl">
                    <a:srgbClr val="000000">
                      <a:alpha val="43137"/>
                    </a:srgbClr>
                  </a:outerShdw>
                </a:effectLst>
                <a:latin typeface="Trebuchet MS" panose="020B0603020202020204" pitchFamily="34" charset="0"/>
              </a:rPr>
              <a:t>nd</a:t>
            </a:r>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 calls for proposals</a:t>
            </a:r>
            <a:endParaRPr lang="en-GB" sz="2800" b="1" i="1" dirty="0">
              <a:solidFill>
                <a:srgbClr val="002060"/>
              </a:solidFill>
              <a:effectLst>
                <a:outerShdw blurRad="38100" dist="38100" dir="2700000" algn="tl">
                  <a:srgbClr val="000000">
                    <a:alpha val="43137"/>
                  </a:srgbClr>
                </a:outerShdw>
              </a:effectLst>
              <a:latin typeface="Trebuchet MS" panose="020B0603020202020204" pitchFamily="34" charset="0"/>
            </a:endParaRPr>
          </a:p>
          <a:p>
            <a:r>
              <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rPr>
              <a:t>Varna, Bulgaria</a:t>
            </a:r>
          </a:p>
          <a:p>
            <a:endPar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endParaRPr>
          </a:p>
          <a:p>
            <a:r>
              <a:rPr lang="en-GB" sz="2400" b="1">
                <a:solidFill>
                  <a:srgbClr val="002060"/>
                </a:solidFill>
                <a:effectLst>
                  <a:outerShdw blurRad="38100" dist="38100" dir="2700000" algn="tl">
                    <a:srgbClr val="000000">
                      <a:alpha val="43137"/>
                    </a:srgbClr>
                  </a:outerShdw>
                </a:effectLst>
                <a:latin typeface="Trebuchet MS" panose="020B0603020202020204" pitchFamily="34" charset="0"/>
              </a:rPr>
              <a:t>21</a:t>
            </a:r>
            <a:r>
              <a:rPr lang="en-GB" sz="2400" b="1" baseline="30000">
                <a:solidFill>
                  <a:srgbClr val="002060"/>
                </a:solidFill>
                <a:effectLst>
                  <a:outerShdw blurRad="38100" dist="38100" dir="2700000" algn="tl">
                    <a:srgbClr val="000000">
                      <a:alpha val="43137"/>
                    </a:srgbClr>
                  </a:outerShdw>
                </a:effectLst>
                <a:latin typeface="Trebuchet MS" panose="020B0603020202020204" pitchFamily="34" charset="0"/>
              </a:rPr>
              <a:t>st</a:t>
            </a:r>
            <a:r>
              <a:rPr lang="en-GB" sz="2400" b="1">
                <a:solidFill>
                  <a:srgbClr val="002060"/>
                </a:solidFill>
                <a:effectLst>
                  <a:outerShdw blurRad="38100" dist="38100" dir="2700000" algn="tl">
                    <a:srgbClr val="000000">
                      <a:alpha val="43137"/>
                    </a:srgbClr>
                  </a:outerShdw>
                </a:effectLst>
                <a:latin typeface="Trebuchet MS" panose="020B0603020202020204" pitchFamily="34" charset="0"/>
              </a:rPr>
              <a:t> of </a:t>
            </a:r>
            <a:r>
              <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rPr>
              <a:t>May 2024</a:t>
            </a:r>
          </a:p>
        </p:txBody>
      </p:sp>
      <p:sp>
        <p:nvSpPr>
          <p:cNvPr id="75" name="Oval 74">
            <a:extLst>
              <a:ext uri="{FF2B5EF4-FFF2-40B4-BE49-F238E27FC236}">
                <a16:creationId xmlns:a16="http://schemas.microsoft.com/office/drawing/2014/main" id="{B0F25633-FE09-42D0-A44F-74E9983F74AC}"/>
              </a:ext>
            </a:extLst>
          </p:cNvPr>
          <p:cNvSpPr/>
          <p:nvPr/>
        </p:nvSpPr>
        <p:spPr>
          <a:xfrm>
            <a:off x="8427272" y="2105561"/>
            <a:ext cx="3117876" cy="3137322"/>
          </a:xfrm>
          <a:prstGeom prst="ellipse">
            <a:avLst/>
          </a:prstGeom>
          <a:solidFill>
            <a:schemeClr val="accent1">
              <a:lumMod val="60000"/>
              <a:lumOff val="40000"/>
            </a:schemeClr>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085BD9A-7DF0-4A12-91C6-84EC12C32563}"/>
              </a:ext>
            </a:extLst>
          </p:cNvPr>
          <p:cNvSpPr/>
          <p:nvPr/>
        </p:nvSpPr>
        <p:spPr>
          <a:xfrm>
            <a:off x="8761599" y="2105561"/>
            <a:ext cx="2466473" cy="313732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2CBBE"/>
                </a:solidFill>
                <a:latin typeface="Trebuchet MS" panose="020B0603020202020204" pitchFamily="34" charset="0"/>
              </a:rPr>
              <a:t>2</a:t>
            </a:r>
            <a:r>
              <a:rPr lang="en-US" sz="2400" b="1" baseline="30000" dirty="0">
                <a:solidFill>
                  <a:srgbClr val="52CBBE"/>
                </a:solidFill>
                <a:latin typeface="Trebuchet MS" panose="020B0603020202020204" pitchFamily="34" charset="0"/>
              </a:rPr>
              <a:t>nd</a:t>
            </a:r>
            <a:r>
              <a:rPr lang="en-US" sz="2400" b="1" dirty="0">
                <a:solidFill>
                  <a:srgbClr val="52CBBE"/>
                </a:solidFill>
                <a:latin typeface="Trebuchet MS" panose="020B0603020202020204" pitchFamily="34" charset="0"/>
              </a:rPr>
              <a:t> calls for project proposals</a:t>
            </a:r>
          </a:p>
        </p:txBody>
      </p:sp>
      <p:grpSp>
        <p:nvGrpSpPr>
          <p:cNvPr id="38" name="Group 37">
            <a:extLst>
              <a:ext uri="{FF2B5EF4-FFF2-40B4-BE49-F238E27FC236}">
                <a16:creationId xmlns:a16="http://schemas.microsoft.com/office/drawing/2014/main" id="{CC327164-17FF-4DE0-9E9B-F7CEF524BDCA}"/>
              </a:ext>
            </a:extLst>
          </p:cNvPr>
          <p:cNvGrpSpPr/>
          <p:nvPr/>
        </p:nvGrpSpPr>
        <p:grpSpPr>
          <a:xfrm>
            <a:off x="-12636917" y="339046"/>
            <a:ext cx="12565845" cy="6130385"/>
            <a:chOff x="-9296849" y="0"/>
            <a:chExt cx="12482920" cy="6913626"/>
          </a:xfrm>
        </p:grpSpPr>
        <p:sp>
          <p:nvSpPr>
            <p:cNvPr id="15" name="Rectangle 14">
              <a:extLst>
                <a:ext uri="{FF2B5EF4-FFF2-40B4-BE49-F238E27FC236}">
                  <a16:creationId xmlns:a16="http://schemas.microsoft.com/office/drawing/2014/main" id="{CFC2F059-8E54-4001-8796-4C372505F15C}"/>
                </a:ext>
              </a:extLst>
            </p:cNvPr>
            <p:cNvSpPr/>
            <p:nvPr/>
          </p:nvSpPr>
          <p:spPr>
            <a:xfrm>
              <a:off x="-929684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A5D056-97B8-4FFF-9320-5B4740BDA197}"/>
                </a:ext>
              </a:extLst>
            </p:cNvPr>
            <p:cNvSpPr/>
            <p:nvPr/>
          </p:nvSpPr>
          <p:spPr>
            <a:xfrm>
              <a:off x="2728871" y="5879592"/>
              <a:ext cx="457200" cy="978408"/>
            </a:xfrm>
            <a:prstGeom prst="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9ECC404-AFC9-4772-95FF-42E6C31C5C21}"/>
                </a:ext>
              </a:extLst>
            </p:cNvPr>
            <p:cNvSpPr txBox="1"/>
            <p:nvPr/>
          </p:nvSpPr>
          <p:spPr>
            <a:xfrm rot="16200000">
              <a:off x="2387700" y="6137963"/>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1</a:t>
              </a:r>
            </a:p>
          </p:txBody>
        </p:sp>
      </p:grpSp>
      <p:sp>
        <p:nvSpPr>
          <p:cNvPr id="67" name="Rectangle 66">
            <a:extLst>
              <a:ext uri="{FF2B5EF4-FFF2-40B4-BE49-F238E27FC236}">
                <a16:creationId xmlns:a16="http://schemas.microsoft.com/office/drawing/2014/main" id="{CA129AF7-A727-41DB-9B16-6E270BA5A23E}"/>
              </a:ext>
            </a:extLst>
          </p:cNvPr>
          <p:cNvSpPr/>
          <p:nvPr/>
        </p:nvSpPr>
        <p:spPr>
          <a:xfrm>
            <a:off x="-12055092" y="0"/>
            <a:ext cx="12482920" cy="6876653"/>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3085BD9A-7DF0-4A12-91C6-84EC12C32563}"/>
              </a:ext>
            </a:extLst>
          </p:cNvPr>
          <p:cNvSpPr/>
          <p:nvPr/>
        </p:nvSpPr>
        <p:spPr>
          <a:xfrm>
            <a:off x="17691996" y="5106180"/>
            <a:ext cx="355716" cy="280947"/>
          </a:xfrm>
          <a:prstGeom prst="ellipse">
            <a:avLst/>
          </a:prstGeom>
          <a:solidFill>
            <a:srgbClr val="F0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37985D4-3B4E-401F-B951-92DF0FCBA93F}"/>
              </a:ext>
            </a:extLst>
          </p:cNvPr>
          <p:cNvSpPr>
            <a:spLocks noGrp="1"/>
          </p:cNvSpPr>
          <p:nvPr>
            <p:ph type="sldNum" sz="quarter" idx="12"/>
          </p:nvPr>
        </p:nvSpPr>
        <p:spPr/>
        <p:txBody>
          <a:bodyPr/>
          <a:lstStyle/>
          <a:p>
            <a:fld id="{5E2C3620-4DE2-48EF-AF31-0F5DD9BFD6D6}" type="slidenum">
              <a:rPr lang="en-US" smtClean="0"/>
              <a:t>1</a:t>
            </a:fld>
            <a:endParaRPr lang="en-US"/>
          </a:p>
        </p:txBody>
      </p:sp>
    </p:spTree>
    <p:extLst>
      <p:ext uri="{BB962C8B-B14F-4D97-AF65-F5344CB8AC3E}">
        <p14:creationId xmlns:p14="http://schemas.microsoft.com/office/powerpoint/2010/main" val="5783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A3725B73-D5E5-49E8-A59B-E16C8EEE661F}"/>
              </a:ext>
            </a:extLst>
          </p:cNvPr>
          <p:cNvSpPr/>
          <p:nvPr/>
        </p:nvSpPr>
        <p:spPr>
          <a:xfrm>
            <a:off x="-2160325" y="0"/>
            <a:ext cx="2795779"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2666362" cy="58156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98884CD-E08A-4DEE-B984-B3EEDFF38462}"/>
              </a:ext>
            </a:extLst>
          </p:cNvPr>
          <p:cNvSpPr txBox="1"/>
          <p:nvPr/>
        </p:nvSpPr>
        <p:spPr>
          <a:xfrm>
            <a:off x="5168766" y="444828"/>
            <a:ext cx="3330494" cy="523220"/>
          </a:xfrm>
          <a:prstGeom prst="rect">
            <a:avLst/>
          </a:prstGeom>
          <a:noFill/>
        </p:spPr>
        <p:txBody>
          <a:bodyPr wrap="square" rtlCol="0">
            <a:spAutoFit/>
          </a:bodyPr>
          <a:lstStyle/>
          <a:p>
            <a:r>
              <a:rPr lang="de-AT" sz="2800" b="1" dirty="0">
                <a:solidFill>
                  <a:srgbClr val="002060"/>
                </a:solidFill>
                <a:effectLst>
                  <a:outerShdw blurRad="38100" dist="38100" dir="2700000" algn="tl">
                    <a:srgbClr val="000000">
                      <a:alpha val="43137"/>
                    </a:srgbClr>
                  </a:outerShdw>
                </a:effectLst>
                <a:latin typeface="Trebuchet MS" panose="020B0603020202020204" pitchFamily="34" charset="0"/>
              </a:rPr>
              <a:t>Intervention </a:t>
            </a:r>
            <a:r>
              <a:rPr lang="de-AT" sz="2800" b="1" dirty="0" err="1">
                <a:solidFill>
                  <a:srgbClr val="002060"/>
                </a:solidFill>
                <a:effectLst>
                  <a:outerShdw blurRad="38100" dist="38100" dir="2700000" algn="tl">
                    <a:srgbClr val="000000">
                      <a:alpha val="43137"/>
                    </a:srgbClr>
                  </a:outerShdw>
                </a:effectLst>
                <a:latin typeface="Trebuchet MS" panose="020B0603020202020204" pitchFamily="34" charset="0"/>
              </a:rPr>
              <a:t>logi</a:t>
            </a:r>
            <a:r>
              <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rPr>
              <a:t>c</a:t>
            </a:r>
            <a:endPar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4" name="Rectangle 3">
            <a:extLst>
              <a:ext uri="{FF2B5EF4-FFF2-40B4-BE49-F238E27FC236}">
                <a16:creationId xmlns:a16="http://schemas.microsoft.com/office/drawing/2014/main" id="{EA0EA7B7-249C-4F29-9009-C66EB207EAEC}"/>
              </a:ext>
            </a:extLst>
          </p:cNvPr>
          <p:cNvSpPr/>
          <p:nvPr/>
        </p:nvSpPr>
        <p:spPr>
          <a:xfrm>
            <a:off x="1118331" y="1143486"/>
            <a:ext cx="6038987" cy="205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C5B64CF7-63C5-4EA7-BA49-D4C242745DAE}"/>
              </a:ext>
            </a:extLst>
          </p:cNvPr>
          <p:cNvSpPr/>
          <p:nvPr/>
        </p:nvSpPr>
        <p:spPr>
          <a:xfrm>
            <a:off x="2482013" y="1215684"/>
            <a:ext cx="8361832" cy="84065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BFF4D044-E838-44AA-BE45-1BCABC3477CE}"/>
              </a:ext>
            </a:extLst>
          </p:cNvPr>
          <p:cNvSpPr/>
          <p:nvPr/>
        </p:nvSpPr>
        <p:spPr>
          <a:xfrm>
            <a:off x="2482013" y="2106223"/>
            <a:ext cx="8361832"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F1055E5B-BA9A-41F0-B06F-76B6160D3373}"/>
              </a:ext>
            </a:extLst>
          </p:cNvPr>
          <p:cNvSpPr/>
          <p:nvPr/>
        </p:nvSpPr>
        <p:spPr>
          <a:xfrm>
            <a:off x="2482013" y="3116792"/>
            <a:ext cx="8361832"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6B2C3B61-66E5-4B17-A7E5-EFE46DB4EF46}"/>
              </a:ext>
            </a:extLst>
          </p:cNvPr>
          <p:cNvSpPr/>
          <p:nvPr/>
        </p:nvSpPr>
        <p:spPr>
          <a:xfrm>
            <a:off x="2482013" y="4092417"/>
            <a:ext cx="8361831"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1AF12E8D-DC4A-45AF-B0E2-23BD4ED50AE5}"/>
              </a:ext>
            </a:extLst>
          </p:cNvPr>
          <p:cNvSpPr/>
          <p:nvPr/>
        </p:nvSpPr>
        <p:spPr>
          <a:xfrm>
            <a:off x="2482013" y="5016930"/>
            <a:ext cx="8361830"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CE6D3D3-313F-4A15-B727-9B6DFEFC7D3B}"/>
              </a:ext>
            </a:extLst>
          </p:cNvPr>
          <p:cNvSpPr/>
          <p:nvPr/>
        </p:nvSpPr>
        <p:spPr>
          <a:xfrm>
            <a:off x="7413363" y="2184440"/>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Transnational challenges and needs of </a:t>
            </a:r>
            <a:r>
              <a:rPr lang="en-US" dirty="0" err="1">
                <a:latin typeface="Trebuchet MS" panose="020B0603020202020204" pitchFamily="34" charset="0"/>
              </a:rPr>
              <a:t>Programme</a:t>
            </a:r>
            <a:r>
              <a:rPr lang="en-US" dirty="0">
                <a:latin typeface="Trebuchet MS" panose="020B0603020202020204" pitchFamily="34" charset="0"/>
              </a:rPr>
              <a:t> area</a:t>
            </a:r>
          </a:p>
        </p:txBody>
      </p:sp>
      <p:sp>
        <p:nvSpPr>
          <p:cNvPr id="60" name="Rectangle 59">
            <a:extLst>
              <a:ext uri="{FF2B5EF4-FFF2-40B4-BE49-F238E27FC236}">
                <a16:creationId xmlns:a16="http://schemas.microsoft.com/office/drawing/2014/main" id="{BDB8E3A9-A0AB-4756-9A9A-41A8FD315F88}"/>
              </a:ext>
            </a:extLst>
          </p:cNvPr>
          <p:cNvSpPr/>
          <p:nvPr/>
        </p:nvSpPr>
        <p:spPr>
          <a:xfrm>
            <a:off x="2702961" y="2219061"/>
            <a:ext cx="3498548"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Transnational challenges and needs addressed by the project</a:t>
            </a:r>
          </a:p>
        </p:txBody>
      </p:sp>
      <p:sp>
        <p:nvSpPr>
          <p:cNvPr id="61" name="Rectangle 60">
            <a:extLst>
              <a:ext uri="{FF2B5EF4-FFF2-40B4-BE49-F238E27FC236}">
                <a16:creationId xmlns:a16="http://schemas.microsoft.com/office/drawing/2014/main" id="{D0F86D85-201F-4F4C-9415-7E9BCCCC85DF}"/>
              </a:ext>
            </a:extLst>
          </p:cNvPr>
          <p:cNvSpPr/>
          <p:nvPr/>
        </p:nvSpPr>
        <p:spPr>
          <a:xfrm>
            <a:off x="2702961" y="3203744"/>
            <a:ext cx="3498547"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Project objective</a:t>
            </a:r>
            <a:r>
              <a:rPr lang="ro-RO" dirty="0">
                <a:latin typeface="Trebuchet MS" panose="020B0603020202020204" pitchFamily="34" charset="0"/>
              </a:rPr>
              <a:t>s</a:t>
            </a:r>
            <a:endParaRPr lang="en-US" dirty="0">
              <a:latin typeface="Trebuchet MS" panose="020B0603020202020204" pitchFamily="34" charset="0"/>
            </a:endParaRPr>
          </a:p>
        </p:txBody>
      </p:sp>
      <p:sp>
        <p:nvSpPr>
          <p:cNvPr id="63" name="Rectangle 62">
            <a:extLst>
              <a:ext uri="{FF2B5EF4-FFF2-40B4-BE49-F238E27FC236}">
                <a16:creationId xmlns:a16="http://schemas.microsoft.com/office/drawing/2014/main" id="{6FD9021B-9161-4F28-8C9E-B1D709FE2718}"/>
              </a:ext>
            </a:extLst>
          </p:cNvPr>
          <p:cNvSpPr/>
          <p:nvPr/>
        </p:nvSpPr>
        <p:spPr>
          <a:xfrm>
            <a:off x="2702960" y="4189204"/>
            <a:ext cx="3498548"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Activities</a:t>
            </a:r>
          </a:p>
        </p:txBody>
      </p:sp>
      <p:sp>
        <p:nvSpPr>
          <p:cNvPr id="64" name="Rectangle 63">
            <a:extLst>
              <a:ext uri="{FF2B5EF4-FFF2-40B4-BE49-F238E27FC236}">
                <a16:creationId xmlns:a16="http://schemas.microsoft.com/office/drawing/2014/main" id="{EE200044-BBB7-4365-A902-87496A1687F0}"/>
              </a:ext>
            </a:extLst>
          </p:cNvPr>
          <p:cNvSpPr/>
          <p:nvPr/>
        </p:nvSpPr>
        <p:spPr>
          <a:xfrm>
            <a:off x="2702961" y="5164070"/>
            <a:ext cx="3498547"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Project Outputs</a:t>
            </a:r>
          </a:p>
        </p:txBody>
      </p:sp>
      <p:sp>
        <p:nvSpPr>
          <p:cNvPr id="65" name="Rectangle 64">
            <a:extLst>
              <a:ext uri="{FF2B5EF4-FFF2-40B4-BE49-F238E27FC236}">
                <a16:creationId xmlns:a16="http://schemas.microsoft.com/office/drawing/2014/main" id="{1E9AC5D3-9E97-49C9-8724-7D4BFDCB0E40}"/>
              </a:ext>
            </a:extLst>
          </p:cNvPr>
          <p:cNvSpPr/>
          <p:nvPr/>
        </p:nvSpPr>
        <p:spPr>
          <a:xfrm>
            <a:off x="7413362" y="1320758"/>
            <a:ext cx="3151484" cy="68251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rebuchet MS" panose="020B0603020202020204" pitchFamily="34" charset="0"/>
              </a:rPr>
              <a:t>PROGRAMME</a:t>
            </a:r>
          </a:p>
        </p:txBody>
      </p:sp>
      <p:sp>
        <p:nvSpPr>
          <p:cNvPr id="66" name="Rectangle 65">
            <a:extLst>
              <a:ext uri="{FF2B5EF4-FFF2-40B4-BE49-F238E27FC236}">
                <a16:creationId xmlns:a16="http://schemas.microsoft.com/office/drawing/2014/main" id="{C0A632D4-9F5E-4EC3-B270-39ECE8BB13F4}"/>
              </a:ext>
            </a:extLst>
          </p:cNvPr>
          <p:cNvSpPr/>
          <p:nvPr/>
        </p:nvSpPr>
        <p:spPr>
          <a:xfrm>
            <a:off x="2722504" y="1305034"/>
            <a:ext cx="3479004" cy="68251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rebuchet MS" panose="020B0603020202020204" pitchFamily="34" charset="0"/>
              </a:rPr>
              <a:t>PROJECT </a:t>
            </a:r>
          </a:p>
        </p:txBody>
      </p:sp>
      <p:sp>
        <p:nvSpPr>
          <p:cNvPr id="67" name="Rectangle 66">
            <a:extLst>
              <a:ext uri="{FF2B5EF4-FFF2-40B4-BE49-F238E27FC236}">
                <a16:creationId xmlns:a16="http://schemas.microsoft.com/office/drawing/2014/main" id="{D2D7F501-C72C-4FA1-B5BA-CE7553E07898}"/>
              </a:ext>
            </a:extLst>
          </p:cNvPr>
          <p:cNvSpPr/>
          <p:nvPr/>
        </p:nvSpPr>
        <p:spPr>
          <a:xfrm>
            <a:off x="7413363" y="3195862"/>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Programme </a:t>
            </a:r>
          </a:p>
          <a:p>
            <a:pPr algn="ctr"/>
            <a:r>
              <a:rPr lang="en-US" dirty="0">
                <a:latin typeface="Trebuchet MS" panose="020B0603020202020204" pitchFamily="34" charset="0"/>
              </a:rPr>
              <a:t>specific objectives</a:t>
            </a:r>
          </a:p>
        </p:txBody>
      </p:sp>
      <p:sp>
        <p:nvSpPr>
          <p:cNvPr id="68" name="Rectangle 67">
            <a:extLst>
              <a:ext uri="{FF2B5EF4-FFF2-40B4-BE49-F238E27FC236}">
                <a16:creationId xmlns:a16="http://schemas.microsoft.com/office/drawing/2014/main" id="{370AA54E-D7E2-455E-B061-C2C39CBA33B8}"/>
              </a:ext>
            </a:extLst>
          </p:cNvPr>
          <p:cNvSpPr/>
          <p:nvPr/>
        </p:nvSpPr>
        <p:spPr>
          <a:xfrm>
            <a:off x="7413363" y="4140681"/>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Fields of actions</a:t>
            </a:r>
          </a:p>
        </p:txBody>
      </p:sp>
      <p:sp>
        <p:nvSpPr>
          <p:cNvPr id="69" name="Rectangle 68">
            <a:extLst>
              <a:ext uri="{FF2B5EF4-FFF2-40B4-BE49-F238E27FC236}">
                <a16:creationId xmlns:a16="http://schemas.microsoft.com/office/drawing/2014/main" id="{D75467D2-F22A-41FC-8B4D-04E0611B00A4}"/>
              </a:ext>
            </a:extLst>
          </p:cNvPr>
          <p:cNvSpPr/>
          <p:nvPr/>
        </p:nvSpPr>
        <p:spPr>
          <a:xfrm>
            <a:off x="7413363" y="5102986"/>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Programme Output indicators</a:t>
            </a:r>
          </a:p>
        </p:txBody>
      </p:sp>
      <p:sp>
        <p:nvSpPr>
          <p:cNvPr id="6" name="Arrow: Right 5">
            <a:extLst>
              <a:ext uri="{FF2B5EF4-FFF2-40B4-BE49-F238E27FC236}">
                <a16:creationId xmlns:a16="http://schemas.microsoft.com/office/drawing/2014/main" id="{69D39B47-6238-47EF-94A8-3EA8F258FD9B}"/>
              </a:ext>
            </a:extLst>
          </p:cNvPr>
          <p:cNvSpPr/>
          <p:nvPr/>
        </p:nvSpPr>
        <p:spPr>
          <a:xfrm>
            <a:off x="6605413" y="1646293"/>
            <a:ext cx="457200" cy="99892"/>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Arrow: Right 69">
            <a:extLst>
              <a:ext uri="{FF2B5EF4-FFF2-40B4-BE49-F238E27FC236}">
                <a16:creationId xmlns:a16="http://schemas.microsoft.com/office/drawing/2014/main" id="{4EE02AC9-FFD4-48C1-AB01-18D8255C4007}"/>
              </a:ext>
            </a:extLst>
          </p:cNvPr>
          <p:cNvSpPr/>
          <p:nvPr/>
        </p:nvSpPr>
        <p:spPr>
          <a:xfrm>
            <a:off x="6633847" y="2611336"/>
            <a:ext cx="457200" cy="87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Arrow: Right 70">
            <a:extLst>
              <a:ext uri="{FF2B5EF4-FFF2-40B4-BE49-F238E27FC236}">
                <a16:creationId xmlns:a16="http://schemas.microsoft.com/office/drawing/2014/main" id="{5985E588-E097-4B55-9348-46D61480EBAE}"/>
              </a:ext>
            </a:extLst>
          </p:cNvPr>
          <p:cNvSpPr/>
          <p:nvPr/>
        </p:nvSpPr>
        <p:spPr>
          <a:xfrm>
            <a:off x="6605413" y="3532120"/>
            <a:ext cx="457200" cy="110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Arrow: Right 71">
            <a:extLst>
              <a:ext uri="{FF2B5EF4-FFF2-40B4-BE49-F238E27FC236}">
                <a16:creationId xmlns:a16="http://schemas.microsoft.com/office/drawing/2014/main" id="{4288E414-F09D-4242-8939-BB6A18CB34DE}"/>
              </a:ext>
            </a:extLst>
          </p:cNvPr>
          <p:cNvSpPr/>
          <p:nvPr/>
        </p:nvSpPr>
        <p:spPr>
          <a:xfrm>
            <a:off x="6605413" y="4523809"/>
            <a:ext cx="457200" cy="125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Arrow: Right 72">
            <a:extLst>
              <a:ext uri="{FF2B5EF4-FFF2-40B4-BE49-F238E27FC236}">
                <a16:creationId xmlns:a16="http://schemas.microsoft.com/office/drawing/2014/main" id="{0EFC66FC-6A94-495D-938E-554B1E8360CA}"/>
              </a:ext>
            </a:extLst>
          </p:cNvPr>
          <p:cNvSpPr/>
          <p:nvPr/>
        </p:nvSpPr>
        <p:spPr>
          <a:xfrm>
            <a:off x="6662928" y="5424840"/>
            <a:ext cx="457200" cy="126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A8012978-2BE3-4DAC-B41A-0CD80C1BF6A3}"/>
              </a:ext>
            </a:extLst>
          </p:cNvPr>
          <p:cNvSpPr/>
          <p:nvPr/>
        </p:nvSpPr>
        <p:spPr>
          <a:xfrm>
            <a:off x="2482014" y="5955415"/>
            <a:ext cx="8361830"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AC93FED-ED51-4781-A26C-0BF43077EEB7}"/>
              </a:ext>
            </a:extLst>
          </p:cNvPr>
          <p:cNvSpPr/>
          <p:nvPr/>
        </p:nvSpPr>
        <p:spPr>
          <a:xfrm>
            <a:off x="2702960" y="6034485"/>
            <a:ext cx="3498548"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Project Results</a:t>
            </a:r>
          </a:p>
        </p:txBody>
      </p:sp>
      <p:sp>
        <p:nvSpPr>
          <p:cNvPr id="76" name="Rectangle 75">
            <a:extLst>
              <a:ext uri="{FF2B5EF4-FFF2-40B4-BE49-F238E27FC236}">
                <a16:creationId xmlns:a16="http://schemas.microsoft.com/office/drawing/2014/main" id="{D88B4532-BB58-4C60-BBE6-1F4C51C8B5A0}"/>
              </a:ext>
            </a:extLst>
          </p:cNvPr>
          <p:cNvSpPr/>
          <p:nvPr/>
        </p:nvSpPr>
        <p:spPr>
          <a:xfrm>
            <a:off x="7413363" y="6034485"/>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Programme Result  indicators</a:t>
            </a:r>
          </a:p>
        </p:txBody>
      </p:sp>
      <p:sp>
        <p:nvSpPr>
          <p:cNvPr id="77" name="Arrow: Right 76">
            <a:extLst>
              <a:ext uri="{FF2B5EF4-FFF2-40B4-BE49-F238E27FC236}">
                <a16:creationId xmlns:a16="http://schemas.microsoft.com/office/drawing/2014/main" id="{F2562863-5C67-4B0E-8002-105A23B233C2}"/>
              </a:ext>
            </a:extLst>
          </p:cNvPr>
          <p:cNvSpPr/>
          <p:nvPr/>
        </p:nvSpPr>
        <p:spPr>
          <a:xfrm>
            <a:off x="6662928" y="6277917"/>
            <a:ext cx="45720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urved Right 2">
            <a:extLst>
              <a:ext uri="{FF2B5EF4-FFF2-40B4-BE49-F238E27FC236}">
                <a16:creationId xmlns:a16="http://schemas.microsoft.com/office/drawing/2014/main" id="{3E8BF41D-428B-46D8-A2A6-AD5E9C39B1A3}"/>
              </a:ext>
            </a:extLst>
          </p:cNvPr>
          <p:cNvSpPr/>
          <p:nvPr/>
        </p:nvSpPr>
        <p:spPr>
          <a:xfrm>
            <a:off x="1917290" y="2655291"/>
            <a:ext cx="506561" cy="100523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urved Right 30">
            <a:extLst>
              <a:ext uri="{FF2B5EF4-FFF2-40B4-BE49-F238E27FC236}">
                <a16:creationId xmlns:a16="http://schemas.microsoft.com/office/drawing/2014/main" id="{D0E54AC4-2ACF-4416-B699-AA7484C9BCCF}"/>
              </a:ext>
            </a:extLst>
          </p:cNvPr>
          <p:cNvSpPr/>
          <p:nvPr/>
        </p:nvSpPr>
        <p:spPr>
          <a:xfrm>
            <a:off x="1943119" y="3706976"/>
            <a:ext cx="506561" cy="100523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Curved Right 31">
            <a:extLst>
              <a:ext uri="{FF2B5EF4-FFF2-40B4-BE49-F238E27FC236}">
                <a16:creationId xmlns:a16="http://schemas.microsoft.com/office/drawing/2014/main" id="{1C85F613-7E5B-4E1E-B92E-AA7436E1D371}"/>
              </a:ext>
            </a:extLst>
          </p:cNvPr>
          <p:cNvSpPr/>
          <p:nvPr/>
        </p:nvSpPr>
        <p:spPr>
          <a:xfrm>
            <a:off x="1941085" y="4726514"/>
            <a:ext cx="506561" cy="100523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Curved Right 32">
            <a:extLst>
              <a:ext uri="{FF2B5EF4-FFF2-40B4-BE49-F238E27FC236}">
                <a16:creationId xmlns:a16="http://schemas.microsoft.com/office/drawing/2014/main" id="{0058E342-8A2E-403A-94EF-6850DD28022D}"/>
              </a:ext>
            </a:extLst>
          </p:cNvPr>
          <p:cNvSpPr/>
          <p:nvPr/>
        </p:nvSpPr>
        <p:spPr>
          <a:xfrm>
            <a:off x="1917450" y="5689733"/>
            <a:ext cx="506561" cy="100523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Left Brace 6">
            <a:extLst>
              <a:ext uri="{FF2B5EF4-FFF2-40B4-BE49-F238E27FC236}">
                <a16:creationId xmlns:a16="http://schemas.microsoft.com/office/drawing/2014/main" id="{29BF2B92-56D3-4903-BF51-3472349FB5BA}"/>
              </a:ext>
            </a:extLst>
          </p:cNvPr>
          <p:cNvSpPr/>
          <p:nvPr/>
        </p:nvSpPr>
        <p:spPr>
          <a:xfrm>
            <a:off x="1627154" y="3081191"/>
            <a:ext cx="189338" cy="3275064"/>
          </a:xfrm>
          <a:prstGeom prst="leftBrace">
            <a:avLst>
              <a:gd name="adj1" fmla="val 24581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045CA5A7-DEF2-4CCD-A4E8-9ACCDE6FAAD7}"/>
              </a:ext>
            </a:extLst>
          </p:cNvPr>
          <p:cNvSpPr/>
          <p:nvPr/>
        </p:nvSpPr>
        <p:spPr>
          <a:xfrm>
            <a:off x="1118331" y="2106223"/>
            <a:ext cx="406656" cy="4470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200" dirty="0">
                <a:latin typeface="Trebuchet MS" panose="020B0603020202020204" pitchFamily="34" charset="0"/>
              </a:rPr>
              <a:t>Change</a:t>
            </a:r>
          </a:p>
        </p:txBody>
      </p:sp>
    </p:spTree>
    <p:extLst>
      <p:ext uri="{BB962C8B-B14F-4D97-AF65-F5344CB8AC3E}">
        <p14:creationId xmlns:p14="http://schemas.microsoft.com/office/powerpoint/2010/main" val="86503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FEFF38E9-A1ED-4BF0-B534-337194704865}"/>
              </a:ext>
            </a:extLst>
          </p:cNvPr>
          <p:cNvSpPr/>
          <p:nvPr/>
        </p:nvSpPr>
        <p:spPr>
          <a:xfrm>
            <a:off x="1137139" y="805038"/>
            <a:ext cx="10714892" cy="586539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0E63C6D0-0720-4B0B-8397-961184CF4309}"/>
              </a:ext>
            </a:extLst>
          </p:cNvPr>
          <p:cNvSpPr/>
          <p:nvPr/>
        </p:nvSpPr>
        <p:spPr>
          <a:xfrm>
            <a:off x="1958505" y="1423486"/>
            <a:ext cx="9694233" cy="503592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170" y="97183"/>
            <a:ext cx="2438082" cy="574017"/>
          </a:xfrm>
          <a:prstGeom prst="rect">
            <a:avLst/>
          </a:prstGeom>
          <a:noFill/>
          <a:extLst>
            <a:ext uri="{909E8E84-426E-40DD-AFC4-6F175D3DCCD1}">
              <a14:hiddenFill xmlns:a14="http://schemas.microsoft.com/office/drawing/2010/main">
                <a:solidFill>
                  <a:srgbClr val="FFFFFF"/>
                </a:solidFill>
              </a14:hiddenFill>
            </a:ext>
          </a:extLst>
        </p:spPr>
      </p:pic>
      <p:sp>
        <p:nvSpPr>
          <p:cNvPr id="7" name="Gleichschenkliges Dreieck 9">
            <a:extLst>
              <a:ext uri="{FF2B5EF4-FFF2-40B4-BE49-F238E27FC236}">
                <a16:creationId xmlns:a16="http://schemas.microsoft.com/office/drawing/2014/main" id="{F5ADAC14-4E52-41DB-9771-A640A06089F1}"/>
              </a:ext>
            </a:extLst>
          </p:cNvPr>
          <p:cNvSpPr/>
          <p:nvPr/>
        </p:nvSpPr>
        <p:spPr>
          <a:xfrm>
            <a:off x="4532275" y="1909027"/>
            <a:ext cx="4555739" cy="1576325"/>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Trebuchet MS" panose="020B0603020202020204" pitchFamily="34" charset="0"/>
              </a:rPr>
              <a:t>Outputs</a:t>
            </a:r>
            <a:endParaRPr lang="it-IT" sz="2400" dirty="0">
              <a:solidFill>
                <a:schemeClr val="tx1"/>
              </a:solidFill>
              <a:latin typeface="Trebuchet MS" panose="020B0603020202020204" pitchFamily="34" charset="0"/>
            </a:endParaRPr>
          </a:p>
        </p:txBody>
      </p:sp>
      <p:sp>
        <p:nvSpPr>
          <p:cNvPr id="8" name="Rechteck 5">
            <a:extLst>
              <a:ext uri="{FF2B5EF4-FFF2-40B4-BE49-F238E27FC236}">
                <a16:creationId xmlns:a16="http://schemas.microsoft.com/office/drawing/2014/main" id="{F99E22CA-D21D-448A-9233-221BB148DC1C}"/>
              </a:ext>
            </a:extLst>
          </p:cNvPr>
          <p:cNvSpPr/>
          <p:nvPr/>
        </p:nvSpPr>
        <p:spPr>
          <a:xfrm>
            <a:off x="4532275" y="3492086"/>
            <a:ext cx="4555739" cy="2134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63"/>
          </a:p>
        </p:txBody>
      </p:sp>
      <p:sp>
        <p:nvSpPr>
          <p:cNvPr id="9" name="Textfeld 6">
            <a:extLst>
              <a:ext uri="{FF2B5EF4-FFF2-40B4-BE49-F238E27FC236}">
                <a16:creationId xmlns:a16="http://schemas.microsoft.com/office/drawing/2014/main" id="{DF43BCC2-1A8E-424D-B1A7-C54FAF77B3B9}"/>
              </a:ext>
            </a:extLst>
          </p:cNvPr>
          <p:cNvSpPr txBox="1"/>
          <p:nvPr/>
        </p:nvSpPr>
        <p:spPr>
          <a:xfrm>
            <a:off x="4605095" y="4151061"/>
            <a:ext cx="4373036" cy="369332"/>
          </a:xfrm>
          <a:prstGeom prst="rect">
            <a:avLst/>
          </a:prstGeom>
          <a:solidFill>
            <a:srgbClr val="C8C2E0"/>
          </a:solidFill>
        </p:spPr>
        <p:txBody>
          <a:bodyPr wrap="square" rtlCol="0">
            <a:spAutoFit/>
          </a:bodyPr>
          <a:lstStyle/>
          <a:p>
            <a:pPr algn="ctr"/>
            <a:r>
              <a:rPr lang="de-DE" dirty="0">
                <a:latin typeface="Trebuchet MS" panose="020B0603020202020204" pitchFamily="34" charset="0"/>
              </a:rPr>
              <a:t>Work </a:t>
            </a:r>
            <a:r>
              <a:rPr lang="de-DE" dirty="0" err="1">
                <a:latin typeface="Trebuchet MS" panose="020B0603020202020204" pitchFamily="34" charset="0"/>
              </a:rPr>
              <a:t>package</a:t>
            </a:r>
            <a:r>
              <a:rPr lang="de-DE" dirty="0">
                <a:latin typeface="Trebuchet MS" panose="020B0603020202020204" pitchFamily="34" charset="0"/>
              </a:rPr>
              <a:t> </a:t>
            </a:r>
            <a:endParaRPr lang="it-IT" dirty="0">
              <a:latin typeface="Trebuchet MS" panose="020B0603020202020204" pitchFamily="34" charset="0"/>
            </a:endParaRPr>
          </a:p>
        </p:txBody>
      </p:sp>
      <p:sp>
        <p:nvSpPr>
          <p:cNvPr id="10" name="Textfeld 14">
            <a:extLst>
              <a:ext uri="{FF2B5EF4-FFF2-40B4-BE49-F238E27FC236}">
                <a16:creationId xmlns:a16="http://schemas.microsoft.com/office/drawing/2014/main" id="{83625FBE-0506-4EAF-9268-5A1B0D254FD1}"/>
              </a:ext>
            </a:extLst>
          </p:cNvPr>
          <p:cNvSpPr txBox="1"/>
          <p:nvPr/>
        </p:nvSpPr>
        <p:spPr>
          <a:xfrm>
            <a:off x="4618654" y="4642156"/>
            <a:ext cx="4359477" cy="369332"/>
          </a:xfrm>
          <a:prstGeom prst="rect">
            <a:avLst/>
          </a:prstGeom>
          <a:solidFill>
            <a:schemeClr val="accent4">
              <a:lumMod val="40000"/>
              <a:lumOff val="60000"/>
            </a:schemeClr>
          </a:solidFill>
        </p:spPr>
        <p:txBody>
          <a:bodyPr wrap="square" rtlCol="0">
            <a:spAutoFit/>
          </a:bodyPr>
          <a:lstStyle/>
          <a:p>
            <a:pPr algn="ctr"/>
            <a:r>
              <a:rPr lang="de-DE" dirty="0" err="1">
                <a:latin typeface="Trebuchet MS" panose="020B0603020202020204" pitchFamily="34" charset="0"/>
              </a:rPr>
              <a:t>Specific</a:t>
            </a:r>
            <a:r>
              <a:rPr lang="de-DE" dirty="0">
                <a:latin typeface="Trebuchet MS" panose="020B0603020202020204" pitchFamily="34" charset="0"/>
              </a:rPr>
              <a:t> </a:t>
            </a:r>
            <a:r>
              <a:rPr lang="de-DE" dirty="0" err="1">
                <a:latin typeface="Trebuchet MS" panose="020B0603020202020204" pitchFamily="34" charset="0"/>
              </a:rPr>
              <a:t>objective</a:t>
            </a:r>
            <a:r>
              <a:rPr lang="de-DE" dirty="0">
                <a:latin typeface="Trebuchet MS" panose="020B0603020202020204" pitchFamily="34" charset="0"/>
              </a:rPr>
              <a:t> </a:t>
            </a:r>
            <a:endParaRPr lang="it-IT" dirty="0">
              <a:latin typeface="Trebuchet MS" panose="020B0603020202020204" pitchFamily="34" charset="0"/>
            </a:endParaRPr>
          </a:p>
        </p:txBody>
      </p:sp>
      <p:sp>
        <p:nvSpPr>
          <p:cNvPr id="11" name="Textfeld 7">
            <a:extLst>
              <a:ext uri="{FF2B5EF4-FFF2-40B4-BE49-F238E27FC236}">
                <a16:creationId xmlns:a16="http://schemas.microsoft.com/office/drawing/2014/main" id="{ED042681-53AF-4D46-937F-7E4E26A45BAA}"/>
              </a:ext>
            </a:extLst>
          </p:cNvPr>
          <p:cNvSpPr txBox="1"/>
          <p:nvPr/>
        </p:nvSpPr>
        <p:spPr>
          <a:xfrm>
            <a:off x="4618654" y="3681958"/>
            <a:ext cx="1473078" cy="369332"/>
          </a:xfrm>
          <a:prstGeom prst="rect">
            <a:avLst/>
          </a:prstGeom>
          <a:solidFill>
            <a:srgbClr val="EBCFB3"/>
          </a:solidFill>
        </p:spPr>
        <p:txBody>
          <a:bodyPr wrap="square" rtlCol="0">
            <a:spAutoFit/>
          </a:bodyPr>
          <a:lstStyle/>
          <a:p>
            <a:pPr algn="ctr"/>
            <a:r>
              <a:rPr lang="de-DE" dirty="0" err="1">
                <a:latin typeface="Trebuchet MS" panose="020B0603020202020204" pitchFamily="34" charset="0"/>
              </a:rPr>
              <a:t>Activity</a:t>
            </a:r>
            <a:r>
              <a:rPr lang="de-DE" dirty="0">
                <a:latin typeface="Trebuchet MS" panose="020B0603020202020204" pitchFamily="34" charset="0"/>
              </a:rPr>
              <a:t> 1</a:t>
            </a:r>
            <a:endParaRPr lang="it-IT" dirty="0">
              <a:latin typeface="Trebuchet MS" panose="020B0603020202020204" pitchFamily="34" charset="0"/>
            </a:endParaRPr>
          </a:p>
        </p:txBody>
      </p:sp>
      <p:sp>
        <p:nvSpPr>
          <p:cNvPr id="12" name="Textfeld 7">
            <a:extLst>
              <a:ext uri="{FF2B5EF4-FFF2-40B4-BE49-F238E27FC236}">
                <a16:creationId xmlns:a16="http://schemas.microsoft.com/office/drawing/2014/main" id="{099444D8-517F-4CCB-A647-CAA095CF0FA3}"/>
              </a:ext>
            </a:extLst>
          </p:cNvPr>
          <p:cNvSpPr txBox="1"/>
          <p:nvPr/>
        </p:nvSpPr>
        <p:spPr>
          <a:xfrm>
            <a:off x="6227419" y="3681958"/>
            <a:ext cx="1314291" cy="369332"/>
          </a:xfrm>
          <a:prstGeom prst="rect">
            <a:avLst/>
          </a:prstGeom>
          <a:solidFill>
            <a:srgbClr val="EBCFB3"/>
          </a:solidFill>
        </p:spPr>
        <p:txBody>
          <a:bodyPr wrap="square" rtlCol="0">
            <a:spAutoFit/>
          </a:bodyPr>
          <a:lstStyle/>
          <a:p>
            <a:pPr algn="ctr"/>
            <a:r>
              <a:rPr lang="de-DE" dirty="0" err="1">
                <a:latin typeface="Trebuchet MS" panose="020B0603020202020204" pitchFamily="34" charset="0"/>
              </a:rPr>
              <a:t>Activity</a:t>
            </a:r>
            <a:r>
              <a:rPr lang="de-DE" dirty="0">
                <a:latin typeface="Trebuchet MS" panose="020B0603020202020204" pitchFamily="34" charset="0"/>
              </a:rPr>
              <a:t> 2</a:t>
            </a:r>
            <a:endParaRPr lang="it-IT" dirty="0">
              <a:latin typeface="Trebuchet MS" panose="020B0603020202020204" pitchFamily="34" charset="0"/>
            </a:endParaRPr>
          </a:p>
        </p:txBody>
      </p:sp>
      <p:sp>
        <p:nvSpPr>
          <p:cNvPr id="15" name="Textfeld 7">
            <a:extLst>
              <a:ext uri="{FF2B5EF4-FFF2-40B4-BE49-F238E27FC236}">
                <a16:creationId xmlns:a16="http://schemas.microsoft.com/office/drawing/2014/main" id="{5C03346A-F920-4676-A216-1A9FF56299F5}"/>
              </a:ext>
            </a:extLst>
          </p:cNvPr>
          <p:cNvSpPr txBox="1"/>
          <p:nvPr/>
        </p:nvSpPr>
        <p:spPr>
          <a:xfrm>
            <a:off x="7677398" y="3672334"/>
            <a:ext cx="1314292" cy="369332"/>
          </a:xfrm>
          <a:prstGeom prst="rect">
            <a:avLst/>
          </a:prstGeom>
          <a:solidFill>
            <a:srgbClr val="EBCFB3"/>
          </a:solidFill>
        </p:spPr>
        <p:txBody>
          <a:bodyPr wrap="square" rtlCol="0">
            <a:spAutoFit/>
          </a:bodyPr>
          <a:lstStyle/>
          <a:p>
            <a:pPr algn="ctr"/>
            <a:r>
              <a:rPr lang="de-DE" dirty="0" err="1">
                <a:latin typeface="Trebuchet MS" panose="020B0603020202020204" pitchFamily="34" charset="0"/>
              </a:rPr>
              <a:t>Activity</a:t>
            </a:r>
            <a:r>
              <a:rPr lang="de-DE" dirty="0">
                <a:latin typeface="Trebuchet MS" panose="020B0603020202020204" pitchFamily="34" charset="0"/>
              </a:rPr>
              <a:t> N</a:t>
            </a:r>
            <a:endParaRPr lang="it-IT" dirty="0">
              <a:latin typeface="Trebuchet MS" panose="020B0603020202020204" pitchFamily="34" charset="0"/>
            </a:endParaRPr>
          </a:p>
        </p:txBody>
      </p:sp>
      <p:sp>
        <p:nvSpPr>
          <p:cNvPr id="17" name="Rechteck 15">
            <a:extLst>
              <a:ext uri="{FF2B5EF4-FFF2-40B4-BE49-F238E27FC236}">
                <a16:creationId xmlns:a16="http://schemas.microsoft.com/office/drawing/2014/main" id="{651F4B4B-0DE0-4DEB-AD3F-29A2686C66A2}"/>
              </a:ext>
            </a:extLst>
          </p:cNvPr>
          <p:cNvSpPr/>
          <p:nvPr/>
        </p:nvSpPr>
        <p:spPr>
          <a:xfrm>
            <a:off x="8104377" y="2392194"/>
            <a:ext cx="351039" cy="643572"/>
          </a:xfrm>
          <a:prstGeom prst="rect">
            <a:avLst/>
          </a:prstGeom>
          <a:solidFill>
            <a:srgbClr val="FFE5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63"/>
          </a:p>
        </p:txBody>
      </p:sp>
      <p:sp>
        <p:nvSpPr>
          <p:cNvPr id="18" name="Wolke 16">
            <a:extLst>
              <a:ext uri="{FF2B5EF4-FFF2-40B4-BE49-F238E27FC236}">
                <a16:creationId xmlns:a16="http://schemas.microsoft.com/office/drawing/2014/main" id="{BD8C9299-605D-4E30-9AFF-792486F6D45E}"/>
              </a:ext>
            </a:extLst>
          </p:cNvPr>
          <p:cNvSpPr/>
          <p:nvPr/>
        </p:nvSpPr>
        <p:spPr>
          <a:xfrm>
            <a:off x="7912885" y="1509710"/>
            <a:ext cx="1939715" cy="1084883"/>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err="1">
                <a:solidFill>
                  <a:schemeClr val="tx1"/>
                </a:solidFill>
                <a:latin typeface="Trebuchet MS" panose="020B0603020202020204" pitchFamily="34" charset="0"/>
              </a:rPr>
              <a:t>Results</a:t>
            </a:r>
            <a:endParaRPr lang="it-IT" sz="2400" dirty="0">
              <a:solidFill>
                <a:schemeClr val="tx1"/>
              </a:solidFill>
              <a:latin typeface="Trebuchet MS" panose="020B0603020202020204" pitchFamily="34" charset="0"/>
            </a:endParaRPr>
          </a:p>
        </p:txBody>
      </p:sp>
      <p:cxnSp>
        <p:nvCxnSpPr>
          <p:cNvPr id="19" name="Gerade Verbindung mit Pfeil 3">
            <a:extLst>
              <a:ext uri="{FF2B5EF4-FFF2-40B4-BE49-F238E27FC236}">
                <a16:creationId xmlns:a16="http://schemas.microsoft.com/office/drawing/2014/main" id="{D6CD449D-F20D-4C63-93AC-B59232699806}"/>
              </a:ext>
            </a:extLst>
          </p:cNvPr>
          <p:cNvCxnSpPr>
            <a:cxnSpLocks/>
          </p:cNvCxnSpPr>
          <p:nvPr/>
        </p:nvCxnSpPr>
        <p:spPr>
          <a:xfrm>
            <a:off x="2157394" y="5856896"/>
            <a:ext cx="9375243" cy="0"/>
          </a:xfrm>
          <a:prstGeom prst="straightConnector1">
            <a:avLst/>
          </a:prstGeom>
          <a:ln w="76200">
            <a:solidFill>
              <a:srgbClr val="00A0A8"/>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FCCD501-D2A0-4F8D-9D20-2DDF1AA68DE8}"/>
              </a:ext>
            </a:extLst>
          </p:cNvPr>
          <p:cNvSpPr/>
          <p:nvPr/>
        </p:nvSpPr>
        <p:spPr>
          <a:xfrm>
            <a:off x="-718457" y="-19050"/>
            <a:ext cx="1143000" cy="687705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feld 14">
            <a:extLst>
              <a:ext uri="{FF2B5EF4-FFF2-40B4-BE49-F238E27FC236}">
                <a16:creationId xmlns:a16="http://schemas.microsoft.com/office/drawing/2014/main" id="{778BA2D4-840F-4BFE-A471-9E5D3137E0F4}"/>
              </a:ext>
            </a:extLst>
          </p:cNvPr>
          <p:cNvSpPr txBox="1"/>
          <p:nvPr/>
        </p:nvSpPr>
        <p:spPr>
          <a:xfrm>
            <a:off x="4618653" y="5163570"/>
            <a:ext cx="4359477" cy="369332"/>
          </a:xfrm>
          <a:prstGeom prst="rect">
            <a:avLst/>
          </a:prstGeom>
          <a:solidFill>
            <a:srgbClr val="FF7C80"/>
          </a:solidFill>
        </p:spPr>
        <p:txBody>
          <a:bodyPr wrap="square" rtlCol="0">
            <a:spAutoFit/>
          </a:bodyPr>
          <a:lstStyle/>
          <a:p>
            <a:pPr algn="ctr"/>
            <a:r>
              <a:rPr lang="de-DE" dirty="0">
                <a:latin typeface="Trebuchet MS" panose="020B0603020202020204" pitchFamily="34" charset="0"/>
              </a:rPr>
              <a:t>Overall </a:t>
            </a:r>
            <a:r>
              <a:rPr lang="de-DE" dirty="0" err="1">
                <a:latin typeface="Trebuchet MS" panose="020B0603020202020204" pitchFamily="34" charset="0"/>
              </a:rPr>
              <a:t>objective</a:t>
            </a:r>
            <a:r>
              <a:rPr lang="de-DE" dirty="0">
                <a:latin typeface="Trebuchet MS" panose="020B0603020202020204" pitchFamily="34" charset="0"/>
              </a:rPr>
              <a:t> </a:t>
            </a:r>
            <a:endParaRPr lang="it-IT" dirty="0">
              <a:latin typeface="Trebuchet MS" panose="020B0603020202020204" pitchFamily="34" charset="0"/>
            </a:endParaRPr>
          </a:p>
        </p:txBody>
      </p:sp>
      <p:grpSp>
        <p:nvGrpSpPr>
          <p:cNvPr id="22" name="Group 21">
            <a:extLst>
              <a:ext uri="{FF2B5EF4-FFF2-40B4-BE49-F238E27FC236}">
                <a16:creationId xmlns:a16="http://schemas.microsoft.com/office/drawing/2014/main" id="{91C232D0-CAB2-41F9-879C-36CAE6399758}"/>
              </a:ext>
            </a:extLst>
          </p:cNvPr>
          <p:cNvGrpSpPr/>
          <p:nvPr/>
        </p:nvGrpSpPr>
        <p:grpSpPr>
          <a:xfrm>
            <a:off x="2069449" y="4389713"/>
            <a:ext cx="1998345" cy="445397"/>
            <a:chOff x="-56820" y="768805"/>
            <a:chExt cx="1998345" cy="1196688"/>
          </a:xfrm>
        </p:grpSpPr>
        <p:sp>
          <p:nvSpPr>
            <p:cNvPr id="23" name="Rectangle 22">
              <a:extLst>
                <a:ext uri="{FF2B5EF4-FFF2-40B4-BE49-F238E27FC236}">
                  <a16:creationId xmlns:a16="http://schemas.microsoft.com/office/drawing/2014/main" id="{0F1B7C15-8196-4D2B-A87E-90F8A52E0D06}"/>
                </a:ext>
              </a:extLst>
            </p:cNvPr>
            <p:cNvSpPr/>
            <p:nvPr/>
          </p:nvSpPr>
          <p:spPr>
            <a:xfrm>
              <a:off x="1810" y="768805"/>
              <a:ext cx="1939715" cy="1163829"/>
            </a:xfrm>
            <a:prstGeom prst="rect">
              <a:avLst/>
            </a:prstGeom>
            <a:solidFill>
              <a:srgbClr val="00A0A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TextBox 23">
              <a:extLst>
                <a:ext uri="{FF2B5EF4-FFF2-40B4-BE49-F238E27FC236}">
                  <a16:creationId xmlns:a16="http://schemas.microsoft.com/office/drawing/2014/main" id="{436192A9-E679-4AB3-9678-FE6230B155F2}"/>
                </a:ext>
              </a:extLst>
            </p:cNvPr>
            <p:cNvSpPr txBox="1"/>
            <p:nvPr/>
          </p:nvSpPr>
          <p:spPr>
            <a:xfrm>
              <a:off x="-56820" y="801664"/>
              <a:ext cx="1939715" cy="1163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b="1" kern="1200" dirty="0">
                  <a:solidFill>
                    <a:schemeClr val="bg1"/>
                  </a:solidFill>
                  <a:latin typeface="Trebuchet MS" panose="020B0603020202020204" pitchFamily="34" charset="0"/>
                </a:rPr>
                <a:t>CHALLENGE</a:t>
              </a:r>
            </a:p>
          </p:txBody>
        </p:sp>
      </p:grpSp>
      <p:grpSp>
        <p:nvGrpSpPr>
          <p:cNvPr id="25" name="Group 24">
            <a:extLst>
              <a:ext uri="{FF2B5EF4-FFF2-40B4-BE49-F238E27FC236}">
                <a16:creationId xmlns:a16="http://schemas.microsoft.com/office/drawing/2014/main" id="{DC9A5285-0D97-41B1-A2C0-4100E8D6E5C0}"/>
              </a:ext>
            </a:extLst>
          </p:cNvPr>
          <p:cNvGrpSpPr/>
          <p:nvPr/>
        </p:nvGrpSpPr>
        <p:grpSpPr>
          <a:xfrm>
            <a:off x="9484474" y="4283497"/>
            <a:ext cx="1939716" cy="507089"/>
            <a:chOff x="4773509" y="2266607"/>
            <a:chExt cx="1939716" cy="1472200"/>
          </a:xfrm>
        </p:grpSpPr>
        <p:sp>
          <p:nvSpPr>
            <p:cNvPr id="26" name="Rectangle 25">
              <a:extLst>
                <a:ext uri="{FF2B5EF4-FFF2-40B4-BE49-F238E27FC236}">
                  <a16:creationId xmlns:a16="http://schemas.microsoft.com/office/drawing/2014/main" id="{1596C27A-1E0D-4F7C-AB92-4CB5B624C941}"/>
                </a:ext>
              </a:extLst>
            </p:cNvPr>
            <p:cNvSpPr/>
            <p:nvPr/>
          </p:nvSpPr>
          <p:spPr>
            <a:xfrm>
              <a:off x="4773510" y="2574978"/>
              <a:ext cx="1939715" cy="1163829"/>
            </a:xfrm>
            <a:prstGeom prst="rect">
              <a:avLst/>
            </a:prstGeom>
            <a:solidFill>
              <a:srgbClr val="00A0A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DB3876F3-FB42-4721-BCD6-F1F30200DC2F}"/>
                </a:ext>
              </a:extLst>
            </p:cNvPr>
            <p:cNvSpPr txBox="1"/>
            <p:nvPr/>
          </p:nvSpPr>
          <p:spPr>
            <a:xfrm>
              <a:off x="4773509" y="2266607"/>
              <a:ext cx="1939715" cy="9486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endParaRPr lang="en-GB" sz="1500" b="1" kern="1200" dirty="0">
                <a:solidFill>
                  <a:schemeClr val="bg1"/>
                </a:solidFill>
                <a:latin typeface="Trebuchet MS" panose="020B0603020202020204" pitchFamily="34" charset="0"/>
              </a:endParaRPr>
            </a:p>
            <a:p>
              <a:pPr marL="0" lvl="0" indent="0" algn="ctr" defTabSz="666750">
                <a:lnSpc>
                  <a:spcPct val="90000"/>
                </a:lnSpc>
                <a:spcBef>
                  <a:spcPct val="0"/>
                </a:spcBef>
                <a:spcAft>
                  <a:spcPct val="35000"/>
                </a:spcAft>
                <a:buNone/>
              </a:pPr>
              <a:r>
                <a:rPr lang="en-GB" b="1" kern="1200" dirty="0">
                  <a:solidFill>
                    <a:schemeClr val="bg1"/>
                  </a:solidFill>
                  <a:latin typeface="Trebuchet MS" panose="020B0603020202020204" pitchFamily="34" charset="0"/>
                </a:rPr>
                <a:t>CHANGE</a:t>
              </a:r>
              <a:endParaRPr lang="en-GB" b="1" kern="1200" cap="none" spc="0" dirty="0">
                <a:ln w="0"/>
                <a:solidFill>
                  <a:schemeClr val="bg1"/>
                </a:solidFill>
                <a:effectLst>
                  <a:outerShdw blurRad="38100" dist="19050" dir="2700000" algn="tl" rotWithShape="0">
                    <a:schemeClr val="dk1">
                      <a:alpha val="40000"/>
                    </a:schemeClr>
                  </a:outerShdw>
                </a:effectLst>
                <a:latin typeface="Trebuchet MS" panose="020B0603020202020204" pitchFamily="34" charset="0"/>
              </a:endParaRPr>
            </a:p>
          </p:txBody>
        </p:sp>
      </p:grpSp>
      <p:sp>
        <p:nvSpPr>
          <p:cNvPr id="28" name="TextBox 27">
            <a:extLst>
              <a:ext uri="{FF2B5EF4-FFF2-40B4-BE49-F238E27FC236}">
                <a16:creationId xmlns:a16="http://schemas.microsoft.com/office/drawing/2014/main" id="{6AB2B764-B219-44F7-B508-21A610061F1C}"/>
              </a:ext>
            </a:extLst>
          </p:cNvPr>
          <p:cNvSpPr txBox="1"/>
          <p:nvPr/>
        </p:nvSpPr>
        <p:spPr>
          <a:xfrm>
            <a:off x="1958505" y="3201916"/>
            <a:ext cx="2438082" cy="523220"/>
          </a:xfrm>
          <a:prstGeom prst="rect">
            <a:avLst/>
          </a:prstGeom>
          <a:noFill/>
        </p:spPr>
        <p:txBody>
          <a:bodyPr wrap="square">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Project </a:t>
            </a:r>
            <a:r>
              <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rPr>
              <a:t>logic</a:t>
            </a:r>
          </a:p>
        </p:txBody>
      </p:sp>
      <p:sp>
        <p:nvSpPr>
          <p:cNvPr id="29" name="TextBox 28">
            <a:extLst>
              <a:ext uri="{FF2B5EF4-FFF2-40B4-BE49-F238E27FC236}">
                <a16:creationId xmlns:a16="http://schemas.microsoft.com/office/drawing/2014/main" id="{AD7959FE-A5EE-4CDA-A841-28402BED8EA3}"/>
              </a:ext>
            </a:extLst>
          </p:cNvPr>
          <p:cNvSpPr txBox="1"/>
          <p:nvPr/>
        </p:nvSpPr>
        <p:spPr>
          <a:xfrm>
            <a:off x="2069449" y="875011"/>
            <a:ext cx="3005345" cy="523220"/>
          </a:xfrm>
          <a:prstGeom prst="rect">
            <a:avLst/>
          </a:prstGeom>
          <a:noFill/>
        </p:spPr>
        <p:txBody>
          <a:bodyPr wrap="square">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Pro</a:t>
            </a:r>
            <a:r>
              <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rPr>
              <a:t>gramme</a:t>
            </a:r>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rPr>
              <a:t>logic</a:t>
            </a:r>
          </a:p>
        </p:txBody>
      </p:sp>
    </p:spTree>
    <p:extLst>
      <p:ext uri="{BB962C8B-B14F-4D97-AF65-F5344CB8AC3E}">
        <p14:creationId xmlns:p14="http://schemas.microsoft.com/office/powerpoint/2010/main" val="564817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A3725B73-D5E5-49E8-A59B-E16C8EEE661F}"/>
              </a:ext>
            </a:extLst>
          </p:cNvPr>
          <p:cNvSpPr/>
          <p:nvPr/>
        </p:nvSpPr>
        <p:spPr>
          <a:xfrm>
            <a:off x="-2988864" y="0"/>
            <a:ext cx="3457164"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56" y="73894"/>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98884CD-E08A-4DEE-B984-B3EEDFF38462}"/>
              </a:ext>
            </a:extLst>
          </p:cNvPr>
          <p:cNvSpPr txBox="1"/>
          <p:nvPr/>
        </p:nvSpPr>
        <p:spPr>
          <a:xfrm>
            <a:off x="2379606" y="1518820"/>
            <a:ext cx="5200650" cy="523220"/>
          </a:xfrm>
          <a:prstGeom prst="rect">
            <a:avLst/>
          </a:prstGeom>
          <a:noFill/>
        </p:spPr>
        <p:txBody>
          <a:bodyPr wrap="square" rtlCol="0">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Programme indicators</a:t>
            </a:r>
          </a:p>
        </p:txBody>
      </p:sp>
      <p:sp>
        <p:nvSpPr>
          <p:cNvPr id="16" name="TextBox 15">
            <a:extLst>
              <a:ext uri="{FF2B5EF4-FFF2-40B4-BE49-F238E27FC236}">
                <a16:creationId xmlns:a16="http://schemas.microsoft.com/office/drawing/2014/main" id="{37A1670C-E005-4DF5-9E2D-0F5A057BE3C0}"/>
              </a:ext>
            </a:extLst>
          </p:cNvPr>
          <p:cNvSpPr txBox="1"/>
          <p:nvPr/>
        </p:nvSpPr>
        <p:spPr>
          <a:xfrm>
            <a:off x="3400425" y="4391398"/>
            <a:ext cx="5200650" cy="523220"/>
          </a:xfrm>
          <a:prstGeom prst="rect">
            <a:avLst/>
          </a:prstGeom>
          <a:noFill/>
        </p:spPr>
        <p:txBody>
          <a:bodyPr wrap="square" rtlCol="0">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      </a:t>
            </a:r>
          </a:p>
        </p:txBody>
      </p:sp>
      <p:graphicFrame>
        <p:nvGraphicFramePr>
          <p:cNvPr id="3" name="Table 2">
            <a:extLst>
              <a:ext uri="{FF2B5EF4-FFF2-40B4-BE49-F238E27FC236}">
                <a16:creationId xmlns:a16="http://schemas.microsoft.com/office/drawing/2014/main" id="{E3898C6A-0DCF-47BA-88F4-3CF2730EB0BE}"/>
              </a:ext>
            </a:extLst>
          </p:cNvPr>
          <p:cNvGraphicFramePr>
            <a:graphicFrameLocks noGrp="1"/>
          </p:cNvGraphicFramePr>
          <p:nvPr/>
        </p:nvGraphicFramePr>
        <p:xfrm>
          <a:off x="1118331" y="1092650"/>
          <a:ext cx="10847808" cy="5342740"/>
        </p:xfrm>
        <a:graphic>
          <a:graphicData uri="http://schemas.openxmlformats.org/drawingml/2006/table">
            <a:tbl>
              <a:tblPr firstRow="1" firstCol="1" bandRow="1">
                <a:tableStyleId>{5C22544A-7EE6-4342-B048-85BDC9FD1C3A}</a:tableStyleId>
              </a:tblPr>
              <a:tblGrid>
                <a:gridCol w="680617">
                  <a:extLst>
                    <a:ext uri="{9D8B030D-6E8A-4147-A177-3AD203B41FA5}">
                      <a16:colId xmlns:a16="http://schemas.microsoft.com/office/drawing/2014/main" val="894379395"/>
                    </a:ext>
                  </a:extLst>
                </a:gridCol>
                <a:gridCol w="5318898">
                  <a:extLst>
                    <a:ext uri="{9D8B030D-6E8A-4147-A177-3AD203B41FA5}">
                      <a16:colId xmlns:a16="http://schemas.microsoft.com/office/drawing/2014/main" val="1394325444"/>
                    </a:ext>
                  </a:extLst>
                </a:gridCol>
                <a:gridCol w="1295949">
                  <a:extLst>
                    <a:ext uri="{9D8B030D-6E8A-4147-A177-3AD203B41FA5}">
                      <a16:colId xmlns:a16="http://schemas.microsoft.com/office/drawing/2014/main" val="272106159"/>
                    </a:ext>
                  </a:extLst>
                </a:gridCol>
                <a:gridCol w="1105174">
                  <a:extLst>
                    <a:ext uri="{9D8B030D-6E8A-4147-A177-3AD203B41FA5}">
                      <a16:colId xmlns:a16="http://schemas.microsoft.com/office/drawing/2014/main" val="1677366271"/>
                    </a:ext>
                  </a:extLst>
                </a:gridCol>
                <a:gridCol w="1184115">
                  <a:extLst>
                    <a:ext uri="{9D8B030D-6E8A-4147-A177-3AD203B41FA5}">
                      <a16:colId xmlns:a16="http://schemas.microsoft.com/office/drawing/2014/main" val="2206638601"/>
                    </a:ext>
                  </a:extLst>
                </a:gridCol>
                <a:gridCol w="1263055">
                  <a:extLst>
                    <a:ext uri="{9D8B030D-6E8A-4147-A177-3AD203B41FA5}">
                      <a16:colId xmlns:a16="http://schemas.microsoft.com/office/drawing/2014/main" val="745635820"/>
                    </a:ext>
                  </a:extLst>
                </a:gridCol>
              </a:tblGrid>
              <a:tr h="1156942">
                <a:tc>
                  <a:txBody>
                    <a:bodyPr/>
                    <a:lstStyle/>
                    <a:p>
                      <a:pPr marL="0" marR="0" algn="just">
                        <a:lnSpc>
                          <a:spcPct val="130000"/>
                        </a:lnSpc>
                        <a:spcBef>
                          <a:spcPts val="1000"/>
                        </a:spcBef>
                        <a:spcAft>
                          <a:spcPts val="0"/>
                        </a:spcAft>
                      </a:pP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no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noFill/>
                  </a:tcPr>
                </a:tc>
                <a:tc>
                  <a:txBody>
                    <a:bodyPr/>
                    <a:lstStyle/>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Priority 1</a:t>
                      </a:r>
                      <a:endParaRPr lang="en-US" sz="1600" dirty="0">
                        <a:effectLst>
                          <a:outerShdw blurRad="38100" dist="38100" dir="2700000" algn="tl">
                            <a:srgbClr val="000000">
                              <a:alpha val="43137"/>
                            </a:srgbClr>
                          </a:outerShdw>
                        </a:effectLst>
                        <a:latin typeface="Trebuchet MS" panose="020B0603020202020204" pitchFamily="34" charset="0"/>
                      </a:endParaRPr>
                    </a:p>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BLUE AND SMART EUROPE</a:t>
                      </a:r>
                      <a:endParaRPr lang="en-US" sz="1600" dirty="0">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gridSpan="2">
                  <a:txBody>
                    <a:bodyPr/>
                    <a:lstStyle/>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Priority 2</a:t>
                      </a:r>
                      <a:endParaRPr lang="en-US" sz="1600" dirty="0">
                        <a:effectLst>
                          <a:outerShdw blurRad="38100" dist="38100" dir="2700000" algn="tl">
                            <a:srgbClr val="000000">
                              <a:alpha val="43137"/>
                            </a:srgbClr>
                          </a:outerShdw>
                        </a:effectLst>
                        <a:latin typeface="Trebuchet MS" panose="020B0603020202020204" pitchFamily="34" charset="0"/>
                      </a:endParaRPr>
                    </a:p>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CLEAN AND GREEN REGION</a:t>
                      </a:r>
                      <a:endParaRPr lang="en-US" sz="1600" dirty="0">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hMerge="1">
                  <a:txBody>
                    <a:bodyPr/>
                    <a:lstStyle/>
                    <a:p>
                      <a:endParaRPr lang="en-US"/>
                    </a:p>
                  </a:txBody>
                  <a:tcPr/>
                </a:tc>
                <a:tc>
                  <a:txBody>
                    <a:bodyPr/>
                    <a:lstStyle/>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Priority 3</a:t>
                      </a:r>
                      <a:endParaRPr lang="en-US" sz="1600" dirty="0">
                        <a:effectLst>
                          <a:outerShdw blurRad="38100" dist="38100" dir="2700000" algn="tl">
                            <a:srgbClr val="000000">
                              <a:alpha val="43137"/>
                            </a:srgbClr>
                          </a:outerShdw>
                        </a:effectLst>
                        <a:latin typeface="Trebuchet MS" panose="020B0603020202020204" pitchFamily="34" charset="0"/>
                      </a:endParaRPr>
                    </a:p>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COMPETENT AND RESILIENT REGION</a:t>
                      </a:r>
                      <a:endParaRPr lang="en-US" sz="1600" dirty="0">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2169659519"/>
                  </a:ext>
                </a:extLst>
              </a:tr>
              <a:tr h="800074">
                <a:tc>
                  <a:txBody>
                    <a:bodyPr/>
                    <a:lstStyle/>
                    <a:p>
                      <a:pPr marL="0" marR="0" algn="just">
                        <a:lnSpc>
                          <a:spcPct val="130000"/>
                        </a:lnSpc>
                        <a:spcBef>
                          <a:spcPts val="1000"/>
                        </a:spcBef>
                        <a:spcAft>
                          <a:spcPts val="0"/>
                        </a:spcAft>
                      </a:pP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noFill/>
                  </a:tcPr>
                </a:tc>
                <a:tc>
                  <a:txBody>
                    <a:bodyPr/>
                    <a:lstStyle/>
                    <a:p>
                      <a:pPr marL="0" marR="0" algn="ctr">
                        <a:lnSpc>
                          <a:spcPct val="130000"/>
                        </a:lnSpc>
                        <a:spcBef>
                          <a:spcPts val="1000"/>
                        </a:spcBef>
                        <a:spcAft>
                          <a:spcPts val="0"/>
                        </a:spcAft>
                      </a:pPr>
                      <a:r>
                        <a:rPr lang="en-GB" sz="1400" b="1" dirty="0">
                          <a:effectLst/>
                          <a:latin typeface="Trebuchet MS" panose="020B0603020202020204" pitchFamily="34" charset="0"/>
                        </a:rPr>
                        <a:t>INDICATOR</a:t>
                      </a:r>
                      <a:endParaRPr lang="en-US" sz="1400" b="1"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SO1 - Research and innovation</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SO4 – Climate change</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SO7 – Preservation of nature</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SO3 – Mutual trust</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1364831998"/>
                  </a:ext>
                </a:extLst>
              </a:tr>
              <a:tr h="311691">
                <a:tc rowSpan="6">
                  <a:txBody>
                    <a:bodyPr/>
                    <a:lstStyle/>
                    <a:p>
                      <a:pPr marL="71755" marR="71755" algn="ctr">
                        <a:lnSpc>
                          <a:spcPct val="130000"/>
                        </a:lnSpc>
                        <a:spcBef>
                          <a:spcPts val="1000"/>
                        </a:spcBef>
                        <a:spcAft>
                          <a:spcPts val="0"/>
                        </a:spcAft>
                      </a:pPr>
                      <a:r>
                        <a:rPr lang="en-GB" sz="1400" dirty="0">
                          <a:effectLst/>
                          <a:latin typeface="Trebuchet MS" panose="020B0603020202020204" pitchFamily="34" charset="0"/>
                        </a:rPr>
                        <a:t>OUTPUT</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vert="vert270" anchor="ct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RCO07 Research organizations participating in joint research </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339051307"/>
                  </a:ext>
                </a:extLst>
              </a:tr>
              <a:tr h="311691">
                <a:tc vMerge="1">
                  <a:txBody>
                    <a:bodyPr/>
                    <a:lstStyle/>
                    <a:p>
                      <a:endParaRPr lang="en-US"/>
                    </a:p>
                  </a:txBody>
                  <a:tcPr/>
                </a:tc>
                <a:tc>
                  <a:txBody>
                    <a:bodyPr/>
                    <a:lstStyle/>
                    <a:p>
                      <a:pPr marL="0" marR="0" algn="just">
                        <a:lnSpc>
                          <a:spcPct val="130000"/>
                        </a:lnSpc>
                        <a:spcBef>
                          <a:spcPts val="1000"/>
                        </a:spcBef>
                        <a:spcAft>
                          <a:spcPts val="0"/>
                        </a:spcAft>
                      </a:pPr>
                      <a:r>
                        <a:rPr lang="en-US" sz="1400">
                          <a:effectLst/>
                          <a:latin typeface="Trebuchet MS" panose="020B0603020202020204" pitchFamily="34" charset="0"/>
                        </a:rPr>
                        <a:t>RCO81 Participations in joint actions across borders</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915807704"/>
                  </a:ext>
                </a:extLst>
              </a:tr>
              <a:tr h="311691">
                <a:tc vMerge="1">
                  <a:txBody>
                    <a:bodyPr/>
                    <a:lstStyle/>
                    <a:p>
                      <a:endParaRPr lang="en-US"/>
                    </a:p>
                  </a:txBody>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RCO87 Organisations cooperating across borders</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 </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1301224841"/>
                  </a:ext>
                </a:extLst>
              </a:tr>
              <a:tr h="311691">
                <a:tc vMerge="1">
                  <a:txBody>
                    <a:bodyPr/>
                    <a:lstStyle/>
                    <a:p>
                      <a:endParaRPr lang="en-US"/>
                    </a:p>
                  </a:txBody>
                  <a:tcPr/>
                </a:tc>
                <a:tc>
                  <a:txBody>
                    <a:bodyPr/>
                    <a:lstStyle/>
                    <a:p>
                      <a:pPr marL="0" marR="0" algn="l">
                        <a:lnSpc>
                          <a:spcPct val="130000"/>
                        </a:lnSpc>
                        <a:spcBef>
                          <a:spcPts val="1000"/>
                        </a:spcBef>
                        <a:spcAft>
                          <a:spcPts val="0"/>
                        </a:spcAft>
                      </a:pPr>
                      <a:r>
                        <a:rPr lang="en-GB" sz="1400">
                          <a:effectLst/>
                          <a:latin typeface="Trebuchet MS" panose="020B0603020202020204" pitchFamily="34" charset="0"/>
                        </a:rPr>
                        <a:t>RCO84 Pilot actions developed jointly and implemented in projects</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4269520574"/>
                  </a:ext>
                </a:extLst>
              </a:tr>
              <a:tr h="311691">
                <a:tc vMerge="1">
                  <a:txBody>
                    <a:bodyPr/>
                    <a:lstStyle/>
                    <a:p>
                      <a:endParaRPr lang="en-US"/>
                    </a:p>
                  </a:txBody>
                  <a:tcPr/>
                </a:tc>
                <a:tc>
                  <a:txBody>
                    <a:bodyPr/>
                    <a:lstStyle/>
                    <a:p>
                      <a:pPr marL="0" marR="0" algn="just">
                        <a:lnSpc>
                          <a:spcPct val="130000"/>
                        </a:lnSpc>
                        <a:spcBef>
                          <a:spcPts val="1000"/>
                        </a:spcBef>
                        <a:spcAft>
                          <a:spcPts val="0"/>
                        </a:spcAft>
                      </a:pPr>
                      <a:r>
                        <a:rPr lang="en-US" sz="1400">
                          <a:effectLst/>
                          <a:latin typeface="Trebuchet MS" panose="020B0603020202020204" pitchFamily="34" charset="0"/>
                        </a:rPr>
                        <a:t>RCO115 </a:t>
                      </a:r>
                      <a:r>
                        <a:rPr lang="en-GB" sz="1400">
                          <a:effectLst/>
                          <a:latin typeface="Trebuchet MS" panose="020B0603020202020204" pitchFamily="34" charset="0"/>
                        </a:rPr>
                        <a:t>Public events across borders jointly organised</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1375191268"/>
                  </a:ext>
                </a:extLst>
              </a:tr>
              <a:tr h="0">
                <a:tc vMerge="1">
                  <a:txBody>
                    <a:bodyPr/>
                    <a:lstStyle/>
                    <a:p>
                      <a:endParaRPr lang="en-US"/>
                    </a:p>
                  </a:txBody>
                  <a:tcPr/>
                </a:tc>
                <a:tc>
                  <a:txBody>
                    <a:bodyPr/>
                    <a:lstStyle/>
                    <a:p>
                      <a:pPr marL="0" marR="0" algn="just">
                        <a:lnSpc>
                          <a:spcPct val="130000"/>
                        </a:lnSpc>
                        <a:spcBef>
                          <a:spcPts val="1000"/>
                        </a:spcBef>
                        <a:spcAft>
                          <a:spcPts val="0"/>
                        </a:spcAft>
                      </a:pPr>
                      <a:r>
                        <a:rPr lang="en-US" sz="1400" dirty="0">
                          <a:effectLst/>
                          <a:latin typeface="Trebuchet MS" panose="020B0603020202020204" pitchFamily="34" charset="0"/>
                        </a:rPr>
                        <a:t>RCO116 </a:t>
                      </a:r>
                      <a:r>
                        <a:rPr lang="en-GB" sz="1400" dirty="0">
                          <a:effectLst/>
                          <a:latin typeface="Trebuchet MS" panose="020B0603020202020204" pitchFamily="34" charset="0"/>
                        </a:rPr>
                        <a:t>Jointly developed solutions</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 </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1322669071"/>
                  </a:ext>
                </a:extLst>
              </a:tr>
              <a:tr h="311691">
                <a:tc rowSpan="2">
                  <a:txBody>
                    <a:bodyPr/>
                    <a:lstStyle/>
                    <a:p>
                      <a:pPr marL="71755" marR="71755" algn="ctr">
                        <a:lnSpc>
                          <a:spcPct val="130000"/>
                        </a:lnSpc>
                        <a:spcBef>
                          <a:spcPts val="1000"/>
                        </a:spcBef>
                        <a:spcAft>
                          <a:spcPts val="0"/>
                        </a:spcAft>
                      </a:pPr>
                      <a:r>
                        <a:rPr lang="en-GB" sz="1400" dirty="0">
                          <a:effectLst/>
                          <a:latin typeface="Trebuchet MS" panose="020B0603020202020204" pitchFamily="34" charset="0"/>
                        </a:rPr>
                        <a:t>RESULT</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vert="vert270" anchor="ctr"/>
                </a:tc>
                <a:tc>
                  <a:txBody>
                    <a:bodyPr/>
                    <a:lstStyle/>
                    <a:p>
                      <a:pPr marL="0" marR="0" algn="just">
                        <a:lnSpc>
                          <a:spcPct val="130000"/>
                        </a:lnSpc>
                        <a:spcBef>
                          <a:spcPts val="1000"/>
                        </a:spcBef>
                        <a:spcAft>
                          <a:spcPts val="0"/>
                        </a:spcAft>
                      </a:pPr>
                      <a:r>
                        <a:rPr lang="en-US" sz="1400" dirty="0">
                          <a:effectLst/>
                          <a:latin typeface="Trebuchet MS" panose="020B0603020202020204" pitchFamily="34" charset="0"/>
                        </a:rPr>
                        <a:t>RCR84 </a:t>
                      </a:r>
                      <a:r>
                        <a:rPr lang="en-US" sz="1400" dirty="0" err="1">
                          <a:effectLst/>
                          <a:latin typeface="Trebuchet MS" panose="020B0603020202020204" pitchFamily="34" charset="0"/>
                        </a:rPr>
                        <a:t>Organisations</a:t>
                      </a:r>
                      <a:r>
                        <a:rPr lang="en-US" sz="1400" dirty="0">
                          <a:effectLst/>
                          <a:latin typeface="Trebuchet MS" panose="020B0603020202020204" pitchFamily="34" charset="0"/>
                        </a:rPr>
                        <a:t> cooperating across borders after project completion</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 </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3540820575"/>
                  </a:ext>
                </a:extLst>
              </a:tr>
              <a:tr h="311691">
                <a:tc vMerge="1">
                  <a:txBody>
                    <a:bodyPr/>
                    <a:lstStyle/>
                    <a:p>
                      <a:endParaRPr lang="en-US"/>
                    </a:p>
                  </a:txBody>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RCR104 Solutions taken up or up-scaled by organisations</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2175364931"/>
                  </a:ext>
                </a:extLst>
              </a:tr>
            </a:tbl>
          </a:graphicData>
        </a:graphic>
      </p:graphicFrame>
      <p:sp>
        <p:nvSpPr>
          <p:cNvPr id="4" name="Rectangle 3">
            <a:extLst>
              <a:ext uri="{FF2B5EF4-FFF2-40B4-BE49-F238E27FC236}">
                <a16:creationId xmlns:a16="http://schemas.microsoft.com/office/drawing/2014/main" id="{EA0EA7B7-249C-4F29-9009-C66EB207EAEC}"/>
              </a:ext>
            </a:extLst>
          </p:cNvPr>
          <p:cNvSpPr/>
          <p:nvPr/>
        </p:nvSpPr>
        <p:spPr>
          <a:xfrm>
            <a:off x="1118331" y="1143486"/>
            <a:ext cx="6038987" cy="205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C934C6C4-A279-48BA-A5EA-6E9810C1AFF7}"/>
              </a:ext>
            </a:extLst>
          </p:cNvPr>
          <p:cNvSpPr/>
          <p:nvPr/>
        </p:nvSpPr>
        <p:spPr>
          <a:xfrm>
            <a:off x="7762121" y="3611247"/>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a:extLst>
              <a:ext uri="{FF2B5EF4-FFF2-40B4-BE49-F238E27FC236}">
                <a16:creationId xmlns:a16="http://schemas.microsoft.com/office/drawing/2014/main" id="{5FB728DC-8A49-495A-9E21-76D93341A6D2}"/>
              </a:ext>
            </a:extLst>
          </p:cNvPr>
          <p:cNvSpPr/>
          <p:nvPr/>
        </p:nvSpPr>
        <p:spPr>
          <a:xfrm>
            <a:off x="11332861" y="3924934"/>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a:extLst>
              <a:ext uri="{FF2B5EF4-FFF2-40B4-BE49-F238E27FC236}">
                <a16:creationId xmlns:a16="http://schemas.microsoft.com/office/drawing/2014/main" id="{89E8D5B1-60D9-4149-961B-6ED559698416}"/>
              </a:ext>
            </a:extLst>
          </p:cNvPr>
          <p:cNvSpPr/>
          <p:nvPr/>
        </p:nvSpPr>
        <p:spPr>
          <a:xfrm>
            <a:off x="8998860" y="423862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id="{E7F9559D-854D-4206-A432-73EA4CD3D656}"/>
              </a:ext>
            </a:extLst>
          </p:cNvPr>
          <p:cNvSpPr/>
          <p:nvPr/>
        </p:nvSpPr>
        <p:spPr>
          <a:xfrm>
            <a:off x="10051000" y="423862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a:extLst>
              <a:ext uri="{FF2B5EF4-FFF2-40B4-BE49-F238E27FC236}">
                <a16:creationId xmlns:a16="http://schemas.microsoft.com/office/drawing/2014/main" id="{0A789984-AE03-4E6F-9FD5-873D18A862B8}"/>
              </a:ext>
            </a:extLst>
          </p:cNvPr>
          <p:cNvSpPr/>
          <p:nvPr/>
        </p:nvSpPr>
        <p:spPr>
          <a:xfrm>
            <a:off x="11334200" y="423862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id="{C4F3DA52-FE6F-4015-AD25-7371C9A7EB87}"/>
              </a:ext>
            </a:extLst>
          </p:cNvPr>
          <p:cNvSpPr/>
          <p:nvPr/>
        </p:nvSpPr>
        <p:spPr>
          <a:xfrm>
            <a:off x="7762119" y="423862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a:extLst>
              <a:ext uri="{FF2B5EF4-FFF2-40B4-BE49-F238E27FC236}">
                <a16:creationId xmlns:a16="http://schemas.microsoft.com/office/drawing/2014/main" id="{9AF983B9-F11D-4B6A-A7D5-852EC063381F}"/>
              </a:ext>
            </a:extLst>
          </p:cNvPr>
          <p:cNvSpPr/>
          <p:nvPr/>
        </p:nvSpPr>
        <p:spPr>
          <a:xfrm>
            <a:off x="7754202" y="4660039"/>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a:extLst>
              <a:ext uri="{FF2B5EF4-FFF2-40B4-BE49-F238E27FC236}">
                <a16:creationId xmlns:a16="http://schemas.microsoft.com/office/drawing/2014/main" id="{0FAC84AA-5A46-4CEF-875D-0F9C49BA6B42}"/>
              </a:ext>
            </a:extLst>
          </p:cNvPr>
          <p:cNvSpPr/>
          <p:nvPr/>
        </p:nvSpPr>
        <p:spPr>
          <a:xfrm>
            <a:off x="10051001" y="5075535"/>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id="{BD90A277-B12E-420A-8BE3-551F2906F360}"/>
              </a:ext>
            </a:extLst>
          </p:cNvPr>
          <p:cNvSpPr/>
          <p:nvPr/>
        </p:nvSpPr>
        <p:spPr>
          <a:xfrm>
            <a:off x="8998862" y="5075535"/>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a:extLst>
              <a:ext uri="{FF2B5EF4-FFF2-40B4-BE49-F238E27FC236}">
                <a16:creationId xmlns:a16="http://schemas.microsoft.com/office/drawing/2014/main" id="{DF385354-1FA4-41EE-8290-4098D2ACDC58}"/>
              </a:ext>
            </a:extLst>
          </p:cNvPr>
          <p:cNvSpPr/>
          <p:nvPr/>
        </p:nvSpPr>
        <p:spPr>
          <a:xfrm>
            <a:off x="7754202" y="537756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a:extLst>
              <a:ext uri="{FF2B5EF4-FFF2-40B4-BE49-F238E27FC236}">
                <a16:creationId xmlns:a16="http://schemas.microsoft.com/office/drawing/2014/main" id="{76D6C16F-EEF4-4F51-9C7D-D9869D7B94DA}"/>
              </a:ext>
            </a:extLst>
          </p:cNvPr>
          <p:cNvSpPr/>
          <p:nvPr/>
        </p:nvSpPr>
        <p:spPr>
          <a:xfrm>
            <a:off x="8998863" y="5389222"/>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a:extLst>
              <a:ext uri="{FF2B5EF4-FFF2-40B4-BE49-F238E27FC236}">
                <a16:creationId xmlns:a16="http://schemas.microsoft.com/office/drawing/2014/main" id="{885C0531-53E0-464A-B81B-B91E654DB3D4}"/>
              </a:ext>
            </a:extLst>
          </p:cNvPr>
          <p:cNvSpPr/>
          <p:nvPr/>
        </p:nvSpPr>
        <p:spPr>
          <a:xfrm>
            <a:off x="7754202" y="5732011"/>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a:extLst>
              <a:ext uri="{FF2B5EF4-FFF2-40B4-BE49-F238E27FC236}">
                <a16:creationId xmlns:a16="http://schemas.microsoft.com/office/drawing/2014/main" id="{0355D7AB-79B8-4457-8052-D54BF545549A}"/>
              </a:ext>
            </a:extLst>
          </p:cNvPr>
          <p:cNvSpPr/>
          <p:nvPr/>
        </p:nvSpPr>
        <p:spPr>
          <a:xfrm>
            <a:off x="8998863" y="5732010"/>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a:extLst>
              <a:ext uri="{FF2B5EF4-FFF2-40B4-BE49-F238E27FC236}">
                <a16:creationId xmlns:a16="http://schemas.microsoft.com/office/drawing/2014/main" id="{AD4BAA9D-1D4D-4916-95E9-696C4FA9E505}"/>
              </a:ext>
            </a:extLst>
          </p:cNvPr>
          <p:cNvSpPr/>
          <p:nvPr/>
        </p:nvSpPr>
        <p:spPr>
          <a:xfrm>
            <a:off x="11334201" y="616284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a:extLst>
              <a:ext uri="{FF2B5EF4-FFF2-40B4-BE49-F238E27FC236}">
                <a16:creationId xmlns:a16="http://schemas.microsoft.com/office/drawing/2014/main" id="{53A406DF-3185-4150-939A-C7D0781DF857}"/>
              </a:ext>
            </a:extLst>
          </p:cNvPr>
          <p:cNvSpPr/>
          <p:nvPr/>
        </p:nvSpPr>
        <p:spPr>
          <a:xfrm>
            <a:off x="10051001" y="616284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a:extLst>
              <a:ext uri="{FF2B5EF4-FFF2-40B4-BE49-F238E27FC236}">
                <a16:creationId xmlns:a16="http://schemas.microsoft.com/office/drawing/2014/main" id="{1C7FE992-B85E-4CF8-AB0B-CBCF44489ACA}"/>
              </a:ext>
            </a:extLst>
          </p:cNvPr>
          <p:cNvSpPr/>
          <p:nvPr/>
        </p:nvSpPr>
        <p:spPr>
          <a:xfrm>
            <a:off x="7762119" y="616284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a:extLst>
              <a:ext uri="{FF2B5EF4-FFF2-40B4-BE49-F238E27FC236}">
                <a16:creationId xmlns:a16="http://schemas.microsoft.com/office/drawing/2014/main" id="{6D90376F-C49C-4457-B587-93CFAC402E38}"/>
              </a:ext>
            </a:extLst>
          </p:cNvPr>
          <p:cNvSpPr/>
          <p:nvPr/>
        </p:nvSpPr>
        <p:spPr>
          <a:xfrm>
            <a:off x="8998863" y="6151867"/>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a:extLst>
              <a:ext uri="{FF2B5EF4-FFF2-40B4-BE49-F238E27FC236}">
                <a16:creationId xmlns:a16="http://schemas.microsoft.com/office/drawing/2014/main" id="{2DFCBB4D-107C-4A60-8E20-AB185013C1F0}"/>
              </a:ext>
            </a:extLst>
          </p:cNvPr>
          <p:cNvSpPr/>
          <p:nvPr/>
        </p:nvSpPr>
        <p:spPr>
          <a:xfrm>
            <a:off x="10051001" y="5732009"/>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a:extLst>
              <a:ext uri="{FF2B5EF4-FFF2-40B4-BE49-F238E27FC236}">
                <a16:creationId xmlns:a16="http://schemas.microsoft.com/office/drawing/2014/main" id="{8D29B874-6C3E-4A20-B89F-C5165FB6D94F}"/>
              </a:ext>
            </a:extLst>
          </p:cNvPr>
          <p:cNvSpPr/>
          <p:nvPr/>
        </p:nvSpPr>
        <p:spPr>
          <a:xfrm>
            <a:off x="11334201" y="5732008"/>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a:extLst>
              <a:ext uri="{FF2B5EF4-FFF2-40B4-BE49-F238E27FC236}">
                <a16:creationId xmlns:a16="http://schemas.microsoft.com/office/drawing/2014/main" id="{C68D2BD5-C7CA-4BE7-8187-D65E259523B6}"/>
              </a:ext>
            </a:extLst>
          </p:cNvPr>
          <p:cNvSpPr/>
          <p:nvPr/>
        </p:nvSpPr>
        <p:spPr>
          <a:xfrm>
            <a:off x="10051001" y="5377561"/>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a:extLst>
              <a:ext uri="{FF2B5EF4-FFF2-40B4-BE49-F238E27FC236}">
                <a16:creationId xmlns:a16="http://schemas.microsoft.com/office/drawing/2014/main" id="{DC576B01-9340-48E0-8FFC-4B49F4DC03B1}"/>
              </a:ext>
            </a:extLst>
          </p:cNvPr>
          <p:cNvSpPr/>
          <p:nvPr/>
        </p:nvSpPr>
        <p:spPr>
          <a:xfrm>
            <a:off x="11334201" y="5378246"/>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a:extLst>
              <a:ext uri="{FF2B5EF4-FFF2-40B4-BE49-F238E27FC236}">
                <a16:creationId xmlns:a16="http://schemas.microsoft.com/office/drawing/2014/main" id="{1CF28B62-15AD-4445-A91E-14110BAA5345}"/>
              </a:ext>
            </a:extLst>
          </p:cNvPr>
          <p:cNvSpPr/>
          <p:nvPr/>
        </p:nvSpPr>
        <p:spPr>
          <a:xfrm>
            <a:off x="7762119" y="5069704"/>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a:extLst>
              <a:ext uri="{FF2B5EF4-FFF2-40B4-BE49-F238E27FC236}">
                <a16:creationId xmlns:a16="http://schemas.microsoft.com/office/drawing/2014/main" id="{ACDB2DC1-6649-4F60-B2E1-1AEEC80014F4}"/>
              </a:ext>
            </a:extLst>
          </p:cNvPr>
          <p:cNvSpPr/>
          <p:nvPr/>
        </p:nvSpPr>
        <p:spPr>
          <a:xfrm>
            <a:off x="8998861" y="4677594"/>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a:extLst>
              <a:ext uri="{FF2B5EF4-FFF2-40B4-BE49-F238E27FC236}">
                <a16:creationId xmlns:a16="http://schemas.microsoft.com/office/drawing/2014/main" id="{1457DCFE-D992-4CDB-9ECF-2AD320CF9B27}"/>
              </a:ext>
            </a:extLst>
          </p:cNvPr>
          <p:cNvSpPr/>
          <p:nvPr/>
        </p:nvSpPr>
        <p:spPr>
          <a:xfrm>
            <a:off x="10051001" y="4660039"/>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994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821" y="152400"/>
            <a:ext cx="2638322" cy="7064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435230" y="1099457"/>
          <a:ext cx="9514360" cy="50727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1242410" y="3172093"/>
            <a:ext cx="10339990" cy="28694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 </a:t>
            </a:r>
            <a:r>
              <a:rPr lang="en-US" dirty="0">
                <a:solidFill>
                  <a:srgbClr val="002060"/>
                </a:solidFill>
                <a:latin typeface="Trebuchet MS" panose="020B0603020202020204" pitchFamily="34" charset="0"/>
              </a:rPr>
              <a:t>the </a:t>
            </a:r>
            <a:r>
              <a:rPr lang="en-US" b="1" dirty="0" err="1">
                <a:solidFill>
                  <a:srgbClr val="002060"/>
                </a:solidFill>
                <a:latin typeface="Trebuchet MS" panose="020B0603020202020204" pitchFamily="34" charset="0"/>
              </a:rPr>
              <a:t>organisations</a:t>
            </a:r>
            <a:r>
              <a:rPr lang="en-US" b="1" dirty="0">
                <a:solidFill>
                  <a:srgbClr val="002060"/>
                </a:solidFill>
                <a:latin typeface="Trebuchet MS" panose="020B0603020202020204" pitchFamily="34" charset="0"/>
              </a:rPr>
              <a:t> cooperating </a:t>
            </a:r>
            <a:r>
              <a:rPr lang="en-US" dirty="0">
                <a:solidFill>
                  <a:srgbClr val="002060"/>
                </a:solidFill>
                <a:latin typeface="Trebuchet MS" panose="020B0603020202020204" pitchFamily="34" charset="0"/>
              </a:rPr>
              <a:t>formally in supported projects </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rPr>
              <a:t>: </a:t>
            </a:r>
            <a:r>
              <a:rPr lang="en-US" dirty="0" err="1">
                <a:solidFill>
                  <a:srgbClr val="002060"/>
                </a:solidFill>
                <a:latin typeface="Trebuchet MS" panose="020B0603020202020204" pitchFamily="34" charset="0"/>
                <a:cs typeface="Times New Roman" panose="02020603050405020304" pitchFamily="18" charset="0"/>
              </a:rPr>
              <a:t>organisations</a:t>
            </a:r>
            <a:r>
              <a:rPr lang="en-US" dirty="0">
                <a:solidFill>
                  <a:srgbClr val="002060"/>
                </a:solidFill>
                <a:latin typeface="Trebuchet MS" panose="020B0603020202020204" pitchFamily="34" charset="0"/>
                <a:cs typeface="Times New Roman" panose="02020603050405020304" pitchFamily="18" charset="0"/>
              </a:rPr>
              <a:t> counted in this indicator are the legal entities as mentioned in the application </a:t>
            </a:r>
          </a:p>
          <a:p>
            <a:pPr algn="just"/>
            <a:r>
              <a:rPr lang="en-US" b="1" dirty="0">
                <a:solidFill>
                  <a:srgbClr val="C00000"/>
                </a:solidFill>
                <a:latin typeface="Trebuchet MS" panose="020B0603020202020204" pitchFamily="34" charset="0"/>
              </a:rPr>
              <a:t>	</a:t>
            </a: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project partners = 4          target value of RCO87 = 4</a:t>
            </a:r>
            <a:endParaRPr lang="en-US" b="1" dirty="0">
              <a:solidFill>
                <a:srgbClr val="C00000"/>
              </a:solidFill>
              <a:latin typeface="Trebuchet MS" panose="020B0603020202020204" pitchFamily="34" charset="0"/>
            </a:endParaRPr>
          </a:p>
          <a:p>
            <a:pPr algn="ctr"/>
            <a:endParaRPr lang="en-US" b="1" dirty="0">
              <a:solidFill>
                <a:srgbClr val="C00000"/>
              </a:solidFill>
              <a:latin typeface="Trebuchet MS" panose="020B0603020202020204" pitchFamily="34" charset="0"/>
            </a:endParaRPr>
          </a:p>
          <a:p>
            <a:pPr algn="ctr"/>
            <a:endParaRPr lang="en-US" b="1" dirty="0">
              <a:solidFill>
                <a:srgbClr val="C00000"/>
              </a:solidFill>
              <a:latin typeface="Trebuchet MS" panose="020B0603020202020204" pitchFamily="34" charset="0"/>
            </a:endParaRPr>
          </a:p>
          <a:p>
            <a:pPr algn="ctr"/>
            <a:r>
              <a:rPr lang="en-US" b="1" dirty="0">
                <a:solidFill>
                  <a:srgbClr val="C00000"/>
                </a:solidFill>
                <a:latin typeface="Trebuchet MS" panose="020B0603020202020204" pitchFamily="34" charset="0"/>
              </a:rPr>
              <a:t>This indicator is compulsory for all projects</a:t>
            </a:r>
            <a:endParaRPr lang="en-US" dirty="0">
              <a:solidFill>
                <a:srgbClr val="002060"/>
              </a:solidFill>
              <a:latin typeface="Trebuchet MS" panose="020B0603020202020204" pitchFamily="34" charset="0"/>
            </a:endParaRPr>
          </a:p>
        </p:txBody>
      </p:sp>
      <p:grpSp>
        <p:nvGrpSpPr>
          <p:cNvPr id="10" name="Group 9">
            <a:extLst>
              <a:ext uri="{FF2B5EF4-FFF2-40B4-BE49-F238E27FC236}">
                <a16:creationId xmlns:a16="http://schemas.microsoft.com/office/drawing/2014/main" id="{AD438A05-DCB5-4382-B2D5-640C442678BB}"/>
              </a:ext>
            </a:extLst>
          </p:cNvPr>
          <p:cNvGrpSpPr/>
          <p:nvPr/>
        </p:nvGrpSpPr>
        <p:grpSpPr>
          <a:xfrm>
            <a:off x="7549668" y="1421306"/>
            <a:ext cx="3753135" cy="1061829"/>
            <a:chOff x="0" y="836331"/>
            <a:chExt cx="2974767" cy="1463339"/>
          </a:xfrm>
        </p:grpSpPr>
        <p:sp>
          <p:nvSpPr>
            <p:cNvPr id="11" name="Arrow: Chevron 10">
              <a:extLst>
                <a:ext uri="{FF2B5EF4-FFF2-40B4-BE49-F238E27FC236}">
                  <a16:creationId xmlns:a16="http://schemas.microsoft.com/office/drawing/2014/main" id="{311A6DA8-1366-4FBB-9AB8-1DD41403272E}"/>
                </a:ext>
              </a:extLst>
            </p:cNvPr>
            <p:cNvSpPr/>
            <p:nvPr/>
          </p:nvSpPr>
          <p:spPr>
            <a:xfrm>
              <a:off x="0" y="836331"/>
              <a:ext cx="2974767" cy="1463339"/>
            </a:xfrm>
            <a:prstGeom prst="chevron">
              <a:avLst/>
            </a:prstGeom>
            <a:solidFill>
              <a:schemeClr val="accent3">
                <a:lumMod val="40000"/>
                <a:lumOff val="60000"/>
              </a:schemeClr>
            </a:solidFill>
            <a:ln>
              <a:solidFill>
                <a:srgbClr val="002060"/>
              </a:solidFill>
            </a:ln>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2" name="Arrow: Chevron 4">
              <a:extLst>
                <a:ext uri="{FF2B5EF4-FFF2-40B4-BE49-F238E27FC236}">
                  <a16:creationId xmlns:a16="http://schemas.microsoft.com/office/drawing/2014/main" id="{432A7E4B-DCD1-4EDD-BF99-B75E65DCDACB}"/>
                </a:ext>
              </a:extLst>
            </p:cNvPr>
            <p:cNvSpPr txBox="1"/>
            <p:nvPr/>
          </p:nvSpPr>
          <p:spPr>
            <a:xfrm>
              <a:off x="431234" y="836331"/>
              <a:ext cx="2110743" cy="146333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150000"/>
                </a:lnSpc>
                <a:spcBef>
                  <a:spcPts val="1200"/>
                </a:spcBef>
              </a:pPr>
              <a:endParaRPr lang="en-US" b="1" dirty="0">
                <a:solidFill>
                  <a:srgbClr val="C00000"/>
                </a:solidFill>
                <a:latin typeface="Trebuchet MS" panose="020B0603020202020204" pitchFamily="34" charset="0"/>
              </a:endParaRPr>
            </a:p>
          </p:txBody>
        </p:sp>
      </p:grpSp>
      <p:sp>
        <p:nvSpPr>
          <p:cNvPr id="14" name="TextBox 13">
            <a:extLst>
              <a:ext uri="{FF2B5EF4-FFF2-40B4-BE49-F238E27FC236}">
                <a16:creationId xmlns:a16="http://schemas.microsoft.com/office/drawing/2014/main" id="{048FAD14-15AB-4009-944F-D2BE483F4F74}"/>
              </a:ext>
            </a:extLst>
          </p:cNvPr>
          <p:cNvSpPr txBox="1"/>
          <p:nvPr/>
        </p:nvSpPr>
        <p:spPr>
          <a:xfrm>
            <a:off x="8035641" y="1480303"/>
            <a:ext cx="3185983" cy="923330"/>
          </a:xfrm>
          <a:prstGeom prst="rect">
            <a:avLst/>
          </a:prstGeom>
          <a:noFill/>
        </p:spPr>
        <p:txBody>
          <a:bodyPr wrap="square">
            <a:spAutoFit/>
          </a:bodyPr>
          <a:lstStyle/>
          <a:p>
            <a:r>
              <a:rPr lang="en-GB" sz="1800"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Organizations cooperating across borders after project completion (RCR84)</a:t>
            </a:r>
            <a:endParaRPr lang="en-US" dirty="0">
              <a:solidFill>
                <a:srgbClr val="002060"/>
              </a:solidFill>
            </a:endParaRPr>
          </a:p>
        </p:txBody>
      </p:sp>
      <p:sp>
        <p:nvSpPr>
          <p:cNvPr id="16" name="Arrow: Right 15">
            <a:extLst>
              <a:ext uri="{FF2B5EF4-FFF2-40B4-BE49-F238E27FC236}">
                <a16:creationId xmlns:a16="http://schemas.microsoft.com/office/drawing/2014/main" id="{75E59E27-DC4E-4611-B5CE-83CB86BBEB14}"/>
              </a:ext>
            </a:extLst>
          </p:cNvPr>
          <p:cNvSpPr/>
          <p:nvPr/>
        </p:nvSpPr>
        <p:spPr>
          <a:xfrm>
            <a:off x="6843240" y="1867917"/>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0CFC5E92-9BDF-4B99-B385-22B08908930D}"/>
              </a:ext>
            </a:extLst>
          </p:cNvPr>
          <p:cNvSpPr/>
          <p:nvPr/>
        </p:nvSpPr>
        <p:spPr>
          <a:xfrm>
            <a:off x="5037182" y="4849376"/>
            <a:ext cx="382890" cy="8037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432070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659" y="101206"/>
            <a:ext cx="2664758" cy="7200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402702" y="914400"/>
          <a:ext cx="9386596" cy="56616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633153"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1208315" y="2880029"/>
            <a:ext cx="10635180" cy="371733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
            </a:pPr>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dirty="0">
                <a:solidFill>
                  <a:srgbClr val="002060"/>
                </a:solidFill>
                <a:latin typeface="Trebuchet MS" panose="020B0603020202020204" pitchFamily="34" charset="0"/>
              </a:rPr>
              <a:t>: </a:t>
            </a:r>
            <a:r>
              <a:rPr lang="en-IE" sz="1800" u="sng" dirty="0">
                <a:solidFill>
                  <a:srgbClr val="002060"/>
                </a:solidFill>
                <a:effectLst/>
                <a:latin typeface="Trebuchet MS" panose="020B0603020202020204" pitchFamily="34" charset="0"/>
                <a:ea typeface="Times New Roman" panose="02020603050405020304" pitchFamily="18" charset="0"/>
              </a:rPr>
              <a:t>counts</a:t>
            </a:r>
            <a:r>
              <a:rPr lang="en-IE" sz="1800" dirty="0">
                <a:solidFill>
                  <a:srgbClr val="002060"/>
                </a:solidFill>
                <a:effectLst/>
                <a:latin typeface="Trebuchet MS" panose="020B0603020202020204" pitchFamily="34" charset="0"/>
                <a:ea typeface="Times New Roman" panose="02020603050405020304" pitchFamily="18" charset="0"/>
              </a:rPr>
              <a:t> the </a:t>
            </a:r>
            <a:r>
              <a:rPr lang="en-GB" sz="1800" b="1" dirty="0">
                <a:solidFill>
                  <a:srgbClr val="002060"/>
                </a:solidFill>
                <a:effectLst/>
                <a:latin typeface="Trebuchet MS" panose="020B0603020202020204" pitchFamily="34" charset="0"/>
                <a:ea typeface="Times New Roman" panose="02020603050405020304" pitchFamily="18" charset="0"/>
              </a:rPr>
              <a:t>number of supported research organisations that cooperate in joint research projects</a:t>
            </a:r>
            <a:r>
              <a:rPr lang="en-GB" sz="1800" dirty="0">
                <a:solidFill>
                  <a:srgbClr val="002060"/>
                </a:solidFill>
                <a:effectLst/>
                <a:latin typeface="Trebuchet MS" panose="020B0603020202020204" pitchFamily="34" charset="0"/>
                <a:ea typeface="Times New Roman" panose="02020603050405020304" pitchFamily="18" charset="0"/>
              </a:rPr>
              <a:t>. </a:t>
            </a:r>
            <a:endParaRPr lang="en-US" sz="1800" dirty="0">
              <a:solidFill>
                <a:srgbClr val="002060"/>
              </a:solidFill>
              <a:effectLst/>
              <a:latin typeface="Times New Roman" panose="02020603050405020304" pitchFamily="18" charset="0"/>
              <a:ea typeface="Times New Roman" panose="02020603050405020304" pitchFamily="18" charset="0"/>
            </a:endParaRPr>
          </a:p>
          <a:p>
            <a:pPr marL="171450" indent="-171450" algn="just">
              <a:buFont typeface="Wingdings" panose="05000000000000000000" pitchFamily="2" charset="2"/>
              <a:buChar char="§"/>
            </a:pPr>
            <a:endParaRPr lang="en-US" dirty="0">
              <a:solidFill>
                <a:srgbClr val="002060"/>
              </a:solidFill>
              <a:latin typeface="Trebuchet MS" panose="020B0603020202020204" pitchFamily="34" charset="0"/>
            </a:endParaRPr>
          </a:p>
          <a:p>
            <a:pPr marL="285750" marR="0" lvl="0" indent="-285750" algn="just">
              <a:spcBef>
                <a:spcPts val="0"/>
              </a:spcBef>
              <a:spcAft>
                <a:spcPts val="0"/>
              </a:spcAf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rPr>
              <a:t> (cumulative):</a:t>
            </a:r>
          </a:p>
          <a:p>
            <a:pPr marL="800100" lvl="1" indent="-342900" algn="just">
              <a:buFont typeface="Trebuchet MS" panose="020B0603020202020204" pitchFamily="34" charset="0"/>
              <a:buChar char="-"/>
            </a:pPr>
            <a:r>
              <a:rPr lang="en-IE"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at least one partner be a </a:t>
            </a:r>
            <a:r>
              <a:rPr lang="en-IE" b="1"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research organisation</a:t>
            </a:r>
            <a:r>
              <a:rPr lang="en-IE"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IE" i="1"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and</a:t>
            </a:r>
            <a:endParaRPr lang="en-US"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gn="just">
              <a:buFont typeface="Trebuchet MS" panose="020B0603020202020204" pitchFamily="34" charset="0"/>
              <a:buChar char="-"/>
            </a:pPr>
            <a:r>
              <a:rPr lang="en-GB"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a</a:t>
            </a:r>
            <a:r>
              <a:rPr lang="en-GB"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ctively participate in the implementation of a </a:t>
            </a:r>
            <a:r>
              <a:rPr lang="en-GB" b="1"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joint research</a:t>
            </a:r>
            <a:r>
              <a:rPr lang="en-GB"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 project.</a:t>
            </a:r>
          </a:p>
          <a:p>
            <a:pPr marL="800100" lvl="1" indent="-342900" algn="just">
              <a:buFont typeface="Trebuchet MS" panose="020B0603020202020204" pitchFamily="34" charset="0"/>
              <a:buChar char="-"/>
            </a:pPr>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Examples</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universities or research institutes, technology transfer agencies</a:t>
            </a:r>
          </a:p>
          <a:p>
            <a:pPr algn="just"/>
            <a:endParaRPr lang="en-US" dirty="0">
              <a:solidFill>
                <a:srgbClr val="002060"/>
              </a:solidFill>
              <a:latin typeface="Trebuchet MS" panose="020B0603020202020204" pitchFamily="34" charset="0"/>
            </a:endParaRPr>
          </a:p>
          <a:p>
            <a:pPr algn="ctr"/>
            <a:r>
              <a:rPr lang="en-US" b="1" dirty="0">
                <a:solidFill>
                  <a:srgbClr val="C00000"/>
                </a:solidFill>
                <a:latin typeface="Trebuchet MS" panose="020B0603020202020204" pitchFamily="34" charset="0"/>
              </a:rPr>
              <a:t>Only for SO1</a:t>
            </a:r>
          </a:p>
          <a:p>
            <a:pPr algn="ctr"/>
            <a:r>
              <a:rPr lang="en-US"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Complements RCO87 </a:t>
            </a:r>
            <a:r>
              <a:rPr lang="ro-RO"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a:t>
            </a:r>
            <a:r>
              <a:rPr lang="en-US"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same organization may be counted both under RCO07 and RCO87</a:t>
            </a:r>
            <a:r>
              <a:rPr lang="ro-RO"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a:t>
            </a:r>
            <a:endParaRPr lang="en-GB"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endParaRPr>
          </a:p>
          <a:p>
            <a:pPr algn="ctr"/>
            <a:endParaRPr lang="en-US" sz="2000" b="1" dirty="0">
              <a:solidFill>
                <a:srgbClr val="C00000"/>
              </a:solidFill>
              <a:latin typeface="Trebuchet MS" panose="020B0603020202020204" pitchFamily="34" charset="0"/>
            </a:endParaRPr>
          </a:p>
        </p:txBody>
      </p:sp>
      <p:sp>
        <p:nvSpPr>
          <p:cNvPr id="13" name="Arrow: Right 12">
            <a:extLst>
              <a:ext uri="{FF2B5EF4-FFF2-40B4-BE49-F238E27FC236}">
                <a16:creationId xmlns:a16="http://schemas.microsoft.com/office/drawing/2014/main" id="{B9DDD542-2517-439C-83D3-C37428C46C2C}"/>
              </a:ext>
            </a:extLst>
          </p:cNvPr>
          <p:cNvSpPr/>
          <p:nvPr/>
        </p:nvSpPr>
        <p:spPr>
          <a:xfrm>
            <a:off x="7032607" y="1722266"/>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CB89E4A-CDAD-462F-A490-5FE1BDBD4EE1}"/>
              </a:ext>
            </a:extLst>
          </p:cNvPr>
          <p:cNvGrpSpPr/>
          <p:nvPr/>
        </p:nvGrpSpPr>
        <p:grpSpPr>
          <a:xfrm>
            <a:off x="1402702" y="1151721"/>
            <a:ext cx="5289466" cy="1463339"/>
            <a:chOff x="0" y="836331"/>
            <a:chExt cx="2974767" cy="1463339"/>
          </a:xfrm>
        </p:grpSpPr>
        <p:sp>
          <p:nvSpPr>
            <p:cNvPr id="14" name="Arrow: Chevron 13">
              <a:extLst>
                <a:ext uri="{FF2B5EF4-FFF2-40B4-BE49-F238E27FC236}">
                  <a16:creationId xmlns:a16="http://schemas.microsoft.com/office/drawing/2014/main" id="{C8630C0D-11E4-4780-92CE-8BAABD7359EF}"/>
                </a:ext>
              </a:extLst>
            </p:cNvPr>
            <p:cNvSpPr/>
            <p:nvPr/>
          </p:nvSpPr>
          <p:spPr>
            <a:xfrm>
              <a:off x="0" y="836331"/>
              <a:ext cx="2974767" cy="1463339"/>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6" name="Arrow: Chevron 4">
              <a:extLst>
                <a:ext uri="{FF2B5EF4-FFF2-40B4-BE49-F238E27FC236}">
                  <a16:creationId xmlns:a16="http://schemas.microsoft.com/office/drawing/2014/main" id="{53AD8F8E-93AB-40FB-9869-FB3F0B61EC3D}"/>
                </a:ext>
              </a:extLst>
            </p:cNvPr>
            <p:cNvSpPr txBox="1"/>
            <p:nvPr/>
          </p:nvSpPr>
          <p:spPr>
            <a:xfrm>
              <a:off x="431234" y="836331"/>
              <a:ext cx="2110743" cy="14633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150000"/>
                </a:lnSpc>
                <a:spcBef>
                  <a:spcPts val="1200"/>
                </a:spcBef>
              </a:pPr>
              <a:r>
                <a:rPr lang="en-US" b="1" dirty="0">
                  <a:solidFill>
                    <a:srgbClr val="C00000"/>
                  </a:solidFill>
                  <a:latin typeface="Trebuchet MS" panose="020B0603020202020204" pitchFamily="34" charset="0"/>
                </a:rPr>
                <a:t>Research </a:t>
              </a:r>
              <a:r>
                <a:rPr lang="en-US" b="1" dirty="0" err="1">
                  <a:solidFill>
                    <a:srgbClr val="C00000"/>
                  </a:solidFill>
                  <a:latin typeface="Trebuchet MS" panose="020B0603020202020204" pitchFamily="34" charset="0"/>
                </a:rPr>
                <a:t>organisations</a:t>
              </a:r>
              <a:r>
                <a:rPr lang="en-US" b="1" dirty="0">
                  <a:solidFill>
                    <a:srgbClr val="C00000"/>
                  </a:solidFill>
                  <a:latin typeface="Trebuchet MS" panose="020B0603020202020204" pitchFamily="34" charset="0"/>
                </a:rPr>
                <a:t> participating in joint research projects (RCO07)</a:t>
              </a:r>
            </a:p>
          </p:txBody>
        </p:sp>
      </p:grpSp>
      <p:grpSp>
        <p:nvGrpSpPr>
          <p:cNvPr id="12" name="Group 11">
            <a:extLst>
              <a:ext uri="{FF2B5EF4-FFF2-40B4-BE49-F238E27FC236}">
                <a16:creationId xmlns:a16="http://schemas.microsoft.com/office/drawing/2014/main" id="{E1C3014A-9315-4AFC-87BC-E45C26733C8D}"/>
              </a:ext>
            </a:extLst>
          </p:cNvPr>
          <p:cNvGrpSpPr/>
          <p:nvPr/>
        </p:nvGrpSpPr>
        <p:grpSpPr>
          <a:xfrm>
            <a:off x="7667762" y="1140613"/>
            <a:ext cx="3753135" cy="1463339"/>
            <a:chOff x="0" y="836331"/>
            <a:chExt cx="2974767" cy="1463339"/>
          </a:xfrm>
        </p:grpSpPr>
        <p:sp>
          <p:nvSpPr>
            <p:cNvPr id="17" name="Arrow: Chevron 16">
              <a:extLst>
                <a:ext uri="{FF2B5EF4-FFF2-40B4-BE49-F238E27FC236}">
                  <a16:creationId xmlns:a16="http://schemas.microsoft.com/office/drawing/2014/main" id="{E1692ABA-837D-4DF2-B25E-10B2AE374EC9}"/>
                </a:ext>
              </a:extLst>
            </p:cNvPr>
            <p:cNvSpPr/>
            <p:nvPr/>
          </p:nvSpPr>
          <p:spPr>
            <a:xfrm>
              <a:off x="0" y="836331"/>
              <a:ext cx="2974767" cy="1463339"/>
            </a:xfrm>
            <a:prstGeom prst="chevron">
              <a:avLst/>
            </a:prstGeom>
            <a:solidFill>
              <a:schemeClr val="accent3">
                <a:lumMod val="40000"/>
                <a:lumOff val="60000"/>
              </a:schemeClr>
            </a:solidFill>
            <a:ln>
              <a:solidFill>
                <a:srgbClr val="002060"/>
              </a:solidFill>
            </a:ln>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8" name="Arrow: Chevron 4">
              <a:extLst>
                <a:ext uri="{FF2B5EF4-FFF2-40B4-BE49-F238E27FC236}">
                  <a16:creationId xmlns:a16="http://schemas.microsoft.com/office/drawing/2014/main" id="{7FEE27A7-3E83-4BB0-9259-F3E25A20028E}"/>
                </a:ext>
              </a:extLst>
            </p:cNvPr>
            <p:cNvSpPr txBox="1"/>
            <p:nvPr/>
          </p:nvSpPr>
          <p:spPr>
            <a:xfrm>
              <a:off x="431234" y="836331"/>
              <a:ext cx="2110743" cy="146333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150000"/>
                </a:lnSpc>
                <a:spcBef>
                  <a:spcPts val="1200"/>
                </a:spcBef>
              </a:pPr>
              <a:endParaRPr lang="en-US" b="1" dirty="0">
                <a:solidFill>
                  <a:srgbClr val="C00000"/>
                </a:solidFill>
                <a:latin typeface="Trebuchet MS" panose="020B0603020202020204" pitchFamily="34" charset="0"/>
              </a:endParaRPr>
            </a:p>
          </p:txBody>
        </p:sp>
      </p:grpSp>
      <p:sp>
        <p:nvSpPr>
          <p:cNvPr id="19" name="TextBox 18">
            <a:extLst>
              <a:ext uri="{FF2B5EF4-FFF2-40B4-BE49-F238E27FC236}">
                <a16:creationId xmlns:a16="http://schemas.microsoft.com/office/drawing/2014/main" id="{45787937-A650-4433-9E93-5ECE2F4D44A1}"/>
              </a:ext>
            </a:extLst>
          </p:cNvPr>
          <p:cNvSpPr txBox="1"/>
          <p:nvPr/>
        </p:nvSpPr>
        <p:spPr>
          <a:xfrm>
            <a:off x="8484847" y="1317466"/>
            <a:ext cx="2663033" cy="1200329"/>
          </a:xfrm>
          <a:prstGeom prst="rect">
            <a:avLst/>
          </a:prstGeom>
          <a:noFill/>
        </p:spPr>
        <p:txBody>
          <a:bodyPr wrap="square">
            <a:spAutoFit/>
          </a:bodyPr>
          <a:lstStyle/>
          <a:p>
            <a:r>
              <a:rPr lang="en-GB" sz="1800"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Organizations cooperating across borders after project completion (RCR84)</a:t>
            </a:r>
            <a:endParaRPr lang="en-US" dirty="0">
              <a:solidFill>
                <a:srgbClr val="002060"/>
              </a:solidFill>
            </a:endParaRPr>
          </a:p>
        </p:txBody>
      </p:sp>
    </p:spTree>
    <p:extLst>
      <p:ext uri="{BB962C8B-B14F-4D97-AF65-F5344CB8AC3E}">
        <p14:creationId xmlns:p14="http://schemas.microsoft.com/office/powerpoint/2010/main" val="3911692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022" y="152399"/>
            <a:ext cx="2670978" cy="7293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371600" y="1054758"/>
          <a:ext cx="9067799" cy="51174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1034143" y="2747499"/>
            <a:ext cx="10493828" cy="38274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the </a:t>
            </a:r>
            <a:r>
              <a:rPr lang="en-US" b="1" dirty="0">
                <a:solidFill>
                  <a:srgbClr val="002060"/>
                </a:solidFill>
                <a:latin typeface="Trebuchet MS" panose="020B0603020202020204" pitchFamily="34" charset="0"/>
              </a:rPr>
              <a:t>number of events </a:t>
            </a:r>
            <a:r>
              <a:rPr lang="ro-RO" b="1">
                <a:solidFill>
                  <a:srgbClr val="002060"/>
                </a:solidFill>
                <a:latin typeface="Trebuchet MS" panose="020B0603020202020204" pitchFamily="34" charset="0"/>
              </a:rPr>
              <a:t>(joint actions) </a:t>
            </a:r>
            <a:r>
              <a:rPr lang="en-US" b="1">
                <a:solidFill>
                  <a:srgbClr val="002060"/>
                </a:solidFill>
                <a:latin typeface="Trebuchet MS" panose="020B0603020202020204" pitchFamily="34" charset="0"/>
              </a:rPr>
              <a:t>across </a:t>
            </a:r>
            <a:r>
              <a:rPr lang="en-US" b="1" dirty="0">
                <a:solidFill>
                  <a:srgbClr val="002060"/>
                </a:solidFill>
                <a:latin typeface="Trebuchet MS" panose="020B0603020202020204" pitchFamily="34" charset="0"/>
              </a:rPr>
              <a:t>borders jointly organized </a:t>
            </a:r>
            <a:r>
              <a:rPr lang="en-US" dirty="0">
                <a:solidFill>
                  <a:srgbClr val="002060"/>
                </a:solidFill>
                <a:latin typeface="Trebuchet MS" panose="020B0603020202020204" pitchFamily="34" charset="0"/>
              </a:rPr>
              <a:t>by the partners. </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rPr>
              <a:t> (cumulative):</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	b</a:t>
            </a:r>
            <a:r>
              <a:rPr lang="en-US" dirty="0">
                <a:solidFill>
                  <a:srgbClr val="002060"/>
                </a:solidFill>
                <a:latin typeface="Trebuchet MS" panose="020B0603020202020204" pitchFamily="34" charset="0"/>
                <a:cs typeface="Times New Roman" panose="02020603050405020304" pitchFamily="18" charset="0"/>
              </a:rPr>
              <a:t>e </a:t>
            </a:r>
            <a:r>
              <a:rPr lang="en-US" b="1" dirty="0">
                <a:solidFill>
                  <a:srgbClr val="002060"/>
                </a:solidFill>
                <a:latin typeface="Trebuchet MS" panose="020B0603020202020204" pitchFamily="34" charset="0"/>
                <a:cs typeface="Times New Roman" panose="02020603050405020304" pitchFamily="18" charset="0"/>
              </a:rPr>
              <a:t>advertised to the general public</a:t>
            </a:r>
            <a:r>
              <a:rPr lang="en-US" dirty="0">
                <a:solidFill>
                  <a:srgbClr val="002060"/>
                </a:solidFill>
                <a:latin typeface="Trebuchet MS" panose="020B0603020202020204" pitchFamily="34" charset="0"/>
                <a:cs typeface="Times New Roman" panose="02020603050405020304" pitchFamily="18" charset="0"/>
              </a:rPr>
              <a:t>, </a:t>
            </a:r>
            <a:r>
              <a:rPr lang="en-US" i="1" dirty="0">
                <a:solidFill>
                  <a:srgbClr val="002060"/>
                </a:solidFill>
                <a:latin typeface="Trebuchet MS" panose="020B0603020202020204" pitchFamily="34" charset="0"/>
                <a:cs typeface="Times New Roman" panose="02020603050405020304" pitchFamily="18"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	be jointly </a:t>
            </a:r>
            <a:r>
              <a:rPr lang="en-US" dirty="0" err="1">
                <a:solidFill>
                  <a:srgbClr val="002060"/>
                </a:solidFill>
                <a:latin typeface="Trebuchet MS" panose="020B0603020202020204" pitchFamily="34" charset="0"/>
                <a:cs typeface="Times New Roman" panose="02020603050405020304" pitchFamily="18" charset="0"/>
              </a:rPr>
              <a:t>organised</a:t>
            </a:r>
            <a:r>
              <a:rPr lang="en-US" dirty="0">
                <a:solidFill>
                  <a:srgbClr val="002060"/>
                </a:solidFill>
                <a:latin typeface="Trebuchet MS" panose="020B0603020202020204" pitchFamily="34" charset="0"/>
                <a:cs typeface="Times New Roman" panose="02020603050405020304" pitchFamily="18" charset="0"/>
              </a:rPr>
              <a:t> by </a:t>
            </a:r>
            <a:r>
              <a:rPr lang="en-US" b="1" dirty="0">
                <a:solidFill>
                  <a:srgbClr val="002060"/>
                </a:solidFill>
                <a:latin typeface="Trebuchet MS" panose="020B0603020202020204" pitchFamily="34" charset="0"/>
                <a:cs typeface="Times New Roman" panose="02020603050405020304" pitchFamily="18" charset="0"/>
              </a:rPr>
              <a:t>at least 2 partners</a:t>
            </a:r>
            <a:r>
              <a:rPr lang="en-US" dirty="0">
                <a:solidFill>
                  <a:srgbClr val="002060"/>
                </a:solidFill>
                <a:latin typeface="Trebuchet MS" panose="020B0603020202020204" pitchFamily="34" charset="0"/>
                <a:cs typeface="Times New Roman" panose="02020603050405020304" pitchFamily="18" charset="0"/>
              </a:rPr>
              <a:t>, </a:t>
            </a:r>
            <a:r>
              <a:rPr lang="en-US" i="1" dirty="0">
                <a:solidFill>
                  <a:srgbClr val="002060"/>
                </a:solidFill>
                <a:latin typeface="Trebuchet MS" panose="020B0603020202020204" pitchFamily="34" charset="0"/>
                <a:cs typeface="Times New Roman" panose="02020603050405020304" pitchFamily="18"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	involves </a:t>
            </a:r>
            <a:r>
              <a:rPr lang="en-US" dirty="0">
                <a:solidFill>
                  <a:srgbClr val="002060"/>
                </a:solidFill>
                <a:latin typeface="Trebuchet MS" panose="020B0603020202020204" pitchFamily="34" charset="0"/>
              </a:rPr>
              <a:t>stakeholders </a:t>
            </a:r>
            <a:r>
              <a:rPr lang="en-US" b="1" dirty="0">
                <a:solidFill>
                  <a:srgbClr val="002060"/>
                </a:solidFill>
                <a:latin typeface="Trebuchet MS" panose="020B0603020202020204" pitchFamily="34" charset="0"/>
              </a:rPr>
              <a:t>outside</a:t>
            </a:r>
            <a:r>
              <a:rPr lang="en-US" dirty="0">
                <a:solidFill>
                  <a:srgbClr val="002060"/>
                </a:solidFill>
                <a:latin typeface="Trebuchet MS" panose="020B0603020202020204" pitchFamily="34" charset="0"/>
              </a:rPr>
              <a:t> the partnership </a:t>
            </a:r>
            <a:r>
              <a:rPr lang="en-US" b="1" dirty="0">
                <a:solidFill>
                  <a:srgbClr val="002060"/>
                </a:solidFill>
                <a:latin typeface="Trebuchet MS" panose="020B0603020202020204" pitchFamily="34" charset="0"/>
              </a:rPr>
              <a:t>from at least 2 countries</a:t>
            </a:r>
            <a:endParaRPr lang="en-US" i="1" dirty="0">
              <a:solidFill>
                <a:srgbClr val="002060"/>
              </a:solidFill>
              <a:latin typeface="Trebuchet MS" panose="020B0603020202020204" pitchFamily="34" charset="0"/>
            </a:endParaRP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Examples</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trainings, workshops and seminars organized in the framework of the project, launching and final Conference of the project</a:t>
            </a:r>
          </a:p>
          <a:p>
            <a:pPr algn="just"/>
            <a:endParaRPr lang="en-US" dirty="0">
              <a:solidFill>
                <a:srgbClr val="002060"/>
              </a:solidFill>
              <a:latin typeface="Trebuchet MS" panose="020B0603020202020204" pitchFamily="34" charset="0"/>
            </a:endParaRPr>
          </a:p>
          <a:p>
            <a:pPr algn="just"/>
            <a:r>
              <a:rPr lang="en-US" dirty="0">
                <a:solidFill>
                  <a:srgbClr val="002060"/>
                </a:solidFill>
                <a:latin typeface="Trebuchet MS" panose="020B0603020202020204" pitchFamily="34" charset="0"/>
              </a:rPr>
              <a:t>    	</a:t>
            </a:r>
            <a:r>
              <a:rPr lang="en-US" dirty="0">
                <a:solidFill>
                  <a:srgbClr val="C00000"/>
                </a:solidFill>
                <a:latin typeface="Trebuchet MS" panose="020B0603020202020204" pitchFamily="34" charset="0"/>
              </a:rPr>
              <a:t>Does not count</a:t>
            </a:r>
            <a:r>
              <a:rPr lang="en-US" dirty="0">
                <a:solidFill>
                  <a:srgbClr val="002060"/>
                </a:solidFill>
                <a:latin typeface="Trebuchet MS" panose="020B0603020202020204" pitchFamily="34" charset="0"/>
              </a:rPr>
              <a:t>: - the number of participations in public events</a:t>
            </a:r>
          </a:p>
          <a:p>
            <a:pPr algn="just"/>
            <a:r>
              <a:rPr lang="en-US" dirty="0">
                <a:solidFill>
                  <a:srgbClr val="002060"/>
                </a:solidFill>
                <a:latin typeface="Trebuchet MS" panose="020B0603020202020204" pitchFamily="34" charset="0"/>
              </a:rPr>
              <a:t>                                      - the </a:t>
            </a:r>
            <a:r>
              <a:rPr lang="en-GB" dirty="0">
                <a:solidFill>
                  <a:srgbClr val="002060"/>
                </a:solidFill>
                <a:latin typeface="Trebuchet MS" panose="020B0603020202020204" pitchFamily="34" charset="0"/>
              </a:rPr>
              <a:t>participation of the project staff in public events</a:t>
            </a:r>
            <a:endParaRPr lang="en-US" dirty="0">
              <a:solidFill>
                <a:srgbClr val="002060"/>
              </a:solidFill>
              <a:latin typeface="Trebuchet MS" panose="020B0603020202020204" pitchFamily="34" charset="0"/>
            </a:endParaRPr>
          </a:p>
        </p:txBody>
      </p:sp>
      <p:grpSp>
        <p:nvGrpSpPr>
          <p:cNvPr id="10" name="Group 9">
            <a:extLst>
              <a:ext uri="{FF2B5EF4-FFF2-40B4-BE49-F238E27FC236}">
                <a16:creationId xmlns:a16="http://schemas.microsoft.com/office/drawing/2014/main" id="{5AC04D5A-65D5-419A-AE3A-994064F8FF4C}"/>
              </a:ext>
            </a:extLst>
          </p:cNvPr>
          <p:cNvGrpSpPr/>
          <p:nvPr/>
        </p:nvGrpSpPr>
        <p:grpSpPr>
          <a:xfrm>
            <a:off x="7504476" y="1045957"/>
            <a:ext cx="3753135" cy="1471838"/>
            <a:chOff x="0" y="836331"/>
            <a:chExt cx="2974767" cy="1463339"/>
          </a:xfrm>
        </p:grpSpPr>
        <p:sp>
          <p:nvSpPr>
            <p:cNvPr id="11" name="Arrow: Chevron 10">
              <a:extLst>
                <a:ext uri="{FF2B5EF4-FFF2-40B4-BE49-F238E27FC236}">
                  <a16:creationId xmlns:a16="http://schemas.microsoft.com/office/drawing/2014/main" id="{C4FBD16D-463F-43A4-A263-7BFBA5869F4B}"/>
                </a:ext>
              </a:extLst>
            </p:cNvPr>
            <p:cNvSpPr/>
            <p:nvPr/>
          </p:nvSpPr>
          <p:spPr>
            <a:xfrm>
              <a:off x="0" y="836331"/>
              <a:ext cx="2974767" cy="1463339"/>
            </a:xfrm>
            <a:prstGeom prst="chevron">
              <a:avLst/>
            </a:prstGeom>
            <a:solidFill>
              <a:schemeClr val="accent3">
                <a:lumMod val="40000"/>
                <a:lumOff val="60000"/>
              </a:schemeClr>
            </a:solidFill>
            <a:ln>
              <a:solidFill>
                <a:srgbClr val="002060"/>
              </a:solidFill>
            </a:ln>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2" name="Arrow: Chevron 4">
              <a:extLst>
                <a:ext uri="{FF2B5EF4-FFF2-40B4-BE49-F238E27FC236}">
                  <a16:creationId xmlns:a16="http://schemas.microsoft.com/office/drawing/2014/main" id="{6FB2E5F2-CCC2-41AC-A191-C31006C5C698}"/>
                </a:ext>
              </a:extLst>
            </p:cNvPr>
            <p:cNvSpPr txBox="1"/>
            <p:nvPr/>
          </p:nvSpPr>
          <p:spPr>
            <a:xfrm>
              <a:off x="431234" y="836331"/>
              <a:ext cx="2110743" cy="146333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150000"/>
                </a:lnSpc>
                <a:spcBef>
                  <a:spcPts val="1200"/>
                </a:spcBef>
              </a:pPr>
              <a:endParaRPr lang="en-US" b="1" dirty="0">
                <a:solidFill>
                  <a:srgbClr val="C00000"/>
                </a:solidFill>
                <a:latin typeface="Trebuchet MS" panose="020B0603020202020204" pitchFamily="34" charset="0"/>
              </a:endParaRPr>
            </a:p>
          </p:txBody>
        </p:sp>
      </p:grpSp>
      <p:sp>
        <p:nvSpPr>
          <p:cNvPr id="14" name="TextBox 13">
            <a:extLst>
              <a:ext uri="{FF2B5EF4-FFF2-40B4-BE49-F238E27FC236}">
                <a16:creationId xmlns:a16="http://schemas.microsoft.com/office/drawing/2014/main" id="{9C20F613-866D-47FA-9B98-8FB7B153E739}"/>
              </a:ext>
            </a:extLst>
          </p:cNvPr>
          <p:cNvSpPr txBox="1"/>
          <p:nvPr/>
        </p:nvSpPr>
        <p:spPr>
          <a:xfrm>
            <a:off x="8283104" y="1181711"/>
            <a:ext cx="2663033" cy="1200329"/>
          </a:xfrm>
          <a:prstGeom prst="rect">
            <a:avLst/>
          </a:prstGeom>
          <a:noFill/>
        </p:spPr>
        <p:txBody>
          <a:bodyPr wrap="square">
            <a:spAutoFit/>
          </a:bodyPr>
          <a:lstStyle/>
          <a:p>
            <a:r>
              <a:rPr lang="en-GB" sz="1800"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Organizations cooperating across borders after project completion (RCR84)</a:t>
            </a:r>
            <a:endParaRPr lang="en-US" dirty="0">
              <a:solidFill>
                <a:srgbClr val="002060"/>
              </a:solidFill>
            </a:endParaRPr>
          </a:p>
        </p:txBody>
      </p:sp>
      <p:sp>
        <p:nvSpPr>
          <p:cNvPr id="16" name="Arrow: Right 15">
            <a:extLst>
              <a:ext uri="{FF2B5EF4-FFF2-40B4-BE49-F238E27FC236}">
                <a16:creationId xmlns:a16="http://schemas.microsoft.com/office/drawing/2014/main" id="{BB9B5DEE-6889-4218-86EE-78AD6D75BE41}"/>
              </a:ext>
            </a:extLst>
          </p:cNvPr>
          <p:cNvSpPr/>
          <p:nvPr/>
        </p:nvSpPr>
        <p:spPr>
          <a:xfrm>
            <a:off x="7032607" y="1722266"/>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1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392" y="192520"/>
            <a:ext cx="2573007" cy="656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317136" y="1140612"/>
          <a:ext cx="9632453" cy="5031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1143001" y="2496798"/>
            <a:ext cx="10580914" cy="41643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a:t>
            </a:r>
            <a:r>
              <a:rPr lang="en-US" dirty="0">
                <a:solidFill>
                  <a:srgbClr val="002060"/>
                </a:solidFill>
                <a:latin typeface="Trebuchet MS" panose="020B0603020202020204" pitchFamily="34" charset="0"/>
              </a:rPr>
              <a:t> the </a:t>
            </a:r>
            <a:r>
              <a:rPr lang="en-US" b="1" dirty="0">
                <a:solidFill>
                  <a:srgbClr val="002060"/>
                </a:solidFill>
                <a:latin typeface="Trebuchet MS" panose="020B0603020202020204" pitchFamily="34" charset="0"/>
              </a:rPr>
              <a:t>number of participations in joint actions across borders </a:t>
            </a:r>
            <a:r>
              <a:rPr lang="en-US" dirty="0">
                <a:solidFill>
                  <a:srgbClr val="002060"/>
                </a:solidFill>
                <a:latin typeface="Trebuchet MS" panose="020B0603020202020204" pitchFamily="34" charset="0"/>
              </a:rPr>
              <a:t>implemented in the supported projects. </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 </a:t>
            </a:r>
            <a:r>
              <a:rPr lang="en-US" b="1" dirty="0">
                <a:solidFill>
                  <a:srgbClr val="002060"/>
                </a:solidFill>
                <a:latin typeface="Trebuchet MS" panose="020B0603020202020204" pitchFamily="34" charset="0"/>
              </a:rPr>
              <a:t>(cumulative): </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joint actions (also on line, if justified) - </a:t>
            </a:r>
            <a:r>
              <a:rPr lang="en-US" dirty="0" err="1">
                <a:solidFill>
                  <a:srgbClr val="002060"/>
                </a:solidFill>
                <a:latin typeface="Trebuchet MS" panose="020B0603020202020204" pitchFamily="34" charset="0"/>
                <a:cs typeface="Times New Roman" panose="02020603050405020304" pitchFamily="18" charset="0"/>
              </a:rPr>
              <a:t>organisations</a:t>
            </a:r>
            <a:r>
              <a:rPr lang="en-US" dirty="0">
                <a:solidFill>
                  <a:srgbClr val="002060"/>
                </a:solidFill>
                <a:latin typeface="Trebuchet MS" panose="020B0603020202020204" pitchFamily="34" charset="0"/>
                <a:cs typeface="Times New Roman" panose="02020603050405020304" pitchFamily="18" charset="0"/>
              </a:rPr>
              <a:t> </a:t>
            </a:r>
            <a:r>
              <a:rPr lang="en-US" b="1" dirty="0">
                <a:solidFill>
                  <a:srgbClr val="002060"/>
                </a:solidFill>
                <a:latin typeface="Trebuchet MS" panose="020B0603020202020204" pitchFamily="34" charset="0"/>
                <a:cs typeface="Times New Roman" panose="02020603050405020304" pitchFamily="18" charset="0"/>
              </a:rPr>
              <a:t>from at least 2</a:t>
            </a:r>
            <a:r>
              <a:rPr lang="en-US" dirty="0">
                <a:solidFill>
                  <a:srgbClr val="002060"/>
                </a:solidFill>
                <a:latin typeface="Trebuchet MS" panose="020B0603020202020204" pitchFamily="34" charset="0"/>
                <a:cs typeface="Times New Roman" panose="02020603050405020304" pitchFamily="18" charset="0"/>
              </a:rPr>
              <a:t> </a:t>
            </a:r>
            <a:r>
              <a:rPr lang="en-US" b="1" dirty="0">
                <a:solidFill>
                  <a:srgbClr val="002060"/>
                </a:solidFill>
                <a:latin typeface="Trebuchet MS" panose="020B0603020202020204" pitchFamily="34" charset="0"/>
                <a:cs typeface="Times New Roman" panose="02020603050405020304" pitchFamily="18" charset="0"/>
              </a:rPr>
              <a:t>countries</a:t>
            </a:r>
            <a:r>
              <a:rPr lang="en-US" dirty="0">
                <a:solidFill>
                  <a:srgbClr val="002060"/>
                </a:solidFill>
                <a:latin typeface="Trebuchet MS" panose="020B0603020202020204" pitchFamily="34" charset="0"/>
                <a:cs typeface="Times New Roman" panose="02020603050405020304" pitchFamily="18" charset="0"/>
              </a:rPr>
              <a:t>, </a:t>
            </a:r>
            <a:r>
              <a:rPr lang="en-US" i="1" dirty="0">
                <a:solidFill>
                  <a:srgbClr val="002060"/>
                </a:solidFill>
                <a:latin typeface="Trebuchet MS" panose="020B0603020202020204" pitchFamily="34" charset="0"/>
                <a:cs typeface="Times New Roman" panose="02020603050405020304" pitchFamily="18"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participation of persons </a:t>
            </a:r>
            <a:r>
              <a:rPr lang="en-US" b="1" dirty="0">
                <a:solidFill>
                  <a:srgbClr val="002060"/>
                </a:solidFill>
                <a:latin typeface="Trebuchet MS" panose="020B0603020202020204" pitchFamily="34" charset="0"/>
                <a:cs typeface="Times New Roman" panose="02020603050405020304" pitchFamily="18" charset="0"/>
              </a:rPr>
              <a:t>outside</a:t>
            </a:r>
            <a:r>
              <a:rPr lang="en-US" dirty="0">
                <a:solidFill>
                  <a:srgbClr val="002060"/>
                </a:solidFill>
                <a:latin typeface="Trebuchet MS" panose="020B0603020202020204" pitchFamily="34" charset="0"/>
                <a:cs typeface="Times New Roman" panose="02020603050405020304" pitchFamily="18" charset="0"/>
              </a:rPr>
              <a:t> the partnership.</a:t>
            </a:r>
          </a:p>
          <a:p>
            <a:pPr lvl="1" algn="just"/>
            <a:r>
              <a:rPr lang="en-US" dirty="0">
                <a:solidFill>
                  <a:srgbClr val="002060"/>
                </a:solidFill>
                <a:latin typeface="Trebuchet MS" panose="020B0603020202020204" pitchFamily="34" charset="0"/>
                <a:cs typeface="Times New Roman" panose="02020603050405020304" pitchFamily="18" charset="0"/>
              </a:rPr>
              <a:t>	</a:t>
            </a:r>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number of participants from one participating country to a study visit in another participating country</a:t>
            </a:r>
          </a:p>
          <a:p>
            <a:r>
              <a:rPr lang="en-US" dirty="0">
                <a:solidFill>
                  <a:srgbClr val="C00000"/>
                </a:solidFill>
                <a:latin typeface="Trebuchet MS" panose="020B0603020202020204" pitchFamily="34" charset="0"/>
              </a:rPr>
              <a:t>				       </a:t>
            </a:r>
            <a:r>
              <a:rPr lang="en-US" b="1" dirty="0">
                <a:solidFill>
                  <a:srgbClr val="C00000"/>
                </a:solidFill>
                <a:latin typeface="Trebuchet MS" panose="020B0603020202020204" pitchFamily="34" charset="0"/>
              </a:rPr>
              <a:t>Only for SO3</a:t>
            </a:r>
          </a:p>
          <a:p>
            <a:pPr lvl="1" algn="just"/>
            <a:endParaRPr lang="en-US" dirty="0">
              <a:solidFill>
                <a:srgbClr val="002060"/>
              </a:solidFill>
              <a:latin typeface="Trebuchet MS" panose="020B0603020202020204" pitchFamily="34" charset="0"/>
              <a:cs typeface="Times New Roman" panose="02020603050405020304" pitchFamily="18" charset="0"/>
            </a:endParaRPr>
          </a:p>
          <a:p>
            <a:pPr lvl="1" algn="just"/>
            <a:r>
              <a:rPr lang="en-US" dirty="0">
                <a:solidFill>
                  <a:srgbClr val="C00000"/>
                </a:solidFill>
                <a:latin typeface="Trebuchet MS" panose="020B0603020202020204" pitchFamily="34" charset="0"/>
                <a:cs typeface="Times New Roman" panose="02020603050405020304" pitchFamily="18" charset="0"/>
              </a:rPr>
              <a:t>Does not count</a:t>
            </a:r>
            <a:r>
              <a:rPr lang="en-US" dirty="0">
                <a:solidFill>
                  <a:srgbClr val="002060"/>
                </a:solidFill>
                <a:latin typeface="Trebuchet MS" panose="020B0603020202020204" pitchFamily="34" charset="0"/>
                <a:cs typeface="Times New Roman" panose="02020603050405020304" pitchFamily="18" charset="0"/>
              </a:rPr>
              <a:t>: </a:t>
            </a:r>
            <a:r>
              <a:rPr lang="en-US" dirty="0">
                <a:solidFill>
                  <a:srgbClr val="002060"/>
                </a:solidFill>
                <a:latin typeface="Trebuchet MS" panose="020B0603020202020204" pitchFamily="34" charset="0"/>
              </a:rPr>
              <a:t>-</a:t>
            </a:r>
            <a:r>
              <a:rPr lang="ro-RO"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participations in public events (as defined by RCO 115)</a:t>
            </a:r>
          </a:p>
          <a:p>
            <a:pPr algn="just"/>
            <a:r>
              <a:rPr lang="en-US" dirty="0">
                <a:solidFill>
                  <a:srgbClr val="002060"/>
                </a:solidFill>
                <a:latin typeface="Trebuchet MS" panose="020B0603020202020204" pitchFamily="34" charset="0"/>
              </a:rPr>
              <a:t>		    </a:t>
            </a:r>
            <a:r>
              <a:rPr lang="ro-RO"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a:t>
            </a:r>
            <a:r>
              <a:rPr lang="ro-RO"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participations in internal project meetings of the partners</a:t>
            </a:r>
          </a:p>
        </p:txBody>
      </p:sp>
      <p:sp>
        <p:nvSpPr>
          <p:cNvPr id="10" name="Arrow: Right 9">
            <a:extLst>
              <a:ext uri="{FF2B5EF4-FFF2-40B4-BE49-F238E27FC236}">
                <a16:creationId xmlns:a16="http://schemas.microsoft.com/office/drawing/2014/main" id="{7E67644C-E995-4A1B-9881-9B488213B701}"/>
              </a:ext>
            </a:extLst>
          </p:cNvPr>
          <p:cNvSpPr/>
          <p:nvPr/>
        </p:nvSpPr>
        <p:spPr>
          <a:xfrm>
            <a:off x="6843240" y="1771737"/>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C63623B-2FFD-48B6-87B1-21CF915D8F2C}"/>
              </a:ext>
            </a:extLst>
          </p:cNvPr>
          <p:cNvGrpSpPr/>
          <p:nvPr/>
        </p:nvGrpSpPr>
        <p:grpSpPr>
          <a:xfrm>
            <a:off x="7549668" y="1282807"/>
            <a:ext cx="3753135" cy="1061829"/>
            <a:chOff x="0" y="836331"/>
            <a:chExt cx="2974767" cy="1463339"/>
          </a:xfrm>
        </p:grpSpPr>
        <p:sp>
          <p:nvSpPr>
            <p:cNvPr id="12" name="Arrow: Chevron 11">
              <a:extLst>
                <a:ext uri="{FF2B5EF4-FFF2-40B4-BE49-F238E27FC236}">
                  <a16:creationId xmlns:a16="http://schemas.microsoft.com/office/drawing/2014/main" id="{FEB035BB-1F2B-4FF7-ABF3-3312F67CD980}"/>
                </a:ext>
              </a:extLst>
            </p:cNvPr>
            <p:cNvSpPr/>
            <p:nvPr/>
          </p:nvSpPr>
          <p:spPr>
            <a:xfrm>
              <a:off x="0" y="836331"/>
              <a:ext cx="2974767" cy="1463339"/>
            </a:xfrm>
            <a:prstGeom prst="chevron">
              <a:avLst/>
            </a:prstGeom>
            <a:solidFill>
              <a:schemeClr val="accent3">
                <a:lumMod val="40000"/>
                <a:lumOff val="60000"/>
              </a:schemeClr>
            </a:solidFill>
            <a:ln>
              <a:solidFill>
                <a:srgbClr val="002060"/>
              </a:solidFill>
            </a:ln>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4" name="Arrow: Chevron 4">
              <a:extLst>
                <a:ext uri="{FF2B5EF4-FFF2-40B4-BE49-F238E27FC236}">
                  <a16:creationId xmlns:a16="http://schemas.microsoft.com/office/drawing/2014/main" id="{1A2E7EEB-4D1E-47B0-AFD7-A4870DBFB35A}"/>
                </a:ext>
              </a:extLst>
            </p:cNvPr>
            <p:cNvSpPr txBox="1"/>
            <p:nvPr/>
          </p:nvSpPr>
          <p:spPr>
            <a:xfrm>
              <a:off x="431234" y="836331"/>
              <a:ext cx="2110743" cy="146333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150000"/>
                </a:lnSpc>
                <a:spcBef>
                  <a:spcPts val="1200"/>
                </a:spcBef>
              </a:pPr>
              <a:endParaRPr lang="en-US" b="1" dirty="0">
                <a:solidFill>
                  <a:srgbClr val="C00000"/>
                </a:solidFill>
                <a:latin typeface="Trebuchet MS" panose="020B0603020202020204" pitchFamily="34" charset="0"/>
              </a:endParaRPr>
            </a:p>
          </p:txBody>
        </p:sp>
      </p:grpSp>
      <p:sp>
        <p:nvSpPr>
          <p:cNvPr id="16" name="TextBox 15">
            <a:extLst>
              <a:ext uri="{FF2B5EF4-FFF2-40B4-BE49-F238E27FC236}">
                <a16:creationId xmlns:a16="http://schemas.microsoft.com/office/drawing/2014/main" id="{0692DE4B-5A2D-4B7E-8BA1-D21B96C0A769}"/>
              </a:ext>
            </a:extLst>
          </p:cNvPr>
          <p:cNvSpPr txBox="1"/>
          <p:nvPr/>
        </p:nvSpPr>
        <p:spPr>
          <a:xfrm>
            <a:off x="8114856" y="1421306"/>
            <a:ext cx="3185983" cy="923330"/>
          </a:xfrm>
          <a:prstGeom prst="rect">
            <a:avLst/>
          </a:prstGeom>
          <a:noFill/>
        </p:spPr>
        <p:txBody>
          <a:bodyPr wrap="square">
            <a:spAutoFit/>
          </a:bodyPr>
          <a:lstStyle/>
          <a:p>
            <a:r>
              <a:rPr lang="en-GB" sz="1800"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Organizations cooperating across borders after project completion (RCR84)</a:t>
            </a:r>
            <a:endParaRPr lang="en-US" dirty="0">
              <a:solidFill>
                <a:srgbClr val="002060"/>
              </a:solidFill>
            </a:endParaRPr>
          </a:p>
        </p:txBody>
      </p:sp>
    </p:spTree>
    <p:extLst>
      <p:ext uri="{BB962C8B-B14F-4D97-AF65-F5344CB8AC3E}">
        <p14:creationId xmlns:p14="http://schemas.microsoft.com/office/powerpoint/2010/main" val="9905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876" y="119663"/>
            <a:ext cx="2266974" cy="533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810491" y="2819081"/>
            <a:ext cx="10978739" cy="39192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a:t>
            </a:r>
            <a:r>
              <a:rPr lang="en-US" dirty="0">
                <a:solidFill>
                  <a:srgbClr val="002060"/>
                </a:solidFill>
                <a:latin typeface="Trebuchet MS" panose="020B0603020202020204" pitchFamily="34" charset="0"/>
              </a:rPr>
              <a:t> the </a:t>
            </a:r>
            <a:r>
              <a:rPr lang="en-US" b="1" dirty="0">
                <a:solidFill>
                  <a:srgbClr val="002060"/>
                </a:solidFill>
                <a:latin typeface="Trebuchet MS" panose="020B0603020202020204" pitchFamily="34" charset="0"/>
              </a:rPr>
              <a:t>organizations cooperating across borders </a:t>
            </a:r>
            <a:r>
              <a:rPr lang="en-US" b="1" i="1" dirty="0">
                <a:solidFill>
                  <a:srgbClr val="002060"/>
                </a:solidFill>
                <a:latin typeface="Trebuchet MS" panose="020B0603020202020204" pitchFamily="34" charset="0"/>
              </a:rPr>
              <a:t>after</a:t>
            </a:r>
            <a:r>
              <a:rPr lang="en-US" b="1" dirty="0">
                <a:solidFill>
                  <a:srgbClr val="002060"/>
                </a:solidFill>
                <a:latin typeface="Trebuchet MS" panose="020B0603020202020204" pitchFamily="34" charset="0"/>
              </a:rPr>
              <a:t> the completion </a:t>
            </a:r>
            <a:r>
              <a:rPr lang="en-US" dirty="0">
                <a:solidFill>
                  <a:srgbClr val="002060"/>
                </a:solidFill>
                <a:latin typeface="Trebuchet MS" panose="020B0603020202020204" pitchFamily="34" charset="0"/>
              </a:rPr>
              <a:t>of the supported projects</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rPr>
              <a:t>: </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refers to </a:t>
            </a:r>
            <a:r>
              <a:rPr lang="en-US" b="1" dirty="0" err="1">
                <a:solidFill>
                  <a:srgbClr val="002060"/>
                </a:solidFill>
                <a:latin typeface="Trebuchet MS" panose="020B0603020202020204" pitchFamily="34" charset="0"/>
              </a:rPr>
              <a:t>organisations</a:t>
            </a:r>
            <a:r>
              <a:rPr lang="en-US" b="1" dirty="0">
                <a:solidFill>
                  <a:srgbClr val="002060"/>
                </a:solidFill>
                <a:latin typeface="Trebuchet MS" panose="020B0603020202020204" pitchFamily="34" charset="0"/>
              </a:rPr>
              <a:t> involved in project </a:t>
            </a:r>
            <a:r>
              <a:rPr lang="en-US" dirty="0">
                <a:solidFill>
                  <a:srgbClr val="002060"/>
                </a:solidFill>
                <a:latin typeface="Trebuchet MS" panose="020B0603020202020204" pitchFamily="34" charset="0"/>
              </a:rPr>
              <a:t>implementation;</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have a </a:t>
            </a:r>
            <a:r>
              <a:rPr lang="en-US" b="1" dirty="0">
                <a:solidFill>
                  <a:srgbClr val="002060"/>
                </a:solidFill>
                <a:latin typeface="Trebuchet MS" panose="020B0603020202020204" pitchFamily="34" charset="0"/>
              </a:rPr>
              <a:t>cooperation agreement </a:t>
            </a:r>
            <a:r>
              <a:rPr lang="en-US" dirty="0">
                <a:solidFill>
                  <a:srgbClr val="002060"/>
                </a:solidFill>
                <a:latin typeface="Trebuchet MS" panose="020B0603020202020204" pitchFamily="34" charset="0"/>
              </a:rPr>
              <a:t>to continue cooperation </a:t>
            </a:r>
            <a:r>
              <a:rPr lang="en-US" i="1" dirty="0">
                <a:solidFill>
                  <a:srgbClr val="002060"/>
                </a:solidFill>
                <a:latin typeface="Trebuchet MS" panose="020B0603020202020204" pitchFamily="34" charset="0"/>
              </a:rPr>
              <a:t>after</a:t>
            </a:r>
            <a:r>
              <a:rPr lang="en-US" dirty="0">
                <a:solidFill>
                  <a:srgbClr val="002060"/>
                </a:solidFill>
                <a:latin typeface="Trebuchet MS" panose="020B0603020202020204" pitchFamily="34" charset="0"/>
              </a:rPr>
              <a:t> the end of the supported project (document to be signed and provided during contracting stage);</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cooperation could be on a similar or different topic.</a:t>
            </a:r>
          </a:p>
          <a:p>
            <a:pPr algn="just"/>
            <a:endParaRPr lang="en-US" b="1"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project partners = 6; if only 2 (or n) partners continue cooperation        </a:t>
            </a:r>
          </a:p>
          <a:p>
            <a:pPr algn="just"/>
            <a:r>
              <a:rPr lang="en-US" dirty="0">
                <a:solidFill>
                  <a:srgbClr val="002060"/>
                </a:solidFill>
                <a:latin typeface="Trebuchet MS" panose="020B0603020202020204" pitchFamily="34" charset="0"/>
              </a:rPr>
              <a:t>                    target value of RCR 84 = 2 (or n)</a:t>
            </a:r>
          </a:p>
          <a:p>
            <a:pPr marL="285750" indent="-285750" algn="just">
              <a:buFont typeface="Wingdings" panose="05000000000000000000" pitchFamily="2" charset="2"/>
              <a:buChar char="q"/>
            </a:pPr>
            <a:endParaRPr lang="en-US" dirty="0">
              <a:solidFill>
                <a:srgbClr val="002060"/>
              </a:solidFill>
              <a:latin typeface="Trebuchet MS" panose="020B0603020202020204" pitchFamily="34" charset="0"/>
            </a:endParaRPr>
          </a:p>
          <a:p>
            <a:pPr algn="just"/>
            <a:r>
              <a:rPr lang="en-US" dirty="0">
                <a:solidFill>
                  <a:srgbClr val="002060"/>
                </a:solidFill>
                <a:latin typeface="Trebuchet MS" panose="020B0603020202020204" pitchFamily="34" charset="0"/>
              </a:rPr>
              <a:t>Other project partners may sign the agreement at a later stage </a:t>
            </a:r>
            <a:r>
              <a:rPr lang="en-US" b="1" i="1" dirty="0">
                <a:solidFill>
                  <a:srgbClr val="002060"/>
                </a:solidFill>
                <a:latin typeface="Trebuchet MS" panose="020B0603020202020204" pitchFamily="34" charset="0"/>
              </a:rPr>
              <a:t>before</a:t>
            </a:r>
            <a:r>
              <a:rPr lang="en-US" b="1" dirty="0">
                <a:solidFill>
                  <a:srgbClr val="002060"/>
                </a:solidFill>
                <a:latin typeface="Trebuchet MS" panose="020B0603020202020204" pitchFamily="34" charset="0"/>
              </a:rPr>
              <a:t> the end of the project</a:t>
            </a:r>
            <a:r>
              <a:rPr lang="en-US" dirty="0">
                <a:solidFill>
                  <a:srgbClr val="002060"/>
                </a:solidFill>
                <a:latin typeface="Trebuchet MS" panose="020B0603020202020204" pitchFamily="34" charset="0"/>
              </a:rPr>
              <a:t>.</a:t>
            </a:r>
          </a:p>
        </p:txBody>
      </p:sp>
      <p:sp>
        <p:nvSpPr>
          <p:cNvPr id="3" name="Rectangle: Rounded Corners 2">
            <a:extLst>
              <a:ext uri="{FF2B5EF4-FFF2-40B4-BE49-F238E27FC236}">
                <a16:creationId xmlns:a16="http://schemas.microsoft.com/office/drawing/2014/main" id="{BE5A1503-C762-4263-A51B-87858E5B5C3C}"/>
              </a:ext>
            </a:extLst>
          </p:cNvPr>
          <p:cNvSpPr/>
          <p:nvPr/>
        </p:nvSpPr>
        <p:spPr>
          <a:xfrm>
            <a:off x="7046201" y="852549"/>
            <a:ext cx="4524193" cy="149198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CC935A6-0FB8-41CA-A326-35C2B1B60F21}"/>
              </a:ext>
            </a:extLst>
          </p:cNvPr>
          <p:cNvSpPr txBox="1"/>
          <p:nvPr/>
        </p:nvSpPr>
        <p:spPr>
          <a:xfrm>
            <a:off x="7017118" y="970095"/>
            <a:ext cx="4524194" cy="1294200"/>
          </a:xfrm>
          <a:prstGeom prst="rect">
            <a:avLst/>
          </a:prstGeom>
          <a:noFill/>
        </p:spPr>
        <p:txBody>
          <a:bodyPr wrap="square">
            <a:spAutoFit/>
          </a:bodyPr>
          <a:lstStyle/>
          <a:p>
            <a:pPr algn="ctr">
              <a:lnSpc>
                <a:spcPct val="150000"/>
              </a:lnSpc>
            </a:pPr>
            <a:r>
              <a:rPr lang="en-GB" sz="1800" b="1" dirty="0">
                <a:solidFill>
                  <a:srgbClr val="C00000"/>
                </a:solidFill>
                <a:effectLst/>
                <a:latin typeface="Trebuchet MS" panose="020B0603020202020204" pitchFamily="34" charset="0"/>
                <a:ea typeface="Times New Roman" panose="02020603050405020304" pitchFamily="18" charset="0"/>
                <a:cs typeface="Times New Roman" panose="02020603050405020304" pitchFamily="18" charset="0"/>
              </a:rPr>
              <a:t>Organizations cooperating across borders after project completion (RCR84)</a:t>
            </a:r>
            <a:endParaRPr lang="en-US" b="1" dirty="0">
              <a:solidFill>
                <a:srgbClr val="C00000"/>
              </a:solidFill>
            </a:endParaRPr>
          </a:p>
        </p:txBody>
      </p:sp>
      <p:grpSp>
        <p:nvGrpSpPr>
          <p:cNvPr id="17" name="Group 16">
            <a:extLst>
              <a:ext uri="{FF2B5EF4-FFF2-40B4-BE49-F238E27FC236}">
                <a16:creationId xmlns:a16="http://schemas.microsoft.com/office/drawing/2014/main" id="{3727B500-7887-472A-9F8D-B16A43AFE44C}"/>
              </a:ext>
            </a:extLst>
          </p:cNvPr>
          <p:cNvGrpSpPr/>
          <p:nvPr/>
        </p:nvGrpSpPr>
        <p:grpSpPr>
          <a:xfrm>
            <a:off x="947057" y="731500"/>
            <a:ext cx="5236029" cy="444407"/>
            <a:chOff x="0" y="836331"/>
            <a:chExt cx="2974767" cy="1463339"/>
          </a:xfrm>
        </p:grpSpPr>
        <p:sp>
          <p:nvSpPr>
            <p:cNvPr id="18" name="Arrow: Chevron 17">
              <a:extLst>
                <a:ext uri="{FF2B5EF4-FFF2-40B4-BE49-F238E27FC236}">
                  <a16:creationId xmlns:a16="http://schemas.microsoft.com/office/drawing/2014/main" id="{5A46298E-37BA-4203-B59B-FC0DA0C24EFF}"/>
                </a:ext>
              </a:extLst>
            </p:cNvPr>
            <p:cNvSpPr/>
            <p:nvPr/>
          </p:nvSpPr>
          <p:spPr>
            <a:xfrm>
              <a:off x="0" y="836331"/>
              <a:ext cx="2974767" cy="1463339"/>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9" name="Arrow: Chevron 4">
              <a:extLst>
                <a:ext uri="{FF2B5EF4-FFF2-40B4-BE49-F238E27FC236}">
                  <a16:creationId xmlns:a16="http://schemas.microsoft.com/office/drawing/2014/main" id="{7B7D19E8-337A-4DDC-A05E-968327D18DF1}"/>
                </a:ext>
              </a:extLst>
            </p:cNvPr>
            <p:cNvSpPr txBox="1"/>
            <p:nvPr/>
          </p:nvSpPr>
          <p:spPr>
            <a:xfrm>
              <a:off x="148213" y="836331"/>
              <a:ext cx="2618513" cy="14633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90000"/>
                </a:lnSpc>
                <a:spcBef>
                  <a:spcPct val="0"/>
                </a:spcBef>
                <a:spcAft>
                  <a:spcPct val="35000"/>
                </a:spcAft>
              </a:pPr>
              <a:r>
                <a:rPr lang="en-US" sz="1400" dirty="0">
                  <a:solidFill>
                    <a:srgbClr val="002060"/>
                  </a:solidFill>
                  <a:latin typeface="Trebuchet MS" panose="020B0603020202020204" pitchFamily="34" charset="0"/>
                </a:rPr>
                <a:t>Research </a:t>
              </a:r>
              <a:r>
                <a:rPr lang="en-US" sz="1400" dirty="0" err="1">
                  <a:solidFill>
                    <a:srgbClr val="002060"/>
                  </a:solidFill>
                  <a:latin typeface="Trebuchet MS" panose="020B0603020202020204" pitchFamily="34" charset="0"/>
                </a:rPr>
                <a:t>organisations</a:t>
              </a:r>
              <a:r>
                <a:rPr lang="en-US" sz="1400" dirty="0">
                  <a:solidFill>
                    <a:srgbClr val="002060"/>
                  </a:solidFill>
                  <a:latin typeface="Trebuchet MS" panose="020B0603020202020204" pitchFamily="34" charset="0"/>
                </a:rPr>
                <a:t> participating in joint research projects (RCO07)</a:t>
              </a:r>
            </a:p>
          </p:txBody>
        </p:sp>
      </p:grpSp>
      <p:grpSp>
        <p:nvGrpSpPr>
          <p:cNvPr id="20" name="Group 19">
            <a:extLst>
              <a:ext uri="{FF2B5EF4-FFF2-40B4-BE49-F238E27FC236}">
                <a16:creationId xmlns:a16="http://schemas.microsoft.com/office/drawing/2014/main" id="{5E3C3E6F-CC63-4C42-B6E4-C5DCFB5D314F}"/>
              </a:ext>
            </a:extLst>
          </p:cNvPr>
          <p:cNvGrpSpPr/>
          <p:nvPr/>
        </p:nvGrpSpPr>
        <p:grpSpPr>
          <a:xfrm>
            <a:off x="947057" y="1245635"/>
            <a:ext cx="5236028" cy="444407"/>
            <a:chOff x="5239306" y="388851"/>
            <a:chExt cx="2525696" cy="444407"/>
          </a:xfrm>
        </p:grpSpPr>
        <p:sp>
          <p:nvSpPr>
            <p:cNvPr id="21" name="Arrow: Chevron 20">
              <a:extLst>
                <a:ext uri="{FF2B5EF4-FFF2-40B4-BE49-F238E27FC236}">
                  <a16:creationId xmlns:a16="http://schemas.microsoft.com/office/drawing/2014/main" id="{185C7576-A21C-45F8-B728-03CC79259822}"/>
                </a:ext>
              </a:extLst>
            </p:cNvPr>
            <p:cNvSpPr/>
            <p:nvPr/>
          </p:nvSpPr>
          <p:spPr>
            <a:xfrm>
              <a:off x="5239306" y="388851"/>
              <a:ext cx="2525696" cy="444407"/>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22" name="Arrow: Chevron 4">
              <a:extLst>
                <a:ext uri="{FF2B5EF4-FFF2-40B4-BE49-F238E27FC236}">
                  <a16:creationId xmlns:a16="http://schemas.microsoft.com/office/drawing/2014/main" id="{9C578145-5C53-428E-AB8C-D8753AB4D4E7}"/>
                </a:ext>
              </a:extLst>
            </p:cNvPr>
            <p:cNvSpPr txBox="1"/>
            <p:nvPr/>
          </p:nvSpPr>
          <p:spPr>
            <a:xfrm>
              <a:off x="5386162" y="530514"/>
              <a:ext cx="2181188" cy="2695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lang="en-US" sz="1400" kern="1200" dirty="0">
                  <a:solidFill>
                    <a:srgbClr val="002060"/>
                  </a:solidFill>
                  <a:latin typeface="Trebuchet MS" panose="020B0603020202020204" pitchFamily="34" charset="0"/>
                  <a:ea typeface="+mn-ea"/>
                  <a:cs typeface="+mn-cs"/>
                </a:rPr>
                <a:t>Participations in joint actions across borders (RCO81</a:t>
              </a:r>
              <a:r>
                <a:rPr lang="en-US" sz="1400" b="1" kern="1200" dirty="0">
                  <a:solidFill>
                    <a:srgbClr val="002060"/>
                  </a:solidFill>
                  <a:latin typeface="Trebuchet MS" panose="020B0603020202020204" pitchFamily="34" charset="0"/>
                  <a:ea typeface="+mn-ea"/>
                  <a:cs typeface="+mn-cs"/>
                </a:rPr>
                <a:t>)</a:t>
              </a:r>
            </a:p>
            <a:p>
              <a:pPr marL="0" lvl="0" indent="0" algn="ctr" defTabSz="444500">
                <a:lnSpc>
                  <a:spcPct val="90000"/>
                </a:lnSpc>
                <a:spcBef>
                  <a:spcPct val="0"/>
                </a:spcBef>
                <a:spcAft>
                  <a:spcPct val="35000"/>
                </a:spcAft>
                <a:buNone/>
              </a:pPr>
              <a:endParaRPr lang="en-US" sz="800" b="1" kern="1200" dirty="0">
                <a:solidFill>
                  <a:srgbClr val="002060"/>
                </a:solidFill>
                <a:latin typeface="Trebuchet MS" panose="020B0603020202020204" pitchFamily="34" charset="0"/>
                <a:ea typeface="+mn-ea"/>
                <a:cs typeface="+mn-cs"/>
              </a:endParaRPr>
            </a:p>
          </p:txBody>
        </p:sp>
      </p:grpSp>
      <p:grpSp>
        <p:nvGrpSpPr>
          <p:cNvPr id="23" name="Group 22">
            <a:extLst>
              <a:ext uri="{FF2B5EF4-FFF2-40B4-BE49-F238E27FC236}">
                <a16:creationId xmlns:a16="http://schemas.microsoft.com/office/drawing/2014/main" id="{80F09150-7C4E-47FE-A8AE-5E816E24AF8C}"/>
              </a:ext>
            </a:extLst>
          </p:cNvPr>
          <p:cNvGrpSpPr/>
          <p:nvPr/>
        </p:nvGrpSpPr>
        <p:grpSpPr>
          <a:xfrm>
            <a:off x="947057" y="1743064"/>
            <a:ext cx="5236028" cy="444407"/>
            <a:chOff x="5232635" y="837348"/>
            <a:chExt cx="2586428" cy="470744"/>
          </a:xfrm>
        </p:grpSpPr>
        <p:sp>
          <p:nvSpPr>
            <p:cNvPr id="24" name="Arrow: Chevron 23">
              <a:extLst>
                <a:ext uri="{FF2B5EF4-FFF2-40B4-BE49-F238E27FC236}">
                  <a16:creationId xmlns:a16="http://schemas.microsoft.com/office/drawing/2014/main" id="{58C8194B-3D64-43AD-A262-F96E8B272D08}"/>
                </a:ext>
              </a:extLst>
            </p:cNvPr>
            <p:cNvSpPr/>
            <p:nvPr/>
          </p:nvSpPr>
          <p:spPr>
            <a:xfrm>
              <a:off x="5232635" y="837348"/>
              <a:ext cx="2586428" cy="470744"/>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25" name="Arrow: Chevron 4">
              <a:extLst>
                <a:ext uri="{FF2B5EF4-FFF2-40B4-BE49-F238E27FC236}">
                  <a16:creationId xmlns:a16="http://schemas.microsoft.com/office/drawing/2014/main" id="{068AEE7F-DFAD-4F24-AD6B-D2F7A29A0A97}"/>
                </a:ext>
              </a:extLst>
            </p:cNvPr>
            <p:cNvSpPr txBox="1"/>
            <p:nvPr/>
          </p:nvSpPr>
          <p:spPr>
            <a:xfrm>
              <a:off x="5270545" y="897675"/>
              <a:ext cx="2296139" cy="3234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400" kern="1200" dirty="0" err="1">
                  <a:solidFill>
                    <a:srgbClr val="002060"/>
                  </a:solidFill>
                  <a:latin typeface="Trebuchet MS" panose="020B0603020202020204" pitchFamily="34" charset="0"/>
                  <a:ea typeface="+mn-ea"/>
                  <a:cs typeface="+mn-cs"/>
                </a:rPr>
                <a:t>Organisations</a:t>
              </a:r>
              <a:r>
                <a:rPr lang="en-US" sz="1400" kern="1200" dirty="0">
                  <a:solidFill>
                    <a:srgbClr val="002060"/>
                  </a:solidFill>
                  <a:latin typeface="Trebuchet MS" panose="020B0603020202020204" pitchFamily="34" charset="0"/>
                  <a:ea typeface="+mn-ea"/>
                  <a:cs typeface="+mn-cs"/>
                </a:rPr>
                <a:t> cooperating across borders (RCO87)</a:t>
              </a:r>
              <a:r>
                <a:rPr lang="en-US" sz="1400" b="1" kern="1200" dirty="0">
                  <a:solidFill>
                    <a:srgbClr val="002060"/>
                  </a:solidFill>
                  <a:latin typeface="Trebuchet MS" panose="020B0603020202020204" pitchFamily="34" charset="0"/>
                  <a:ea typeface="+mn-ea"/>
                  <a:cs typeface="+mn-cs"/>
                </a:rPr>
                <a:t> </a:t>
              </a:r>
            </a:p>
          </p:txBody>
        </p:sp>
      </p:grpSp>
      <p:grpSp>
        <p:nvGrpSpPr>
          <p:cNvPr id="26" name="Group 25">
            <a:extLst>
              <a:ext uri="{FF2B5EF4-FFF2-40B4-BE49-F238E27FC236}">
                <a16:creationId xmlns:a16="http://schemas.microsoft.com/office/drawing/2014/main" id="{411686B3-8A5A-407E-BC8C-4915F580177C}"/>
              </a:ext>
            </a:extLst>
          </p:cNvPr>
          <p:cNvGrpSpPr/>
          <p:nvPr/>
        </p:nvGrpSpPr>
        <p:grpSpPr>
          <a:xfrm>
            <a:off x="947057" y="2238657"/>
            <a:ext cx="5236028" cy="516089"/>
            <a:chOff x="5247710" y="1285758"/>
            <a:chExt cx="2579757" cy="516089"/>
          </a:xfrm>
        </p:grpSpPr>
        <p:sp>
          <p:nvSpPr>
            <p:cNvPr id="27" name="Arrow: Chevron 26">
              <a:extLst>
                <a:ext uri="{FF2B5EF4-FFF2-40B4-BE49-F238E27FC236}">
                  <a16:creationId xmlns:a16="http://schemas.microsoft.com/office/drawing/2014/main" id="{60D4A394-33B9-41BD-9FEA-697D9ED125C5}"/>
                </a:ext>
              </a:extLst>
            </p:cNvPr>
            <p:cNvSpPr/>
            <p:nvPr/>
          </p:nvSpPr>
          <p:spPr>
            <a:xfrm>
              <a:off x="5247710" y="1303345"/>
              <a:ext cx="2579757" cy="452863"/>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28" name="Arrow: Chevron 4">
              <a:extLst>
                <a:ext uri="{FF2B5EF4-FFF2-40B4-BE49-F238E27FC236}">
                  <a16:creationId xmlns:a16="http://schemas.microsoft.com/office/drawing/2014/main" id="{C2E139FE-778D-45D8-9479-7C773823B15E}"/>
                </a:ext>
              </a:extLst>
            </p:cNvPr>
            <p:cNvSpPr txBox="1"/>
            <p:nvPr/>
          </p:nvSpPr>
          <p:spPr>
            <a:xfrm>
              <a:off x="5409876" y="1285758"/>
              <a:ext cx="2299103" cy="5160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400" kern="1200" dirty="0">
                  <a:solidFill>
                    <a:srgbClr val="002060"/>
                  </a:solidFill>
                  <a:latin typeface="Trebuchet MS" panose="020B0603020202020204" pitchFamily="34" charset="0"/>
                  <a:ea typeface="+mn-ea"/>
                  <a:cs typeface="+mn-cs"/>
                </a:rPr>
                <a:t>Public events across borders jointly organized (RCO115)</a:t>
              </a:r>
            </a:p>
          </p:txBody>
        </p:sp>
      </p:grpSp>
      <p:sp>
        <p:nvSpPr>
          <p:cNvPr id="29" name="Arrow: Right 28">
            <a:extLst>
              <a:ext uri="{FF2B5EF4-FFF2-40B4-BE49-F238E27FC236}">
                <a16:creationId xmlns:a16="http://schemas.microsoft.com/office/drawing/2014/main" id="{C55F6D81-4FC1-4A7B-AF63-D77DDA7D5983}"/>
              </a:ext>
            </a:extLst>
          </p:cNvPr>
          <p:cNvSpPr/>
          <p:nvPr/>
        </p:nvSpPr>
        <p:spPr>
          <a:xfrm>
            <a:off x="6252018" y="1617195"/>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CD6602B1-734C-43B7-AB78-6CBBDABD8518}"/>
              </a:ext>
            </a:extLst>
          </p:cNvPr>
          <p:cNvSpPr/>
          <p:nvPr/>
        </p:nvSpPr>
        <p:spPr>
          <a:xfrm>
            <a:off x="9400430" y="5577554"/>
            <a:ext cx="382890" cy="8037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248761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5193" y="281940"/>
            <a:ext cx="2266974" cy="533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110343" y="863995"/>
          <a:ext cx="10613571" cy="548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9" name="Diagram 8">
            <a:extLst>
              <a:ext uri="{FF2B5EF4-FFF2-40B4-BE49-F238E27FC236}">
                <a16:creationId xmlns:a16="http://schemas.microsoft.com/office/drawing/2014/main" id="{0568D214-A3C9-4789-9722-2E675215355C}"/>
              </a:ext>
            </a:extLst>
          </p:cNvPr>
          <p:cNvGraphicFramePr/>
          <p:nvPr/>
        </p:nvGraphicFramePr>
        <p:xfrm>
          <a:off x="7315201" y="1176843"/>
          <a:ext cx="4093028" cy="105591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3" name="Rectangle: Rounded Corners 12">
            <a:extLst>
              <a:ext uri="{FF2B5EF4-FFF2-40B4-BE49-F238E27FC236}">
                <a16:creationId xmlns:a16="http://schemas.microsoft.com/office/drawing/2014/main" id="{F21CF2E4-C18C-4953-90AB-F32851C1C62B}"/>
              </a:ext>
            </a:extLst>
          </p:cNvPr>
          <p:cNvSpPr/>
          <p:nvPr/>
        </p:nvSpPr>
        <p:spPr>
          <a:xfrm>
            <a:off x="707571" y="2545605"/>
            <a:ext cx="11255829" cy="411763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Definition</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counts</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the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number of jointly developed solutions from joint actions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(including as a result of pilot actions) implemented by supported projects</a:t>
            </a:r>
          </a:p>
          <a:p>
            <a:pPr algn="just"/>
            <a:endPar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endParaRPr>
          </a:p>
          <a:p>
            <a:pPr algn="just"/>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Solution = an action or a process of </a:t>
            </a:r>
            <a:r>
              <a:rPr lang="en-US"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solving a problem</a:t>
            </a:r>
          </a:p>
          <a:p>
            <a:pPr algn="just"/>
            <a:endPar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Criteria</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(cumulative):</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be jointly developed (draft and design) by project partners </a:t>
            </a:r>
            <a:r>
              <a:rPr lang="en-US" b="1" dirty="0">
                <a:solidFill>
                  <a:srgbClr val="002060"/>
                </a:solidFill>
                <a:latin typeface="Trebuchet MS" panose="020B0603020202020204" pitchFamily="34" charset="0"/>
              </a:rPr>
              <a:t>from</a:t>
            </a:r>
            <a:r>
              <a:rPr lang="en-US" dirty="0">
                <a:solidFill>
                  <a:srgbClr val="002060"/>
                </a:solidFill>
                <a:latin typeface="Trebuchet MS" panose="020B0603020202020204" pitchFamily="34" charset="0"/>
              </a:rPr>
              <a:t> </a:t>
            </a:r>
            <a:r>
              <a:rPr lang="en-US" b="1" dirty="0">
                <a:solidFill>
                  <a:srgbClr val="002060"/>
                </a:solidFill>
                <a:latin typeface="Trebuchet MS" panose="020B0603020202020204" pitchFamily="34" charset="0"/>
              </a:rPr>
              <a:t>at least 2 countries</a:t>
            </a:r>
            <a:r>
              <a:rPr lang="en-US" dirty="0">
                <a:solidFill>
                  <a:srgbClr val="002060"/>
                </a:solidFill>
                <a:latin typeface="Trebuchet MS" panose="020B0603020202020204" pitchFamily="34" charset="0"/>
              </a:rPr>
              <a:t>, </a:t>
            </a:r>
            <a:r>
              <a:rPr lang="en-US" i="1" dirty="0">
                <a:solidFill>
                  <a:srgbClr val="002060"/>
                </a:solidFill>
                <a:latin typeface="Trebuchet MS" panose="020B0603020202020204" pitchFamily="34"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be developed during project implementation, </a:t>
            </a:r>
            <a:r>
              <a:rPr lang="en-US" i="1" dirty="0">
                <a:solidFill>
                  <a:srgbClr val="002060"/>
                </a:solidFill>
                <a:latin typeface="Trebuchet MS" panose="020B0603020202020204" pitchFamily="34"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include indications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of the actions needed for it to be taken up or to be up-scaled.</a:t>
            </a:r>
          </a:p>
          <a:p>
            <a:pPr algn="just"/>
            <a:endPar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Examples</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jointly developed platform, IT tool, data base, data collection method, etc.</a:t>
            </a:r>
          </a:p>
          <a:p>
            <a:pPr algn="just"/>
            <a:endPar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endParaRPr>
          </a:p>
          <a:p>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1</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solution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developed</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t>
            </a:r>
            <a:r>
              <a:rPr lang="en-US"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RCO 116</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1</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solution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tested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A0A8"/>
                </a:solidFill>
                <a:latin typeface="Trebuchet MS" panose="020B0603020202020204" pitchFamily="34" charset="0"/>
                <a:ea typeface="Times New Roman" panose="02020603050405020304" pitchFamily="18" charset="0"/>
                <a:cs typeface="Trebuchet MS" panose="020B0603020202020204" pitchFamily="34" charset="0"/>
              </a:rPr>
              <a:t>RCO 84</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1/0</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solution further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implemented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A0A8"/>
                </a:solidFill>
                <a:latin typeface="Trebuchet MS" panose="020B0603020202020204" pitchFamily="34" charset="0"/>
                <a:ea typeface="Times New Roman" panose="02020603050405020304" pitchFamily="18" charset="0"/>
                <a:cs typeface="Trebuchet MS" panose="020B0603020202020204" pitchFamily="34" charset="0"/>
              </a:rPr>
              <a:t>RCR 104</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t>
            </a:r>
          </a:p>
        </p:txBody>
      </p:sp>
      <p:sp>
        <p:nvSpPr>
          <p:cNvPr id="10" name="Arrow: Right 9">
            <a:extLst>
              <a:ext uri="{FF2B5EF4-FFF2-40B4-BE49-F238E27FC236}">
                <a16:creationId xmlns:a16="http://schemas.microsoft.com/office/drawing/2014/main" id="{3012F976-9B1E-4ABB-BCAA-9C33BB88B3D3}"/>
              </a:ext>
            </a:extLst>
          </p:cNvPr>
          <p:cNvSpPr/>
          <p:nvPr/>
        </p:nvSpPr>
        <p:spPr>
          <a:xfrm>
            <a:off x="6692987" y="1645759"/>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4E6F3743-D87A-4561-BD77-2C5B28EB37B3}"/>
              </a:ext>
            </a:extLst>
          </p:cNvPr>
          <p:cNvSpPr/>
          <p:nvPr/>
        </p:nvSpPr>
        <p:spPr>
          <a:xfrm flipV="1">
            <a:off x="5904555" y="6385198"/>
            <a:ext cx="382890" cy="45719"/>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329363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708" y="53511"/>
            <a:ext cx="2692750" cy="6929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177251" y="971620"/>
          <a:ext cx="9963557" cy="548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18643"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Rounded Corners 10">
            <a:extLst>
              <a:ext uri="{FF2B5EF4-FFF2-40B4-BE49-F238E27FC236}">
                <a16:creationId xmlns:a16="http://schemas.microsoft.com/office/drawing/2014/main" id="{DD898408-6C4F-4F47-B646-901374509ACE}"/>
              </a:ext>
            </a:extLst>
          </p:cNvPr>
          <p:cNvSpPr/>
          <p:nvPr/>
        </p:nvSpPr>
        <p:spPr>
          <a:xfrm>
            <a:off x="1051192" y="2270055"/>
            <a:ext cx="10687538" cy="42591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a:t>
            </a:r>
            <a:r>
              <a:rPr lang="en-US"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a:t>
            </a:r>
            <a:r>
              <a:rPr lang="en-US" dirty="0">
                <a:solidFill>
                  <a:srgbClr val="002060"/>
                </a:solidFill>
                <a:latin typeface="Trebuchet MS" panose="020B0603020202020204" pitchFamily="34" charset="0"/>
              </a:rPr>
              <a:t> the </a:t>
            </a:r>
            <a:r>
              <a:rPr lang="en-US" b="1" dirty="0">
                <a:solidFill>
                  <a:srgbClr val="002060"/>
                </a:solidFill>
                <a:latin typeface="Trebuchet MS" panose="020B0603020202020204" pitchFamily="34" charset="0"/>
              </a:rPr>
              <a:t>pilot actions developed jointly and implemented </a:t>
            </a:r>
            <a:r>
              <a:rPr lang="en-US" dirty="0">
                <a:solidFill>
                  <a:srgbClr val="002060"/>
                </a:solidFill>
                <a:latin typeface="Trebuchet MS" panose="020B0603020202020204" pitchFamily="34" charset="0"/>
              </a:rPr>
              <a:t>by a project; </a:t>
            </a:r>
          </a:p>
          <a:p>
            <a:pPr algn="just"/>
            <a:endParaRPr lang="en-US" dirty="0">
              <a:solidFill>
                <a:srgbClr val="002060"/>
              </a:solidFill>
              <a:latin typeface="Trebuchet MS" panose="020B0603020202020204" pitchFamily="34" charset="0"/>
            </a:endParaRPr>
          </a:p>
          <a:p>
            <a:pPr algn="just"/>
            <a:r>
              <a:rPr lang="en-US" dirty="0">
                <a:solidFill>
                  <a:srgbClr val="002060"/>
                </a:solidFill>
                <a:latin typeface="Trebuchet MS" panose="020B0603020202020204" pitchFamily="34" charset="0"/>
              </a:rPr>
              <a:t>Pilot action = a practical </a:t>
            </a:r>
            <a:r>
              <a:rPr lang="en-US" dirty="0">
                <a:solidFill>
                  <a:srgbClr val="C00000"/>
                </a:solidFill>
                <a:latin typeface="Trebuchet MS" panose="020B0603020202020204" pitchFamily="34" charset="0"/>
              </a:rPr>
              <a:t>implementation of newly developed solutions</a:t>
            </a:r>
            <a:endParaRPr lang="en-US" dirty="0">
              <a:solidFill>
                <a:srgbClr val="002060"/>
              </a:solidFill>
              <a:latin typeface="Trebuchet MS" panose="020B0603020202020204" pitchFamily="34" charset="0"/>
            </a:endParaRP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rPr>
              <a:t> (cumulative):</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needs to be developed AND implemented within the project, </a:t>
            </a:r>
            <a:r>
              <a:rPr lang="en-US" i="1" dirty="0">
                <a:solidFill>
                  <a:srgbClr val="002060"/>
                </a:solidFill>
                <a:latin typeface="Trebuchet MS" panose="020B0603020202020204" pitchFamily="34" charset="0"/>
                <a:cs typeface="Times New Roman" panose="02020603050405020304" pitchFamily="18"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implementation should be </a:t>
            </a:r>
            <a:r>
              <a:rPr lang="en-US" dirty="0" err="1">
                <a:solidFill>
                  <a:srgbClr val="002060"/>
                </a:solidFill>
                <a:latin typeface="Trebuchet MS" panose="020B0603020202020204" pitchFamily="34" charset="0"/>
                <a:cs typeface="Times New Roman" panose="02020603050405020304" pitchFamily="18" charset="0"/>
              </a:rPr>
              <a:t>finalised</a:t>
            </a:r>
            <a:r>
              <a:rPr lang="en-US" dirty="0">
                <a:solidFill>
                  <a:srgbClr val="002060"/>
                </a:solidFill>
                <a:latin typeface="Trebuchet MS" panose="020B0603020202020204" pitchFamily="34" charset="0"/>
                <a:cs typeface="Times New Roman" panose="02020603050405020304" pitchFamily="18" charset="0"/>
              </a:rPr>
              <a:t> by the end of the project, </a:t>
            </a:r>
            <a:r>
              <a:rPr lang="en-US" i="1" dirty="0">
                <a:solidFill>
                  <a:srgbClr val="002060"/>
                </a:solidFill>
                <a:latin typeface="Trebuchet MS" panose="020B0603020202020204" pitchFamily="34" charset="0"/>
                <a:cs typeface="Times New Roman" panose="02020603050405020304" pitchFamily="18" charset="0"/>
              </a:rPr>
              <a:t>and</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it implies </a:t>
            </a:r>
            <a:r>
              <a:rPr lang="en-US" dirty="0">
                <a:solidFill>
                  <a:srgbClr val="002060"/>
                </a:solidFill>
                <a:latin typeface="Trebuchet MS" panose="020B0603020202020204" pitchFamily="34" charset="0"/>
              </a:rPr>
              <a:t>the involvement of organizations </a:t>
            </a:r>
            <a:r>
              <a:rPr lang="en-US" b="1" dirty="0">
                <a:solidFill>
                  <a:srgbClr val="002060"/>
                </a:solidFill>
                <a:latin typeface="Trebuchet MS" panose="020B0603020202020204" pitchFamily="34" charset="0"/>
              </a:rPr>
              <a:t>from at least 2 countries</a:t>
            </a:r>
            <a:r>
              <a:rPr lang="en-US" dirty="0">
                <a:solidFill>
                  <a:srgbClr val="002060"/>
                </a:solidFill>
                <a:latin typeface="Trebuchet MS" panose="020B0603020202020204" pitchFamily="34" charset="0"/>
              </a:rPr>
              <a:t>.</a:t>
            </a:r>
          </a:p>
          <a:p>
            <a:pPr algn="just"/>
            <a:endParaRPr lang="en-US" b="1"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Examples</a:t>
            </a:r>
            <a:r>
              <a:rPr lang="en-US" b="1" dirty="0">
                <a:solidFill>
                  <a:srgbClr val="002060"/>
                </a:solidFill>
                <a:latin typeface="Trebuchet MS" panose="020B0603020202020204" pitchFamily="34" charset="0"/>
              </a:rPr>
              <a:t>:</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a</a:t>
            </a:r>
            <a:r>
              <a:rPr lang="en-US" dirty="0">
                <a:solidFill>
                  <a:srgbClr val="002060"/>
                </a:solidFill>
                <a:latin typeface="Trebuchet MS" panose="020B0603020202020204" pitchFamily="34" charset="0"/>
                <a:cs typeface="Times New Roman" panose="02020603050405020304" pitchFamily="18" charset="0"/>
              </a:rPr>
              <a:t> small scale investment to </a:t>
            </a:r>
            <a:r>
              <a:rPr lang="en-US" b="1" dirty="0">
                <a:solidFill>
                  <a:srgbClr val="002060"/>
                </a:solidFill>
                <a:latin typeface="Trebuchet MS" panose="020B0603020202020204" pitchFamily="34" charset="0"/>
                <a:cs typeface="Times New Roman" panose="02020603050405020304" pitchFamily="18" charset="0"/>
              </a:rPr>
              <a:t>test</a:t>
            </a:r>
            <a:r>
              <a:rPr lang="en-US" dirty="0">
                <a:solidFill>
                  <a:srgbClr val="002060"/>
                </a:solidFill>
                <a:latin typeface="Trebuchet MS" panose="020B0603020202020204" pitchFamily="34" charset="0"/>
                <a:cs typeface="Times New Roman" panose="02020603050405020304" pitchFamily="18" charset="0"/>
              </a:rPr>
              <a:t> the effectiveness of a solution; </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cs typeface="Times New Roman" panose="02020603050405020304" pitchFamily="18" charset="0"/>
              </a:rPr>
              <a:t>a data collection</a:t>
            </a:r>
            <a:r>
              <a:rPr lang="en-US" dirty="0">
                <a:solidFill>
                  <a:srgbClr val="002060"/>
                </a:solidFill>
                <a:latin typeface="Trebuchet MS" panose="020B0603020202020204" pitchFamily="34" charset="0"/>
              </a:rPr>
              <a:t>/algorithm </a:t>
            </a:r>
            <a:r>
              <a:rPr lang="en-US" b="1" dirty="0">
                <a:solidFill>
                  <a:srgbClr val="002060"/>
                </a:solidFill>
                <a:latin typeface="Trebuchet MS" panose="020B0603020202020204" pitchFamily="34" charset="0"/>
              </a:rPr>
              <a:t>tested</a:t>
            </a:r>
            <a:r>
              <a:rPr lang="en-US" dirty="0">
                <a:solidFill>
                  <a:srgbClr val="002060"/>
                </a:solidFill>
                <a:latin typeface="Trebuchet MS" panose="020B0603020202020204" pitchFamily="34" charset="0"/>
              </a:rPr>
              <a:t> or </a:t>
            </a:r>
            <a:r>
              <a:rPr lang="en-US" b="1" dirty="0">
                <a:solidFill>
                  <a:srgbClr val="002060"/>
                </a:solidFill>
                <a:latin typeface="Trebuchet MS" panose="020B0603020202020204" pitchFamily="34" charset="0"/>
              </a:rPr>
              <a:t>piloted</a:t>
            </a:r>
            <a:r>
              <a:rPr lang="en-US" dirty="0">
                <a:solidFill>
                  <a:srgbClr val="002060"/>
                </a:solidFill>
                <a:latin typeface="Trebuchet MS" panose="020B0603020202020204" pitchFamily="34" charset="0"/>
              </a:rPr>
              <a:t> in a relevant </a:t>
            </a:r>
            <a:r>
              <a:rPr lang="en-US" dirty="0" err="1">
                <a:solidFill>
                  <a:srgbClr val="002060"/>
                </a:solidFill>
                <a:latin typeface="Trebuchet MS" panose="020B0603020202020204" pitchFamily="34" charset="0"/>
              </a:rPr>
              <a:t>organisation</a:t>
            </a:r>
            <a:r>
              <a:rPr lang="en-US" dirty="0">
                <a:solidFill>
                  <a:srgbClr val="002060"/>
                </a:solidFill>
                <a:latin typeface="Trebuchet MS" panose="020B0603020202020204" pitchFamily="34" charset="0"/>
              </a:rPr>
              <a:t> by the end of the project;</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rPr>
              <a:t>an existing method applied to </a:t>
            </a:r>
            <a:r>
              <a:rPr lang="en-US" b="1" dirty="0">
                <a:solidFill>
                  <a:srgbClr val="002060"/>
                </a:solidFill>
                <a:latin typeface="Trebuchet MS" panose="020B0603020202020204" pitchFamily="34" charset="0"/>
              </a:rPr>
              <a:t>demonstrate</a:t>
            </a:r>
            <a:r>
              <a:rPr lang="en-US" dirty="0">
                <a:solidFill>
                  <a:srgbClr val="002060"/>
                </a:solidFill>
                <a:latin typeface="Trebuchet MS" panose="020B0603020202020204" pitchFamily="34" charset="0"/>
              </a:rPr>
              <a:t> its applicability to a certain sector/territory.</a:t>
            </a:r>
          </a:p>
        </p:txBody>
      </p:sp>
      <p:graphicFrame>
        <p:nvGraphicFramePr>
          <p:cNvPr id="9" name="Diagram 8">
            <a:extLst>
              <a:ext uri="{FF2B5EF4-FFF2-40B4-BE49-F238E27FC236}">
                <a16:creationId xmlns:a16="http://schemas.microsoft.com/office/drawing/2014/main" id="{0568D214-A3C9-4789-9722-2E675215355C}"/>
              </a:ext>
            </a:extLst>
          </p:cNvPr>
          <p:cNvGraphicFramePr/>
          <p:nvPr/>
        </p:nvGraphicFramePr>
        <p:xfrm>
          <a:off x="7046201" y="971620"/>
          <a:ext cx="4359765" cy="108501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 name="Arrow: Right 9">
            <a:extLst>
              <a:ext uri="{FF2B5EF4-FFF2-40B4-BE49-F238E27FC236}">
                <a16:creationId xmlns:a16="http://schemas.microsoft.com/office/drawing/2014/main" id="{D0F26AAE-9B39-4F37-AA53-AFB66AD12713}"/>
              </a:ext>
            </a:extLst>
          </p:cNvPr>
          <p:cNvSpPr/>
          <p:nvPr/>
        </p:nvSpPr>
        <p:spPr>
          <a:xfrm>
            <a:off x="7046201" y="1437093"/>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21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0192D459-FCE7-47CA-AB13-2787C1BD3D6E}"/>
              </a:ext>
            </a:extLst>
          </p:cNvPr>
          <p:cNvSpPr txBox="1"/>
          <p:nvPr/>
        </p:nvSpPr>
        <p:spPr>
          <a:xfrm>
            <a:off x="762081" y="1083835"/>
            <a:ext cx="3955313"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Interreg NEXT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Black Sea Basin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Info 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2</a:t>
            </a:r>
            <a:r>
              <a:rPr kumimoji="0" lang="en-GB" sz="2800" b="1" i="0" u="none" strike="noStrike" kern="1200" cap="none" spc="0" normalizeH="0" baseline="3000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nd</a:t>
            </a:r>
            <a:r>
              <a:rPr kumimoji="0" lang="en-GB"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 calls for proposals</a:t>
            </a:r>
            <a:endParaRPr kumimoji="0" lang="en-GB" sz="2800" b="1"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Varna, Bulgaria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rPr>
              <a:t>21</a:t>
            </a:r>
            <a:r>
              <a:rPr lang="en-GB" sz="2400" b="1" baseline="30000" dirty="0">
                <a:solidFill>
                  <a:srgbClr val="002060"/>
                </a:solidFill>
                <a:effectLst>
                  <a:outerShdw blurRad="38100" dist="38100" dir="2700000" algn="tl">
                    <a:srgbClr val="000000">
                      <a:alpha val="43137"/>
                    </a:srgbClr>
                  </a:outerShdw>
                </a:effectLst>
                <a:latin typeface="Trebuchet MS" panose="020B0603020202020204" pitchFamily="34" charset="0"/>
              </a:rPr>
              <a:t>st</a:t>
            </a:r>
            <a:r>
              <a:rPr kumimoji="0" lang="en-GB"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ebuchet MS" panose="020B0603020202020204" pitchFamily="34" charset="0"/>
                <a:ea typeface="+mn-ea"/>
                <a:cs typeface="+mn-cs"/>
              </a:rPr>
              <a:t> of May 2024</a:t>
            </a:r>
          </a:p>
        </p:txBody>
      </p:sp>
      <p:grpSp>
        <p:nvGrpSpPr>
          <p:cNvPr id="38" name="Group 37">
            <a:extLst>
              <a:ext uri="{FF2B5EF4-FFF2-40B4-BE49-F238E27FC236}">
                <a16:creationId xmlns:a16="http://schemas.microsoft.com/office/drawing/2014/main" id="{CC327164-17FF-4DE0-9E9B-F7CEF524BDCA}"/>
              </a:ext>
            </a:extLst>
          </p:cNvPr>
          <p:cNvGrpSpPr/>
          <p:nvPr/>
        </p:nvGrpSpPr>
        <p:grpSpPr>
          <a:xfrm>
            <a:off x="-12636917" y="339046"/>
            <a:ext cx="12565845" cy="6130385"/>
            <a:chOff x="-9296849" y="0"/>
            <a:chExt cx="12482920" cy="6913626"/>
          </a:xfrm>
        </p:grpSpPr>
        <p:sp>
          <p:nvSpPr>
            <p:cNvPr id="15" name="Rectangle 14">
              <a:extLst>
                <a:ext uri="{FF2B5EF4-FFF2-40B4-BE49-F238E27FC236}">
                  <a16:creationId xmlns:a16="http://schemas.microsoft.com/office/drawing/2014/main" id="{CFC2F059-8E54-4001-8796-4C372505F15C}"/>
                </a:ext>
              </a:extLst>
            </p:cNvPr>
            <p:cNvSpPr/>
            <p:nvPr/>
          </p:nvSpPr>
          <p:spPr>
            <a:xfrm>
              <a:off x="-929684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9CA5D056-97B8-4FFF-9320-5B4740BDA197}"/>
                </a:ext>
              </a:extLst>
            </p:cNvPr>
            <p:cNvSpPr/>
            <p:nvPr/>
          </p:nvSpPr>
          <p:spPr>
            <a:xfrm>
              <a:off x="2728871" y="5879592"/>
              <a:ext cx="457200" cy="978408"/>
            </a:xfrm>
            <a:prstGeom prst="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49ECC404-AFC9-4772-95FF-42E6C31C5C21}"/>
                </a:ext>
              </a:extLst>
            </p:cNvPr>
            <p:cNvSpPr txBox="1"/>
            <p:nvPr/>
          </p:nvSpPr>
          <p:spPr>
            <a:xfrm rot="16200000">
              <a:off x="2387700" y="6137963"/>
              <a:ext cx="10896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0EEF0"/>
                  </a:solidFill>
                  <a:effectLst/>
                  <a:uLnTx/>
                  <a:uFillTx/>
                  <a:latin typeface="Tw Cen MT" panose="020B0602020104020603" pitchFamily="34" charset="0"/>
                  <a:ea typeface="+mn-ea"/>
                  <a:cs typeface="+mn-cs"/>
                </a:rPr>
                <a:t>Slide 1</a:t>
              </a:r>
            </a:p>
          </p:txBody>
        </p:sp>
      </p:grpSp>
      <p:sp>
        <p:nvSpPr>
          <p:cNvPr id="67" name="Rectangle 66">
            <a:extLst>
              <a:ext uri="{FF2B5EF4-FFF2-40B4-BE49-F238E27FC236}">
                <a16:creationId xmlns:a16="http://schemas.microsoft.com/office/drawing/2014/main" id="{CA129AF7-A727-41DB-9B16-6E270BA5A23E}"/>
              </a:ext>
            </a:extLst>
          </p:cNvPr>
          <p:cNvSpPr/>
          <p:nvPr/>
        </p:nvSpPr>
        <p:spPr>
          <a:xfrm>
            <a:off x="-12055092" y="0"/>
            <a:ext cx="12482920" cy="6876653"/>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6" name="Oval 65">
            <a:extLst>
              <a:ext uri="{FF2B5EF4-FFF2-40B4-BE49-F238E27FC236}">
                <a16:creationId xmlns:a16="http://schemas.microsoft.com/office/drawing/2014/main" id="{3085BD9A-7DF0-4A12-91C6-84EC12C32563}"/>
              </a:ext>
            </a:extLst>
          </p:cNvPr>
          <p:cNvSpPr/>
          <p:nvPr/>
        </p:nvSpPr>
        <p:spPr>
          <a:xfrm>
            <a:off x="17691996" y="5106180"/>
            <a:ext cx="355716" cy="280947"/>
          </a:xfrm>
          <a:prstGeom prst="ellipse">
            <a:avLst/>
          </a:prstGeom>
          <a:solidFill>
            <a:srgbClr val="F0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37985D4-3B4E-401F-B951-92DF0FCBA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C3620-4DE2-48EF-AF31-0F5DD9BFD6D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948C04B1-7F26-49BA-8CB4-2417168AEF1E}"/>
              </a:ext>
            </a:extLst>
          </p:cNvPr>
          <p:cNvSpPr txBox="1"/>
          <p:nvPr/>
        </p:nvSpPr>
        <p:spPr>
          <a:xfrm>
            <a:off x="7042808" y="339046"/>
            <a:ext cx="4056992"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rebuchet MS" panose="020B0603020202020204" pitchFamily="34" charset="0"/>
                <a:ea typeface="Calibri" panose="020F0502020204030204" pitchFamily="34" charset="0"/>
                <a:cs typeface="Times New Roman" panose="02020603050405020304" pitchFamily="18" charset="0"/>
              </a:rPr>
              <a:t>Slido</a:t>
            </a:r>
            <a:r>
              <a:rPr kumimoji="0" lang="en-US" sz="3200" b="1" i="0" u="none" strike="noStrike" kern="1200" cap="none" spc="0" normalizeH="0" baseline="0" noProof="0" dirty="0">
                <a:ln>
                  <a:noFill/>
                </a:ln>
                <a:solidFill>
                  <a:srgbClr val="002060"/>
                </a:solidFill>
                <a:effectLst/>
                <a:uLnTx/>
                <a:uFillTx/>
                <a:latin typeface="Trebuchet MS" panose="020B0603020202020204" pitchFamily="34" charset="0"/>
                <a:ea typeface="Calibri" panose="020F0502020204030204" pitchFamily="34" charset="0"/>
                <a:cs typeface="Times New Roman" panose="02020603050405020304" pitchFamily="18" charset="0"/>
              </a:rPr>
              <a:t> code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Trebuchet MS" panose="020B0603020202020204" pitchFamily="34" charset="0"/>
                <a:ea typeface="Calibri" panose="020F0502020204030204" pitchFamily="34" charset="0"/>
                <a:cs typeface="Times New Roman" panose="02020603050405020304" pitchFamily="18" charset="0"/>
              </a:rPr>
              <a:t>#2511691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endParaRPr>
          </a:p>
        </p:txBody>
      </p:sp>
      <p:pic>
        <p:nvPicPr>
          <p:cNvPr id="4" name="Picture 3">
            <a:extLst>
              <a:ext uri="{FF2B5EF4-FFF2-40B4-BE49-F238E27FC236}">
                <a16:creationId xmlns:a16="http://schemas.microsoft.com/office/drawing/2014/main" id="{3A5A0C93-9C72-4552-8721-1AD3EDA00D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944" y="1354251"/>
            <a:ext cx="5065856" cy="5065856"/>
          </a:xfrm>
          <a:prstGeom prst="rect">
            <a:avLst/>
          </a:prstGeom>
        </p:spPr>
      </p:pic>
    </p:spTree>
    <p:extLst>
      <p:ext uri="{BB962C8B-B14F-4D97-AF65-F5344CB8AC3E}">
        <p14:creationId xmlns:p14="http://schemas.microsoft.com/office/powerpoint/2010/main" val="26156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876" y="119663"/>
            <a:ext cx="2266974" cy="533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713315" y="2553841"/>
            <a:ext cx="10978739" cy="41844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a:t>
            </a:r>
            <a:r>
              <a:rPr lang="en-US"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the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number of solutions and/or pilot actions</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other than legal or administrative solutions, that are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developed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by supported projects AND are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taken up or up-scaled during the implementation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of the project </a:t>
            </a:r>
            <a:r>
              <a:rPr lang="en-US"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or</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within one year</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after project completion.</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b="1" dirty="0">
                <a:solidFill>
                  <a:srgbClr val="002060"/>
                </a:solidFill>
                <a:latin typeface="Trebuchet MS" panose="020B0603020202020204" pitchFamily="34" charset="0"/>
              </a:rPr>
              <a:t> </a:t>
            </a:r>
          </a:p>
          <a:p>
            <a:pPr marL="800100" lvl="1" indent="-342900" algn="just">
              <a:buFont typeface="Trebuchet MS" panose="020B0603020202020204" pitchFamily="34" charset="0"/>
              <a:buChar char="-"/>
            </a:pPr>
            <a:r>
              <a:rPr lang="en-US" dirty="0" err="1">
                <a:solidFill>
                  <a:srgbClr val="002060"/>
                </a:solidFill>
                <a:latin typeface="Trebuchet MS" panose="020B0603020202020204" pitchFamily="34" charset="0"/>
              </a:rPr>
              <a:t>organisations</a:t>
            </a:r>
            <a:r>
              <a:rPr lang="en-US"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adopting the solutions developed by the project may or may not be a participant in the project</a:t>
            </a:r>
            <a:r>
              <a:rPr lang="en-US" dirty="0">
                <a:solidFill>
                  <a:srgbClr val="002060"/>
                </a:solidFill>
                <a:latin typeface="Trebuchet MS" panose="020B0603020202020204" pitchFamily="34" charset="0"/>
              </a:rPr>
              <a:t>;</a:t>
            </a:r>
          </a:p>
          <a:p>
            <a:pPr marL="800100" lvl="1" indent="-342900" algn="just">
              <a:buFont typeface="Trebuchet MS" panose="020B0603020202020204" pitchFamily="34" charset="0"/>
              <a:buChar char="-"/>
            </a:pP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the uptake / up-scaling should be documented by the adopting organizations in strategies, action plans etc.	</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Examples</a:t>
            </a:r>
            <a:r>
              <a:rPr lang="en-US" b="1" dirty="0">
                <a:solidFill>
                  <a:srgbClr val="002060"/>
                </a:solidFill>
                <a:latin typeface="Trebuchet MS" panose="020B0603020202020204" pitchFamily="34" charset="0"/>
              </a:rPr>
              <a:t>:</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Jointly developed platform, IT tool, data base, data collection method, etc.</a:t>
            </a:r>
          </a:p>
          <a:p>
            <a:pPr algn="just"/>
            <a:endPar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endParaRPr>
          </a:p>
          <a:p>
            <a:pPr algn="just"/>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1</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solution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developed</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a:t>
            </a:r>
            <a:r>
              <a:rPr lang="en-US" dirty="0">
                <a:solidFill>
                  <a:srgbClr val="C00000"/>
                </a:solidFill>
                <a:latin typeface="Trebuchet MS" panose="020B0603020202020204" pitchFamily="34" charset="0"/>
                <a:ea typeface="Times New Roman" panose="02020603050405020304" pitchFamily="18" charset="0"/>
                <a:cs typeface="Trebuchet MS" panose="020B0603020202020204" pitchFamily="34" charset="0"/>
              </a:rPr>
              <a:t>RCO116</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 1 solution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tested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A0A8"/>
                </a:solidFill>
                <a:latin typeface="Trebuchet MS" panose="020B0603020202020204" pitchFamily="34" charset="0"/>
                <a:ea typeface="Times New Roman" panose="02020603050405020304" pitchFamily="18" charset="0"/>
                <a:cs typeface="Trebuchet MS" panose="020B0603020202020204" pitchFamily="34" charset="0"/>
              </a:rPr>
              <a:t>RCO84</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 </a:t>
            </a:r>
            <a:r>
              <a:rPr lang="en-US" b="1"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1/0</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solution further </a:t>
            </a:r>
            <a:r>
              <a:rPr lang="en-US" b="1" u="sng"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implemented</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a:t>
            </a:r>
            <a:r>
              <a:rPr lang="en-US" dirty="0">
                <a:solidFill>
                  <a:srgbClr val="00A0A8"/>
                </a:solidFill>
                <a:latin typeface="Trebuchet MS" panose="020B0603020202020204" pitchFamily="34" charset="0"/>
                <a:ea typeface="Times New Roman" panose="02020603050405020304" pitchFamily="18" charset="0"/>
                <a:cs typeface="Trebuchet MS" panose="020B0603020202020204" pitchFamily="34" charset="0"/>
              </a:rPr>
              <a:t>RCR104</a:t>
            </a:r>
            <a:r>
              <a:rPr lang="en-US" dirty="0">
                <a:solidFill>
                  <a:srgbClr val="002060"/>
                </a:solidFill>
                <a:latin typeface="Trebuchet MS" panose="020B0603020202020204" pitchFamily="34" charset="0"/>
                <a:ea typeface="Times New Roman" panose="02020603050405020304" pitchFamily="18" charset="0"/>
                <a:cs typeface="Trebuchet MS" panose="020B0603020202020204" pitchFamily="34" charset="0"/>
              </a:rPr>
              <a:t>)          target value of RCR104 = n/0</a:t>
            </a:r>
            <a:endParaRPr lang="en-US" dirty="0">
              <a:solidFill>
                <a:srgbClr val="002060"/>
              </a:solidFill>
              <a:latin typeface="Trebuchet MS" panose="020B0603020202020204" pitchFamily="34" charset="0"/>
            </a:endParaRPr>
          </a:p>
        </p:txBody>
      </p:sp>
      <p:sp>
        <p:nvSpPr>
          <p:cNvPr id="3" name="Rectangle: Rounded Corners 2">
            <a:extLst>
              <a:ext uri="{FF2B5EF4-FFF2-40B4-BE49-F238E27FC236}">
                <a16:creationId xmlns:a16="http://schemas.microsoft.com/office/drawing/2014/main" id="{BE5A1503-C762-4263-A51B-87858E5B5C3C}"/>
              </a:ext>
            </a:extLst>
          </p:cNvPr>
          <p:cNvSpPr/>
          <p:nvPr/>
        </p:nvSpPr>
        <p:spPr>
          <a:xfrm>
            <a:off x="7046201" y="852549"/>
            <a:ext cx="4524193" cy="149198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CC935A6-0FB8-41CA-A326-35C2B1B60F21}"/>
              </a:ext>
            </a:extLst>
          </p:cNvPr>
          <p:cNvSpPr txBox="1"/>
          <p:nvPr/>
        </p:nvSpPr>
        <p:spPr>
          <a:xfrm>
            <a:off x="7123926" y="1162298"/>
            <a:ext cx="4368741" cy="872483"/>
          </a:xfrm>
          <a:prstGeom prst="rect">
            <a:avLst/>
          </a:prstGeom>
          <a:noFill/>
        </p:spPr>
        <p:txBody>
          <a:bodyPr wrap="square">
            <a:spAutoFit/>
          </a:bodyPr>
          <a:lstStyle/>
          <a:p>
            <a:pPr lvl="0" algn="ctr">
              <a:lnSpc>
                <a:spcPct val="150000"/>
              </a:lnSpc>
            </a:pPr>
            <a:r>
              <a:rPr lang="en-US" sz="1800" b="1" dirty="0">
                <a:solidFill>
                  <a:srgbClr val="C00000"/>
                </a:solidFill>
                <a:latin typeface="Trebuchet MS" panose="020B0603020202020204" pitchFamily="34" charset="0"/>
              </a:rPr>
              <a:t>Solutions taken up or up-scaled by </a:t>
            </a:r>
            <a:r>
              <a:rPr lang="en-US" sz="1800" b="1" dirty="0" err="1">
                <a:solidFill>
                  <a:srgbClr val="C00000"/>
                </a:solidFill>
                <a:latin typeface="Trebuchet MS" panose="020B0603020202020204" pitchFamily="34" charset="0"/>
              </a:rPr>
              <a:t>organisations</a:t>
            </a:r>
            <a:r>
              <a:rPr lang="en-US" sz="1800" b="1" dirty="0">
                <a:solidFill>
                  <a:srgbClr val="C00000"/>
                </a:solidFill>
                <a:latin typeface="Trebuchet MS" panose="020B0603020202020204" pitchFamily="34" charset="0"/>
              </a:rPr>
              <a:t> (RCR104)</a:t>
            </a:r>
          </a:p>
        </p:txBody>
      </p:sp>
      <p:grpSp>
        <p:nvGrpSpPr>
          <p:cNvPr id="17" name="Group 16">
            <a:extLst>
              <a:ext uri="{FF2B5EF4-FFF2-40B4-BE49-F238E27FC236}">
                <a16:creationId xmlns:a16="http://schemas.microsoft.com/office/drawing/2014/main" id="{3727B500-7887-472A-9F8D-B16A43AFE44C}"/>
              </a:ext>
            </a:extLst>
          </p:cNvPr>
          <p:cNvGrpSpPr/>
          <p:nvPr/>
        </p:nvGrpSpPr>
        <p:grpSpPr>
          <a:xfrm>
            <a:off x="859971" y="1100420"/>
            <a:ext cx="5236029" cy="444407"/>
            <a:chOff x="0" y="836331"/>
            <a:chExt cx="2974767" cy="1463339"/>
          </a:xfrm>
        </p:grpSpPr>
        <p:sp>
          <p:nvSpPr>
            <p:cNvPr id="18" name="Arrow: Chevron 17">
              <a:extLst>
                <a:ext uri="{FF2B5EF4-FFF2-40B4-BE49-F238E27FC236}">
                  <a16:creationId xmlns:a16="http://schemas.microsoft.com/office/drawing/2014/main" id="{5A46298E-37BA-4203-B59B-FC0DA0C24EFF}"/>
                </a:ext>
              </a:extLst>
            </p:cNvPr>
            <p:cNvSpPr/>
            <p:nvPr/>
          </p:nvSpPr>
          <p:spPr>
            <a:xfrm>
              <a:off x="0" y="836331"/>
              <a:ext cx="2974767" cy="1463339"/>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9" name="Arrow: Chevron 4">
              <a:extLst>
                <a:ext uri="{FF2B5EF4-FFF2-40B4-BE49-F238E27FC236}">
                  <a16:creationId xmlns:a16="http://schemas.microsoft.com/office/drawing/2014/main" id="{7B7D19E8-337A-4DDC-A05E-968327D18DF1}"/>
                </a:ext>
              </a:extLst>
            </p:cNvPr>
            <p:cNvSpPr txBox="1"/>
            <p:nvPr/>
          </p:nvSpPr>
          <p:spPr>
            <a:xfrm>
              <a:off x="123459" y="836331"/>
              <a:ext cx="2618513" cy="14633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a:buNone/>
              </a:pPr>
              <a:r>
                <a:rPr lang="en-US" sz="1400" dirty="0">
                  <a:solidFill>
                    <a:srgbClr val="002060"/>
                  </a:solidFill>
                  <a:latin typeface="Trebuchet MS" panose="020B0603020202020204" pitchFamily="34" charset="0"/>
                  <a:ea typeface="+mn-ea"/>
                  <a:cs typeface="+mn-cs"/>
                </a:rPr>
                <a:t>Pilot actions developed jointly and implemented in projects (RCO84)</a:t>
              </a:r>
            </a:p>
          </p:txBody>
        </p:sp>
      </p:grpSp>
      <p:grpSp>
        <p:nvGrpSpPr>
          <p:cNvPr id="20" name="Group 19">
            <a:extLst>
              <a:ext uri="{FF2B5EF4-FFF2-40B4-BE49-F238E27FC236}">
                <a16:creationId xmlns:a16="http://schemas.microsoft.com/office/drawing/2014/main" id="{5E3C3E6F-CC63-4C42-B6E4-C5DCFB5D314F}"/>
              </a:ext>
            </a:extLst>
          </p:cNvPr>
          <p:cNvGrpSpPr/>
          <p:nvPr/>
        </p:nvGrpSpPr>
        <p:grpSpPr>
          <a:xfrm>
            <a:off x="861291" y="1650456"/>
            <a:ext cx="5236028" cy="444407"/>
            <a:chOff x="5197935" y="793672"/>
            <a:chExt cx="2525696" cy="444407"/>
          </a:xfrm>
        </p:grpSpPr>
        <p:sp>
          <p:nvSpPr>
            <p:cNvPr id="21" name="Arrow: Chevron 20">
              <a:extLst>
                <a:ext uri="{FF2B5EF4-FFF2-40B4-BE49-F238E27FC236}">
                  <a16:creationId xmlns:a16="http://schemas.microsoft.com/office/drawing/2014/main" id="{185C7576-A21C-45F8-B728-03CC79259822}"/>
                </a:ext>
              </a:extLst>
            </p:cNvPr>
            <p:cNvSpPr/>
            <p:nvPr/>
          </p:nvSpPr>
          <p:spPr>
            <a:xfrm>
              <a:off x="5197935" y="793672"/>
              <a:ext cx="2525696" cy="444407"/>
            </a:xfrm>
            <a:prstGeom prst="chevron">
              <a:avLst/>
            </a:prstGeom>
            <a:solidFill>
              <a:schemeClr val="accent3">
                <a:lumMod val="40000"/>
                <a:lumOff val="60000"/>
              </a:schemeClr>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22" name="Arrow: Chevron 4">
              <a:extLst>
                <a:ext uri="{FF2B5EF4-FFF2-40B4-BE49-F238E27FC236}">
                  <a16:creationId xmlns:a16="http://schemas.microsoft.com/office/drawing/2014/main" id="{9C578145-5C53-428E-AB8C-D8753AB4D4E7}"/>
                </a:ext>
              </a:extLst>
            </p:cNvPr>
            <p:cNvSpPr txBox="1"/>
            <p:nvPr/>
          </p:nvSpPr>
          <p:spPr>
            <a:xfrm>
              <a:off x="5466549" y="925318"/>
              <a:ext cx="2181188" cy="2695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6350" rIns="0" bIns="6350" numCol="1" spcCol="1270" anchor="ctr" anchorCtr="0">
              <a:noAutofit/>
            </a:bodyPr>
            <a:lstStyle/>
            <a:p>
              <a:pPr lvl="0">
                <a:buNone/>
              </a:pPr>
              <a:r>
                <a:rPr lang="en-US" sz="1400" dirty="0">
                  <a:solidFill>
                    <a:srgbClr val="002060"/>
                  </a:solidFill>
                  <a:latin typeface="Trebuchet MS" panose="020B0603020202020204" pitchFamily="34" charset="0"/>
                  <a:ea typeface="+mn-ea"/>
                  <a:cs typeface="+mn-cs"/>
                </a:rPr>
                <a:t>Jointly developed solutions (RCO116)</a:t>
              </a:r>
            </a:p>
            <a:p>
              <a:pPr marL="0" lvl="0" indent="0" algn="ctr" defTabSz="444500">
                <a:lnSpc>
                  <a:spcPct val="90000"/>
                </a:lnSpc>
                <a:spcBef>
                  <a:spcPct val="0"/>
                </a:spcBef>
                <a:spcAft>
                  <a:spcPct val="35000"/>
                </a:spcAft>
                <a:buNone/>
              </a:pPr>
              <a:endParaRPr lang="en-US" sz="800" b="1" kern="1200" dirty="0">
                <a:solidFill>
                  <a:srgbClr val="002060"/>
                </a:solidFill>
                <a:latin typeface="Trebuchet MS" panose="020B0603020202020204" pitchFamily="34" charset="0"/>
                <a:ea typeface="+mn-ea"/>
                <a:cs typeface="+mn-cs"/>
              </a:endParaRPr>
            </a:p>
          </p:txBody>
        </p:sp>
      </p:grpSp>
      <p:sp>
        <p:nvSpPr>
          <p:cNvPr id="29" name="Arrow: Right 28">
            <a:extLst>
              <a:ext uri="{FF2B5EF4-FFF2-40B4-BE49-F238E27FC236}">
                <a16:creationId xmlns:a16="http://schemas.microsoft.com/office/drawing/2014/main" id="{C55F6D81-4FC1-4A7B-AF63-D77DDA7D5983}"/>
              </a:ext>
            </a:extLst>
          </p:cNvPr>
          <p:cNvSpPr/>
          <p:nvPr/>
        </p:nvSpPr>
        <p:spPr>
          <a:xfrm>
            <a:off x="6202685" y="1534982"/>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2E62D72C-0876-4815-B5B4-A8C9EFA77D27}"/>
              </a:ext>
            </a:extLst>
          </p:cNvPr>
          <p:cNvSpPr/>
          <p:nvPr/>
        </p:nvSpPr>
        <p:spPr>
          <a:xfrm>
            <a:off x="2107844" y="6408593"/>
            <a:ext cx="382890" cy="45719"/>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045428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5193" y="281940"/>
            <a:ext cx="2266974" cy="533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2286000" y="1219200"/>
          <a:ext cx="8153400" cy="548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Box 9">
            <a:extLst>
              <a:ext uri="{FF2B5EF4-FFF2-40B4-BE49-F238E27FC236}">
                <a16:creationId xmlns:a16="http://schemas.microsoft.com/office/drawing/2014/main" id="{6646E9C3-837D-404A-8D22-B5C1B17488BE}"/>
              </a:ext>
            </a:extLst>
          </p:cNvPr>
          <p:cNvSpPr txBox="1"/>
          <p:nvPr/>
        </p:nvSpPr>
        <p:spPr>
          <a:xfrm>
            <a:off x="3048000" y="926812"/>
            <a:ext cx="6096000" cy="584775"/>
          </a:xfrm>
          <a:prstGeom prst="rect">
            <a:avLst/>
          </a:prstGeom>
          <a:noFill/>
        </p:spPr>
        <p:txBody>
          <a:bodyPr wrap="square">
            <a:spAutoFit/>
          </a:bodyPr>
          <a:lstStyle/>
          <a:p>
            <a:pPr algn="ctr"/>
            <a:r>
              <a:rPr lang="en-GB" sz="3200" b="1" dirty="0">
                <a:solidFill>
                  <a:srgbClr val="002060"/>
                </a:solidFill>
                <a:effectLst>
                  <a:outerShdw blurRad="38100" dist="38100" dir="2700000" algn="tl">
                    <a:srgbClr val="000000">
                      <a:alpha val="43137"/>
                    </a:srgbClr>
                  </a:outerShdw>
                </a:effectLst>
                <a:latin typeface="Trebuchet MS" panose="020B0603020202020204" pitchFamily="34" charset="0"/>
              </a:rPr>
              <a:t>Intervention Logic </a:t>
            </a:r>
          </a:p>
        </p:txBody>
      </p:sp>
      <p:sp>
        <p:nvSpPr>
          <p:cNvPr id="8" name="Rectangle: Rounded Corners 7" descr="provide guidance to potential beneficiaries for a coherent approach in the identification of appropriate project indicators able to contribute to Interreg NEXT BSB Programme results and may support beneficiaries during implementation in measuring progress on achieving the proposed targets. ">
            <a:extLst>
              <a:ext uri="{FF2B5EF4-FFF2-40B4-BE49-F238E27FC236}">
                <a16:creationId xmlns:a16="http://schemas.microsoft.com/office/drawing/2014/main" id="{E133696E-2691-4138-9DB1-5A8854F477E2}"/>
              </a:ext>
            </a:extLst>
          </p:cNvPr>
          <p:cNvSpPr/>
          <p:nvPr/>
        </p:nvSpPr>
        <p:spPr>
          <a:xfrm>
            <a:off x="1101435" y="1941134"/>
            <a:ext cx="10183091" cy="45151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b="1" dirty="0">
              <a:solidFill>
                <a:schemeClr val="tx2">
                  <a:lumMod val="75000"/>
                </a:schemeClr>
              </a:solidFill>
              <a:latin typeface="Trebuchet MS" panose="020B0603020202020204" pitchFamily="34" charset="0"/>
            </a:endParaRPr>
          </a:p>
          <a:p>
            <a:endParaRPr lang="en-US" b="1" dirty="0">
              <a:solidFill>
                <a:schemeClr val="tx2">
                  <a:lumMod val="75000"/>
                </a:schemeClr>
              </a:solidFill>
              <a:latin typeface="Trebuchet MS" panose="020B0603020202020204" pitchFamily="34" charset="0"/>
            </a:endParaRPr>
          </a:p>
          <a:p>
            <a:endParaRPr lang="en-US" b="1" dirty="0">
              <a:solidFill>
                <a:schemeClr val="tx2">
                  <a:lumMod val="75000"/>
                </a:schemeClr>
              </a:solidFill>
              <a:latin typeface="Trebuchet MS" panose="020B0603020202020204" pitchFamily="34" charset="0"/>
            </a:endParaRPr>
          </a:p>
          <a:p>
            <a:endParaRPr lang="en-US" b="1" dirty="0">
              <a:solidFill>
                <a:srgbClr val="FF0000"/>
              </a:solidFill>
              <a:latin typeface="Trebuchet MS" panose="020B0603020202020204" pitchFamily="34" charset="0"/>
            </a:endParaRPr>
          </a:p>
          <a:p>
            <a:pPr>
              <a:lnSpc>
                <a:spcPct val="150000"/>
              </a:lnSpc>
              <a:spcAft>
                <a:spcPts val="600"/>
              </a:spcAft>
            </a:pPr>
            <a:r>
              <a:rPr lang="en-US" b="1" dirty="0">
                <a:solidFill>
                  <a:srgbClr val="C00000"/>
                </a:solidFill>
                <a:latin typeface="Trebuchet MS" panose="020B0603020202020204" pitchFamily="34" charset="0"/>
              </a:rPr>
              <a:t>    Main takeaways:</a:t>
            </a:r>
          </a:p>
          <a:p>
            <a:pPr marL="285750" indent="-285750" algn="just">
              <a:lnSpc>
                <a:spcPct val="150000"/>
              </a:lnSpc>
              <a:spcAft>
                <a:spcPts val="300"/>
              </a:spcAft>
              <a:buFont typeface="Arial" panose="020B0604020202020204" pitchFamily="34" charset="0"/>
              <a:buChar char="•"/>
            </a:pPr>
            <a:r>
              <a:rPr lang="en-US" b="1" dirty="0">
                <a:solidFill>
                  <a:srgbClr val="002060"/>
                </a:solidFill>
                <a:latin typeface="Trebuchet MS" panose="020B0603020202020204" pitchFamily="34" charset="0"/>
              </a:rPr>
              <a:t>RCO87 - compulsory for all projects;</a:t>
            </a:r>
          </a:p>
          <a:p>
            <a:pPr marL="285750" indent="-285750" algn="just">
              <a:lnSpc>
                <a:spcPct val="150000"/>
              </a:lnSpc>
              <a:spcAft>
                <a:spcPts val="300"/>
              </a:spcAft>
              <a:buFont typeface="Arial" panose="020B0604020202020204" pitchFamily="34" charset="0"/>
              <a:buChar char="•"/>
            </a:pPr>
            <a:r>
              <a:rPr lang="en-US" b="1" u="sng" dirty="0">
                <a:solidFill>
                  <a:srgbClr val="002060"/>
                </a:solidFill>
                <a:latin typeface="Trebuchet MS" panose="020B0603020202020204" pitchFamily="34" charset="0"/>
              </a:rPr>
              <a:t>Make sure</a:t>
            </a:r>
            <a:r>
              <a:rPr lang="en-US" b="1" dirty="0">
                <a:solidFill>
                  <a:srgbClr val="002060"/>
                </a:solidFill>
                <a:latin typeface="Trebuchet MS" panose="020B0603020202020204" pitchFamily="34" charset="0"/>
              </a:rPr>
              <a:t> that project objectives, activities and outputs are logically linked to the targeted Programme specific objectives and field(s) of action;</a:t>
            </a:r>
          </a:p>
          <a:p>
            <a:pPr marL="285750" indent="-285750" algn="just">
              <a:lnSpc>
                <a:spcPct val="150000"/>
              </a:lnSpc>
              <a:spcAft>
                <a:spcPts val="300"/>
              </a:spcAft>
              <a:buFont typeface="Arial" panose="020B0604020202020204" pitchFamily="34" charset="0"/>
              <a:buChar char="•"/>
            </a:pPr>
            <a:r>
              <a:rPr lang="en-US" b="1" u="sng" dirty="0">
                <a:solidFill>
                  <a:srgbClr val="002060"/>
                </a:solidFill>
                <a:latin typeface="Trebuchet MS" panose="020B0603020202020204" pitchFamily="34" charset="0"/>
              </a:rPr>
              <a:t>Demonstrate</a:t>
            </a:r>
            <a:r>
              <a:rPr lang="en-US" b="1" dirty="0">
                <a:solidFill>
                  <a:srgbClr val="002060"/>
                </a:solidFill>
                <a:latin typeface="Trebuchet MS" panose="020B0603020202020204" pitchFamily="34" charset="0"/>
              </a:rPr>
              <a:t> that project clearly contributes to the programme output and result indicator(s) - </a:t>
            </a:r>
            <a:r>
              <a:rPr lang="en-US" b="1" dirty="0">
                <a:solidFill>
                  <a:srgbClr val="FF0000"/>
                </a:solidFill>
                <a:latin typeface="Trebuchet MS" panose="020B0603020202020204" pitchFamily="34" charset="0"/>
              </a:rPr>
              <a:t>!</a:t>
            </a:r>
            <a:r>
              <a:rPr lang="en-US" b="1" dirty="0">
                <a:solidFill>
                  <a:srgbClr val="002060"/>
                </a:solidFill>
                <a:latin typeface="Trebuchet MS" panose="020B0603020202020204" pitchFamily="34" charset="0"/>
              </a:rPr>
              <a:t> many outputs and results </a:t>
            </a:r>
            <a:r>
              <a:rPr lang="en-US" sz="1800" b="1" dirty="0">
                <a:solidFill>
                  <a:srgbClr val="C00000"/>
                </a:solidFill>
                <a:latin typeface="Trebuchet MS" panose="020B0603020202020204" pitchFamily="34" charset="0"/>
              </a:rPr>
              <a:t>≠ </a:t>
            </a:r>
            <a:r>
              <a:rPr lang="en-US" sz="1800" b="1" dirty="0">
                <a:solidFill>
                  <a:srgbClr val="002060"/>
                </a:solidFill>
                <a:latin typeface="Trebuchet MS" panose="020B0603020202020204" pitchFamily="34" charset="0"/>
              </a:rPr>
              <a:t>higher project score</a:t>
            </a:r>
            <a:r>
              <a:rPr lang="en-US" b="1" dirty="0">
                <a:solidFill>
                  <a:srgbClr val="002060"/>
                </a:solidFill>
                <a:latin typeface="Trebuchet MS" panose="020B0603020202020204" pitchFamily="34" charset="0"/>
              </a:rPr>
              <a:t>;</a:t>
            </a:r>
          </a:p>
          <a:p>
            <a:pPr marL="285750" indent="-285750" algn="just">
              <a:lnSpc>
                <a:spcPct val="150000"/>
              </a:lnSpc>
              <a:spcAft>
                <a:spcPts val="300"/>
              </a:spcAft>
              <a:buFont typeface="Arial" panose="020B0604020202020204" pitchFamily="34" charset="0"/>
              <a:buChar char="•"/>
            </a:pPr>
            <a:r>
              <a:rPr lang="en-US" b="1" u="sng" dirty="0">
                <a:solidFill>
                  <a:srgbClr val="002060"/>
                </a:solidFill>
                <a:latin typeface="Trebuchet MS" panose="020B0603020202020204" pitchFamily="34" charset="0"/>
              </a:rPr>
              <a:t>Be realistic</a:t>
            </a:r>
            <a:r>
              <a:rPr lang="en-US" b="1" dirty="0">
                <a:solidFill>
                  <a:srgbClr val="002060"/>
                </a:solidFill>
                <a:latin typeface="Trebuchet MS" panose="020B0603020202020204" pitchFamily="34" charset="0"/>
              </a:rPr>
              <a:t> when defining the target values - </a:t>
            </a:r>
            <a:r>
              <a:rPr lang="en-US" b="1" dirty="0">
                <a:solidFill>
                  <a:srgbClr val="FF0000"/>
                </a:solidFill>
                <a:latin typeface="Trebuchet MS" panose="020B0603020202020204" pitchFamily="34" charset="0"/>
              </a:rPr>
              <a:t>!</a:t>
            </a:r>
            <a:r>
              <a:rPr lang="en-US" b="1" dirty="0">
                <a:solidFill>
                  <a:srgbClr val="002060"/>
                </a:solidFill>
                <a:latin typeface="Trebuchet MS" panose="020B0603020202020204" pitchFamily="34" charset="0"/>
              </a:rPr>
              <a:t> high target values </a:t>
            </a:r>
            <a:r>
              <a:rPr lang="en-US" sz="2000" b="1" dirty="0">
                <a:solidFill>
                  <a:srgbClr val="C00000"/>
                </a:solidFill>
                <a:latin typeface="Trebuchet MS" panose="020B0603020202020204" pitchFamily="34" charset="0"/>
              </a:rPr>
              <a:t>≠</a:t>
            </a:r>
            <a:r>
              <a:rPr lang="en-US" b="1" dirty="0">
                <a:solidFill>
                  <a:srgbClr val="C00000"/>
                </a:solidFill>
                <a:latin typeface="Trebuchet MS" panose="020B0603020202020204" pitchFamily="34" charset="0"/>
              </a:rPr>
              <a:t> </a:t>
            </a:r>
            <a:r>
              <a:rPr lang="en-US" b="1" dirty="0">
                <a:solidFill>
                  <a:srgbClr val="002060"/>
                </a:solidFill>
                <a:latin typeface="Trebuchet MS" panose="020B0603020202020204" pitchFamily="34" charset="0"/>
              </a:rPr>
              <a:t>higher project score;</a:t>
            </a:r>
          </a:p>
          <a:p>
            <a:pPr marL="285750" indent="-285750" algn="just">
              <a:lnSpc>
                <a:spcPct val="150000"/>
              </a:lnSpc>
              <a:spcAft>
                <a:spcPts val="300"/>
              </a:spcAft>
              <a:buFont typeface="Arial" panose="020B0604020202020204" pitchFamily="34" charset="0"/>
              <a:buChar char="•"/>
            </a:pPr>
            <a:r>
              <a:rPr lang="en-US" b="1" dirty="0">
                <a:solidFill>
                  <a:srgbClr val="002060"/>
                </a:solidFill>
                <a:latin typeface="Trebuchet MS" panose="020B0603020202020204" pitchFamily="34" charset="0"/>
              </a:rPr>
              <a:t>Lead Partner – coordination role in definition and quantification of realistic target values for project indicators.</a:t>
            </a:r>
            <a:endParaRPr lang="en-US" b="1" dirty="0">
              <a:solidFill>
                <a:schemeClr val="tx2">
                  <a:lumMod val="75000"/>
                </a:schemeClr>
              </a:solidFill>
              <a:latin typeface="Trebuchet MS" panose="020B0603020202020204" pitchFamily="34" charset="0"/>
            </a:endParaRPr>
          </a:p>
          <a:p>
            <a:pPr marL="285750" indent="-285750">
              <a:buFont typeface="Arial" panose="020B0604020202020204" pitchFamily="34" charset="0"/>
              <a:buChar char="•"/>
            </a:pPr>
            <a:endParaRPr lang="en-US" b="1" dirty="0">
              <a:solidFill>
                <a:schemeClr val="tx2">
                  <a:lumMod val="75000"/>
                </a:schemeClr>
              </a:solidFill>
              <a:latin typeface="Trebuchet MS" panose="020B0603020202020204" pitchFamily="34" charset="0"/>
            </a:endParaRPr>
          </a:p>
          <a:p>
            <a:pPr marL="285750" indent="-285750">
              <a:buFont typeface="Arial" panose="020B0604020202020204" pitchFamily="34" charset="0"/>
              <a:buChar char="•"/>
            </a:pPr>
            <a:endParaRPr lang="en-US" b="1" dirty="0">
              <a:solidFill>
                <a:schemeClr val="tx2">
                  <a:lumMod val="75000"/>
                </a:schemeClr>
              </a:solidFill>
              <a:latin typeface="Trebuchet MS" panose="020B0603020202020204" pitchFamily="34" charset="0"/>
            </a:endParaRPr>
          </a:p>
          <a:p>
            <a:pPr marL="285750" indent="-285750">
              <a:buFont typeface="Arial" panose="020B0604020202020204" pitchFamily="34" charset="0"/>
              <a:buChar char="•"/>
            </a:pPr>
            <a:endParaRPr lang="en-US" b="1" dirty="0">
              <a:solidFill>
                <a:schemeClr val="tx2">
                  <a:lumMod val="75000"/>
                </a:schemeClr>
              </a:solidFill>
              <a:latin typeface="Trebuchet MS" panose="020B0603020202020204" pitchFamily="34" charset="0"/>
            </a:endParaRPr>
          </a:p>
          <a:p>
            <a:pPr marL="171450" indent="-171450">
              <a:buFont typeface="Wingdings" panose="05000000000000000000" pitchFamily="2" charset="2"/>
              <a:buChar char="§"/>
            </a:pPr>
            <a:endParaRPr lang="en-US" dirty="0">
              <a:solidFill>
                <a:schemeClr val="tx2">
                  <a:lumMod val="75000"/>
                </a:schemeClr>
              </a:solidFill>
              <a:latin typeface="Trebuchet MS" panose="020B0603020202020204" pitchFamily="34" charset="0"/>
            </a:endParaRPr>
          </a:p>
        </p:txBody>
      </p:sp>
    </p:spTree>
    <p:extLst>
      <p:ext uri="{BB962C8B-B14F-4D97-AF65-F5344CB8AC3E}">
        <p14:creationId xmlns:p14="http://schemas.microsoft.com/office/powerpoint/2010/main" val="237937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A3725B73-D5E5-49E8-A59B-E16C8EEE661F}"/>
              </a:ext>
            </a:extLst>
          </p:cNvPr>
          <p:cNvSpPr/>
          <p:nvPr/>
        </p:nvSpPr>
        <p:spPr>
          <a:xfrm>
            <a:off x="-11590772" y="0"/>
            <a:ext cx="12100570"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1192603F-9FBB-42E2-96C6-9A5AFB3EE9BA}"/>
              </a:ext>
            </a:extLst>
          </p:cNvPr>
          <p:cNvGraphicFramePr>
            <a:graphicFrameLocks noGrp="1"/>
          </p:cNvGraphicFramePr>
          <p:nvPr/>
        </p:nvGraphicFramePr>
        <p:xfrm>
          <a:off x="971209" y="1244051"/>
          <a:ext cx="4200865" cy="2591321"/>
        </p:xfrm>
        <a:graphic>
          <a:graphicData uri="http://schemas.openxmlformats.org/drawingml/2006/table">
            <a:tbl>
              <a:tblPr firstRow="1" firstCol="1" bandRow="1">
                <a:tableStyleId>{5C22544A-7EE6-4342-B048-85BDC9FD1C3A}</a:tableStyleId>
              </a:tblPr>
              <a:tblGrid>
                <a:gridCol w="4200865">
                  <a:extLst>
                    <a:ext uri="{9D8B030D-6E8A-4147-A177-3AD203B41FA5}">
                      <a16:colId xmlns:a16="http://schemas.microsoft.com/office/drawing/2014/main" val="880492266"/>
                    </a:ext>
                  </a:extLst>
                </a:gridCol>
              </a:tblGrid>
              <a:tr h="351482">
                <a:tc>
                  <a:txBody>
                    <a:bodyPr/>
                    <a:lstStyle/>
                    <a:p>
                      <a:pPr marL="0" marR="0" algn="just">
                        <a:lnSpc>
                          <a:spcPct val="130000"/>
                        </a:lnSpc>
                        <a:spcBef>
                          <a:spcPts val="1000"/>
                        </a:spcBef>
                        <a:spcAft>
                          <a:spcPts val="0"/>
                        </a:spcAft>
                      </a:pPr>
                      <a:r>
                        <a:rPr lang="da-DK" sz="1800" dirty="0">
                          <a:solidFill>
                            <a:srgbClr val="002060"/>
                          </a:solidFill>
                          <a:effectLst/>
                          <a:latin typeface="Trebuchet MS" panose="020B0603020202020204" pitchFamily="34" charset="0"/>
                        </a:rPr>
                        <a:t>Part A - Project identification</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rgbClr val="00A0A8"/>
                    </a:solidFill>
                  </a:tcPr>
                </a:tc>
                <a:extLst>
                  <a:ext uri="{0D108BD9-81ED-4DB2-BD59-A6C34878D82A}">
                    <a16:rowId xmlns:a16="http://schemas.microsoft.com/office/drawing/2014/main" val="3477326605"/>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A1 Project identification</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2642506355"/>
                  </a:ext>
                </a:extLst>
              </a:tr>
              <a:tr h="214393">
                <a:tc>
                  <a:txBody>
                    <a:bodyPr/>
                    <a:lstStyle/>
                    <a:p>
                      <a:pPr marL="0" marR="0" algn="just">
                        <a:lnSpc>
                          <a:spcPct val="130000"/>
                        </a:lnSpc>
                        <a:spcBef>
                          <a:spcPts val="400"/>
                        </a:spcBef>
                        <a:spcAft>
                          <a:spcPts val="400"/>
                        </a:spcAft>
                      </a:pPr>
                      <a:r>
                        <a:rPr lang="en-GB" sz="1800" spc="-50" dirty="0">
                          <a:solidFill>
                            <a:srgbClr val="002060"/>
                          </a:solidFill>
                          <a:effectLst/>
                          <a:latin typeface="Trebuchet MS" panose="020B0603020202020204" pitchFamily="34" charset="0"/>
                        </a:rPr>
                        <a:t>A.2 Project summary</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2362443721"/>
                  </a:ext>
                </a:extLst>
              </a:tr>
              <a:tr h="214393">
                <a:tc>
                  <a:txBody>
                    <a:bodyPr/>
                    <a:lstStyle/>
                    <a:p>
                      <a:pPr marL="0" marR="0" algn="just">
                        <a:lnSpc>
                          <a:spcPct val="130000"/>
                        </a:lnSpc>
                        <a:spcBef>
                          <a:spcPts val="400"/>
                        </a:spcBef>
                        <a:spcAft>
                          <a:spcPts val="400"/>
                        </a:spcAft>
                      </a:pPr>
                      <a:r>
                        <a:rPr lang="en-GB" sz="1800" spc="-50" dirty="0">
                          <a:solidFill>
                            <a:srgbClr val="002060"/>
                          </a:solidFill>
                          <a:effectLst/>
                          <a:latin typeface="Trebuchet MS" panose="020B0603020202020204" pitchFamily="34" charset="0"/>
                        </a:rPr>
                        <a:t>A.3 Project budget overview</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144971429"/>
                  </a:ext>
                </a:extLst>
              </a:tr>
              <a:tr h="214393">
                <a:tc>
                  <a:txBody>
                    <a:bodyPr/>
                    <a:lstStyle/>
                    <a:p>
                      <a:pPr marL="0" marR="0" algn="just">
                        <a:lnSpc>
                          <a:spcPct val="130000"/>
                        </a:lnSpc>
                        <a:spcBef>
                          <a:spcPts val="400"/>
                        </a:spcBef>
                        <a:spcAft>
                          <a:spcPts val="400"/>
                        </a:spcAft>
                      </a:pPr>
                      <a:r>
                        <a:rPr lang="en-GB" sz="1800" spc="-50" dirty="0">
                          <a:solidFill>
                            <a:srgbClr val="002060"/>
                          </a:solidFill>
                          <a:effectLst/>
                          <a:latin typeface="Trebuchet MS" panose="020B0603020202020204" pitchFamily="34" charset="0"/>
                        </a:rPr>
                        <a:t>A.4 Project outputs and result overview</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53058781"/>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Part B – Project partners</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rgbClr val="00A0A8"/>
                    </a:solidFill>
                  </a:tcPr>
                </a:tc>
                <a:extLst>
                  <a:ext uri="{0D108BD9-81ED-4DB2-BD59-A6C34878D82A}">
                    <a16:rowId xmlns:a16="http://schemas.microsoft.com/office/drawing/2014/main" val="3541615094"/>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B.0 Partners overview</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2925689841"/>
                  </a:ext>
                </a:extLst>
              </a:tr>
              <a:tr h="214393">
                <a:tc>
                  <a:txBody>
                    <a:bodyPr/>
                    <a:lstStyle/>
                    <a:p>
                      <a:pPr marL="0" marR="0" lvl="0" indent="0" algn="just" defTabSz="914400" rtl="0" eaLnBrk="1" fontAlgn="auto" latinLnBrk="0" hangingPunct="1">
                        <a:lnSpc>
                          <a:spcPct val="130000"/>
                        </a:lnSpc>
                        <a:spcBef>
                          <a:spcPts val="1000"/>
                        </a:spcBef>
                        <a:spcAft>
                          <a:spcPts val="0"/>
                        </a:spcAft>
                        <a:buClrTx/>
                        <a:buSzTx/>
                        <a:buFontTx/>
                        <a:buNone/>
                        <a:tabLst/>
                        <a:defRPr/>
                      </a:pPr>
                      <a:r>
                        <a:rPr lang="en-GB" sz="1800" dirty="0">
                          <a:solidFill>
                            <a:srgbClr val="002060"/>
                          </a:solidFill>
                          <a:effectLst/>
                          <a:latin typeface="Trebuchet MS" panose="020B0603020202020204" pitchFamily="34" charset="0"/>
                        </a:rPr>
                        <a:t>B.1 Project partner - Budget – options</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3148748722"/>
                  </a:ext>
                </a:extLst>
              </a:tr>
            </a:tbl>
          </a:graphicData>
        </a:graphic>
      </p:graphicFrame>
      <p:graphicFrame>
        <p:nvGraphicFramePr>
          <p:cNvPr id="3" name="Table 2">
            <a:extLst>
              <a:ext uri="{FF2B5EF4-FFF2-40B4-BE49-F238E27FC236}">
                <a16:creationId xmlns:a16="http://schemas.microsoft.com/office/drawing/2014/main" id="{0911678E-DB65-4950-B351-5DA07E83EAD7}"/>
              </a:ext>
            </a:extLst>
          </p:cNvPr>
          <p:cNvGraphicFramePr>
            <a:graphicFrameLocks noGrp="1"/>
          </p:cNvGraphicFramePr>
          <p:nvPr/>
        </p:nvGraphicFramePr>
        <p:xfrm>
          <a:off x="5172074" y="3521390"/>
          <a:ext cx="6848476" cy="3199770"/>
        </p:xfrm>
        <a:graphic>
          <a:graphicData uri="http://schemas.openxmlformats.org/drawingml/2006/table">
            <a:tbl>
              <a:tblPr firstRow="1" firstCol="1" bandRow="1">
                <a:tableStyleId>{5C22544A-7EE6-4342-B048-85BDC9FD1C3A}</a:tableStyleId>
              </a:tblPr>
              <a:tblGrid>
                <a:gridCol w="6848476">
                  <a:extLst>
                    <a:ext uri="{9D8B030D-6E8A-4147-A177-3AD203B41FA5}">
                      <a16:colId xmlns:a16="http://schemas.microsoft.com/office/drawing/2014/main" val="1622578092"/>
                    </a:ext>
                  </a:extLst>
                </a:gridCol>
              </a:tblGrid>
              <a:tr h="0">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Part C – Project description</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rgbClr val="00A0A8"/>
                    </a:solidFill>
                  </a:tcPr>
                </a:tc>
                <a:extLst>
                  <a:ext uri="{0D108BD9-81ED-4DB2-BD59-A6C34878D82A}">
                    <a16:rowId xmlns:a16="http://schemas.microsoft.com/office/drawing/2014/main" val="3767868594"/>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C.1 Project overall objective</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3210124509"/>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C.2 Project relevance and context </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4157419328"/>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C.3 Project partnership</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3567266118"/>
                  </a:ext>
                </a:extLst>
              </a:tr>
              <a:tr h="214393">
                <a:tc>
                  <a:txBody>
                    <a:bodyPr/>
                    <a:lstStyle/>
                    <a:p>
                      <a:pPr marL="0" marR="0" lvl="0" indent="0" algn="just" defTabSz="914400" rtl="0" eaLnBrk="1" fontAlgn="auto" latinLnBrk="0" hangingPunct="1">
                        <a:lnSpc>
                          <a:spcPct val="130000"/>
                        </a:lnSpc>
                        <a:spcBef>
                          <a:spcPts val="1000"/>
                        </a:spcBef>
                        <a:spcAft>
                          <a:spcPts val="0"/>
                        </a:spcAft>
                        <a:buClrTx/>
                        <a:buSzTx/>
                        <a:buFontTx/>
                        <a:buNone/>
                        <a:tabLst/>
                        <a:defRPr/>
                      </a:pPr>
                      <a:r>
                        <a:rPr lang="en-GB" sz="1800" dirty="0">
                          <a:solidFill>
                            <a:srgbClr val="002060"/>
                          </a:solidFill>
                          <a:effectLst/>
                          <a:latin typeface="Trebuchet MS" panose="020B0603020202020204" pitchFamily="34" charset="0"/>
                        </a:rPr>
                        <a:t>C.4 Project workplan - Specific objective – Activities - Outputs</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133569245"/>
                  </a:ext>
                </a:extLst>
              </a:tr>
              <a:tr h="0">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C.5 Project results</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1005581624"/>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C.6 Time plan</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396821929"/>
                  </a:ext>
                </a:extLst>
              </a:tr>
              <a:tr h="26425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C.7 Project management and communication</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402623978"/>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C.8 Long-term effects and durability</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chemeClr val="accent1">
                        <a:lumMod val="20000"/>
                        <a:lumOff val="80000"/>
                      </a:schemeClr>
                    </a:solidFill>
                  </a:tcPr>
                </a:tc>
                <a:extLst>
                  <a:ext uri="{0D108BD9-81ED-4DB2-BD59-A6C34878D82A}">
                    <a16:rowId xmlns:a16="http://schemas.microsoft.com/office/drawing/2014/main" val="1972603534"/>
                  </a:ext>
                </a:extLst>
              </a:tr>
              <a:tr h="214393">
                <a:tc>
                  <a:txBody>
                    <a:bodyPr/>
                    <a:lstStyle/>
                    <a:p>
                      <a:pPr marL="0" marR="0" algn="just">
                        <a:lnSpc>
                          <a:spcPct val="130000"/>
                        </a:lnSpc>
                        <a:spcBef>
                          <a:spcPts val="1000"/>
                        </a:spcBef>
                        <a:spcAft>
                          <a:spcPts val="0"/>
                        </a:spcAft>
                      </a:pPr>
                      <a:r>
                        <a:rPr lang="en-GB" sz="1800" dirty="0">
                          <a:solidFill>
                            <a:srgbClr val="002060"/>
                          </a:solidFill>
                          <a:effectLst/>
                          <a:latin typeface="Trebuchet MS" panose="020B0603020202020204" pitchFamily="34" charset="0"/>
                        </a:rPr>
                        <a:t>Part D – Project budget overview</a:t>
                      </a:r>
                      <a:endParaRPr lang="en-US" sz="1800" dirty="0">
                        <a:solidFill>
                          <a:srgbClr val="002060"/>
                        </a:solidFill>
                        <a:effectLst/>
                        <a:latin typeface="Trebuchet MS" panose="020B0603020202020204" pitchFamily="34" charset="0"/>
                        <a:ea typeface="Calibri" panose="020F0502020204030204" pitchFamily="34" charset="0"/>
                        <a:cs typeface="Calibri" panose="020F0502020204030204" pitchFamily="34" charset="0"/>
                      </a:endParaRPr>
                    </a:p>
                  </a:txBody>
                  <a:tcPr marL="62138" marR="62138" marT="0" marB="0">
                    <a:solidFill>
                      <a:srgbClr val="00A0A8"/>
                    </a:solidFill>
                  </a:tcPr>
                </a:tc>
                <a:extLst>
                  <a:ext uri="{0D108BD9-81ED-4DB2-BD59-A6C34878D82A}">
                    <a16:rowId xmlns:a16="http://schemas.microsoft.com/office/drawing/2014/main" val="458742866"/>
                  </a:ext>
                </a:extLst>
              </a:tr>
            </a:tbl>
          </a:graphicData>
        </a:graphic>
      </p:graphicFrame>
      <p:sp>
        <p:nvSpPr>
          <p:cNvPr id="6" name="TextBox 5">
            <a:extLst>
              <a:ext uri="{FF2B5EF4-FFF2-40B4-BE49-F238E27FC236}">
                <a16:creationId xmlns:a16="http://schemas.microsoft.com/office/drawing/2014/main" id="{37066EEB-787B-4ED9-820B-9E4C1A4BBD33}"/>
              </a:ext>
            </a:extLst>
          </p:cNvPr>
          <p:cNvSpPr txBox="1"/>
          <p:nvPr/>
        </p:nvSpPr>
        <p:spPr>
          <a:xfrm>
            <a:off x="3429000" y="642890"/>
            <a:ext cx="6677025" cy="523220"/>
          </a:xfrm>
          <a:prstGeom prst="rect">
            <a:avLst/>
          </a:prstGeom>
          <a:noFill/>
        </p:spPr>
        <p:txBody>
          <a:bodyPr wrap="square" rtlCol="0">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Application form – main parts in JEMS</a:t>
            </a:r>
          </a:p>
        </p:txBody>
      </p:sp>
      <p:sp>
        <p:nvSpPr>
          <p:cNvPr id="4" name="Rectangle: Rounded Corners 3">
            <a:extLst>
              <a:ext uri="{FF2B5EF4-FFF2-40B4-BE49-F238E27FC236}">
                <a16:creationId xmlns:a16="http://schemas.microsoft.com/office/drawing/2014/main" id="{A66CEDFA-32BB-4209-9061-2406408C7EC3}"/>
              </a:ext>
            </a:extLst>
          </p:cNvPr>
          <p:cNvSpPr/>
          <p:nvPr/>
        </p:nvSpPr>
        <p:spPr>
          <a:xfrm>
            <a:off x="6095999" y="3171835"/>
            <a:ext cx="5124791" cy="25716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a:solidFill>
                  <a:srgbClr val="002060"/>
                </a:solidFill>
                <a:effectLst>
                  <a:outerShdw blurRad="38100" dist="38100" dir="2700000" algn="tl">
                    <a:srgbClr val="000000">
                      <a:alpha val="43137"/>
                    </a:srgbClr>
                  </a:outerShdw>
                </a:effectLst>
                <a:latin typeface="Trebuchet MS" panose="020B0603020202020204" pitchFamily="34" charset="0"/>
              </a:rPr>
              <a:t>B0 - administrative and eligibility assessment</a:t>
            </a:r>
          </a:p>
        </p:txBody>
      </p:sp>
      <p:sp>
        <p:nvSpPr>
          <p:cNvPr id="5" name="Arrow: Right 4">
            <a:extLst>
              <a:ext uri="{FF2B5EF4-FFF2-40B4-BE49-F238E27FC236}">
                <a16:creationId xmlns:a16="http://schemas.microsoft.com/office/drawing/2014/main" id="{96D990B8-00CA-47AC-B35B-6598053F188D}"/>
              </a:ext>
            </a:extLst>
          </p:cNvPr>
          <p:cNvSpPr/>
          <p:nvPr/>
        </p:nvSpPr>
        <p:spPr>
          <a:xfrm>
            <a:off x="5172074" y="3262078"/>
            <a:ext cx="923925" cy="149063"/>
          </a:xfrm>
          <a:prstGeom prst="rightArrow">
            <a:avLst/>
          </a:prstGeom>
          <a:solidFill>
            <a:srgbClr val="52C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BD197D9-DF1F-4D93-B9EA-D9D48E1E6D60}"/>
              </a:ext>
            </a:extLst>
          </p:cNvPr>
          <p:cNvSpPr/>
          <p:nvPr/>
        </p:nvSpPr>
        <p:spPr>
          <a:xfrm rot="10800000">
            <a:off x="3826773" y="5046084"/>
            <a:ext cx="923925" cy="125680"/>
          </a:xfrm>
          <a:prstGeom prst="rightArrow">
            <a:avLst/>
          </a:prstGeom>
          <a:solidFill>
            <a:srgbClr val="52C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B96594F6-F076-430A-9657-4ED0FD33A28C}"/>
              </a:ext>
            </a:extLst>
          </p:cNvPr>
          <p:cNvSpPr/>
          <p:nvPr/>
        </p:nvSpPr>
        <p:spPr>
          <a:xfrm>
            <a:off x="2783786" y="3880478"/>
            <a:ext cx="114300" cy="736628"/>
          </a:xfrm>
          <a:prstGeom prst="downArrow">
            <a:avLst/>
          </a:prstGeom>
          <a:solidFill>
            <a:srgbClr val="52C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103B231-8C0E-4B9B-BDA8-D3512BB9D869}"/>
              </a:ext>
            </a:extLst>
          </p:cNvPr>
          <p:cNvSpPr/>
          <p:nvPr/>
        </p:nvSpPr>
        <p:spPr>
          <a:xfrm>
            <a:off x="1874148" y="4662213"/>
            <a:ext cx="1952625" cy="91812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a:solidFill>
                  <a:srgbClr val="002060"/>
                </a:solidFill>
                <a:effectLst>
                  <a:outerShdw blurRad="38100" dist="38100" dir="2700000" algn="tl">
                    <a:srgbClr val="000000">
                      <a:alpha val="43137"/>
                    </a:srgbClr>
                  </a:outerShdw>
                </a:effectLst>
                <a:latin typeface="Trebuchet MS" panose="020B0603020202020204" pitchFamily="34" charset="0"/>
              </a:rPr>
              <a:t>B1 &amp; C - quality assessment</a:t>
            </a:r>
          </a:p>
        </p:txBody>
      </p:sp>
      <p:sp>
        <p:nvSpPr>
          <p:cNvPr id="10" name="Left Brace 9">
            <a:extLst>
              <a:ext uri="{FF2B5EF4-FFF2-40B4-BE49-F238E27FC236}">
                <a16:creationId xmlns:a16="http://schemas.microsoft.com/office/drawing/2014/main" id="{464223DB-08E5-448E-A079-B865857E34C2}"/>
              </a:ext>
            </a:extLst>
          </p:cNvPr>
          <p:cNvSpPr/>
          <p:nvPr/>
        </p:nvSpPr>
        <p:spPr>
          <a:xfrm>
            <a:off x="4750698" y="3880478"/>
            <a:ext cx="326127" cy="245689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51340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3570459" y="2711399"/>
            <a:ext cx="7841441" cy="1277273"/>
          </a:xfrm>
          <a:prstGeom prst="rect">
            <a:avLst/>
          </a:prstGeom>
          <a:noFill/>
        </p:spPr>
        <p:txBody>
          <a:bodyPr wrap="square" rtlCol="0">
            <a:spAutoFit/>
          </a:bodyPr>
          <a:lstStyle/>
          <a:p>
            <a:pPr algn="ctr">
              <a:spcAft>
                <a:spcPts val="600"/>
              </a:spcAft>
            </a:pPr>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FINANCIAL REQUIREMENTS</a:t>
            </a:r>
          </a:p>
          <a:p>
            <a:pPr algn="ct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53895"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5"/>
          <p:cNvSpPr txBox="1">
            <a:spLocks/>
          </p:cNvSpPr>
          <p:nvPr/>
        </p:nvSpPr>
        <p:spPr>
          <a:xfrm>
            <a:off x="3121222" y="1708727"/>
            <a:ext cx="8359578" cy="47267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endParaRPr lang="ro-RO" altLang="en-US" sz="2000" dirty="0">
              <a:solidFill>
                <a:srgbClr val="003399"/>
              </a:solidFill>
              <a:ea typeface="ＭＳ Ｐゴシック" pitchFamily="34" charset="-128"/>
            </a:endParaRPr>
          </a:p>
        </p:txBody>
      </p:sp>
      <p:pic>
        <p:nvPicPr>
          <p:cNvPr id="10"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4866612E-8251-49DA-8530-F32BD4D2BEC8}"/>
              </a:ext>
            </a:extLst>
          </p:cNvPr>
          <p:cNvSpPr/>
          <p:nvPr/>
        </p:nvSpPr>
        <p:spPr>
          <a:xfrm>
            <a:off x="1599079" y="2577035"/>
            <a:ext cx="1399494" cy="1399494"/>
          </a:xfrm>
          <a:prstGeom prst="ellipse">
            <a:avLst/>
          </a:prstGeom>
          <a:solidFill>
            <a:schemeClr val="bg2"/>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A8030736-1CFF-46A8-8760-DEAEEE0F00A8}"/>
              </a:ext>
            </a:extLst>
          </p:cNvPr>
          <p:cNvSpPr/>
          <p:nvPr/>
        </p:nvSpPr>
        <p:spPr>
          <a:xfrm>
            <a:off x="1688319" y="2666275"/>
            <a:ext cx="1221014" cy="1221014"/>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9AFB9F99-2841-4A3E-BCD1-70E31649E6C8}"/>
              </a:ext>
            </a:extLst>
          </p:cNvPr>
          <p:cNvGrpSpPr/>
          <p:nvPr/>
        </p:nvGrpSpPr>
        <p:grpSpPr>
          <a:xfrm>
            <a:off x="1897015" y="2815720"/>
            <a:ext cx="803620" cy="803620"/>
            <a:chOff x="8130165" y="2081428"/>
            <a:chExt cx="464344" cy="464344"/>
          </a:xfrm>
          <a:solidFill>
            <a:schemeClr val="bg1"/>
          </a:solidFill>
        </p:grpSpPr>
        <p:sp>
          <p:nvSpPr>
            <p:cNvPr id="18" name="AutoShape 81">
              <a:extLst>
                <a:ext uri="{FF2B5EF4-FFF2-40B4-BE49-F238E27FC236}">
                  <a16:creationId xmlns:a16="http://schemas.microsoft.com/office/drawing/2014/main" id="{9A2ABA5A-B2A9-4CF6-90E6-141490461E51}"/>
                </a:ext>
              </a:extLst>
            </p:cNvPr>
            <p:cNvSpPr>
              <a:spLocks/>
            </p:cNvSpPr>
            <p:nvPr/>
          </p:nvSpPr>
          <p:spPr bwMode="auto">
            <a:xfrm>
              <a:off x="8130165" y="2081428"/>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9" name="AutoShape 82">
              <a:extLst>
                <a:ext uri="{FF2B5EF4-FFF2-40B4-BE49-F238E27FC236}">
                  <a16:creationId xmlns:a16="http://schemas.microsoft.com/office/drawing/2014/main" id="{233E0562-C911-4A87-91AB-026F9634A874}"/>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2" name="Slide Number Placeholder 1">
            <a:extLst>
              <a:ext uri="{FF2B5EF4-FFF2-40B4-BE49-F238E27FC236}">
                <a16:creationId xmlns:a16="http://schemas.microsoft.com/office/drawing/2014/main" id="{9C42995A-841E-4D2B-8F96-9D2A7D25E58C}"/>
              </a:ext>
            </a:extLst>
          </p:cNvPr>
          <p:cNvSpPr>
            <a:spLocks noGrp="1"/>
          </p:cNvSpPr>
          <p:nvPr>
            <p:ph type="sldNum" sz="quarter" idx="12"/>
          </p:nvPr>
        </p:nvSpPr>
        <p:spPr/>
        <p:txBody>
          <a:bodyPr/>
          <a:lstStyle/>
          <a:p>
            <a:fld id="{5E2C3620-4DE2-48EF-AF31-0F5DD9BFD6D6}" type="slidenum">
              <a:rPr lang="en-US" smtClean="0"/>
              <a:t>23</a:t>
            </a:fld>
            <a:endParaRPr lang="en-US"/>
          </a:p>
        </p:txBody>
      </p:sp>
    </p:spTree>
    <p:extLst>
      <p:ext uri="{BB962C8B-B14F-4D97-AF65-F5344CB8AC3E}">
        <p14:creationId xmlns:p14="http://schemas.microsoft.com/office/powerpoint/2010/main" val="376062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3572722" y="608530"/>
            <a:ext cx="6277812" cy="1077218"/>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Payment arrangements </a:t>
            </a:r>
          </a:p>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and reporting</a:t>
            </a: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78171"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8B8DF059-17CF-495B-8848-EBB609375ED1}"/>
              </a:ext>
            </a:extLst>
          </p:cNvPr>
          <p:cNvSpPr/>
          <p:nvPr/>
        </p:nvSpPr>
        <p:spPr>
          <a:xfrm>
            <a:off x="1971926" y="2279869"/>
            <a:ext cx="447676" cy="46166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2060"/>
                </a:solidFill>
                <a:latin typeface="Trebuchet MS" panose="020B0603020202020204" pitchFamily="34" charset="0"/>
              </a:rPr>
              <a:t>1</a:t>
            </a:r>
          </a:p>
        </p:txBody>
      </p:sp>
      <p:sp>
        <p:nvSpPr>
          <p:cNvPr id="38" name="Oval 37">
            <a:extLst>
              <a:ext uri="{FF2B5EF4-FFF2-40B4-BE49-F238E27FC236}">
                <a16:creationId xmlns:a16="http://schemas.microsoft.com/office/drawing/2014/main" id="{8B8DF059-17CF-495B-8848-EBB609375ED1}"/>
              </a:ext>
            </a:extLst>
          </p:cNvPr>
          <p:cNvSpPr/>
          <p:nvPr/>
        </p:nvSpPr>
        <p:spPr>
          <a:xfrm>
            <a:off x="2034090" y="3526659"/>
            <a:ext cx="447676" cy="46166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2060"/>
                </a:solidFill>
                <a:latin typeface="Trebuchet MS" panose="020B0603020202020204" pitchFamily="34" charset="0"/>
              </a:rPr>
              <a:t>N</a:t>
            </a:r>
          </a:p>
        </p:txBody>
      </p:sp>
      <p:sp>
        <p:nvSpPr>
          <p:cNvPr id="40" name="TextBox 39"/>
          <p:cNvSpPr txBox="1"/>
          <p:nvPr/>
        </p:nvSpPr>
        <p:spPr>
          <a:xfrm>
            <a:off x="2556913" y="2327742"/>
            <a:ext cx="5942943" cy="461665"/>
          </a:xfrm>
          <a:prstGeom prst="rect">
            <a:avLst/>
          </a:prstGeom>
          <a:noFill/>
        </p:spPr>
        <p:txBody>
          <a:bodyPr wrap="square" rtlCol="0">
            <a:spAutoFit/>
          </a:bodyPr>
          <a:lstStyle/>
          <a:p>
            <a:r>
              <a:rPr lang="en-US" sz="2400" b="1" dirty="0">
                <a:solidFill>
                  <a:srgbClr val="002060"/>
                </a:solidFill>
                <a:latin typeface="Trebuchet MS" panose="020B0603020202020204" pitchFamily="34" charset="0"/>
              </a:rPr>
              <a:t>Advance payment </a:t>
            </a:r>
            <a:r>
              <a:rPr lang="en-US" sz="2400" dirty="0">
                <a:solidFill>
                  <a:srgbClr val="002060"/>
                </a:solidFill>
                <a:latin typeface="Trebuchet MS" panose="020B0603020202020204" pitchFamily="34" charset="0"/>
              </a:rPr>
              <a:t>– maximum 30%</a:t>
            </a:r>
            <a:endParaRPr lang="en-GB" sz="2400" dirty="0">
              <a:solidFill>
                <a:srgbClr val="002060"/>
              </a:solidFill>
              <a:latin typeface="Trebuchet MS" panose="020B0603020202020204" pitchFamily="34" charset="0"/>
            </a:endParaRPr>
          </a:p>
        </p:txBody>
      </p:sp>
      <p:sp>
        <p:nvSpPr>
          <p:cNvPr id="41" name="TextBox 40"/>
          <p:cNvSpPr txBox="1"/>
          <p:nvPr/>
        </p:nvSpPr>
        <p:spPr>
          <a:xfrm>
            <a:off x="2556913" y="3341994"/>
            <a:ext cx="9130262" cy="830997"/>
          </a:xfrm>
          <a:prstGeom prst="rect">
            <a:avLst/>
          </a:prstGeom>
          <a:noFill/>
        </p:spPr>
        <p:txBody>
          <a:bodyPr wrap="square" rtlCol="0">
            <a:spAutoFit/>
          </a:bodyPr>
          <a:lstStyle/>
          <a:p>
            <a:r>
              <a:rPr lang="en-US" sz="2400" b="1" dirty="0">
                <a:solidFill>
                  <a:srgbClr val="002060"/>
                </a:solidFill>
                <a:latin typeface="Trebuchet MS" panose="020B0603020202020204" pitchFamily="34" charset="0"/>
              </a:rPr>
              <a:t>Several interim payments </a:t>
            </a:r>
            <a:r>
              <a:rPr lang="en-US" sz="2400" dirty="0">
                <a:solidFill>
                  <a:srgbClr val="002060"/>
                </a:solidFill>
                <a:latin typeface="Trebuchet MS" panose="020B0603020202020204" pitchFamily="34" charset="0"/>
              </a:rPr>
              <a:t>– linked and based on actual expenditure made and reported </a:t>
            </a:r>
          </a:p>
        </p:txBody>
      </p:sp>
      <p:sp>
        <p:nvSpPr>
          <p:cNvPr id="2" name="Rectangle 1"/>
          <p:cNvSpPr/>
          <p:nvPr/>
        </p:nvSpPr>
        <p:spPr>
          <a:xfrm>
            <a:off x="5487496" y="5597495"/>
            <a:ext cx="6613349" cy="1107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solidFill>
                <a:srgbClr val="FF5050"/>
              </a:solidFill>
            </a:endParaRPr>
          </a:p>
        </p:txBody>
      </p:sp>
      <p:pic>
        <p:nvPicPr>
          <p:cNvPr id="14"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7C0049E0-8414-4917-9334-01347125C893}"/>
              </a:ext>
            </a:extLst>
          </p:cNvPr>
          <p:cNvSpPr txBox="1"/>
          <p:nvPr/>
        </p:nvSpPr>
        <p:spPr>
          <a:xfrm>
            <a:off x="7552761" y="2141369"/>
            <a:ext cx="4365191" cy="1200329"/>
          </a:xfrm>
          <a:prstGeom prst="rect">
            <a:avLst/>
          </a:prstGeom>
          <a:noFill/>
        </p:spPr>
        <p:txBody>
          <a:bodyPr wrap="square" rtlCol="0">
            <a:spAutoFit/>
          </a:bodyPr>
          <a:lstStyle/>
          <a:p>
            <a:r>
              <a:rPr lang="en-US" dirty="0">
                <a:solidFill>
                  <a:srgbClr val="002060"/>
                </a:solidFill>
                <a:latin typeface="Trebuchet MS" panose="020B0603020202020204" pitchFamily="34" charset="0"/>
              </a:rPr>
              <a:t>- recovered by deducting 20% from the     eligible value of </a:t>
            </a:r>
            <a:r>
              <a:rPr lang="en-GB" dirty="0">
                <a:solidFill>
                  <a:srgbClr val="002060"/>
                </a:solidFill>
                <a:latin typeface="Trebuchet MS" panose="020B0603020202020204" pitchFamily="34" charset="0"/>
              </a:rPr>
              <a:t>the Interreg funds included in the next payment requests </a:t>
            </a:r>
            <a:r>
              <a:rPr lang="en-US" dirty="0">
                <a:solidFill>
                  <a:srgbClr val="002060"/>
                </a:solidFill>
                <a:latin typeface="Trebuchet MS" panose="020B0603020202020204" pitchFamily="34" charset="0"/>
              </a:rPr>
              <a:t>until the amount is cleared</a:t>
            </a:r>
            <a:endParaRPr lang="en-GB" dirty="0">
              <a:solidFill>
                <a:srgbClr val="002060"/>
              </a:solidFill>
              <a:latin typeface="Trebuchet MS" panose="020B0603020202020204" pitchFamily="34" charset="0"/>
            </a:endParaRPr>
          </a:p>
        </p:txBody>
      </p:sp>
      <p:sp>
        <p:nvSpPr>
          <p:cNvPr id="21" name="Explosion: 8 Points 20">
            <a:extLst>
              <a:ext uri="{FF2B5EF4-FFF2-40B4-BE49-F238E27FC236}">
                <a16:creationId xmlns:a16="http://schemas.microsoft.com/office/drawing/2014/main" id="{2F4E18A3-BFDE-481B-BC47-6A75D0AF401A}"/>
              </a:ext>
            </a:extLst>
          </p:cNvPr>
          <p:cNvSpPr/>
          <p:nvPr/>
        </p:nvSpPr>
        <p:spPr>
          <a:xfrm>
            <a:off x="9536209" y="979457"/>
            <a:ext cx="1723737" cy="944415"/>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latin typeface="Trebuchet MS" panose="020B0603020202020204" pitchFamily="34" charset="0"/>
              </a:rPr>
              <a:t>New</a:t>
            </a:r>
          </a:p>
        </p:txBody>
      </p:sp>
      <p:pic>
        <p:nvPicPr>
          <p:cNvPr id="26" name="Picture 25" descr="Global Report – December 2021 – DMC – Drug Monitoring Centre">
            <a:extLst>
              <a:ext uri="{FF2B5EF4-FFF2-40B4-BE49-F238E27FC236}">
                <a16:creationId xmlns:a16="http://schemas.microsoft.com/office/drawing/2014/main" id="{BF0E7FDF-5053-4CA6-AE0F-1CCB3E609DA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393" y="4856026"/>
            <a:ext cx="2179585" cy="1482938"/>
          </a:xfrm>
          <a:prstGeom prst="rect">
            <a:avLst/>
          </a:prstGeom>
          <a:noFill/>
          <a:ln>
            <a:noFill/>
          </a:ln>
        </p:spPr>
      </p:pic>
      <p:sp>
        <p:nvSpPr>
          <p:cNvPr id="28" name="TextBox 27">
            <a:extLst>
              <a:ext uri="{FF2B5EF4-FFF2-40B4-BE49-F238E27FC236}">
                <a16:creationId xmlns:a16="http://schemas.microsoft.com/office/drawing/2014/main" id="{CF85A0CC-E759-4A93-8B67-5D6E1AC3DE82}"/>
              </a:ext>
            </a:extLst>
          </p:cNvPr>
          <p:cNvSpPr txBox="1"/>
          <p:nvPr/>
        </p:nvSpPr>
        <p:spPr>
          <a:xfrm>
            <a:off x="3058037" y="4555857"/>
            <a:ext cx="8859915" cy="1800493"/>
          </a:xfrm>
          <a:prstGeom prst="rect">
            <a:avLst/>
          </a:prstGeom>
          <a:noFill/>
        </p:spPr>
        <p:txBody>
          <a:bodyPr wrap="square" rtlCol="0">
            <a:spAutoFit/>
          </a:bodyPr>
          <a:lstStyle/>
          <a:p>
            <a:pPr algn="just">
              <a:spcBef>
                <a:spcPts val="1200"/>
              </a:spcBef>
            </a:pPr>
            <a:r>
              <a:rPr lang="en-US" sz="2400" b="1" dirty="0">
                <a:solidFill>
                  <a:srgbClr val="002060"/>
                </a:solidFill>
                <a:latin typeface="Trebuchet MS" panose="020B0603020202020204" pitchFamily="34" charset="0"/>
              </a:rPr>
              <a:t>Reports</a:t>
            </a:r>
            <a:r>
              <a:rPr lang="en-US" sz="2400" dirty="0">
                <a:solidFill>
                  <a:srgbClr val="002060"/>
                </a:solidFill>
                <a:latin typeface="Trebuchet MS" panose="020B0603020202020204" pitchFamily="34" charset="0"/>
              </a:rPr>
              <a:t> – cover </a:t>
            </a:r>
            <a:r>
              <a:rPr lang="en-US" sz="2400" b="1" dirty="0">
                <a:solidFill>
                  <a:srgbClr val="002060"/>
                </a:solidFill>
                <a:latin typeface="Trebuchet MS" panose="020B0603020202020204" pitchFamily="34" charset="0"/>
              </a:rPr>
              <a:t>4 months </a:t>
            </a:r>
            <a:r>
              <a:rPr lang="en-US" sz="2400" dirty="0">
                <a:solidFill>
                  <a:srgbClr val="002060"/>
                </a:solidFill>
                <a:latin typeface="Trebuchet MS" panose="020B0603020202020204" pitchFamily="34" charset="0"/>
              </a:rPr>
              <a:t>implementation period </a:t>
            </a:r>
          </a:p>
          <a:p>
            <a:pPr algn="just">
              <a:spcBef>
                <a:spcPts val="1200"/>
              </a:spcBef>
            </a:pPr>
            <a:r>
              <a:rPr lang="en-US" sz="2400" dirty="0">
                <a:solidFill>
                  <a:srgbClr val="002060"/>
                </a:solidFill>
                <a:latin typeface="Trebuchet MS" panose="020B0603020202020204" pitchFamily="34" charset="0"/>
              </a:rPr>
              <a:t>	   - time needed for preparation and submission to the 	      controllers for expenditure verification</a:t>
            </a:r>
          </a:p>
          <a:p>
            <a:pPr algn="just">
              <a:spcBef>
                <a:spcPts val="600"/>
              </a:spcBef>
            </a:pPr>
            <a:r>
              <a:rPr lang="en-US" sz="2400" dirty="0">
                <a:solidFill>
                  <a:srgbClr val="002060"/>
                </a:solidFill>
                <a:latin typeface="Trebuchet MS" panose="020B0603020202020204" pitchFamily="34" charset="0"/>
              </a:rPr>
              <a:t>	   - include technical and financial information</a:t>
            </a:r>
            <a:endParaRPr lang="en-GB" sz="2400" dirty="0">
              <a:solidFill>
                <a:srgbClr val="FF5050"/>
              </a:solidFill>
            </a:endParaRPr>
          </a:p>
        </p:txBody>
      </p:sp>
      <p:sp>
        <p:nvSpPr>
          <p:cNvPr id="3" name="Slide Number Placeholder 2">
            <a:extLst>
              <a:ext uri="{FF2B5EF4-FFF2-40B4-BE49-F238E27FC236}">
                <a16:creationId xmlns:a16="http://schemas.microsoft.com/office/drawing/2014/main" id="{2DA3AB92-DCE9-40FA-80D8-FB90D8D5BEE4}"/>
              </a:ext>
            </a:extLst>
          </p:cNvPr>
          <p:cNvSpPr>
            <a:spLocks noGrp="1"/>
          </p:cNvSpPr>
          <p:nvPr>
            <p:ph type="sldNum" sz="quarter" idx="12"/>
          </p:nvPr>
        </p:nvSpPr>
        <p:spPr/>
        <p:txBody>
          <a:bodyPr/>
          <a:lstStyle/>
          <a:p>
            <a:fld id="{5E2C3620-4DE2-48EF-AF31-0F5DD9BFD6D6}" type="slidenum">
              <a:rPr lang="en-US" smtClean="0"/>
              <a:t>24</a:t>
            </a:fld>
            <a:endParaRPr lang="en-US"/>
          </a:p>
        </p:txBody>
      </p:sp>
      <p:sp>
        <p:nvSpPr>
          <p:cNvPr id="15" name="Oval 14">
            <a:extLst>
              <a:ext uri="{FF2B5EF4-FFF2-40B4-BE49-F238E27FC236}">
                <a16:creationId xmlns:a16="http://schemas.microsoft.com/office/drawing/2014/main" id="{799ECDDC-F4D2-44CC-A34B-F88ADA10D60F}"/>
              </a:ext>
            </a:extLst>
          </p:cNvPr>
          <p:cNvSpPr/>
          <p:nvPr/>
        </p:nvSpPr>
        <p:spPr>
          <a:xfrm>
            <a:off x="1135461" y="956277"/>
            <a:ext cx="2907956" cy="118435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C00000"/>
              </a:solidFill>
              <a:effectLst>
                <a:outerShdw blurRad="38100" dist="38100" dir="2700000" algn="tl">
                  <a:srgbClr val="000000">
                    <a:alpha val="43137"/>
                  </a:srgbClr>
                </a:outerShdw>
              </a:effectLst>
            </a:endParaRPr>
          </a:p>
          <a:p>
            <a:pPr algn="ctr"/>
            <a:r>
              <a:rPr lang="en-US" sz="1600" dirty="0">
                <a:solidFill>
                  <a:srgbClr val="0070C0"/>
                </a:solidFill>
                <a:latin typeface="Trebuchet MS" panose="020B0603020202020204" pitchFamily="34" charset="0"/>
                <a:cs typeface="Arial" panose="020B0604020202020204" pitchFamily="34" charset="0"/>
              </a:rPr>
              <a:t>Annex 9 </a:t>
            </a:r>
            <a:r>
              <a:rPr lang="en-GB" sz="1600" dirty="0">
                <a:solidFill>
                  <a:srgbClr val="0070C0"/>
                </a:solidFill>
                <a:latin typeface="Trebuchet MS" panose="020B0603020202020204" pitchFamily="34" charset="0"/>
                <a:cs typeface="Arial" panose="020B0604020202020204" pitchFamily="34" charset="0"/>
              </a:rPr>
              <a:t>of</a:t>
            </a:r>
          </a:p>
          <a:p>
            <a:pPr algn="ctr"/>
            <a:r>
              <a:rPr lang="en-GB" sz="1600" dirty="0">
                <a:solidFill>
                  <a:srgbClr val="0070C0"/>
                </a:solidFill>
                <a:effectLst/>
                <a:latin typeface="Trebuchet MS" panose="020B0603020202020204" pitchFamily="34" charset="0"/>
                <a:ea typeface="Calibri" panose="020F0502020204030204" pitchFamily="34" charset="0"/>
                <a:cs typeface="Arial" panose="020B0604020202020204" pitchFamily="34" charset="0"/>
              </a:rPr>
              <a:t>Application Packs</a:t>
            </a:r>
          </a:p>
          <a:p>
            <a:pPr algn="ctr"/>
            <a:r>
              <a:rPr lang="en-GB" sz="1600" dirty="0">
                <a:solidFill>
                  <a:srgbClr val="0070C0"/>
                </a:solidFill>
                <a:latin typeface="Trebuchet MS" panose="020B0603020202020204" pitchFamily="34" charset="0"/>
                <a:cs typeface="Arial" panose="020B0604020202020204" pitchFamily="34" charset="0"/>
              </a:rPr>
              <a:t>-Grant Contract-</a:t>
            </a:r>
            <a:endParaRPr lang="en-GB" sz="1600" dirty="0">
              <a:solidFill>
                <a:srgbClr val="0070C0"/>
              </a:solidFill>
              <a:latin typeface="Trebuchet MS" panose="020B0603020202020204" pitchFamily="34" charset="0"/>
            </a:endParaRPr>
          </a:p>
          <a:p>
            <a:pPr algn="ctr"/>
            <a:endParaRPr lang="en-U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1154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23EC4F-3744-4600-8360-6E3AF1147591}"/>
              </a:ext>
            </a:extLst>
          </p:cNvPr>
          <p:cNvSpPr/>
          <p:nvPr/>
        </p:nvSpPr>
        <p:spPr>
          <a:xfrm>
            <a:off x="2340199" y="4041452"/>
            <a:ext cx="9517924" cy="274079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D418ECF-10E2-41E0-9D2D-17E2CCED4590}"/>
              </a:ext>
            </a:extLst>
          </p:cNvPr>
          <p:cNvSpPr/>
          <p:nvPr/>
        </p:nvSpPr>
        <p:spPr>
          <a:xfrm>
            <a:off x="2309090" y="1320283"/>
            <a:ext cx="9549033" cy="25617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7915C6C8-B5E3-46D1-A2CD-906A252082C4}"/>
              </a:ext>
            </a:extLst>
          </p:cNvPr>
          <p:cNvSpPr txBox="1"/>
          <p:nvPr/>
        </p:nvSpPr>
        <p:spPr>
          <a:xfrm>
            <a:off x="3500688" y="696574"/>
            <a:ext cx="7165836"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Budget structure – regular projects </a:t>
            </a: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6198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8B8DF059-17CF-495B-8848-EBB609375ED1}"/>
              </a:ext>
            </a:extLst>
          </p:cNvPr>
          <p:cNvSpPr/>
          <p:nvPr/>
        </p:nvSpPr>
        <p:spPr>
          <a:xfrm>
            <a:off x="1433752" y="1344263"/>
            <a:ext cx="648960" cy="65454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extLst>
              <a:ext uri="{FF2B5EF4-FFF2-40B4-BE49-F238E27FC236}">
                <a16:creationId xmlns:a16="http://schemas.microsoft.com/office/drawing/2014/main" id="{84873990-F6EE-42B0-8289-3A90A8C3B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969" y="1476727"/>
            <a:ext cx="398396" cy="398396"/>
          </a:xfrm>
          <a:prstGeom prst="rect">
            <a:avLst/>
          </a:prstGeom>
          <a:solidFill>
            <a:srgbClr val="FFC000"/>
          </a:solidFill>
        </p:spPr>
      </p:pic>
      <p:sp>
        <p:nvSpPr>
          <p:cNvPr id="61" name="Oval 60">
            <a:extLst>
              <a:ext uri="{FF2B5EF4-FFF2-40B4-BE49-F238E27FC236}">
                <a16:creationId xmlns:a16="http://schemas.microsoft.com/office/drawing/2014/main" id="{8B8DF059-17CF-495B-8848-EBB609375ED1}"/>
              </a:ext>
            </a:extLst>
          </p:cNvPr>
          <p:cNvSpPr/>
          <p:nvPr/>
        </p:nvSpPr>
        <p:spPr>
          <a:xfrm>
            <a:off x="1400033" y="2129616"/>
            <a:ext cx="630750" cy="6108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6915" y="2220591"/>
            <a:ext cx="336986" cy="336986"/>
          </a:xfrm>
          <a:prstGeom prst="rect">
            <a:avLst/>
          </a:prstGeom>
        </p:spPr>
      </p:pic>
      <p:sp>
        <p:nvSpPr>
          <p:cNvPr id="71" name="TextBox 70"/>
          <p:cNvSpPr txBox="1"/>
          <p:nvPr/>
        </p:nvSpPr>
        <p:spPr>
          <a:xfrm>
            <a:off x="2299894" y="1259242"/>
            <a:ext cx="7671420" cy="2646878"/>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a:solidFill>
                  <a:srgbClr val="002060"/>
                </a:solidFill>
                <a:latin typeface="Trebuchet MS" panose="020B0603020202020204" pitchFamily="34" charset="0"/>
              </a:rPr>
              <a:t>1. Staff </a:t>
            </a:r>
            <a:r>
              <a:rPr lang="en-US" sz="2000" dirty="0">
                <a:solidFill>
                  <a:srgbClr val="002060"/>
                </a:solidFill>
                <a:latin typeface="Trebuchet MS" panose="020B0603020202020204" pitchFamily="34" charset="0"/>
              </a:rPr>
              <a:t>– </a:t>
            </a:r>
            <a:r>
              <a:rPr lang="ro-RO" sz="2000" b="1" dirty="0">
                <a:solidFill>
                  <a:srgbClr val="0070C0"/>
                </a:solidFill>
                <a:latin typeface="Trebuchet MS" panose="020B0603020202020204" pitchFamily="34" charset="0"/>
              </a:rPr>
              <a:t>up to</a:t>
            </a:r>
            <a:r>
              <a:rPr lang="ro-RO" sz="2000" b="1" dirty="0">
                <a:solidFill>
                  <a:srgbClr val="002060"/>
                </a:solidFill>
                <a:latin typeface="Trebuchet MS" panose="020B0603020202020204" pitchFamily="34" charset="0"/>
              </a:rPr>
              <a:t> </a:t>
            </a:r>
            <a:r>
              <a:rPr lang="en-US" sz="2000" b="1" dirty="0">
                <a:solidFill>
                  <a:srgbClr val="002060"/>
                </a:solidFill>
                <a:effectLst>
                  <a:outerShdw blurRad="38100" dist="38100" dir="2700000" algn="tl">
                    <a:srgbClr val="000000">
                      <a:alpha val="43137"/>
                    </a:srgbClr>
                  </a:outerShdw>
                </a:effectLst>
                <a:latin typeface="Trebuchet MS" panose="020B0603020202020204" pitchFamily="34" charset="0"/>
              </a:rPr>
              <a:t>20%</a:t>
            </a:r>
            <a:r>
              <a:rPr lang="en-GB" sz="2000" dirty="0">
                <a:solidFill>
                  <a:srgbClr val="002060"/>
                </a:solidFill>
                <a:latin typeface="Trebuchet MS" panose="020B0603020202020204" pitchFamily="34" charset="0"/>
              </a:rPr>
              <a:t> of the eligible direct costs other than staff costs</a:t>
            </a:r>
            <a:r>
              <a:rPr lang="en-US" sz="2000" dirty="0">
                <a:solidFill>
                  <a:srgbClr val="002060"/>
                </a:solidFill>
                <a:latin typeface="Trebuchet MS" panose="020B0603020202020204" pitchFamily="34" charset="0"/>
              </a:rPr>
              <a:t> </a:t>
            </a:r>
          </a:p>
          <a:p>
            <a:pPr marL="342900" indent="-342900">
              <a:buFont typeface="Wingdings" panose="05000000000000000000" pitchFamily="2" charset="2"/>
              <a:buChar char="Ø"/>
            </a:pPr>
            <a:r>
              <a:rPr lang="en-US" sz="2000" b="1" dirty="0">
                <a:solidFill>
                  <a:srgbClr val="002060"/>
                </a:solidFill>
                <a:latin typeface="Trebuchet MS" panose="020B0603020202020204" pitchFamily="34" charset="0"/>
              </a:rPr>
              <a:t>2. Office and administration </a:t>
            </a:r>
            <a:r>
              <a:rPr lang="en-GB" sz="2000" dirty="0">
                <a:solidFill>
                  <a:srgbClr val="002060"/>
                </a:solidFill>
                <a:latin typeface="Trebuchet MS" panose="020B0603020202020204" pitchFamily="34" charset="0"/>
              </a:rPr>
              <a:t>(indirect) -</a:t>
            </a:r>
            <a:r>
              <a:rPr lang="ro-RO" sz="2000" b="1" dirty="0">
                <a:solidFill>
                  <a:srgbClr val="002060"/>
                </a:solidFill>
                <a:latin typeface="Trebuchet MS" panose="020B0603020202020204" pitchFamily="34" charset="0"/>
              </a:rPr>
              <a:t> </a:t>
            </a:r>
            <a:r>
              <a:rPr lang="ro-RO" sz="2000" b="1" dirty="0">
                <a:solidFill>
                  <a:srgbClr val="0070C0"/>
                </a:solidFill>
                <a:latin typeface="Trebuchet MS" panose="020B0603020202020204" pitchFamily="34" charset="0"/>
              </a:rPr>
              <a:t>up to</a:t>
            </a:r>
            <a:r>
              <a:rPr lang="en-GB" sz="2000" dirty="0">
                <a:solidFill>
                  <a:srgbClr val="0070C0"/>
                </a:solidFill>
                <a:latin typeface="Trebuchet MS" panose="020B0603020202020204" pitchFamily="34" charset="0"/>
              </a:rPr>
              <a:t> </a:t>
            </a:r>
            <a:r>
              <a:rPr lang="en-US" sz="2000" b="1" dirty="0">
                <a:solidFill>
                  <a:srgbClr val="002060"/>
                </a:solidFill>
                <a:effectLst>
                  <a:outerShdw blurRad="38100" dist="38100" dir="2700000" algn="tl">
                    <a:srgbClr val="000000">
                      <a:alpha val="43137"/>
                    </a:srgbClr>
                  </a:outerShdw>
                </a:effectLst>
                <a:latin typeface="Trebuchet MS" panose="020B0603020202020204" pitchFamily="34" charset="0"/>
              </a:rPr>
              <a:t>7%</a:t>
            </a:r>
            <a:r>
              <a:rPr lang="en-GB" sz="20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en-GB" sz="2000" dirty="0">
                <a:solidFill>
                  <a:srgbClr val="002060"/>
                </a:solidFill>
                <a:latin typeface="Trebuchet MS" panose="020B0603020202020204" pitchFamily="34" charset="0"/>
              </a:rPr>
              <a:t>of the eligible direct costs </a:t>
            </a:r>
          </a:p>
          <a:p>
            <a:endParaRPr lang="en-GB" sz="600" dirty="0">
              <a:solidFill>
                <a:srgbClr val="00B050"/>
              </a:solidFill>
              <a:latin typeface="Trebuchet MS" panose="020B0603020202020204" pitchFamily="34" charset="0"/>
            </a:endParaRPr>
          </a:p>
          <a:p>
            <a:r>
              <a:rPr lang="en-US" sz="2000" dirty="0">
                <a:solidFill>
                  <a:srgbClr val="002060"/>
                </a:solidFill>
                <a:latin typeface="Trebuchet MS" panose="020B0603020202020204" pitchFamily="34" charset="0"/>
              </a:rPr>
              <a:t>	- </a:t>
            </a:r>
            <a:r>
              <a:rPr lang="en-US" sz="2000" i="1" dirty="0">
                <a:solidFill>
                  <a:srgbClr val="002060"/>
                </a:solidFill>
                <a:latin typeface="Trebuchet MS" panose="020B0603020202020204" pitchFamily="34" charset="0"/>
              </a:rPr>
              <a:t>Set in Jems the percentage based on your estimated needs – the amount shall be automatically calculated in Jems</a:t>
            </a:r>
          </a:p>
          <a:p>
            <a:r>
              <a:rPr lang="en-US" sz="2000" i="1" dirty="0">
                <a:solidFill>
                  <a:srgbClr val="002060"/>
                </a:solidFill>
                <a:latin typeface="Trebuchet MS" panose="020B0603020202020204" pitchFamily="34" charset="0"/>
              </a:rPr>
              <a:t>	- No justifying/supporting documents required, except for a document proving the existence of the Staff cost category</a:t>
            </a:r>
            <a:endParaRPr lang="en-US" sz="2000" dirty="0">
              <a:solidFill>
                <a:srgbClr val="002060"/>
              </a:solidFill>
              <a:latin typeface="Trebuchet MS" panose="020B0603020202020204" pitchFamily="34" charset="0"/>
            </a:endParaRPr>
          </a:p>
        </p:txBody>
      </p:sp>
      <p:pic>
        <p:nvPicPr>
          <p:cNvPr id="15" name="Picture 2" descr="\\Drmie_dgcte\dcti\Programe CTE 2007-2013\BMN\BMN 21-27\Comunicare\3 Visual identity\LOGO\Logo NEXT Black Sea Basin RGB 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A6A90CD7-59A3-4A57-B25B-484CC6C79447}"/>
              </a:ext>
            </a:extLst>
          </p:cNvPr>
          <p:cNvSpPr/>
          <p:nvPr/>
        </p:nvSpPr>
        <p:spPr>
          <a:xfrm>
            <a:off x="1473211" y="3914473"/>
            <a:ext cx="648960" cy="58063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21D125A-1CE3-481C-B0BD-1A6239D0FF8B}"/>
              </a:ext>
            </a:extLst>
          </p:cNvPr>
          <p:cNvSpPr txBox="1"/>
          <p:nvPr/>
        </p:nvSpPr>
        <p:spPr>
          <a:xfrm>
            <a:off x="2306061" y="4376576"/>
            <a:ext cx="8145107" cy="425501"/>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4. External expertise and services</a:t>
            </a:r>
            <a:endParaRPr lang="en-US" sz="2000" dirty="0">
              <a:solidFill>
                <a:srgbClr val="002060"/>
              </a:solidFill>
              <a:latin typeface="Trebuchet MS" panose="020B0603020202020204" pitchFamily="34" charset="0"/>
            </a:endParaRPr>
          </a:p>
        </p:txBody>
      </p:sp>
      <p:pic>
        <p:nvPicPr>
          <p:cNvPr id="3" name="Graphic 2" descr="Airplane with solid fill">
            <a:extLst>
              <a:ext uri="{FF2B5EF4-FFF2-40B4-BE49-F238E27FC236}">
                <a16:creationId xmlns:a16="http://schemas.microsoft.com/office/drawing/2014/main" id="{6F7D2B4F-745B-41CD-A3EF-F7892DAD6D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32375" y="3968927"/>
            <a:ext cx="529923" cy="416718"/>
          </a:xfrm>
          <a:prstGeom prst="rect">
            <a:avLst/>
          </a:prstGeom>
        </p:spPr>
      </p:pic>
      <p:sp>
        <p:nvSpPr>
          <p:cNvPr id="22" name="TextBox 21">
            <a:extLst>
              <a:ext uri="{FF2B5EF4-FFF2-40B4-BE49-F238E27FC236}">
                <a16:creationId xmlns:a16="http://schemas.microsoft.com/office/drawing/2014/main" id="{1F1C977B-16EB-441C-9A58-BAFC2BFB660E}"/>
              </a:ext>
            </a:extLst>
          </p:cNvPr>
          <p:cNvSpPr txBox="1"/>
          <p:nvPr/>
        </p:nvSpPr>
        <p:spPr>
          <a:xfrm>
            <a:off x="2340199" y="3920925"/>
            <a:ext cx="7156955" cy="416717"/>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3. Travel and Accommodation </a:t>
            </a:r>
            <a:endParaRPr lang="en-US" sz="2000" dirty="0">
              <a:solidFill>
                <a:srgbClr val="002060"/>
              </a:solidFill>
              <a:latin typeface="Trebuchet MS" panose="020B0603020202020204" pitchFamily="34" charset="0"/>
            </a:endParaRPr>
          </a:p>
        </p:txBody>
      </p:sp>
      <p:sp>
        <p:nvSpPr>
          <p:cNvPr id="23" name="TextBox 22">
            <a:extLst>
              <a:ext uri="{FF2B5EF4-FFF2-40B4-BE49-F238E27FC236}">
                <a16:creationId xmlns:a16="http://schemas.microsoft.com/office/drawing/2014/main" id="{5C079994-01FA-4593-BB1B-DABCEF3F48DF}"/>
              </a:ext>
            </a:extLst>
          </p:cNvPr>
          <p:cNvSpPr txBox="1"/>
          <p:nvPr/>
        </p:nvSpPr>
        <p:spPr>
          <a:xfrm>
            <a:off x="2301832" y="4812924"/>
            <a:ext cx="4359311" cy="416717"/>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5. Equipment</a:t>
            </a:r>
            <a:endParaRPr lang="en-US" sz="2000" dirty="0">
              <a:solidFill>
                <a:srgbClr val="002060"/>
              </a:solidFill>
              <a:latin typeface="Trebuchet MS" panose="020B0603020202020204" pitchFamily="34" charset="0"/>
            </a:endParaRPr>
          </a:p>
        </p:txBody>
      </p:sp>
      <p:sp>
        <p:nvSpPr>
          <p:cNvPr id="24" name="TextBox 23">
            <a:extLst>
              <a:ext uri="{FF2B5EF4-FFF2-40B4-BE49-F238E27FC236}">
                <a16:creationId xmlns:a16="http://schemas.microsoft.com/office/drawing/2014/main" id="{63EA4A66-974E-438B-B7D4-0ECB4F8A87FF}"/>
              </a:ext>
            </a:extLst>
          </p:cNvPr>
          <p:cNvSpPr txBox="1"/>
          <p:nvPr/>
        </p:nvSpPr>
        <p:spPr>
          <a:xfrm>
            <a:off x="2326020" y="5183684"/>
            <a:ext cx="6361507" cy="1336969"/>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6. Infrastructure</a:t>
            </a:r>
            <a:r>
              <a:rPr lang="en-US" sz="2400" b="1" dirty="0">
                <a:solidFill>
                  <a:srgbClr val="002060"/>
                </a:solidFill>
              </a:rPr>
              <a:t> </a:t>
            </a:r>
            <a:r>
              <a:rPr lang="en-US" sz="2000" b="1" dirty="0">
                <a:solidFill>
                  <a:srgbClr val="002060"/>
                </a:solidFill>
                <a:latin typeface="Trebuchet MS" panose="020B0603020202020204" pitchFamily="34" charset="0"/>
              </a:rPr>
              <a:t>and works </a:t>
            </a:r>
          </a:p>
          <a:p>
            <a:pPr marR="0" lvl="0">
              <a:lnSpc>
                <a:spcPct val="115000"/>
              </a:lnSpc>
              <a:spcBef>
                <a:spcPts val="0"/>
              </a:spcBef>
              <a:spcAft>
                <a:spcPts val="0"/>
              </a:spcAft>
            </a:pPr>
            <a:endParaRPr lang="en-US" sz="800" b="1" dirty="0">
              <a:solidFill>
                <a:srgbClr val="002060"/>
              </a:solidFill>
              <a:latin typeface="Trebuchet MS" panose="020B0603020202020204" pitchFamily="34" charset="0"/>
            </a:endParaRPr>
          </a:p>
          <a:p>
            <a:pPr marR="0" lvl="0">
              <a:lnSpc>
                <a:spcPct val="115000"/>
              </a:lnSpc>
              <a:spcBef>
                <a:spcPts val="0"/>
              </a:spcBef>
              <a:spcAft>
                <a:spcPts val="0"/>
              </a:spcAft>
            </a:pPr>
            <a:r>
              <a:rPr lang="en-US" sz="2000" b="1" dirty="0">
                <a:solidFill>
                  <a:srgbClr val="002060"/>
                </a:solidFill>
                <a:latin typeface="Trebuchet MS" panose="020B0603020202020204" pitchFamily="34" charset="0"/>
              </a:rPr>
              <a:t>	- </a:t>
            </a:r>
            <a:r>
              <a:rPr lang="en-US" sz="2000" b="1" i="1" dirty="0">
                <a:solidFill>
                  <a:srgbClr val="002060"/>
                </a:solidFill>
                <a:latin typeface="Trebuchet MS" panose="020B0603020202020204" pitchFamily="34" charset="0"/>
              </a:rPr>
              <a:t>J</a:t>
            </a:r>
            <a:r>
              <a:rPr lang="en-US" sz="2000" i="1" dirty="0">
                <a:solidFill>
                  <a:srgbClr val="002060"/>
                </a:solidFill>
                <a:latin typeface="Trebuchet MS" panose="020B0603020202020204" pitchFamily="34" charset="0"/>
              </a:rPr>
              <a:t>ustifying/supporting documents required</a:t>
            </a:r>
          </a:p>
          <a:p>
            <a:pPr marR="0" lvl="0">
              <a:lnSpc>
                <a:spcPct val="115000"/>
              </a:lnSpc>
              <a:spcBef>
                <a:spcPts val="0"/>
              </a:spcBef>
              <a:spcAft>
                <a:spcPts val="0"/>
              </a:spcAft>
            </a:pPr>
            <a:r>
              <a:rPr lang="en-US" sz="2000" i="1" dirty="0">
                <a:solidFill>
                  <a:srgbClr val="002060"/>
                </a:solidFill>
                <a:latin typeface="Trebuchet MS" panose="020B0603020202020204" pitchFamily="34" charset="0"/>
              </a:rPr>
              <a:t>	- Certification by the controller required</a:t>
            </a:r>
            <a:r>
              <a:rPr lang="en-US" sz="2000" b="1" dirty="0">
                <a:solidFill>
                  <a:srgbClr val="002060"/>
                </a:solidFill>
                <a:latin typeface="Trebuchet MS" panose="020B0603020202020204" pitchFamily="34" charset="0"/>
              </a:rPr>
              <a:t> </a:t>
            </a:r>
          </a:p>
        </p:txBody>
      </p:sp>
      <p:sp>
        <p:nvSpPr>
          <p:cNvPr id="25" name="Oval 24">
            <a:extLst>
              <a:ext uri="{FF2B5EF4-FFF2-40B4-BE49-F238E27FC236}">
                <a16:creationId xmlns:a16="http://schemas.microsoft.com/office/drawing/2014/main" id="{9D9D3751-4ED8-4106-AF37-3C5ABE48DBCE}"/>
              </a:ext>
            </a:extLst>
          </p:cNvPr>
          <p:cNvSpPr/>
          <p:nvPr/>
        </p:nvSpPr>
        <p:spPr>
          <a:xfrm>
            <a:off x="1466722" y="4554769"/>
            <a:ext cx="629806" cy="580631"/>
          </a:xfrm>
          <a:prstGeom prst="ellipse">
            <a:avLst/>
          </a:prstGeom>
          <a:solidFill>
            <a:srgbClr val="FF5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Explosion: 8 Points 4">
            <a:extLst>
              <a:ext uri="{FF2B5EF4-FFF2-40B4-BE49-F238E27FC236}">
                <a16:creationId xmlns:a16="http://schemas.microsoft.com/office/drawing/2014/main" id="{EA1B9732-D02E-4C93-B689-77E318DD50E1}"/>
              </a:ext>
            </a:extLst>
          </p:cNvPr>
          <p:cNvSpPr/>
          <p:nvPr/>
        </p:nvSpPr>
        <p:spPr>
          <a:xfrm>
            <a:off x="9668874" y="1998810"/>
            <a:ext cx="2132313" cy="1449352"/>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latin typeface="Trebuchet MS" panose="020B0603020202020204" pitchFamily="34" charset="0"/>
              </a:rPr>
              <a:t>Flat rate</a:t>
            </a:r>
          </a:p>
        </p:txBody>
      </p:sp>
      <p:sp>
        <p:nvSpPr>
          <p:cNvPr id="31" name="Explosion: 8 Points 30">
            <a:extLst>
              <a:ext uri="{FF2B5EF4-FFF2-40B4-BE49-F238E27FC236}">
                <a16:creationId xmlns:a16="http://schemas.microsoft.com/office/drawing/2014/main" id="{E9C9B9FE-FEC2-4200-85CD-33D7A297EE1E}"/>
              </a:ext>
            </a:extLst>
          </p:cNvPr>
          <p:cNvSpPr/>
          <p:nvPr/>
        </p:nvSpPr>
        <p:spPr>
          <a:xfrm>
            <a:off x="9736399" y="4284691"/>
            <a:ext cx="2082683" cy="1682547"/>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latin typeface="Trebuchet MS" panose="020B0603020202020204" pitchFamily="34" charset="0"/>
              </a:rPr>
              <a:t>Real costs</a:t>
            </a:r>
          </a:p>
        </p:txBody>
      </p:sp>
      <p:sp>
        <p:nvSpPr>
          <p:cNvPr id="34" name="Oval 33">
            <a:extLst>
              <a:ext uri="{FF2B5EF4-FFF2-40B4-BE49-F238E27FC236}">
                <a16:creationId xmlns:a16="http://schemas.microsoft.com/office/drawing/2014/main" id="{2AA59344-E887-4BF8-A70A-620CCB7B615A}"/>
              </a:ext>
            </a:extLst>
          </p:cNvPr>
          <p:cNvSpPr/>
          <p:nvPr/>
        </p:nvSpPr>
        <p:spPr>
          <a:xfrm>
            <a:off x="1469163" y="5208240"/>
            <a:ext cx="616467" cy="58063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8E252ED0-B036-414C-9B14-E2AAB9F0F82B}"/>
              </a:ext>
            </a:extLst>
          </p:cNvPr>
          <p:cNvSpPr/>
          <p:nvPr/>
        </p:nvSpPr>
        <p:spPr>
          <a:xfrm>
            <a:off x="1489235" y="5852168"/>
            <a:ext cx="600569" cy="61082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A9F965AA-20B5-49B8-A220-BE6C118F84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3379" y="5993832"/>
            <a:ext cx="346006" cy="346006"/>
          </a:xfrm>
          <a:prstGeom prst="rect">
            <a:avLst/>
          </a:prstGeom>
        </p:spPr>
      </p:pic>
      <p:sp>
        <p:nvSpPr>
          <p:cNvPr id="29" name="Trapezoid 13">
            <a:extLst>
              <a:ext uri="{FF2B5EF4-FFF2-40B4-BE49-F238E27FC236}">
                <a16:creationId xmlns:a16="http://schemas.microsoft.com/office/drawing/2014/main" id="{250CC2A5-AC5A-47A3-B533-235025D54696}"/>
              </a:ext>
            </a:extLst>
          </p:cNvPr>
          <p:cNvSpPr/>
          <p:nvPr/>
        </p:nvSpPr>
        <p:spPr>
          <a:xfrm>
            <a:off x="1612399" y="5310160"/>
            <a:ext cx="336986" cy="30395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0" name="Rectangle 9">
            <a:extLst>
              <a:ext uri="{FF2B5EF4-FFF2-40B4-BE49-F238E27FC236}">
                <a16:creationId xmlns:a16="http://schemas.microsoft.com/office/drawing/2014/main" id="{90368079-E70A-4960-833D-F61360E3BBCC}"/>
              </a:ext>
            </a:extLst>
          </p:cNvPr>
          <p:cNvSpPr/>
          <p:nvPr/>
        </p:nvSpPr>
        <p:spPr>
          <a:xfrm>
            <a:off x="1594249" y="4705514"/>
            <a:ext cx="327966" cy="28868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Slide Number Placeholder 5">
            <a:extLst>
              <a:ext uri="{FF2B5EF4-FFF2-40B4-BE49-F238E27FC236}">
                <a16:creationId xmlns:a16="http://schemas.microsoft.com/office/drawing/2014/main" id="{C2A66434-FF37-43E3-9006-230E0DE47917}"/>
              </a:ext>
            </a:extLst>
          </p:cNvPr>
          <p:cNvSpPr>
            <a:spLocks noGrp="1"/>
          </p:cNvSpPr>
          <p:nvPr>
            <p:ph type="sldNum" sz="quarter" idx="12"/>
          </p:nvPr>
        </p:nvSpPr>
        <p:spPr/>
        <p:txBody>
          <a:bodyPr/>
          <a:lstStyle/>
          <a:p>
            <a:fld id="{5E2C3620-4DE2-48EF-AF31-0F5DD9BFD6D6}" type="slidenum">
              <a:rPr lang="en-US" smtClean="0"/>
              <a:t>25</a:t>
            </a:fld>
            <a:endParaRPr lang="en-US"/>
          </a:p>
        </p:txBody>
      </p:sp>
    </p:spTree>
    <p:extLst>
      <p:ext uri="{BB962C8B-B14F-4D97-AF65-F5344CB8AC3E}">
        <p14:creationId xmlns:p14="http://schemas.microsoft.com/office/powerpoint/2010/main" val="2365999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23EC4F-3744-4600-8360-6E3AF1147591}"/>
              </a:ext>
            </a:extLst>
          </p:cNvPr>
          <p:cNvSpPr/>
          <p:nvPr/>
        </p:nvSpPr>
        <p:spPr>
          <a:xfrm>
            <a:off x="2262438" y="3718742"/>
            <a:ext cx="9549033" cy="2827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D418ECF-10E2-41E0-9D2D-17E2CCED4590}"/>
              </a:ext>
            </a:extLst>
          </p:cNvPr>
          <p:cNvSpPr/>
          <p:nvPr/>
        </p:nvSpPr>
        <p:spPr>
          <a:xfrm>
            <a:off x="2262439" y="2081470"/>
            <a:ext cx="9549033" cy="14961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a:extLst>
              <a:ext uri="{FF2B5EF4-FFF2-40B4-BE49-F238E27FC236}">
                <a16:creationId xmlns:a16="http://schemas.microsoft.com/office/drawing/2014/main" id="{7915C6C8-B5E3-46D1-A2CD-906A252082C4}"/>
              </a:ext>
            </a:extLst>
          </p:cNvPr>
          <p:cNvSpPr txBox="1"/>
          <p:nvPr/>
        </p:nvSpPr>
        <p:spPr>
          <a:xfrm>
            <a:off x="2995590" y="753890"/>
            <a:ext cx="7776913"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Budget – small-scale projects </a:t>
            </a:r>
            <a:r>
              <a:rPr lang="ro-RO" sz="32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option</a:t>
            </a:r>
            <a:r>
              <a:rPr lang="ro-RO" sz="3200" b="1" dirty="0">
                <a:solidFill>
                  <a:srgbClr val="002060"/>
                </a:solidFill>
                <a:effectLst>
                  <a:outerShdw blurRad="38100" dist="38100" dir="2700000" algn="tl">
                    <a:srgbClr val="000000">
                      <a:alpha val="43137"/>
                    </a:srgbClr>
                  </a:outerShdw>
                </a:effectLst>
                <a:latin typeface="Trebuchet MS" panose="020B0603020202020204" pitchFamily="34" charset="0"/>
              </a:rPr>
              <a:t> 1</a:t>
            </a: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6198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8B8DF059-17CF-495B-8848-EBB609375ED1}"/>
              </a:ext>
            </a:extLst>
          </p:cNvPr>
          <p:cNvSpPr/>
          <p:nvPr/>
        </p:nvSpPr>
        <p:spPr>
          <a:xfrm>
            <a:off x="1404630" y="2461532"/>
            <a:ext cx="648960" cy="65454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extLst>
              <a:ext uri="{FF2B5EF4-FFF2-40B4-BE49-F238E27FC236}">
                <a16:creationId xmlns:a16="http://schemas.microsoft.com/office/drawing/2014/main" id="{84873990-F6EE-42B0-8289-3A90A8C3B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969" y="2564390"/>
            <a:ext cx="398396" cy="398396"/>
          </a:xfrm>
          <a:prstGeom prst="rect">
            <a:avLst/>
          </a:prstGeom>
          <a:solidFill>
            <a:srgbClr val="FFC000"/>
          </a:solidFill>
        </p:spPr>
      </p:pic>
      <p:sp>
        <p:nvSpPr>
          <p:cNvPr id="61" name="Oval 60">
            <a:extLst>
              <a:ext uri="{FF2B5EF4-FFF2-40B4-BE49-F238E27FC236}">
                <a16:creationId xmlns:a16="http://schemas.microsoft.com/office/drawing/2014/main" id="{8B8DF059-17CF-495B-8848-EBB609375ED1}"/>
              </a:ext>
            </a:extLst>
          </p:cNvPr>
          <p:cNvSpPr/>
          <p:nvPr/>
        </p:nvSpPr>
        <p:spPr>
          <a:xfrm>
            <a:off x="1453208" y="3756066"/>
            <a:ext cx="630750" cy="6108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1420" y="3871380"/>
            <a:ext cx="336986" cy="336986"/>
          </a:xfrm>
          <a:prstGeom prst="rect">
            <a:avLst/>
          </a:prstGeom>
        </p:spPr>
      </p:pic>
      <p:sp>
        <p:nvSpPr>
          <p:cNvPr id="71" name="TextBox 70"/>
          <p:cNvSpPr txBox="1"/>
          <p:nvPr/>
        </p:nvSpPr>
        <p:spPr>
          <a:xfrm>
            <a:off x="2379290" y="1597643"/>
            <a:ext cx="7117734" cy="369332"/>
          </a:xfrm>
          <a:prstGeom prst="rect">
            <a:avLst/>
          </a:prstGeom>
          <a:noFill/>
        </p:spPr>
        <p:txBody>
          <a:bodyPr wrap="square" rtlCol="0">
            <a:spAutoFit/>
          </a:bodyPr>
          <a:lstStyle/>
          <a:p>
            <a:r>
              <a:rPr lang="en-US" sz="1800" b="1" dirty="0">
                <a:solidFill>
                  <a:schemeClr val="accent1">
                    <a:lumMod val="50000"/>
                  </a:schemeClr>
                </a:solidFill>
                <a:effectLst/>
                <a:latin typeface="Trebuchet MS" panose="020B0603020202020204" pitchFamily="34" charset="0"/>
                <a:ea typeface="Calibri" panose="020F0502020204030204" pitchFamily="34" charset="0"/>
                <a:cs typeface="EUAlbertina"/>
              </a:rPr>
              <a:t>The eligible costs for small scale projects are </a:t>
            </a:r>
            <a:r>
              <a:rPr lang="en-US" sz="1800" b="1" dirty="0">
                <a:solidFill>
                  <a:schemeClr val="accent4">
                    <a:lumMod val="75000"/>
                  </a:schemeClr>
                </a:solidFill>
                <a:effectLst/>
                <a:latin typeface="Trebuchet MS" panose="020B0603020202020204" pitchFamily="34" charset="0"/>
                <a:ea typeface="Calibri" panose="020F0502020204030204" pitchFamily="34" charset="0"/>
                <a:cs typeface="EUAlbertina"/>
              </a:rPr>
              <a:t>based on</a:t>
            </a:r>
            <a:r>
              <a:rPr lang="en-US" sz="1800" b="1" dirty="0">
                <a:solidFill>
                  <a:schemeClr val="accent1">
                    <a:lumMod val="50000"/>
                  </a:schemeClr>
                </a:solidFill>
                <a:effectLst/>
                <a:latin typeface="Trebuchet MS" panose="020B0603020202020204" pitchFamily="34" charset="0"/>
                <a:ea typeface="Calibri" panose="020F0502020204030204" pitchFamily="34" charset="0"/>
                <a:cs typeface="EUAlbertina"/>
              </a:rPr>
              <a:t>:</a:t>
            </a:r>
            <a:endParaRPr lang="en-US" sz="2000" b="1" dirty="0">
              <a:solidFill>
                <a:schemeClr val="accent1">
                  <a:lumMod val="50000"/>
                </a:schemeClr>
              </a:solidFill>
              <a:latin typeface="Trebuchet MS" panose="020B0603020202020204" pitchFamily="34" charset="0"/>
            </a:endParaRPr>
          </a:p>
        </p:txBody>
      </p:sp>
      <p:pic>
        <p:nvPicPr>
          <p:cNvPr id="15" name="Picture 2" descr="\\Drmie_dgcte\dcti\Programe CTE 2007-2013\BMN\BMN 21-27\Comunicare\3 Visual identity\LOGO\Logo NEXT Black Sea Basin RGB 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A6A90CD7-59A3-4A57-B25B-484CC6C79447}"/>
              </a:ext>
            </a:extLst>
          </p:cNvPr>
          <p:cNvSpPr/>
          <p:nvPr/>
        </p:nvSpPr>
        <p:spPr>
          <a:xfrm>
            <a:off x="1468624" y="4406961"/>
            <a:ext cx="645439" cy="6388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Airplane with solid fill">
            <a:extLst>
              <a:ext uri="{FF2B5EF4-FFF2-40B4-BE49-F238E27FC236}">
                <a16:creationId xmlns:a16="http://schemas.microsoft.com/office/drawing/2014/main" id="{6F7D2B4F-745B-41CD-A3EF-F7892DAD6D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81729" y="4423381"/>
            <a:ext cx="629806" cy="531431"/>
          </a:xfrm>
          <a:prstGeom prst="rect">
            <a:avLst/>
          </a:prstGeom>
        </p:spPr>
      </p:pic>
      <p:sp>
        <p:nvSpPr>
          <p:cNvPr id="25" name="Oval 24">
            <a:extLst>
              <a:ext uri="{FF2B5EF4-FFF2-40B4-BE49-F238E27FC236}">
                <a16:creationId xmlns:a16="http://schemas.microsoft.com/office/drawing/2014/main" id="{9D9D3751-4ED8-4106-AF37-3C5ABE48DBCE}"/>
              </a:ext>
            </a:extLst>
          </p:cNvPr>
          <p:cNvSpPr/>
          <p:nvPr/>
        </p:nvSpPr>
        <p:spPr>
          <a:xfrm>
            <a:off x="1468624" y="5164503"/>
            <a:ext cx="629806" cy="580631"/>
          </a:xfrm>
          <a:prstGeom prst="ellipse">
            <a:avLst/>
          </a:prstGeom>
          <a:solidFill>
            <a:srgbClr val="FF5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Explosion: 8 Points 4">
            <a:extLst>
              <a:ext uri="{FF2B5EF4-FFF2-40B4-BE49-F238E27FC236}">
                <a16:creationId xmlns:a16="http://schemas.microsoft.com/office/drawing/2014/main" id="{EA1B9732-D02E-4C93-B689-77E318DD50E1}"/>
              </a:ext>
            </a:extLst>
          </p:cNvPr>
          <p:cNvSpPr/>
          <p:nvPr/>
        </p:nvSpPr>
        <p:spPr>
          <a:xfrm>
            <a:off x="2613353" y="3900868"/>
            <a:ext cx="1964790" cy="1468671"/>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75000"/>
                  </a:schemeClr>
                </a:solidFill>
                <a:latin typeface="Trebuchet MS" panose="020B0603020202020204" pitchFamily="34" charset="0"/>
              </a:rPr>
              <a:t>Flat</a:t>
            </a:r>
            <a:r>
              <a:rPr lang="en-US" sz="1600" dirty="0">
                <a:solidFill>
                  <a:schemeClr val="accent4">
                    <a:lumMod val="75000"/>
                  </a:schemeClr>
                </a:solidFill>
                <a:latin typeface="Trebuchet MS" panose="020B0603020202020204" pitchFamily="34" charset="0"/>
              </a:rPr>
              <a:t> </a:t>
            </a:r>
            <a:r>
              <a:rPr lang="en-US" sz="2000" b="1" dirty="0">
                <a:solidFill>
                  <a:schemeClr val="accent4">
                    <a:lumMod val="75000"/>
                  </a:schemeClr>
                </a:solidFill>
                <a:latin typeface="Trebuchet MS" panose="020B0603020202020204" pitchFamily="34" charset="0"/>
              </a:rPr>
              <a:t>rate</a:t>
            </a:r>
          </a:p>
        </p:txBody>
      </p:sp>
      <p:sp>
        <p:nvSpPr>
          <p:cNvPr id="31" name="Explosion: 8 Points 30">
            <a:extLst>
              <a:ext uri="{FF2B5EF4-FFF2-40B4-BE49-F238E27FC236}">
                <a16:creationId xmlns:a16="http://schemas.microsoft.com/office/drawing/2014/main" id="{E9C9B9FE-FEC2-4200-85CD-33D7A297EE1E}"/>
              </a:ext>
            </a:extLst>
          </p:cNvPr>
          <p:cNvSpPr/>
          <p:nvPr/>
        </p:nvSpPr>
        <p:spPr>
          <a:xfrm>
            <a:off x="2680138" y="2084980"/>
            <a:ext cx="1936005" cy="1404674"/>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75000"/>
                  </a:schemeClr>
                </a:solidFill>
                <a:latin typeface="Trebuchet MS" panose="020B0603020202020204" pitchFamily="34" charset="0"/>
              </a:rPr>
              <a:t>Real</a:t>
            </a:r>
            <a:r>
              <a:rPr lang="en-US" sz="1600" b="1" dirty="0">
                <a:solidFill>
                  <a:schemeClr val="accent4">
                    <a:lumMod val="75000"/>
                  </a:schemeClr>
                </a:solidFill>
                <a:latin typeface="Trebuchet MS" panose="020B0603020202020204" pitchFamily="34" charset="0"/>
              </a:rPr>
              <a:t> </a:t>
            </a:r>
            <a:r>
              <a:rPr lang="en-US" sz="2000" b="1" dirty="0">
                <a:solidFill>
                  <a:schemeClr val="accent4">
                    <a:lumMod val="75000"/>
                  </a:schemeClr>
                </a:solidFill>
                <a:latin typeface="Trebuchet MS" panose="020B0603020202020204" pitchFamily="34" charset="0"/>
              </a:rPr>
              <a:t>costs</a:t>
            </a:r>
          </a:p>
        </p:txBody>
      </p:sp>
      <p:sp>
        <p:nvSpPr>
          <p:cNvPr id="34" name="Oval 33">
            <a:extLst>
              <a:ext uri="{FF2B5EF4-FFF2-40B4-BE49-F238E27FC236}">
                <a16:creationId xmlns:a16="http://schemas.microsoft.com/office/drawing/2014/main" id="{2AA59344-E887-4BF8-A70A-620CCB7B615A}"/>
              </a:ext>
            </a:extLst>
          </p:cNvPr>
          <p:cNvSpPr/>
          <p:nvPr/>
        </p:nvSpPr>
        <p:spPr>
          <a:xfrm>
            <a:off x="1495068" y="5775719"/>
            <a:ext cx="616467" cy="58063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apezoid 13">
            <a:extLst>
              <a:ext uri="{FF2B5EF4-FFF2-40B4-BE49-F238E27FC236}">
                <a16:creationId xmlns:a16="http://schemas.microsoft.com/office/drawing/2014/main" id="{250CC2A5-AC5A-47A3-B533-235025D54696}"/>
              </a:ext>
            </a:extLst>
          </p:cNvPr>
          <p:cNvSpPr/>
          <p:nvPr/>
        </p:nvSpPr>
        <p:spPr>
          <a:xfrm>
            <a:off x="1626522" y="5906133"/>
            <a:ext cx="336986" cy="30395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0" name="Rectangle 9">
            <a:extLst>
              <a:ext uri="{FF2B5EF4-FFF2-40B4-BE49-F238E27FC236}">
                <a16:creationId xmlns:a16="http://schemas.microsoft.com/office/drawing/2014/main" id="{90368079-E70A-4960-833D-F61360E3BBCC}"/>
              </a:ext>
            </a:extLst>
          </p:cNvPr>
          <p:cNvSpPr/>
          <p:nvPr/>
        </p:nvSpPr>
        <p:spPr>
          <a:xfrm>
            <a:off x="1619544" y="5277485"/>
            <a:ext cx="327966" cy="28868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5">
            <a:extLst>
              <a:ext uri="{FF2B5EF4-FFF2-40B4-BE49-F238E27FC236}">
                <a16:creationId xmlns:a16="http://schemas.microsoft.com/office/drawing/2014/main" id="{A38C5FF4-9850-4A65-AD7C-C8690BA936F1}"/>
              </a:ext>
            </a:extLst>
          </p:cNvPr>
          <p:cNvSpPr/>
          <p:nvPr/>
        </p:nvSpPr>
        <p:spPr>
          <a:xfrm>
            <a:off x="4963401" y="2222581"/>
            <a:ext cx="6703082" cy="12601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15000"/>
              </a:lnSpc>
              <a:spcBef>
                <a:spcPts val="0"/>
              </a:spcBef>
              <a:spcAft>
                <a:spcPts val="0"/>
              </a:spcAft>
            </a:pPr>
            <a:r>
              <a:rPr lang="en-US" sz="2000" b="1" dirty="0">
                <a:solidFill>
                  <a:srgbClr val="002060"/>
                </a:solidFill>
                <a:latin typeface="Trebuchet MS" panose="020B0603020202020204" pitchFamily="34" charset="0"/>
              </a:rPr>
              <a:t>Staff</a:t>
            </a:r>
            <a:r>
              <a:rPr lang="en-US" b="1" i="1" dirty="0">
                <a:solidFill>
                  <a:srgbClr val="002060"/>
                </a:solidFill>
                <a:latin typeface="Trebuchet MS" panose="020B0603020202020204" pitchFamily="34" charset="0"/>
              </a:rPr>
              <a:t> </a:t>
            </a:r>
            <a:r>
              <a:rPr lang="en-US" sz="2000" b="1" dirty="0">
                <a:solidFill>
                  <a:srgbClr val="002060"/>
                </a:solidFill>
                <a:latin typeface="Trebuchet MS" panose="020B0603020202020204" pitchFamily="34" charset="0"/>
              </a:rPr>
              <a:t>costs</a:t>
            </a:r>
          </a:p>
          <a:p>
            <a:pPr marR="0" lvl="0">
              <a:lnSpc>
                <a:spcPct val="115000"/>
              </a:lnSpc>
              <a:spcBef>
                <a:spcPts val="0"/>
              </a:spcBef>
              <a:spcAft>
                <a:spcPts val="0"/>
              </a:spcAft>
            </a:pPr>
            <a:endParaRPr lang="en-US" sz="1600" b="1" dirty="0">
              <a:solidFill>
                <a:schemeClr val="accent4">
                  <a:lumMod val="75000"/>
                </a:schemeClr>
              </a:solidFill>
              <a:latin typeface="Trebuchet MS" panose="020B0603020202020204" pitchFamily="34" charset="0"/>
            </a:endParaRPr>
          </a:p>
          <a:p>
            <a:pPr marR="0" lvl="0">
              <a:lnSpc>
                <a:spcPct val="115000"/>
              </a:lnSpc>
              <a:spcBef>
                <a:spcPts val="0"/>
              </a:spcBef>
              <a:spcAft>
                <a:spcPts val="0"/>
              </a:spcAft>
            </a:pPr>
            <a:r>
              <a:rPr lang="en-US" sz="1600" i="1" dirty="0">
                <a:solidFill>
                  <a:srgbClr val="002060"/>
                </a:solidFill>
                <a:latin typeface="Trebuchet MS" panose="020B0603020202020204" pitchFamily="34" charset="0"/>
              </a:rPr>
              <a:t>- Justifying/supporting documents required</a:t>
            </a:r>
          </a:p>
          <a:p>
            <a:pPr marR="0" lvl="0">
              <a:lnSpc>
                <a:spcPct val="115000"/>
              </a:lnSpc>
              <a:spcBef>
                <a:spcPts val="0"/>
              </a:spcBef>
              <a:spcAft>
                <a:spcPts val="0"/>
              </a:spcAft>
            </a:pPr>
            <a:r>
              <a:rPr lang="en-US" sz="1600" i="1" dirty="0">
                <a:solidFill>
                  <a:srgbClr val="002060"/>
                </a:solidFill>
                <a:latin typeface="Trebuchet MS" panose="020B0603020202020204" pitchFamily="34" charset="0"/>
              </a:rPr>
              <a:t>- Certification by the controller required</a:t>
            </a:r>
            <a:r>
              <a:rPr lang="en-US" sz="1600" dirty="0">
                <a:solidFill>
                  <a:srgbClr val="002060"/>
                </a:solidFill>
                <a:latin typeface="Trebuchet MS" panose="020B0603020202020204" pitchFamily="34" charset="0"/>
              </a:rPr>
              <a:t> </a:t>
            </a:r>
          </a:p>
        </p:txBody>
      </p:sp>
      <p:sp>
        <p:nvSpPr>
          <p:cNvPr id="33" name="Rectangle 32">
            <a:extLst>
              <a:ext uri="{FF2B5EF4-FFF2-40B4-BE49-F238E27FC236}">
                <a16:creationId xmlns:a16="http://schemas.microsoft.com/office/drawing/2014/main" id="{D431166F-57F9-486C-9F95-5BF05FC95B5B}"/>
              </a:ext>
            </a:extLst>
          </p:cNvPr>
          <p:cNvSpPr/>
          <p:nvPr/>
        </p:nvSpPr>
        <p:spPr>
          <a:xfrm>
            <a:off x="4929058" y="3883134"/>
            <a:ext cx="6766144" cy="250913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002060"/>
                </a:solidFill>
                <a:latin typeface="Trebuchet MS" panose="020B0603020202020204" pitchFamily="34" charset="0"/>
              </a:rPr>
              <a:t>Other costs calculated as 40% of eligible direct staff costs covering the budget categories: </a:t>
            </a:r>
          </a:p>
          <a:p>
            <a:pPr marL="1085850" lvl="2" indent="-171450">
              <a:buFontTx/>
              <a:buChar char="-"/>
            </a:pPr>
            <a:r>
              <a:rPr lang="en-US" sz="1200" b="1" i="1" dirty="0">
                <a:solidFill>
                  <a:schemeClr val="accent1">
                    <a:lumMod val="50000"/>
                  </a:schemeClr>
                </a:solidFill>
                <a:effectLst/>
                <a:latin typeface="Trebuchet MS" panose="020B0603020202020204" pitchFamily="34" charset="0"/>
                <a:ea typeface="Calibri" panose="020F0502020204030204" pitchFamily="34" charset="0"/>
                <a:cs typeface="EUAlbertina"/>
              </a:rPr>
              <a:t>Office and Administration</a:t>
            </a:r>
          </a:p>
          <a:p>
            <a:pPr marL="1085850" lvl="2" indent="-171450">
              <a:buFontTx/>
              <a:buChar char="-"/>
            </a:pPr>
            <a:r>
              <a:rPr lang="en-US" sz="1200" b="1" i="1" dirty="0">
                <a:solidFill>
                  <a:schemeClr val="accent1">
                    <a:lumMod val="50000"/>
                  </a:schemeClr>
                </a:solidFill>
                <a:effectLst/>
                <a:latin typeface="Trebuchet MS" panose="020B0603020202020204" pitchFamily="34" charset="0"/>
                <a:ea typeface="Calibri" panose="020F0502020204030204" pitchFamily="34" charset="0"/>
                <a:cs typeface="EUAlbertina"/>
              </a:rPr>
              <a:t>Travel and Accommodation</a:t>
            </a:r>
            <a:endParaRPr lang="en-US" sz="1200" b="1" i="1" dirty="0">
              <a:solidFill>
                <a:schemeClr val="accent1">
                  <a:lumMod val="50000"/>
                </a:schemeClr>
              </a:solidFill>
              <a:latin typeface="Trebuchet MS" panose="020B0603020202020204" pitchFamily="34" charset="0"/>
              <a:ea typeface="Calibri" panose="020F0502020204030204" pitchFamily="34" charset="0"/>
              <a:cs typeface="EUAlbertina"/>
            </a:endParaRPr>
          </a:p>
          <a:p>
            <a:pPr marL="1085850" lvl="2" indent="-171450">
              <a:buFontTx/>
              <a:buChar char="-"/>
            </a:pPr>
            <a:r>
              <a:rPr lang="en-US" sz="1200" b="1" i="1" dirty="0">
                <a:solidFill>
                  <a:schemeClr val="accent1">
                    <a:lumMod val="50000"/>
                  </a:schemeClr>
                </a:solidFill>
                <a:effectLst/>
                <a:latin typeface="Trebuchet MS" panose="020B0603020202020204" pitchFamily="34" charset="0"/>
                <a:ea typeface="Calibri" panose="020F0502020204030204" pitchFamily="34" charset="0"/>
                <a:cs typeface="EUAlbertina"/>
              </a:rPr>
              <a:t>External expertise and services</a:t>
            </a:r>
          </a:p>
          <a:p>
            <a:pPr marL="1085850" lvl="2" indent="-171450">
              <a:buFontTx/>
              <a:buChar char="-"/>
            </a:pPr>
            <a:r>
              <a:rPr lang="en-US" sz="1200" b="1" i="1" dirty="0">
                <a:solidFill>
                  <a:schemeClr val="accent1">
                    <a:lumMod val="50000"/>
                  </a:schemeClr>
                </a:solidFill>
                <a:effectLst/>
                <a:latin typeface="Trebuchet MS" panose="020B0603020202020204" pitchFamily="34" charset="0"/>
                <a:ea typeface="Calibri" panose="020F0502020204030204" pitchFamily="34" charset="0"/>
                <a:cs typeface="EUAlbertina"/>
              </a:rPr>
              <a:t>Equipment</a:t>
            </a:r>
          </a:p>
          <a:p>
            <a:endParaRPr lang="en-US" sz="1600" i="1" dirty="0">
              <a:solidFill>
                <a:srgbClr val="002060"/>
              </a:solidFill>
              <a:latin typeface="Trebuchet MS" panose="020B0603020202020204" pitchFamily="34" charset="0"/>
            </a:endParaRPr>
          </a:p>
          <a:p>
            <a:pPr marR="0" lvl="0">
              <a:lnSpc>
                <a:spcPct val="115000"/>
              </a:lnSpc>
              <a:spcBef>
                <a:spcPts val="0"/>
              </a:spcBef>
              <a:spcAft>
                <a:spcPts val="0"/>
              </a:spcAft>
            </a:pPr>
            <a:r>
              <a:rPr lang="en-US" sz="1600" i="1" dirty="0">
                <a:solidFill>
                  <a:srgbClr val="002060"/>
                </a:solidFill>
                <a:latin typeface="Trebuchet MS" panose="020B0603020202020204" pitchFamily="34" charset="0"/>
              </a:rPr>
              <a:t>- NO justifying/supporting documents required</a:t>
            </a:r>
          </a:p>
          <a:p>
            <a:pPr marR="0" lvl="0">
              <a:lnSpc>
                <a:spcPct val="115000"/>
              </a:lnSpc>
              <a:spcBef>
                <a:spcPts val="0"/>
              </a:spcBef>
              <a:spcAft>
                <a:spcPts val="0"/>
              </a:spcAft>
            </a:pPr>
            <a:r>
              <a:rPr lang="en-US" sz="1600" i="1" dirty="0">
                <a:solidFill>
                  <a:srgbClr val="002060"/>
                </a:solidFill>
                <a:latin typeface="Trebuchet MS" panose="020B0603020202020204" pitchFamily="34" charset="0"/>
              </a:rPr>
              <a:t>- NO certification by the controller required, </a:t>
            </a:r>
            <a:r>
              <a:rPr lang="en-GB" sz="1600" i="1" dirty="0">
                <a:solidFill>
                  <a:srgbClr val="002060"/>
                </a:solidFill>
                <a:latin typeface="Trebuchet MS" panose="020B0603020202020204" pitchFamily="34" charset="0"/>
              </a:rPr>
              <a:t>directly linked to the expenditures certified as eligible for Staff costs</a:t>
            </a:r>
            <a:endParaRPr lang="en-US" sz="1600" i="1" dirty="0">
              <a:solidFill>
                <a:srgbClr val="002060"/>
              </a:solidFill>
              <a:latin typeface="Trebuchet MS" panose="020B0603020202020204" pitchFamily="34" charset="0"/>
            </a:endParaRPr>
          </a:p>
        </p:txBody>
      </p:sp>
      <p:sp>
        <p:nvSpPr>
          <p:cNvPr id="9" name="Oval 8">
            <a:extLst>
              <a:ext uri="{FF2B5EF4-FFF2-40B4-BE49-F238E27FC236}">
                <a16:creationId xmlns:a16="http://schemas.microsoft.com/office/drawing/2014/main" id="{3D67DCF8-B210-47E7-9F43-4FAC99845D71}"/>
              </a:ext>
            </a:extLst>
          </p:cNvPr>
          <p:cNvSpPr/>
          <p:nvPr/>
        </p:nvSpPr>
        <p:spPr>
          <a:xfrm>
            <a:off x="2760615" y="5547203"/>
            <a:ext cx="1866637" cy="74444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4">
                    <a:lumMod val="75000"/>
                  </a:schemeClr>
                </a:solidFill>
                <a:latin typeface="Trebuchet MS" panose="020B0603020202020204" pitchFamily="34" charset="0"/>
              </a:rPr>
              <a:t>Automatically calculated in </a:t>
            </a:r>
            <a:r>
              <a:rPr lang="en-US" sz="1100" b="1" dirty="0" err="1">
                <a:solidFill>
                  <a:schemeClr val="accent4">
                    <a:lumMod val="75000"/>
                  </a:schemeClr>
                </a:solidFill>
                <a:latin typeface="Trebuchet MS" panose="020B0603020202020204" pitchFamily="34" charset="0"/>
              </a:rPr>
              <a:t>Jems</a:t>
            </a:r>
            <a:endParaRPr lang="en-US" sz="1100" b="1" dirty="0">
              <a:solidFill>
                <a:schemeClr val="accent4">
                  <a:lumMod val="75000"/>
                </a:schemeClr>
              </a:solidFill>
              <a:latin typeface="Trebuchet MS" panose="020B0603020202020204" pitchFamily="34" charset="0"/>
            </a:endParaRPr>
          </a:p>
        </p:txBody>
      </p:sp>
      <p:sp>
        <p:nvSpPr>
          <p:cNvPr id="7" name="Slide Number Placeholder 6">
            <a:extLst>
              <a:ext uri="{FF2B5EF4-FFF2-40B4-BE49-F238E27FC236}">
                <a16:creationId xmlns:a16="http://schemas.microsoft.com/office/drawing/2014/main" id="{31EBFDEA-FFD1-4445-89CB-1543EACE2EDF}"/>
              </a:ext>
            </a:extLst>
          </p:cNvPr>
          <p:cNvSpPr>
            <a:spLocks noGrp="1"/>
          </p:cNvSpPr>
          <p:nvPr>
            <p:ph type="sldNum" sz="quarter" idx="12"/>
          </p:nvPr>
        </p:nvSpPr>
        <p:spPr/>
        <p:txBody>
          <a:bodyPr/>
          <a:lstStyle/>
          <a:p>
            <a:fld id="{5E2C3620-4DE2-48EF-AF31-0F5DD9BFD6D6}" type="slidenum">
              <a:rPr lang="en-US" smtClean="0"/>
              <a:t>26</a:t>
            </a:fld>
            <a:endParaRPr lang="en-US"/>
          </a:p>
        </p:txBody>
      </p:sp>
    </p:spTree>
    <p:extLst>
      <p:ext uri="{BB962C8B-B14F-4D97-AF65-F5344CB8AC3E}">
        <p14:creationId xmlns:p14="http://schemas.microsoft.com/office/powerpoint/2010/main" val="1322612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23EC4F-3744-4600-8360-6E3AF1147591}"/>
              </a:ext>
            </a:extLst>
          </p:cNvPr>
          <p:cNvSpPr/>
          <p:nvPr/>
        </p:nvSpPr>
        <p:spPr>
          <a:xfrm>
            <a:off x="2339285" y="4119237"/>
            <a:ext cx="9517924" cy="247947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D418ECF-10E2-41E0-9D2D-17E2CCED4590}"/>
              </a:ext>
            </a:extLst>
          </p:cNvPr>
          <p:cNvSpPr/>
          <p:nvPr/>
        </p:nvSpPr>
        <p:spPr>
          <a:xfrm>
            <a:off x="2339285" y="1327735"/>
            <a:ext cx="9517924" cy="27387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7915C6C8-B5E3-46D1-A2CD-906A252082C4}"/>
              </a:ext>
            </a:extLst>
          </p:cNvPr>
          <p:cNvSpPr txBox="1"/>
          <p:nvPr/>
        </p:nvSpPr>
        <p:spPr>
          <a:xfrm>
            <a:off x="2995749" y="696574"/>
            <a:ext cx="8125097"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Budget – small-scale projects </a:t>
            </a:r>
            <a:r>
              <a:rPr lang="ro-RO" sz="32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option</a:t>
            </a:r>
            <a:r>
              <a:rPr lang="ro-RO" sz="3200" b="1" dirty="0">
                <a:solidFill>
                  <a:srgbClr val="002060"/>
                </a:solidFill>
                <a:effectLst>
                  <a:outerShdw blurRad="38100" dist="38100" dir="2700000" algn="tl">
                    <a:srgbClr val="000000">
                      <a:alpha val="43137"/>
                    </a:srgbClr>
                  </a:outerShdw>
                </a:effectLst>
                <a:latin typeface="Trebuchet MS" panose="020B0603020202020204" pitchFamily="34" charset="0"/>
              </a:rPr>
              <a:t> 2</a:t>
            </a: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6198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8B8DF059-17CF-495B-8848-EBB609375ED1}"/>
              </a:ext>
            </a:extLst>
          </p:cNvPr>
          <p:cNvSpPr/>
          <p:nvPr/>
        </p:nvSpPr>
        <p:spPr>
          <a:xfrm>
            <a:off x="1440844" y="1476749"/>
            <a:ext cx="648960" cy="65454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extLst>
              <a:ext uri="{FF2B5EF4-FFF2-40B4-BE49-F238E27FC236}">
                <a16:creationId xmlns:a16="http://schemas.microsoft.com/office/drawing/2014/main" id="{84873990-F6EE-42B0-8289-3A90A8C3B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034" y="1590595"/>
            <a:ext cx="398396" cy="398396"/>
          </a:xfrm>
          <a:prstGeom prst="rect">
            <a:avLst/>
          </a:prstGeom>
          <a:solidFill>
            <a:srgbClr val="FFC000"/>
          </a:solidFill>
        </p:spPr>
      </p:pic>
      <p:sp>
        <p:nvSpPr>
          <p:cNvPr id="61" name="Oval 60">
            <a:extLst>
              <a:ext uri="{FF2B5EF4-FFF2-40B4-BE49-F238E27FC236}">
                <a16:creationId xmlns:a16="http://schemas.microsoft.com/office/drawing/2014/main" id="{8B8DF059-17CF-495B-8848-EBB609375ED1}"/>
              </a:ext>
            </a:extLst>
          </p:cNvPr>
          <p:cNvSpPr/>
          <p:nvPr/>
        </p:nvSpPr>
        <p:spPr>
          <a:xfrm>
            <a:off x="1456497" y="4302634"/>
            <a:ext cx="630750" cy="6108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0584" y="4469929"/>
            <a:ext cx="336986" cy="336986"/>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A6A90CD7-59A3-4A57-B25B-484CC6C79447}"/>
              </a:ext>
            </a:extLst>
          </p:cNvPr>
          <p:cNvSpPr/>
          <p:nvPr/>
        </p:nvSpPr>
        <p:spPr>
          <a:xfrm>
            <a:off x="1456227" y="2171604"/>
            <a:ext cx="645439" cy="6388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21D125A-1CE3-481C-B0BD-1A6239D0FF8B}"/>
              </a:ext>
            </a:extLst>
          </p:cNvPr>
          <p:cNvSpPr txBox="1"/>
          <p:nvPr/>
        </p:nvSpPr>
        <p:spPr>
          <a:xfrm>
            <a:off x="2627584" y="1826845"/>
            <a:ext cx="8123572" cy="770660"/>
          </a:xfrm>
          <a:prstGeom prst="rect">
            <a:avLst/>
          </a:prstGeom>
          <a:noFill/>
        </p:spPr>
        <p:txBody>
          <a:bodyPr wrap="square" rtlCol="0">
            <a:spAutoFit/>
          </a:bodyPr>
          <a:lstStyle/>
          <a:p>
            <a:pPr marL="342900" indent="-342900">
              <a:lnSpc>
                <a:spcPct val="115000"/>
              </a:lnSpc>
              <a:buFont typeface="Wingdings" panose="05000000000000000000" pitchFamily="2" charset="2"/>
              <a:buChar char="Ø"/>
            </a:pPr>
            <a:r>
              <a:rPr lang="en-US" sz="2000" b="1" dirty="0">
                <a:solidFill>
                  <a:srgbClr val="002060"/>
                </a:solidFill>
                <a:latin typeface="Trebuchet MS" panose="020B0603020202020204" pitchFamily="34" charset="0"/>
              </a:rPr>
              <a:t>Travel and </a:t>
            </a:r>
            <a:r>
              <a:rPr lang="en-US" sz="2000" b="1" dirty="0" err="1">
                <a:solidFill>
                  <a:srgbClr val="002060"/>
                </a:solidFill>
                <a:latin typeface="Trebuchet MS" panose="020B0603020202020204" pitchFamily="34" charset="0"/>
              </a:rPr>
              <a:t>accomodation</a:t>
            </a:r>
            <a:endParaRPr lang="en-US" sz="2000" b="1" dirty="0">
              <a:solidFill>
                <a:srgbClr val="002060"/>
              </a:solidFill>
              <a:latin typeface="Trebuchet MS" panose="020B0603020202020204" pitchFamily="34" charset="0"/>
            </a:endParaRPr>
          </a:p>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External expertise and services</a:t>
            </a:r>
            <a:endParaRPr lang="en-US" sz="2000" dirty="0">
              <a:solidFill>
                <a:srgbClr val="002060"/>
              </a:solidFill>
              <a:latin typeface="Trebuchet MS" panose="020B0603020202020204" pitchFamily="34" charset="0"/>
            </a:endParaRPr>
          </a:p>
        </p:txBody>
      </p:sp>
      <p:pic>
        <p:nvPicPr>
          <p:cNvPr id="3" name="Graphic 2" descr="Airplane with solid fill">
            <a:extLst>
              <a:ext uri="{FF2B5EF4-FFF2-40B4-BE49-F238E27FC236}">
                <a16:creationId xmlns:a16="http://schemas.microsoft.com/office/drawing/2014/main" id="{6F7D2B4F-745B-41CD-A3EF-F7892DAD6D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43329" y="2200439"/>
            <a:ext cx="629806" cy="531431"/>
          </a:xfrm>
          <a:prstGeom prst="rect">
            <a:avLst/>
          </a:prstGeom>
        </p:spPr>
      </p:pic>
      <p:sp>
        <p:nvSpPr>
          <p:cNvPr id="24" name="TextBox 23">
            <a:extLst>
              <a:ext uri="{FF2B5EF4-FFF2-40B4-BE49-F238E27FC236}">
                <a16:creationId xmlns:a16="http://schemas.microsoft.com/office/drawing/2014/main" id="{63EA4A66-974E-438B-B7D4-0ECB4F8A87FF}"/>
              </a:ext>
            </a:extLst>
          </p:cNvPr>
          <p:cNvSpPr txBox="1"/>
          <p:nvPr/>
        </p:nvSpPr>
        <p:spPr>
          <a:xfrm>
            <a:off x="2622946" y="2597505"/>
            <a:ext cx="6361507" cy="1266180"/>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en-US" sz="2000" b="1" dirty="0">
                <a:solidFill>
                  <a:srgbClr val="002060"/>
                </a:solidFill>
                <a:latin typeface="Trebuchet MS" panose="020B0603020202020204" pitchFamily="34" charset="0"/>
              </a:rPr>
              <a:t>Equipment</a:t>
            </a:r>
            <a:endParaRPr lang="en-US" sz="2000" dirty="0">
              <a:solidFill>
                <a:srgbClr val="002060"/>
              </a:solidFill>
              <a:latin typeface="Trebuchet MS" panose="020B0603020202020204" pitchFamily="34" charset="0"/>
            </a:endParaRPr>
          </a:p>
          <a:p>
            <a:pPr marR="0" lvl="0">
              <a:lnSpc>
                <a:spcPct val="115000"/>
              </a:lnSpc>
              <a:spcBef>
                <a:spcPts val="0"/>
              </a:spcBef>
              <a:spcAft>
                <a:spcPts val="0"/>
              </a:spcAft>
            </a:pPr>
            <a:endParaRPr lang="en-US" sz="800" b="1" dirty="0">
              <a:solidFill>
                <a:srgbClr val="002060"/>
              </a:solidFill>
              <a:latin typeface="Trebuchet MS" panose="020B0603020202020204" pitchFamily="34" charset="0"/>
            </a:endParaRPr>
          </a:p>
          <a:p>
            <a:pPr marR="0" lvl="0">
              <a:lnSpc>
                <a:spcPct val="115000"/>
              </a:lnSpc>
              <a:spcBef>
                <a:spcPts val="0"/>
              </a:spcBef>
              <a:spcAft>
                <a:spcPts val="0"/>
              </a:spcAft>
            </a:pPr>
            <a:r>
              <a:rPr lang="en-US" sz="2000" b="1" dirty="0">
                <a:solidFill>
                  <a:srgbClr val="002060"/>
                </a:solidFill>
                <a:latin typeface="Trebuchet MS" panose="020B0603020202020204" pitchFamily="34" charset="0"/>
              </a:rPr>
              <a:t>	- </a:t>
            </a:r>
            <a:r>
              <a:rPr lang="en-US" sz="2000" b="1" i="1" dirty="0">
                <a:solidFill>
                  <a:srgbClr val="002060"/>
                </a:solidFill>
                <a:latin typeface="Trebuchet MS" panose="020B0603020202020204" pitchFamily="34" charset="0"/>
              </a:rPr>
              <a:t>J</a:t>
            </a:r>
            <a:r>
              <a:rPr lang="en-US" sz="2000" i="1" dirty="0">
                <a:solidFill>
                  <a:srgbClr val="002060"/>
                </a:solidFill>
                <a:latin typeface="Trebuchet MS" panose="020B0603020202020204" pitchFamily="34" charset="0"/>
              </a:rPr>
              <a:t>ustifying/supporting documents required</a:t>
            </a:r>
          </a:p>
          <a:p>
            <a:pPr marR="0" lvl="0">
              <a:lnSpc>
                <a:spcPct val="115000"/>
              </a:lnSpc>
              <a:spcBef>
                <a:spcPts val="0"/>
              </a:spcBef>
              <a:spcAft>
                <a:spcPts val="0"/>
              </a:spcAft>
            </a:pPr>
            <a:r>
              <a:rPr lang="en-US" sz="2000" i="1" dirty="0">
                <a:solidFill>
                  <a:srgbClr val="002060"/>
                </a:solidFill>
                <a:latin typeface="Trebuchet MS" panose="020B0603020202020204" pitchFamily="34" charset="0"/>
              </a:rPr>
              <a:t>	- Certification by the controller required</a:t>
            </a:r>
            <a:r>
              <a:rPr lang="en-US" sz="2000" b="1" dirty="0">
                <a:solidFill>
                  <a:srgbClr val="002060"/>
                </a:solidFill>
                <a:latin typeface="Trebuchet MS" panose="020B0603020202020204" pitchFamily="34" charset="0"/>
              </a:rPr>
              <a:t> </a:t>
            </a:r>
          </a:p>
        </p:txBody>
      </p:sp>
      <p:sp>
        <p:nvSpPr>
          <p:cNvPr id="25" name="Oval 24">
            <a:extLst>
              <a:ext uri="{FF2B5EF4-FFF2-40B4-BE49-F238E27FC236}">
                <a16:creationId xmlns:a16="http://schemas.microsoft.com/office/drawing/2014/main" id="{9D9D3751-4ED8-4106-AF37-3C5ABE48DBCE}"/>
              </a:ext>
            </a:extLst>
          </p:cNvPr>
          <p:cNvSpPr/>
          <p:nvPr/>
        </p:nvSpPr>
        <p:spPr>
          <a:xfrm>
            <a:off x="1440474" y="2899050"/>
            <a:ext cx="629806" cy="580631"/>
          </a:xfrm>
          <a:prstGeom prst="ellipse">
            <a:avLst/>
          </a:prstGeom>
          <a:solidFill>
            <a:srgbClr val="FF5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Explosion: 8 Points 30">
            <a:extLst>
              <a:ext uri="{FF2B5EF4-FFF2-40B4-BE49-F238E27FC236}">
                <a16:creationId xmlns:a16="http://schemas.microsoft.com/office/drawing/2014/main" id="{E9C9B9FE-FEC2-4200-85CD-33D7A297EE1E}"/>
              </a:ext>
            </a:extLst>
          </p:cNvPr>
          <p:cNvSpPr/>
          <p:nvPr/>
        </p:nvSpPr>
        <p:spPr>
          <a:xfrm>
            <a:off x="9693689" y="1762030"/>
            <a:ext cx="2082683" cy="1682547"/>
          </a:xfrm>
          <a:prstGeom prst="irregularSeal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latin typeface="Trebuchet MS" panose="020B0603020202020204" pitchFamily="34" charset="0"/>
              </a:rPr>
              <a:t>Real costs</a:t>
            </a:r>
          </a:p>
        </p:txBody>
      </p:sp>
      <p:sp>
        <p:nvSpPr>
          <p:cNvPr id="34" name="Oval 33">
            <a:extLst>
              <a:ext uri="{FF2B5EF4-FFF2-40B4-BE49-F238E27FC236}">
                <a16:creationId xmlns:a16="http://schemas.microsoft.com/office/drawing/2014/main" id="{2AA59344-E887-4BF8-A70A-620CCB7B615A}"/>
              </a:ext>
            </a:extLst>
          </p:cNvPr>
          <p:cNvSpPr/>
          <p:nvPr/>
        </p:nvSpPr>
        <p:spPr>
          <a:xfrm>
            <a:off x="1457090" y="3568257"/>
            <a:ext cx="616467" cy="58063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apezoid 13">
            <a:extLst>
              <a:ext uri="{FF2B5EF4-FFF2-40B4-BE49-F238E27FC236}">
                <a16:creationId xmlns:a16="http://schemas.microsoft.com/office/drawing/2014/main" id="{250CC2A5-AC5A-47A3-B533-235025D54696}"/>
              </a:ext>
            </a:extLst>
          </p:cNvPr>
          <p:cNvSpPr/>
          <p:nvPr/>
        </p:nvSpPr>
        <p:spPr>
          <a:xfrm>
            <a:off x="1610946" y="3732160"/>
            <a:ext cx="336986" cy="30395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0" name="Rectangle 9">
            <a:extLst>
              <a:ext uri="{FF2B5EF4-FFF2-40B4-BE49-F238E27FC236}">
                <a16:creationId xmlns:a16="http://schemas.microsoft.com/office/drawing/2014/main" id="{90368079-E70A-4960-833D-F61360E3BBCC}"/>
              </a:ext>
            </a:extLst>
          </p:cNvPr>
          <p:cNvSpPr/>
          <p:nvPr/>
        </p:nvSpPr>
        <p:spPr>
          <a:xfrm>
            <a:off x="1607889" y="3047900"/>
            <a:ext cx="327966" cy="28868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TextBox 26">
            <a:extLst>
              <a:ext uri="{FF2B5EF4-FFF2-40B4-BE49-F238E27FC236}">
                <a16:creationId xmlns:a16="http://schemas.microsoft.com/office/drawing/2014/main" id="{7C64CCF2-84AB-46CD-AC38-679AE67BB753}"/>
              </a:ext>
            </a:extLst>
          </p:cNvPr>
          <p:cNvSpPr txBox="1"/>
          <p:nvPr/>
        </p:nvSpPr>
        <p:spPr>
          <a:xfrm>
            <a:off x="2649601" y="1513873"/>
            <a:ext cx="8145107" cy="425501"/>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Ø"/>
            </a:pPr>
            <a:r>
              <a:rPr lang="ro-RO" sz="2000" b="1" dirty="0">
                <a:solidFill>
                  <a:srgbClr val="002060"/>
                </a:solidFill>
                <a:latin typeface="Trebuchet MS" panose="020B0603020202020204" pitchFamily="34" charset="0"/>
              </a:rPr>
              <a:t>Staff</a:t>
            </a:r>
            <a:endParaRPr lang="en-US" sz="2000" dirty="0">
              <a:solidFill>
                <a:srgbClr val="002060"/>
              </a:solidFill>
              <a:latin typeface="Trebuchet MS" panose="020B0603020202020204" pitchFamily="34" charset="0"/>
            </a:endParaRPr>
          </a:p>
        </p:txBody>
      </p:sp>
      <p:sp>
        <p:nvSpPr>
          <p:cNvPr id="32" name="TextBox 31">
            <a:extLst>
              <a:ext uri="{FF2B5EF4-FFF2-40B4-BE49-F238E27FC236}">
                <a16:creationId xmlns:a16="http://schemas.microsoft.com/office/drawing/2014/main" id="{B63A681D-A02A-4B1B-9D94-4CDCF8D86B97}"/>
              </a:ext>
            </a:extLst>
          </p:cNvPr>
          <p:cNvSpPr txBox="1"/>
          <p:nvPr/>
        </p:nvSpPr>
        <p:spPr>
          <a:xfrm>
            <a:off x="2534599" y="4228272"/>
            <a:ext cx="7856782" cy="2215991"/>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a:solidFill>
                  <a:srgbClr val="002060"/>
                </a:solidFill>
                <a:latin typeface="Trebuchet MS" panose="020B0603020202020204" pitchFamily="34" charset="0"/>
              </a:rPr>
              <a:t>Office and administration </a:t>
            </a:r>
            <a:r>
              <a:rPr lang="en-GB" sz="2000" dirty="0">
                <a:solidFill>
                  <a:srgbClr val="002060"/>
                </a:solidFill>
                <a:latin typeface="Trebuchet MS" panose="020B0603020202020204" pitchFamily="34" charset="0"/>
              </a:rPr>
              <a:t>(indirect) -</a:t>
            </a:r>
            <a:r>
              <a:rPr lang="ro-RO" sz="2000" b="1" dirty="0">
                <a:solidFill>
                  <a:srgbClr val="002060"/>
                </a:solidFill>
                <a:latin typeface="Trebuchet MS" panose="020B0603020202020204" pitchFamily="34" charset="0"/>
              </a:rPr>
              <a:t> </a:t>
            </a:r>
            <a:r>
              <a:rPr lang="ro-RO" sz="2000" b="1" dirty="0">
                <a:solidFill>
                  <a:srgbClr val="0070C0"/>
                </a:solidFill>
                <a:latin typeface="Trebuchet MS" panose="020B0603020202020204" pitchFamily="34" charset="0"/>
              </a:rPr>
              <a:t>up to</a:t>
            </a:r>
            <a:r>
              <a:rPr lang="en-GB" sz="2000" dirty="0">
                <a:solidFill>
                  <a:srgbClr val="002060"/>
                </a:solidFill>
                <a:latin typeface="Trebuchet MS" panose="020B0603020202020204" pitchFamily="34" charset="0"/>
              </a:rPr>
              <a:t> </a:t>
            </a:r>
            <a:r>
              <a:rPr lang="en-US" sz="2000" b="1" dirty="0">
                <a:solidFill>
                  <a:srgbClr val="002060"/>
                </a:solidFill>
                <a:effectLst>
                  <a:outerShdw blurRad="38100" dist="38100" dir="2700000" algn="tl">
                    <a:srgbClr val="000000">
                      <a:alpha val="43137"/>
                    </a:srgbClr>
                  </a:outerShdw>
                </a:effectLst>
                <a:latin typeface="Trebuchet MS" panose="020B0603020202020204" pitchFamily="34" charset="0"/>
              </a:rPr>
              <a:t>7%</a:t>
            </a:r>
            <a:r>
              <a:rPr lang="en-GB" sz="20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en-GB" sz="2000" dirty="0">
                <a:solidFill>
                  <a:srgbClr val="002060"/>
                </a:solidFill>
                <a:latin typeface="Trebuchet MS" panose="020B0603020202020204" pitchFamily="34" charset="0"/>
              </a:rPr>
              <a:t>of the eligible direct costs </a:t>
            </a:r>
          </a:p>
          <a:p>
            <a:endParaRPr lang="en-GB" sz="600" dirty="0">
              <a:solidFill>
                <a:srgbClr val="00B050"/>
              </a:solidFill>
              <a:latin typeface="Trebuchet MS" panose="020B0603020202020204" pitchFamily="34" charset="0"/>
            </a:endParaRPr>
          </a:p>
          <a:p>
            <a:r>
              <a:rPr lang="en-US" sz="2000" dirty="0">
                <a:solidFill>
                  <a:srgbClr val="002060"/>
                </a:solidFill>
                <a:latin typeface="Trebuchet MS" panose="020B0603020202020204" pitchFamily="34" charset="0"/>
              </a:rPr>
              <a:t>	- </a:t>
            </a:r>
            <a:r>
              <a:rPr lang="ro-RO" i="1" dirty="0">
                <a:solidFill>
                  <a:srgbClr val="002060"/>
                </a:solidFill>
                <a:latin typeface="Trebuchet MS" panose="020B0603020202020204" pitchFamily="34" charset="0"/>
              </a:rPr>
              <a:t>Set </a:t>
            </a:r>
            <a:r>
              <a:rPr lang="en-US" i="1" dirty="0">
                <a:solidFill>
                  <a:srgbClr val="002060"/>
                </a:solidFill>
                <a:latin typeface="Trebuchet MS" panose="020B0603020202020204" pitchFamily="34" charset="0"/>
              </a:rPr>
              <a:t>in </a:t>
            </a:r>
            <a:r>
              <a:rPr lang="en-US" i="1" dirty="0" err="1">
                <a:solidFill>
                  <a:srgbClr val="002060"/>
                </a:solidFill>
                <a:latin typeface="Trebuchet MS" panose="020B0603020202020204" pitchFamily="34" charset="0"/>
              </a:rPr>
              <a:t>Jems</a:t>
            </a:r>
            <a:r>
              <a:rPr lang="en-US" i="1" dirty="0">
                <a:solidFill>
                  <a:srgbClr val="002060"/>
                </a:solidFill>
                <a:latin typeface="Trebuchet MS" panose="020B0603020202020204" pitchFamily="34" charset="0"/>
              </a:rPr>
              <a:t> </a:t>
            </a:r>
            <a:r>
              <a:rPr lang="ro-RO" i="1" dirty="0">
                <a:solidFill>
                  <a:srgbClr val="002060"/>
                </a:solidFill>
                <a:latin typeface="Trebuchet MS" panose="020B0603020202020204" pitchFamily="34" charset="0"/>
              </a:rPr>
              <a:t>the percentage based on your estimated needs </a:t>
            </a:r>
            <a:endParaRPr lang="en-US" i="1" dirty="0">
              <a:solidFill>
                <a:srgbClr val="002060"/>
              </a:solidFill>
              <a:latin typeface="Trebuchet MS" panose="020B0603020202020204" pitchFamily="34" charset="0"/>
            </a:endParaRPr>
          </a:p>
          <a:p>
            <a:r>
              <a:rPr lang="en-US" i="1" dirty="0">
                <a:solidFill>
                  <a:srgbClr val="002060"/>
                </a:solidFill>
                <a:latin typeface="Trebuchet MS" panose="020B0603020202020204" pitchFamily="34" charset="0"/>
              </a:rPr>
              <a:t>	</a:t>
            </a:r>
            <a:r>
              <a:rPr lang="ro-RO" i="1" dirty="0">
                <a:solidFill>
                  <a:srgbClr val="002060"/>
                </a:solidFill>
                <a:latin typeface="Trebuchet MS" panose="020B0603020202020204" pitchFamily="34" charset="0"/>
              </a:rPr>
              <a:t>–</a:t>
            </a:r>
            <a:r>
              <a:rPr lang="en-US" i="1" dirty="0">
                <a:solidFill>
                  <a:srgbClr val="002060"/>
                </a:solidFill>
                <a:latin typeface="Trebuchet MS" panose="020B0603020202020204" pitchFamily="34" charset="0"/>
              </a:rPr>
              <a:t> The amount will </a:t>
            </a:r>
            <a:r>
              <a:rPr lang="en-US" i="1">
                <a:solidFill>
                  <a:srgbClr val="002060"/>
                </a:solidFill>
                <a:latin typeface="Trebuchet MS" panose="020B0603020202020204" pitchFamily="34" charset="0"/>
              </a:rPr>
              <a:t>be automatically </a:t>
            </a:r>
            <a:r>
              <a:rPr lang="en-US" i="1" dirty="0">
                <a:solidFill>
                  <a:srgbClr val="002060"/>
                </a:solidFill>
                <a:latin typeface="Trebuchet MS" panose="020B0603020202020204" pitchFamily="34" charset="0"/>
              </a:rPr>
              <a:t>calculated in </a:t>
            </a:r>
            <a:r>
              <a:rPr lang="en-US" i="1" dirty="0" err="1">
                <a:solidFill>
                  <a:srgbClr val="002060"/>
                </a:solidFill>
                <a:latin typeface="Trebuchet MS" panose="020B0603020202020204" pitchFamily="34" charset="0"/>
              </a:rPr>
              <a:t>Jems</a:t>
            </a:r>
            <a:r>
              <a:rPr lang="en-US" i="1" dirty="0">
                <a:solidFill>
                  <a:srgbClr val="002060"/>
                </a:solidFill>
                <a:latin typeface="Trebuchet MS" panose="020B0603020202020204" pitchFamily="34" charset="0"/>
              </a:rPr>
              <a:t> </a:t>
            </a:r>
            <a:r>
              <a:rPr lang="en-GB" i="1" dirty="0">
                <a:solidFill>
                  <a:srgbClr val="002060"/>
                </a:solidFill>
                <a:latin typeface="Trebuchet MS" panose="020B0603020202020204" pitchFamily="34" charset="0"/>
              </a:rPr>
              <a:t>by 	applying the percentage of up to 7%, as decided by each partner, 	to the total eligible direct costs of the respective partner</a:t>
            </a:r>
          </a:p>
          <a:p>
            <a:r>
              <a:rPr lang="en-US" i="1" dirty="0">
                <a:solidFill>
                  <a:srgbClr val="002060"/>
                </a:solidFill>
                <a:latin typeface="Trebuchet MS" panose="020B0603020202020204" pitchFamily="34" charset="0"/>
              </a:rPr>
              <a:t>	- No justifying/supporting documents required</a:t>
            </a:r>
            <a:endParaRPr lang="en-US" dirty="0">
              <a:solidFill>
                <a:srgbClr val="002060"/>
              </a:solidFill>
              <a:highlight>
                <a:srgbClr val="FFFF00"/>
              </a:highlight>
              <a:latin typeface="Trebuchet MS" panose="020B0603020202020204" pitchFamily="34" charset="0"/>
            </a:endParaRPr>
          </a:p>
        </p:txBody>
      </p:sp>
      <p:sp>
        <p:nvSpPr>
          <p:cNvPr id="33" name="Explosion: 8 Points 32">
            <a:extLst>
              <a:ext uri="{FF2B5EF4-FFF2-40B4-BE49-F238E27FC236}">
                <a16:creationId xmlns:a16="http://schemas.microsoft.com/office/drawing/2014/main" id="{17667824-5910-43C2-A92F-09774CA70333}"/>
              </a:ext>
            </a:extLst>
          </p:cNvPr>
          <p:cNvSpPr/>
          <p:nvPr/>
        </p:nvSpPr>
        <p:spPr>
          <a:xfrm>
            <a:off x="9728551" y="4469929"/>
            <a:ext cx="2132313" cy="1449352"/>
          </a:xfrm>
          <a:prstGeom prst="irregularSeal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latin typeface="Trebuchet MS" panose="020B0603020202020204" pitchFamily="34" charset="0"/>
              </a:rPr>
              <a:t>Flat rate</a:t>
            </a:r>
          </a:p>
        </p:txBody>
      </p:sp>
      <p:sp>
        <p:nvSpPr>
          <p:cNvPr id="5" name="Slide Number Placeholder 4">
            <a:extLst>
              <a:ext uri="{FF2B5EF4-FFF2-40B4-BE49-F238E27FC236}">
                <a16:creationId xmlns:a16="http://schemas.microsoft.com/office/drawing/2014/main" id="{2137299C-B137-4C69-BA63-F03236530EBA}"/>
              </a:ext>
            </a:extLst>
          </p:cNvPr>
          <p:cNvSpPr>
            <a:spLocks noGrp="1"/>
          </p:cNvSpPr>
          <p:nvPr>
            <p:ph type="sldNum" sz="quarter" idx="12"/>
          </p:nvPr>
        </p:nvSpPr>
        <p:spPr/>
        <p:txBody>
          <a:bodyPr/>
          <a:lstStyle/>
          <a:p>
            <a:fld id="{5E2C3620-4DE2-48EF-AF31-0F5DD9BFD6D6}" type="slidenum">
              <a:rPr lang="en-US" smtClean="0"/>
              <a:t>27</a:t>
            </a:fld>
            <a:endParaRPr lang="en-US"/>
          </a:p>
        </p:txBody>
      </p:sp>
    </p:spTree>
    <p:extLst>
      <p:ext uri="{BB962C8B-B14F-4D97-AF65-F5344CB8AC3E}">
        <p14:creationId xmlns:p14="http://schemas.microsoft.com/office/powerpoint/2010/main" val="2431722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CA129AF7-A727-41DB-9B16-6E270BA5A23E}"/>
              </a:ext>
            </a:extLst>
          </p:cNvPr>
          <p:cNvSpPr/>
          <p:nvPr/>
        </p:nvSpPr>
        <p:spPr>
          <a:xfrm>
            <a:off x="-12044098" y="0"/>
            <a:ext cx="12578171"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5487496" y="5597495"/>
            <a:ext cx="6613349" cy="1107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5050"/>
              </a:solidFill>
              <a:effectLst/>
              <a:uLnTx/>
              <a:uFillTx/>
              <a:latin typeface="Calibri"/>
              <a:ea typeface="+mn-ea"/>
              <a:cs typeface="+mn-cs"/>
            </a:endParaRPr>
          </a:p>
        </p:txBody>
      </p:sp>
      <p:pic>
        <p:nvPicPr>
          <p:cNvPr id="14"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9A425052-FD45-4DF9-9502-8E23C7C7AA1F}"/>
              </a:ext>
            </a:extLst>
          </p:cNvPr>
          <p:cNvSpPr/>
          <p:nvPr/>
        </p:nvSpPr>
        <p:spPr>
          <a:xfrm>
            <a:off x="2415581" y="3434986"/>
            <a:ext cx="7067550" cy="973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rebuchet MS" panose="020B0603020202020204" pitchFamily="34" charset="0"/>
                <a:ea typeface="+mn-ea"/>
                <a:cs typeface="+mn-cs"/>
              </a:rPr>
              <a:t>Help Desk</a:t>
            </a:r>
          </a:p>
        </p:txBody>
      </p:sp>
      <p:sp>
        <p:nvSpPr>
          <p:cNvPr id="16" name="TextBox 15">
            <a:extLst>
              <a:ext uri="{FF2B5EF4-FFF2-40B4-BE49-F238E27FC236}">
                <a16:creationId xmlns:a16="http://schemas.microsoft.com/office/drawing/2014/main" id="{C5F1D862-F0D0-4AE0-A9FC-E8FAD58B3369}"/>
              </a:ext>
            </a:extLst>
          </p:cNvPr>
          <p:cNvSpPr txBox="1"/>
          <p:nvPr/>
        </p:nvSpPr>
        <p:spPr>
          <a:xfrm>
            <a:off x="1535840" y="4435906"/>
            <a:ext cx="10247476" cy="17064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333333"/>
                </a:solidFill>
              </a:rPr>
              <a:t>A</a:t>
            </a:r>
            <a:r>
              <a:rPr lang="en-US" sz="2400" i="0" dirty="0">
                <a:solidFill>
                  <a:srgbClr val="333333"/>
                </a:solidFill>
                <a:effectLst/>
              </a:rPr>
              <a:t>ny request for clarifications </a:t>
            </a:r>
            <a:r>
              <a:rPr lang="en-US" sz="2400" b="0" i="0" dirty="0">
                <a:solidFill>
                  <a:srgbClr val="333333"/>
                </a:solidFill>
                <a:effectLst/>
              </a:rPr>
              <a:t>may be addressed until </a:t>
            </a:r>
            <a:r>
              <a:rPr lang="en-US" sz="2400" i="0" dirty="0">
                <a:solidFill>
                  <a:srgbClr val="0070C0"/>
                </a:solidFill>
                <a:effectLst/>
              </a:rPr>
              <a:t>14</a:t>
            </a:r>
            <a:r>
              <a:rPr lang="en-US" sz="2400" i="0" baseline="30000" dirty="0">
                <a:solidFill>
                  <a:srgbClr val="0070C0"/>
                </a:solidFill>
                <a:effectLst/>
              </a:rPr>
              <a:t>th</a:t>
            </a:r>
            <a:r>
              <a:rPr lang="en-US" sz="2400" i="0" dirty="0">
                <a:solidFill>
                  <a:srgbClr val="0070C0"/>
                </a:solidFill>
                <a:effectLst/>
              </a:rPr>
              <a:t> of June 202</a:t>
            </a:r>
            <a:r>
              <a:rPr lang="ro-RO" sz="2400" i="0" dirty="0">
                <a:solidFill>
                  <a:srgbClr val="0070C0"/>
                </a:solidFill>
                <a:effectLst/>
              </a:rPr>
              <a:t>4</a:t>
            </a:r>
            <a:r>
              <a:rPr lang="en-US" sz="2400" i="0" dirty="0">
                <a:solidFill>
                  <a:srgbClr val="0070C0"/>
                </a:solidFill>
                <a:effectLst/>
              </a:rPr>
              <a:t> </a:t>
            </a:r>
            <a:r>
              <a:rPr lang="en-US" sz="2400" b="0" i="0" dirty="0">
                <a:solidFill>
                  <a:srgbClr val="333333"/>
                </a:solidFill>
                <a:effectLst/>
              </a:rPr>
              <a:t>to the Joint Secretariat at:  </a:t>
            </a:r>
            <a:r>
              <a:rPr lang="en-US" sz="2400" u="none" strike="noStrike" dirty="0">
                <a:solidFill>
                  <a:srgbClr val="477AC2"/>
                </a:solidFill>
                <a:effectLst/>
                <a:hlinkClick r:id="rId4"/>
              </a:rPr>
              <a:t>office@bsb.adrse.ro</a:t>
            </a:r>
            <a:endParaRPr lang="en-US" sz="2400" u="none" strike="noStrike" dirty="0">
              <a:solidFill>
                <a:srgbClr val="477AC2"/>
              </a:solidFill>
              <a:effectLst/>
            </a:endParaRPr>
          </a:p>
          <a:p>
            <a:pPr>
              <a:lnSpc>
                <a:spcPct val="107000"/>
              </a:lnSpc>
              <a:spcAft>
                <a:spcPts val="800"/>
              </a:spcAft>
            </a:pPr>
            <a:endParaRPr lang="en-GB" sz="2400" dirty="0">
              <a:solidFill>
                <a:srgbClr val="333333"/>
              </a:solidFill>
            </a:endParaRPr>
          </a:p>
          <a:p>
            <a:pPr>
              <a:lnSpc>
                <a:spcPct val="107000"/>
              </a:lnSpc>
              <a:spcAft>
                <a:spcPts val="800"/>
              </a:spcAft>
            </a:pPr>
            <a:r>
              <a:rPr lang="en-GB" sz="2400" dirty="0">
                <a:solidFill>
                  <a:srgbClr val="333333"/>
                </a:solidFill>
              </a:rPr>
              <a:t>Last date on which clarifications are issued by JS shall be 21</a:t>
            </a:r>
            <a:r>
              <a:rPr lang="en-GB" sz="2400" baseline="30000" dirty="0">
                <a:solidFill>
                  <a:srgbClr val="333333"/>
                </a:solidFill>
              </a:rPr>
              <a:t>st</a:t>
            </a:r>
            <a:r>
              <a:rPr lang="en-GB" sz="2400" dirty="0">
                <a:solidFill>
                  <a:srgbClr val="333333"/>
                </a:solidFill>
              </a:rPr>
              <a:t> of June 2024</a:t>
            </a:r>
            <a:endParaRPr lang="ro-RO" sz="2400" dirty="0">
              <a:solidFill>
                <a:srgbClr val="333333"/>
              </a:solidFill>
            </a:endParaRPr>
          </a:p>
        </p:txBody>
      </p:sp>
      <p:sp>
        <p:nvSpPr>
          <p:cNvPr id="8" name="Rectangle 7">
            <a:extLst>
              <a:ext uri="{FF2B5EF4-FFF2-40B4-BE49-F238E27FC236}">
                <a16:creationId xmlns:a16="http://schemas.microsoft.com/office/drawing/2014/main" id="{04DFD10A-308B-4C18-8109-A764E432B051}"/>
              </a:ext>
            </a:extLst>
          </p:cNvPr>
          <p:cNvSpPr/>
          <p:nvPr/>
        </p:nvSpPr>
        <p:spPr>
          <a:xfrm>
            <a:off x="2691380" y="687384"/>
            <a:ext cx="7067550" cy="973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rebuchet MS" panose="020B0603020202020204" pitchFamily="34" charset="0"/>
                <a:ea typeface="+mn-ea"/>
                <a:cs typeface="+mn-cs"/>
              </a:rPr>
              <a:t>Information about the call</a:t>
            </a:r>
            <a:r>
              <a:rPr kumimoji="0" lang="ro-RO"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rebuchet MS" panose="020B0603020202020204" pitchFamily="34" charset="0"/>
                <a:ea typeface="+mn-ea"/>
                <a:cs typeface="+mn-cs"/>
              </a:rPr>
              <a:t>s</a:t>
            </a:r>
            <a:endParaRPr kumimoji="0" lang="en-GB"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p:txBody>
      </p:sp>
      <p:sp>
        <p:nvSpPr>
          <p:cNvPr id="9" name="TextBox 8">
            <a:extLst>
              <a:ext uri="{FF2B5EF4-FFF2-40B4-BE49-F238E27FC236}">
                <a16:creationId xmlns:a16="http://schemas.microsoft.com/office/drawing/2014/main" id="{DF8F7FC8-CEFE-45AC-A29D-714B82EB043A}"/>
              </a:ext>
            </a:extLst>
          </p:cNvPr>
          <p:cNvSpPr txBox="1"/>
          <p:nvPr/>
        </p:nvSpPr>
        <p:spPr>
          <a:xfrm>
            <a:off x="1535840" y="1566005"/>
            <a:ext cx="10247476"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333333"/>
                </a:solidFill>
              </a:rPr>
              <a:t>More</a:t>
            </a:r>
            <a:r>
              <a:rPr kumimoji="0" lang="en-US" sz="2400" b="0" i="0" u="none" strike="noStrike" kern="1200" cap="none" spc="0" normalizeH="0" baseline="0" noProof="0" dirty="0">
                <a:ln>
                  <a:noFill/>
                </a:ln>
                <a:solidFill>
                  <a:srgbClr val="333333"/>
                </a:solidFill>
                <a:effectLst/>
                <a:uLnTx/>
                <a:uFillTx/>
                <a:ea typeface="+mn-ea"/>
                <a:cs typeface="+mn-cs"/>
              </a:rPr>
              <a:t> information </a:t>
            </a:r>
            <a:r>
              <a:rPr lang="en-US" sz="2400" dirty="0">
                <a:solidFill>
                  <a:srgbClr val="333333"/>
                </a:solidFill>
              </a:rPr>
              <a:t>about the call</a:t>
            </a:r>
            <a:r>
              <a:rPr lang="ro-RO" sz="2400" dirty="0">
                <a:solidFill>
                  <a:srgbClr val="333333"/>
                </a:solidFill>
              </a:rPr>
              <a:t>s</a:t>
            </a:r>
            <a:r>
              <a:rPr lang="en-US" sz="2400" dirty="0">
                <a:solidFill>
                  <a:srgbClr val="333333"/>
                </a:solidFill>
              </a:rPr>
              <a:t> and </a:t>
            </a:r>
            <a:r>
              <a:rPr lang="ro-RO" sz="2400" dirty="0">
                <a:solidFill>
                  <a:srgbClr val="333333"/>
                </a:solidFill>
              </a:rPr>
              <a:t>the</a:t>
            </a:r>
            <a:r>
              <a:rPr lang="en-US" sz="2400" dirty="0">
                <a:solidFill>
                  <a:srgbClr val="333333"/>
                </a:solidFill>
              </a:rPr>
              <a:t> Application Pack</a:t>
            </a:r>
            <a:r>
              <a:rPr lang="ro-RO" sz="2400" dirty="0">
                <a:solidFill>
                  <a:srgbClr val="333333"/>
                </a:solidFill>
              </a:rPr>
              <a:t>s</a:t>
            </a:r>
            <a:r>
              <a:rPr lang="en-US" sz="2400" dirty="0">
                <a:solidFill>
                  <a:srgbClr val="333333"/>
                </a:solidFill>
              </a:rPr>
              <a:t> may be checked/downloaded at: </a:t>
            </a:r>
            <a:r>
              <a:rPr lang="en-US" sz="2400" dirty="0">
                <a:solidFill>
                  <a:srgbClr val="333333"/>
                </a:solidFill>
                <a:hlinkClick r:id="rId5"/>
              </a:rPr>
              <a:t>https://blacksea-cbc.net/interreg-next-bsb-2021-2027/calls-for-proposals/second-call-for-proposals</a:t>
            </a:r>
            <a:r>
              <a:rPr lang="en-US" sz="2400" dirty="0">
                <a:solidFill>
                  <a:srgbClr val="333333"/>
                </a:solidFill>
              </a:rPr>
              <a:t>  </a:t>
            </a:r>
            <a:endParaRPr kumimoji="0" lang="en-GB" sz="24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2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2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endParaRPr>
          </a:p>
        </p:txBody>
      </p:sp>
      <p:sp>
        <p:nvSpPr>
          <p:cNvPr id="3" name="Slide Number Placeholder 2">
            <a:extLst>
              <a:ext uri="{FF2B5EF4-FFF2-40B4-BE49-F238E27FC236}">
                <a16:creationId xmlns:a16="http://schemas.microsoft.com/office/drawing/2014/main" id="{D2161C0F-F215-4E04-A01F-C5F26FD10BEA}"/>
              </a:ext>
            </a:extLst>
          </p:cNvPr>
          <p:cNvSpPr>
            <a:spLocks noGrp="1"/>
          </p:cNvSpPr>
          <p:nvPr>
            <p:ph type="sldNum" sz="quarter" idx="12"/>
          </p:nvPr>
        </p:nvSpPr>
        <p:spPr/>
        <p:txBody>
          <a:bodyPr/>
          <a:lstStyle/>
          <a:p>
            <a:fld id="{5E2C3620-4DE2-48EF-AF31-0F5DD9BFD6D6}" type="slidenum">
              <a:rPr lang="en-US" smtClean="0"/>
              <a:t>28</a:t>
            </a:fld>
            <a:endParaRPr lang="en-US"/>
          </a:p>
        </p:txBody>
      </p:sp>
    </p:spTree>
    <p:extLst>
      <p:ext uri="{BB962C8B-B14F-4D97-AF65-F5344CB8AC3E}">
        <p14:creationId xmlns:p14="http://schemas.microsoft.com/office/powerpoint/2010/main" val="1385651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95D4C71-D567-4974-B8FF-1E99694A8F70}"/>
              </a:ext>
            </a:extLst>
          </p:cNvPr>
          <p:cNvGrpSpPr/>
          <p:nvPr/>
        </p:nvGrpSpPr>
        <p:grpSpPr>
          <a:xfrm>
            <a:off x="2939544" y="3429378"/>
            <a:ext cx="1591582" cy="617162"/>
            <a:chOff x="1488849" y="3837442"/>
            <a:chExt cx="1591582" cy="617162"/>
          </a:xfrm>
        </p:grpSpPr>
        <p:sp>
          <p:nvSpPr>
            <p:cNvPr id="4" name="TextBox 3">
              <a:extLst>
                <a:ext uri="{FF2B5EF4-FFF2-40B4-BE49-F238E27FC236}">
                  <a16:creationId xmlns:a16="http://schemas.microsoft.com/office/drawing/2014/main" id="{05F3452F-DCCC-4AE3-A144-230AEFB8F9CD}"/>
                </a:ext>
              </a:extLst>
            </p:cNvPr>
            <p:cNvSpPr txBox="1"/>
            <p:nvPr/>
          </p:nvSpPr>
          <p:spPr>
            <a:xfrm>
              <a:off x="1488849" y="3837442"/>
              <a:ext cx="1591582" cy="369332"/>
            </a:xfrm>
            <a:prstGeom prst="rect">
              <a:avLst/>
            </a:prstGeom>
            <a:noFill/>
          </p:spPr>
          <p:txBody>
            <a:bodyPr wrap="square" rtlCol="0">
              <a:spAutoFit/>
            </a:bodyPr>
            <a:lstStyle/>
            <a:p>
              <a:pPr algn="ctr"/>
              <a:endParaRPr lang="en-US" b="1" dirty="0">
                <a:solidFill>
                  <a:srgbClr val="FF5969"/>
                </a:solidFill>
                <a:latin typeface="Tw Cen MT" panose="020B0602020104020603" pitchFamily="34" charset="0"/>
              </a:endParaRPr>
            </a:p>
          </p:txBody>
        </p:sp>
        <p:sp>
          <p:nvSpPr>
            <p:cNvPr id="5" name="TextBox 4">
              <a:extLst>
                <a:ext uri="{FF2B5EF4-FFF2-40B4-BE49-F238E27FC236}">
                  <a16:creationId xmlns:a16="http://schemas.microsoft.com/office/drawing/2014/main" id="{43F7B0B6-F862-47F8-A26B-F81C9F589737}"/>
                </a:ext>
              </a:extLst>
            </p:cNvPr>
            <p:cNvSpPr txBox="1"/>
            <p:nvPr/>
          </p:nvSpPr>
          <p:spPr>
            <a:xfrm>
              <a:off x="1488849" y="4146827"/>
              <a:ext cx="1591582" cy="307777"/>
            </a:xfrm>
            <a:prstGeom prst="rect">
              <a:avLst/>
            </a:prstGeom>
            <a:noFill/>
          </p:spPr>
          <p:txBody>
            <a:bodyPr wrap="square" rtlCol="0">
              <a:spAutoFit/>
            </a:bodyPr>
            <a:lstStyle/>
            <a:p>
              <a:pPr algn="ctr"/>
              <a:endParaRPr lang="en-US" sz="1400" b="1" dirty="0">
                <a:solidFill>
                  <a:srgbClr val="A6A6A6"/>
                </a:solidFill>
                <a:latin typeface="Tw Cen MT" panose="020B0602020104020603" pitchFamily="34" charset="0"/>
              </a:endParaRPr>
            </a:p>
          </p:txBody>
        </p:sp>
      </p:grpSp>
      <p:sp>
        <p:nvSpPr>
          <p:cNvPr id="12" name="Rectangle 11">
            <a:extLst>
              <a:ext uri="{FF2B5EF4-FFF2-40B4-BE49-F238E27FC236}">
                <a16:creationId xmlns:a16="http://schemas.microsoft.com/office/drawing/2014/main" id="{65612A87-5805-4B42-85A8-3E11EBCB708C}"/>
              </a:ext>
            </a:extLst>
          </p:cNvPr>
          <p:cNvSpPr/>
          <p:nvPr/>
        </p:nvSpPr>
        <p:spPr>
          <a:xfrm>
            <a:off x="-12048528" y="64655"/>
            <a:ext cx="12570079"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Drmie_dgcte\dcti\Programe CTE 2007-2013\BMN\BMN 21-27\Comunicare\3 Visual identity\LOGO\Logo NEXT Black Sea Basin RGB Color.jpg">
            <a:extLst>
              <a:ext uri="{FF2B5EF4-FFF2-40B4-BE49-F238E27FC236}">
                <a16:creationId xmlns:a16="http://schemas.microsoft.com/office/drawing/2014/main" id="{8FF2493F-0114-4EC7-BC84-4F07009A23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0"/>
            <a:ext cx="3000716" cy="7064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F993228-99E2-46D0-806B-B440470CE7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6064" y="3055484"/>
            <a:ext cx="4743676" cy="3412602"/>
          </a:xfrm>
          <a:prstGeom prst="rect">
            <a:avLst/>
          </a:prstGeom>
        </p:spPr>
      </p:pic>
      <p:pic>
        <p:nvPicPr>
          <p:cNvPr id="15" name="Picture 14">
            <a:extLst>
              <a:ext uri="{FF2B5EF4-FFF2-40B4-BE49-F238E27FC236}">
                <a16:creationId xmlns:a16="http://schemas.microsoft.com/office/drawing/2014/main" id="{14EEE7DF-EBE3-457E-A028-7902FB7FDF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5862" y="1358424"/>
            <a:ext cx="3363933" cy="1812449"/>
          </a:xfrm>
          <a:prstGeom prst="rect">
            <a:avLst/>
          </a:prstGeom>
        </p:spPr>
      </p:pic>
      <p:pic>
        <p:nvPicPr>
          <p:cNvPr id="16" name="Picture 15">
            <a:extLst>
              <a:ext uri="{FF2B5EF4-FFF2-40B4-BE49-F238E27FC236}">
                <a16:creationId xmlns:a16="http://schemas.microsoft.com/office/drawing/2014/main" id="{AD701D17-7CFC-47B4-A007-1900FA8B7A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0401" y="4555754"/>
            <a:ext cx="3363933" cy="2162021"/>
          </a:xfrm>
          <a:prstGeom prst="rect">
            <a:avLst/>
          </a:prstGeom>
        </p:spPr>
      </p:pic>
      <p:sp>
        <p:nvSpPr>
          <p:cNvPr id="17" name="Rectangle: Rounded Corners 16">
            <a:extLst>
              <a:ext uri="{FF2B5EF4-FFF2-40B4-BE49-F238E27FC236}">
                <a16:creationId xmlns:a16="http://schemas.microsoft.com/office/drawing/2014/main" id="{9558C2EF-8F28-4395-9F3D-30ACEF4300D9}"/>
              </a:ext>
            </a:extLst>
          </p:cNvPr>
          <p:cNvSpPr/>
          <p:nvPr/>
        </p:nvSpPr>
        <p:spPr>
          <a:xfrm>
            <a:off x="1962205" y="2512585"/>
            <a:ext cx="2355182" cy="4108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u="sng" dirty="0">
                <a:solidFill>
                  <a:srgbClr val="4F81BD">
                    <a:lumMod val="75000"/>
                  </a:srgbClr>
                </a:solidFill>
                <a:latin typeface="Trebuchet MS" panose="020B0603020202020204" pitchFamily="34" charset="0"/>
              </a:rPr>
              <a:t>www.blacksea-cbc.net</a:t>
            </a:r>
            <a:endParaRPr lang="ro-RO" sz="1350" b="1" u="sng" dirty="0">
              <a:solidFill>
                <a:srgbClr val="4F81BD">
                  <a:lumMod val="75000"/>
                </a:srgbClr>
              </a:solidFill>
              <a:latin typeface="Trebuchet MS" panose="020B0603020202020204" pitchFamily="34" charset="0"/>
            </a:endParaRPr>
          </a:p>
        </p:txBody>
      </p:sp>
      <p:sp>
        <p:nvSpPr>
          <p:cNvPr id="18" name="Rectangle: Rounded Corners 17">
            <a:extLst>
              <a:ext uri="{FF2B5EF4-FFF2-40B4-BE49-F238E27FC236}">
                <a16:creationId xmlns:a16="http://schemas.microsoft.com/office/drawing/2014/main" id="{DF9D569A-3831-4299-84EF-ACDB68CF9A75}"/>
              </a:ext>
            </a:extLst>
          </p:cNvPr>
          <p:cNvSpPr/>
          <p:nvPr/>
        </p:nvSpPr>
        <p:spPr>
          <a:xfrm>
            <a:off x="6707098" y="766173"/>
            <a:ext cx="3218470" cy="4108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u="sng" dirty="0">
                <a:solidFill>
                  <a:srgbClr val="4F81BD">
                    <a:lumMod val="75000"/>
                  </a:srgbClr>
                </a:solidFill>
                <a:latin typeface="Trebuchet MS" panose="020B0603020202020204" pitchFamily="34" charset="0"/>
              </a:rPr>
              <a:t>www.facebook.com/BlackSeaBasin/</a:t>
            </a:r>
            <a:endParaRPr lang="ro-RO" sz="1350" b="1" u="sng" dirty="0">
              <a:solidFill>
                <a:srgbClr val="4F81BD">
                  <a:lumMod val="75000"/>
                </a:srgbClr>
              </a:solidFill>
              <a:latin typeface="Trebuchet MS" panose="020B0603020202020204" pitchFamily="34" charset="0"/>
            </a:endParaRPr>
          </a:p>
        </p:txBody>
      </p:sp>
      <p:sp>
        <p:nvSpPr>
          <p:cNvPr id="19" name="Rectangle: Rounded Corners 18">
            <a:extLst>
              <a:ext uri="{FF2B5EF4-FFF2-40B4-BE49-F238E27FC236}">
                <a16:creationId xmlns:a16="http://schemas.microsoft.com/office/drawing/2014/main" id="{2989DDE2-0487-42F6-8DE0-012F8A692579}"/>
              </a:ext>
            </a:extLst>
          </p:cNvPr>
          <p:cNvSpPr/>
          <p:nvPr/>
        </p:nvSpPr>
        <p:spPr>
          <a:xfrm>
            <a:off x="6865862" y="4059583"/>
            <a:ext cx="3479112" cy="4108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u="sng" dirty="0">
                <a:solidFill>
                  <a:srgbClr val="4F81BD">
                    <a:lumMod val="75000"/>
                  </a:srgbClr>
                </a:solidFill>
                <a:latin typeface="Trebuchet MS" panose="020B0603020202020204" pitchFamily="34" charset="0"/>
              </a:rPr>
              <a:t>www.instagram.com/blackseabasincbc/</a:t>
            </a:r>
            <a:endParaRPr lang="ro-RO" sz="1350" b="1" u="sng" dirty="0">
              <a:solidFill>
                <a:srgbClr val="4F81BD">
                  <a:lumMod val="75000"/>
                </a:srgbClr>
              </a:solidFill>
              <a:latin typeface="Trebuchet MS" panose="020B0603020202020204" pitchFamily="34" charset="0"/>
            </a:endParaRPr>
          </a:p>
        </p:txBody>
      </p:sp>
      <p:sp>
        <p:nvSpPr>
          <p:cNvPr id="20" name="TextBox 19">
            <a:extLst>
              <a:ext uri="{FF2B5EF4-FFF2-40B4-BE49-F238E27FC236}">
                <a16:creationId xmlns:a16="http://schemas.microsoft.com/office/drawing/2014/main" id="{36CBA667-1F25-4EA3-AF89-BC8A5A7AE247}"/>
              </a:ext>
            </a:extLst>
          </p:cNvPr>
          <p:cNvSpPr txBox="1"/>
          <p:nvPr/>
        </p:nvSpPr>
        <p:spPr>
          <a:xfrm>
            <a:off x="1699660" y="1355618"/>
            <a:ext cx="2617727" cy="507831"/>
          </a:xfrm>
          <a:prstGeom prst="rect">
            <a:avLst/>
          </a:prstGeom>
          <a:solidFill>
            <a:srgbClr val="0070C0">
              <a:alpha val="66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127000">
              <a:schemeClr val="accent1">
                <a:alpha val="70000"/>
              </a:schemeClr>
            </a:glow>
            <a:innerShdw blurRad="114300">
              <a:prstClr val="black"/>
            </a:innerShdw>
          </a:effectLst>
        </p:spPr>
        <p:txBody>
          <a:bodyPr wrap="square">
            <a:spAutoFit/>
          </a:bodyPr>
          <a:lstStyle/>
          <a:p>
            <a:pPr algn="ctr"/>
            <a:r>
              <a:rPr lang="en-GB" sz="1350" dirty="0">
                <a:solidFill>
                  <a:schemeClr val="bg1">
                    <a:lumMod val="95000"/>
                  </a:schemeClr>
                </a:solidFill>
                <a:latin typeface="Trebuchet MS" panose="020B0603020202020204" pitchFamily="34" charset="0"/>
              </a:rPr>
              <a:t>Help desk:</a:t>
            </a:r>
            <a:endParaRPr lang="en-GB" sz="1350" dirty="0">
              <a:solidFill>
                <a:schemeClr val="bg1">
                  <a:lumMod val="95000"/>
                </a:schemeClr>
              </a:solidFill>
              <a:latin typeface="Trebuchet MS" panose="020B0603020202020204" pitchFamily="34" charset="0"/>
              <a:hlinkClick r:id="rId7">
                <a:extLst>
                  <a:ext uri="{A12FA001-AC4F-418D-AE19-62706E023703}">
                    <ahyp:hlinkClr xmlns:ahyp="http://schemas.microsoft.com/office/drawing/2018/hyperlinkcolor" val="tx"/>
                  </a:ext>
                </a:extLst>
              </a:hlinkClick>
            </a:endParaRPr>
          </a:p>
          <a:p>
            <a:pPr algn="ctr"/>
            <a:r>
              <a:rPr lang="en-GB" sz="1350" b="1" u="sng" dirty="0">
                <a:solidFill>
                  <a:schemeClr val="bg1">
                    <a:lumMod val="95000"/>
                  </a:schemeClr>
                </a:solidFill>
                <a:latin typeface="Trebuchet MS" panose="020B0603020202020204" pitchFamily="34" charset="0"/>
                <a:hlinkClick r:id="rId7">
                  <a:extLst>
                    <a:ext uri="{A12FA001-AC4F-418D-AE19-62706E023703}">
                      <ahyp:hlinkClr xmlns:ahyp="http://schemas.microsoft.com/office/drawing/2018/hyperlinkcolor" val="tx"/>
                    </a:ext>
                  </a:extLst>
                </a:hlinkClick>
              </a:rPr>
              <a:t>office@bsb.adrse.ro</a:t>
            </a:r>
            <a:r>
              <a:rPr lang="en-GB" sz="1350" b="1" u="sng" dirty="0">
                <a:solidFill>
                  <a:schemeClr val="bg1">
                    <a:lumMod val="95000"/>
                  </a:schemeClr>
                </a:solidFill>
                <a:latin typeface="Trebuchet MS" panose="020B0603020202020204" pitchFamily="34" charset="0"/>
              </a:rPr>
              <a:t> </a:t>
            </a:r>
          </a:p>
        </p:txBody>
      </p:sp>
      <p:sp>
        <p:nvSpPr>
          <p:cNvPr id="2" name="Slide Number Placeholder 1">
            <a:extLst>
              <a:ext uri="{FF2B5EF4-FFF2-40B4-BE49-F238E27FC236}">
                <a16:creationId xmlns:a16="http://schemas.microsoft.com/office/drawing/2014/main" id="{97162B77-0FA1-4DDD-8A1D-DD67E49C6F43}"/>
              </a:ext>
            </a:extLst>
          </p:cNvPr>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319967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2238375" y="893434"/>
            <a:ext cx="8475807" cy="584775"/>
          </a:xfrm>
          <a:prstGeom prst="rect">
            <a:avLst/>
          </a:prstGeom>
          <a:noFill/>
        </p:spPr>
        <p:txBody>
          <a:bodyPr wrap="square" rtlCol="0">
            <a:spAutoFit/>
          </a:bodyPr>
          <a:lstStyle/>
          <a:p>
            <a:pPr lvl="0"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Second call for proposals - </a:t>
            </a:r>
            <a:r>
              <a:rPr lang="en-GB" sz="3200" b="1" dirty="0">
                <a:solidFill>
                  <a:srgbClr val="002060"/>
                </a:solidFill>
                <a:effectLst>
                  <a:outerShdw blurRad="38100" dist="38100" dir="2700000" algn="tl">
                    <a:srgbClr val="000000">
                      <a:alpha val="43137"/>
                    </a:srgbClr>
                  </a:outerShdw>
                </a:effectLst>
                <a:latin typeface="Trebuchet MS" panose="020B0603020202020204" pitchFamily="34" charset="0"/>
              </a:rPr>
              <a:t>Regular projects   </a:t>
            </a: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0511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48DDA1F2-D40D-4C00-A335-B4D88888BC92}"/>
              </a:ext>
            </a:extLst>
          </p:cNvPr>
          <p:cNvSpPr txBox="1"/>
          <p:nvPr/>
        </p:nvSpPr>
        <p:spPr>
          <a:xfrm>
            <a:off x="1362075" y="1970944"/>
            <a:ext cx="10267950" cy="400110"/>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Call duration: </a:t>
            </a:r>
            <a:r>
              <a:rPr lang="en-GB" sz="2000" b="1" dirty="0">
                <a:solidFill>
                  <a:srgbClr val="002060"/>
                </a:solidFill>
                <a:latin typeface="Trebuchet MS" panose="020B0603020202020204" pitchFamily="34" charset="0"/>
              </a:rPr>
              <a:t>3 months (29</a:t>
            </a:r>
            <a:r>
              <a:rPr lang="en-GB" sz="2000" b="1" baseline="30000" dirty="0">
                <a:solidFill>
                  <a:srgbClr val="002060"/>
                </a:solidFill>
                <a:latin typeface="Trebuchet MS" panose="020B0603020202020204" pitchFamily="34" charset="0"/>
              </a:rPr>
              <a:t>th</a:t>
            </a:r>
            <a:r>
              <a:rPr lang="en-GB" sz="2000" b="1" dirty="0">
                <a:solidFill>
                  <a:srgbClr val="002060"/>
                </a:solidFill>
                <a:latin typeface="Trebuchet MS" panose="020B0603020202020204" pitchFamily="34" charset="0"/>
              </a:rPr>
              <a:t> of March – 28</a:t>
            </a:r>
            <a:r>
              <a:rPr lang="en-GB" sz="2000" b="1" baseline="30000" dirty="0">
                <a:solidFill>
                  <a:srgbClr val="002060"/>
                </a:solidFill>
                <a:latin typeface="Trebuchet MS" panose="020B0603020202020204" pitchFamily="34" charset="0"/>
              </a:rPr>
              <a:t>th</a:t>
            </a:r>
            <a:r>
              <a:rPr lang="en-GB" sz="2000" b="1" dirty="0">
                <a:solidFill>
                  <a:srgbClr val="002060"/>
                </a:solidFill>
                <a:latin typeface="Trebuchet MS" panose="020B0603020202020204" pitchFamily="34" charset="0"/>
              </a:rPr>
              <a:t> of June 2024, 14:00 hrs Romania time)</a:t>
            </a:r>
            <a:endParaRPr lang="en-US" sz="2000" dirty="0">
              <a:solidFill>
                <a:srgbClr val="002060"/>
              </a:solidFill>
              <a:latin typeface="Trebuchet MS" panose="020B0603020202020204" pitchFamily="34" charset="0"/>
            </a:endParaRPr>
          </a:p>
        </p:txBody>
      </p:sp>
      <p:sp>
        <p:nvSpPr>
          <p:cNvPr id="2" name="AutoShape 2" descr="Premium Photo | Euro money. euro cash background. euro money bank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Premium Photo | Euro money. euro cash background. euro money bankn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B1EEBB01-0AD3-4B75-B0DC-A728A97166D2}"/>
              </a:ext>
            </a:extLst>
          </p:cNvPr>
          <p:cNvSpPr txBox="1"/>
          <p:nvPr/>
        </p:nvSpPr>
        <p:spPr>
          <a:xfrm>
            <a:off x="1362075" y="5420480"/>
            <a:ext cx="10267950" cy="1261884"/>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Project duration</a:t>
            </a:r>
            <a:r>
              <a:rPr lang="en-GB" sz="2000" b="1" dirty="0">
                <a:solidFill>
                  <a:srgbClr val="002060"/>
                </a:solidFill>
                <a:latin typeface="Trebuchet MS" panose="020B0603020202020204" pitchFamily="34" charset="0"/>
              </a:rPr>
              <a:t>: </a:t>
            </a:r>
            <a:r>
              <a:rPr lang="en-GB" dirty="0">
                <a:solidFill>
                  <a:srgbClr val="002060"/>
                </a:solidFill>
                <a:latin typeface="Trebuchet MS" panose="020B0603020202020204" pitchFamily="34" charset="0"/>
              </a:rPr>
              <a:t>Up to 30 months</a:t>
            </a:r>
          </a:p>
          <a:p>
            <a:endParaRPr lang="en-GB" dirty="0">
              <a:solidFill>
                <a:srgbClr val="002060"/>
              </a:solidFill>
              <a:latin typeface="Trebuchet MS" panose="020B0603020202020204" pitchFamily="34" charset="0"/>
            </a:endParaRPr>
          </a:p>
          <a:p>
            <a:r>
              <a:rPr lang="en-US" sz="2000" b="1" dirty="0">
                <a:solidFill>
                  <a:srgbClr val="C00000"/>
                </a:solidFill>
                <a:latin typeface="Trebuchet MS" panose="020B0603020202020204" pitchFamily="34" charset="0"/>
              </a:rPr>
              <a:t>Aim</a:t>
            </a:r>
            <a:r>
              <a:rPr lang="en-US" dirty="0">
                <a:solidFill>
                  <a:srgbClr val="002060"/>
                </a:solidFill>
                <a:latin typeface="Trebuchet MS" panose="020B0603020202020204" pitchFamily="34" charset="0"/>
              </a:rPr>
              <a:t> at strengthening cooperation by addressing more complex challenges which require higher budgets</a:t>
            </a:r>
            <a:r>
              <a:rPr lang="en-GB" dirty="0">
                <a:solidFill>
                  <a:srgbClr val="002060"/>
                </a:solidFill>
                <a:latin typeface="Trebuchet MS" panose="020B0603020202020204" pitchFamily="34" charset="0"/>
              </a:rPr>
              <a:t> </a:t>
            </a:r>
            <a:endParaRPr lang="en-US" dirty="0">
              <a:solidFill>
                <a:srgbClr val="002060"/>
              </a:solidFill>
              <a:latin typeface="Trebuchet MS" panose="020B0603020202020204" pitchFamily="34" charset="0"/>
            </a:endParaRPr>
          </a:p>
        </p:txBody>
      </p:sp>
      <p:sp>
        <p:nvSpPr>
          <p:cNvPr id="18" name="TextBox 17">
            <a:extLst>
              <a:ext uri="{FF2B5EF4-FFF2-40B4-BE49-F238E27FC236}">
                <a16:creationId xmlns:a16="http://schemas.microsoft.com/office/drawing/2014/main" id="{BA950627-7B07-4B6C-95DE-5C14C034BA85}"/>
              </a:ext>
            </a:extLst>
          </p:cNvPr>
          <p:cNvSpPr txBox="1"/>
          <p:nvPr/>
        </p:nvSpPr>
        <p:spPr>
          <a:xfrm>
            <a:off x="1362075" y="2371054"/>
            <a:ext cx="5494481" cy="400110"/>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Financial allocation:</a:t>
            </a:r>
            <a:endParaRPr lang="en-US" dirty="0">
              <a:solidFill>
                <a:srgbClr val="002060"/>
              </a:solidFill>
              <a:latin typeface="Trebuchet MS" panose="020B0603020202020204" pitchFamily="34" charset="0"/>
            </a:endParaRPr>
          </a:p>
        </p:txBody>
      </p:sp>
      <p:sp>
        <p:nvSpPr>
          <p:cNvPr id="19" name="TextBox 18">
            <a:extLst>
              <a:ext uri="{FF2B5EF4-FFF2-40B4-BE49-F238E27FC236}">
                <a16:creationId xmlns:a16="http://schemas.microsoft.com/office/drawing/2014/main" id="{93CA81E2-5B7B-4DE8-AD7B-3E4A36A9C2C1}"/>
              </a:ext>
            </a:extLst>
          </p:cNvPr>
          <p:cNvSpPr txBox="1"/>
          <p:nvPr/>
        </p:nvSpPr>
        <p:spPr>
          <a:xfrm>
            <a:off x="2695575" y="2803403"/>
            <a:ext cx="7391399" cy="2616101"/>
          </a:xfrm>
          <a:prstGeom prst="rect">
            <a:avLst/>
          </a:prstGeom>
          <a:solidFill>
            <a:schemeClr val="accent3">
              <a:lumMod val="20000"/>
              <a:lumOff val="80000"/>
            </a:schemeClr>
          </a:solidFill>
        </p:spPr>
        <p:txBody>
          <a:bodyPr wrap="square" rtlCol="0">
            <a:spAutoFit/>
          </a:bodyPr>
          <a:lstStyle/>
          <a:p>
            <a:r>
              <a:rPr lang="en-GB" sz="2000" b="1" dirty="0">
                <a:solidFill>
                  <a:srgbClr val="C00000"/>
                </a:solidFill>
                <a:latin typeface="Trebuchet MS" panose="020B0603020202020204" pitchFamily="34" charset="0"/>
              </a:rPr>
              <a:t>Interreg Funds – 90%:</a:t>
            </a:r>
          </a:p>
          <a:p>
            <a:endParaRPr lang="en-GB" sz="1000" b="1" dirty="0">
              <a:solidFill>
                <a:srgbClr val="C0000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Total: </a:t>
            </a:r>
            <a:r>
              <a:rPr lang="en-GB" sz="2000" dirty="0">
                <a:solidFill>
                  <a:srgbClr val="002060"/>
                </a:solidFill>
                <a:latin typeface="Trebuchet MS" panose="020B0603020202020204" pitchFamily="34" charset="0"/>
              </a:rPr>
              <a:t>EUR </a:t>
            </a:r>
            <a:r>
              <a:rPr lang="en-GB" sz="2000" b="1" dirty="0">
                <a:solidFill>
                  <a:srgbClr val="002060"/>
                </a:solidFill>
                <a:latin typeface="Trebuchet MS" panose="020B0603020202020204" pitchFamily="34" charset="0"/>
              </a:rPr>
              <a:t>31,350,327</a:t>
            </a:r>
            <a:endParaRPr lang="en-GB" sz="2000" dirty="0">
              <a:solidFill>
                <a:srgbClr val="002060"/>
              </a:solidFill>
              <a:latin typeface="Trebuchet MS" panose="020B0603020202020204" pitchFamily="34" charset="0"/>
            </a:endParaRPr>
          </a:p>
          <a:p>
            <a:endParaRPr lang="en-GB" sz="1000" dirty="0">
              <a:solidFill>
                <a:srgbClr val="00206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Per Specific Objective: </a:t>
            </a:r>
          </a:p>
          <a:p>
            <a:pPr marL="1257300" lvl="2" indent="-342900">
              <a:buFont typeface="Courier New" panose="02070309020205020404" pitchFamily="49" charset="0"/>
              <a:buChar char="o"/>
            </a:pPr>
            <a:r>
              <a:rPr lang="en-GB" dirty="0">
                <a:solidFill>
                  <a:srgbClr val="002060"/>
                </a:solidFill>
                <a:latin typeface="Trebuchet MS" panose="020B0603020202020204" pitchFamily="34" charset="0"/>
              </a:rPr>
              <a:t>PO1/SO1 Research: 		EUR </a:t>
            </a:r>
            <a:r>
              <a:rPr lang="en-GB" b="1" dirty="0">
                <a:solidFill>
                  <a:srgbClr val="002060"/>
                </a:solidFill>
                <a:latin typeface="Trebuchet MS" panose="020B0603020202020204" pitchFamily="34" charset="0"/>
              </a:rPr>
              <a:t>11,054,293</a:t>
            </a:r>
            <a:endParaRPr lang="en-GB" dirty="0">
              <a:solidFill>
                <a:srgbClr val="002060"/>
              </a:solidFill>
              <a:latin typeface="Trebuchet MS" panose="020B0603020202020204" pitchFamily="34" charset="0"/>
            </a:endParaRPr>
          </a:p>
          <a:p>
            <a:pPr marL="1257300" lvl="2" indent="-342900">
              <a:buFont typeface="Courier New" panose="02070309020205020404" pitchFamily="49" charset="0"/>
              <a:buChar char="o"/>
            </a:pPr>
            <a:r>
              <a:rPr lang="en-GB" dirty="0">
                <a:solidFill>
                  <a:srgbClr val="002060"/>
                </a:solidFill>
                <a:latin typeface="Trebuchet MS" panose="020B0603020202020204" pitchFamily="34" charset="0"/>
              </a:rPr>
              <a:t>PO2/SO4 Climate change: 	EUR </a:t>
            </a:r>
            <a:r>
              <a:rPr lang="en-GB" b="1" dirty="0">
                <a:solidFill>
                  <a:srgbClr val="002060"/>
                </a:solidFill>
                <a:latin typeface="Trebuchet MS" panose="020B0603020202020204" pitchFamily="34" charset="0"/>
              </a:rPr>
              <a:t>10,148,017</a:t>
            </a:r>
            <a:endParaRPr lang="en-GB" dirty="0">
              <a:solidFill>
                <a:srgbClr val="002060"/>
              </a:solidFill>
              <a:latin typeface="Trebuchet MS" panose="020B0603020202020204" pitchFamily="34" charset="0"/>
            </a:endParaRPr>
          </a:p>
          <a:p>
            <a:pPr marL="1257300" lvl="2" indent="-342900">
              <a:buFont typeface="Courier New" panose="02070309020205020404" pitchFamily="49" charset="0"/>
              <a:buChar char="o"/>
            </a:pPr>
            <a:r>
              <a:rPr lang="en-GB" dirty="0">
                <a:solidFill>
                  <a:srgbClr val="002060"/>
                </a:solidFill>
                <a:latin typeface="Trebuchet MS" panose="020B0603020202020204" pitchFamily="34" charset="0"/>
              </a:rPr>
              <a:t>PO2/SO7 Nature protection: 	EUR </a:t>
            </a:r>
            <a:r>
              <a:rPr lang="en-GB" b="1" dirty="0">
                <a:solidFill>
                  <a:srgbClr val="002060"/>
                </a:solidFill>
                <a:latin typeface="Trebuchet MS" panose="020B0603020202020204" pitchFamily="34" charset="0"/>
              </a:rPr>
              <a:t>10,148,017</a:t>
            </a:r>
            <a:endParaRPr lang="en-GB" dirty="0">
              <a:solidFill>
                <a:srgbClr val="002060"/>
              </a:solidFill>
              <a:latin typeface="Trebuchet MS" panose="020B0603020202020204" pitchFamily="34" charset="0"/>
            </a:endParaRPr>
          </a:p>
          <a:p>
            <a:endParaRPr lang="en-GB" sz="1000" dirty="0">
              <a:solidFill>
                <a:srgbClr val="00206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Per project: </a:t>
            </a:r>
            <a:r>
              <a:rPr lang="en-GB" sz="2000" dirty="0">
                <a:solidFill>
                  <a:srgbClr val="002060"/>
                </a:solidFill>
                <a:latin typeface="Trebuchet MS" panose="020B0603020202020204" pitchFamily="34" charset="0"/>
              </a:rPr>
              <a:t>EUR</a:t>
            </a:r>
            <a:r>
              <a:rPr lang="en-GB" sz="2000" b="1" dirty="0">
                <a:solidFill>
                  <a:srgbClr val="002060"/>
                </a:solidFill>
                <a:latin typeface="Trebuchet MS" panose="020B0603020202020204" pitchFamily="34" charset="0"/>
              </a:rPr>
              <a:t> </a:t>
            </a:r>
            <a:r>
              <a:rPr lang="en-US" sz="2000" b="1" dirty="0">
                <a:solidFill>
                  <a:srgbClr val="002060"/>
                </a:solidFill>
                <a:latin typeface="Trebuchet MS" panose="020B0603020202020204" pitchFamily="34" charset="0"/>
              </a:rPr>
              <a:t>500,001 – 1,500,000</a:t>
            </a:r>
          </a:p>
        </p:txBody>
      </p:sp>
      <p:sp>
        <p:nvSpPr>
          <p:cNvPr id="4" name="Slide Number Placeholder 3">
            <a:extLst>
              <a:ext uri="{FF2B5EF4-FFF2-40B4-BE49-F238E27FC236}">
                <a16:creationId xmlns:a16="http://schemas.microsoft.com/office/drawing/2014/main" id="{FC071E81-120B-468F-90EC-9DF7C619902C}"/>
              </a:ext>
            </a:extLst>
          </p:cNvPr>
          <p:cNvSpPr>
            <a:spLocks noGrp="1"/>
          </p:cNvSpPr>
          <p:nvPr>
            <p:ph type="sldNum" sz="quarter" idx="12"/>
          </p:nvPr>
        </p:nvSpPr>
        <p:spPr/>
        <p:txBody>
          <a:bodyPr/>
          <a:lstStyle/>
          <a:p>
            <a:fld id="{5E2C3620-4DE2-48EF-AF31-0F5DD9BFD6D6}" type="slidenum">
              <a:rPr lang="en-US" smtClean="0"/>
              <a:t>3</a:t>
            </a:fld>
            <a:endParaRPr lang="en-US"/>
          </a:p>
        </p:txBody>
      </p:sp>
    </p:spTree>
    <p:extLst>
      <p:ext uri="{BB962C8B-B14F-4D97-AF65-F5344CB8AC3E}">
        <p14:creationId xmlns:p14="http://schemas.microsoft.com/office/powerpoint/2010/main" val="415483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2019574" y="893434"/>
            <a:ext cx="9161570" cy="584775"/>
          </a:xfrm>
          <a:prstGeom prst="rect">
            <a:avLst/>
          </a:prstGeom>
          <a:noFill/>
        </p:spPr>
        <p:txBody>
          <a:bodyPr wrap="square" rtlCol="0">
            <a:spAutoFit/>
          </a:bodyPr>
          <a:lstStyle/>
          <a:p>
            <a:pPr lvl="0"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Second call for proposals – Small scale </a:t>
            </a:r>
            <a:r>
              <a:rPr lang="en-GB" sz="3200" b="1" dirty="0">
                <a:solidFill>
                  <a:srgbClr val="002060"/>
                </a:solidFill>
                <a:effectLst>
                  <a:outerShdw blurRad="38100" dist="38100" dir="2700000" algn="tl">
                    <a:srgbClr val="000000">
                      <a:alpha val="43137"/>
                    </a:srgbClr>
                  </a:outerShdw>
                </a:effectLst>
                <a:latin typeface="Trebuchet MS" panose="020B0603020202020204" pitchFamily="34" charset="0"/>
              </a:rPr>
              <a:t>projects   </a:t>
            </a: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0511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48DDA1F2-D40D-4C00-A335-B4D88888BC92}"/>
              </a:ext>
            </a:extLst>
          </p:cNvPr>
          <p:cNvSpPr txBox="1"/>
          <p:nvPr/>
        </p:nvSpPr>
        <p:spPr>
          <a:xfrm>
            <a:off x="1390650" y="1729297"/>
            <a:ext cx="10233418" cy="400110"/>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Call duration: </a:t>
            </a:r>
            <a:r>
              <a:rPr lang="en-GB" sz="2000" b="1" dirty="0">
                <a:solidFill>
                  <a:srgbClr val="002060"/>
                </a:solidFill>
                <a:latin typeface="Trebuchet MS" panose="020B0603020202020204" pitchFamily="34" charset="0"/>
              </a:rPr>
              <a:t>3 months (29</a:t>
            </a:r>
            <a:r>
              <a:rPr lang="en-GB" sz="2000" b="1" baseline="30000" dirty="0">
                <a:solidFill>
                  <a:srgbClr val="002060"/>
                </a:solidFill>
                <a:latin typeface="Trebuchet MS" panose="020B0603020202020204" pitchFamily="34" charset="0"/>
              </a:rPr>
              <a:t>th</a:t>
            </a:r>
            <a:r>
              <a:rPr lang="en-GB" sz="2000" b="1" dirty="0">
                <a:solidFill>
                  <a:srgbClr val="002060"/>
                </a:solidFill>
                <a:latin typeface="Trebuchet MS" panose="020B0603020202020204" pitchFamily="34" charset="0"/>
              </a:rPr>
              <a:t> of March – 28</a:t>
            </a:r>
            <a:r>
              <a:rPr lang="en-GB" sz="2000" b="1" baseline="30000" dirty="0">
                <a:solidFill>
                  <a:srgbClr val="002060"/>
                </a:solidFill>
                <a:latin typeface="Trebuchet MS" panose="020B0603020202020204" pitchFamily="34" charset="0"/>
              </a:rPr>
              <a:t>th</a:t>
            </a:r>
            <a:r>
              <a:rPr lang="en-GB" sz="2000" b="1" dirty="0">
                <a:solidFill>
                  <a:srgbClr val="002060"/>
                </a:solidFill>
                <a:latin typeface="Trebuchet MS" panose="020B0603020202020204" pitchFamily="34" charset="0"/>
              </a:rPr>
              <a:t> of June 2024, 14:00 hrs Romania time)</a:t>
            </a:r>
            <a:endParaRPr lang="en-US" sz="2000" dirty="0">
              <a:solidFill>
                <a:srgbClr val="002060"/>
              </a:solidFill>
              <a:latin typeface="Trebuchet MS" panose="020B0603020202020204" pitchFamily="34" charset="0"/>
            </a:endParaRPr>
          </a:p>
        </p:txBody>
      </p:sp>
      <p:sp>
        <p:nvSpPr>
          <p:cNvPr id="2" name="AutoShape 2" descr="Premium Photo | Euro money. euro cash background. euro money bank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Premium Photo | Euro money. euro cash background. euro money bankn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B1EEBB01-0AD3-4B75-B0DC-A728A97166D2}"/>
              </a:ext>
            </a:extLst>
          </p:cNvPr>
          <p:cNvSpPr txBox="1"/>
          <p:nvPr/>
        </p:nvSpPr>
        <p:spPr>
          <a:xfrm>
            <a:off x="1471862" y="5434608"/>
            <a:ext cx="10005763" cy="1261884"/>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Project duration:</a:t>
            </a:r>
            <a:r>
              <a:rPr lang="en-GB" sz="2000" b="1" dirty="0">
                <a:solidFill>
                  <a:srgbClr val="002060"/>
                </a:solidFill>
                <a:latin typeface="Trebuchet MS" panose="020B0603020202020204" pitchFamily="34" charset="0"/>
              </a:rPr>
              <a:t> </a:t>
            </a:r>
            <a:r>
              <a:rPr lang="en-GB" dirty="0">
                <a:solidFill>
                  <a:srgbClr val="002060"/>
                </a:solidFill>
                <a:latin typeface="Trebuchet MS" panose="020B0603020202020204" pitchFamily="34" charset="0"/>
              </a:rPr>
              <a:t>Up to 18 months</a:t>
            </a:r>
          </a:p>
          <a:p>
            <a:endParaRPr lang="en-GB" dirty="0">
              <a:solidFill>
                <a:srgbClr val="002060"/>
              </a:solidFill>
              <a:latin typeface="Trebuchet MS" panose="020B0603020202020204" pitchFamily="34" charset="0"/>
            </a:endParaRPr>
          </a:p>
          <a:p>
            <a:pPr algn="just"/>
            <a:r>
              <a:rPr lang="en-GB" sz="2000" b="1" dirty="0">
                <a:solidFill>
                  <a:srgbClr val="C00000"/>
                </a:solidFill>
                <a:latin typeface="Trebuchet MS" panose="020B0603020202020204" pitchFamily="34" charset="0"/>
              </a:rPr>
              <a:t>Aim:</a:t>
            </a:r>
            <a:r>
              <a:rPr lang="en-GB" dirty="0">
                <a:solidFill>
                  <a:srgbClr val="002060"/>
                </a:solidFill>
                <a:latin typeface="Trebuchet MS" panose="020B0603020202020204" pitchFamily="34" charset="0"/>
                <a:ea typeface="ＭＳ Ｐゴシック" pitchFamily="34" charset="-128"/>
              </a:rPr>
              <a:t> To </a:t>
            </a:r>
            <a:r>
              <a:rPr lang="en-GB" b="1" dirty="0">
                <a:solidFill>
                  <a:srgbClr val="002060"/>
                </a:solidFill>
                <a:latin typeface="Trebuchet MS" panose="020B0603020202020204" pitchFamily="34" charset="0"/>
                <a:ea typeface="ＭＳ Ｐゴシック" pitchFamily="34" charset="-128"/>
              </a:rPr>
              <a:t>strengthen people-to-people cooperation </a:t>
            </a:r>
            <a:r>
              <a:rPr lang="en-GB" dirty="0">
                <a:solidFill>
                  <a:srgbClr val="002060"/>
                </a:solidFill>
                <a:latin typeface="Trebuchet MS" panose="020B0603020202020204" pitchFamily="34" charset="0"/>
                <a:ea typeface="ＭＳ Ｐゴシック" pitchFamily="34" charset="-128"/>
              </a:rPr>
              <a:t>in Programme area in the </a:t>
            </a:r>
            <a:r>
              <a:rPr lang="en-GB" b="1" dirty="0">
                <a:solidFill>
                  <a:srgbClr val="002060"/>
                </a:solidFill>
                <a:latin typeface="Trebuchet MS" panose="020B0603020202020204" pitchFamily="34" charset="0"/>
                <a:ea typeface="ＭＳ Ｐゴシック" pitchFamily="34" charset="-128"/>
              </a:rPr>
              <a:t>environmental and governance fields </a:t>
            </a:r>
            <a:r>
              <a:rPr lang="en-GB" dirty="0">
                <a:solidFill>
                  <a:srgbClr val="002060"/>
                </a:solidFill>
                <a:latin typeface="Trebuchet MS" panose="020B0603020202020204" pitchFamily="34" charset="0"/>
                <a:ea typeface="ＭＳ Ｐゴシック" pitchFamily="34" charset="-128"/>
              </a:rPr>
              <a:t>through balanced partnerships between eligible legal entities.</a:t>
            </a:r>
            <a:endParaRPr lang="en-US" dirty="0">
              <a:solidFill>
                <a:srgbClr val="002060"/>
              </a:solidFill>
              <a:latin typeface="Trebuchet MS" panose="020B0603020202020204" pitchFamily="34" charset="0"/>
            </a:endParaRPr>
          </a:p>
        </p:txBody>
      </p:sp>
      <p:sp>
        <p:nvSpPr>
          <p:cNvPr id="18" name="TextBox 17">
            <a:extLst>
              <a:ext uri="{FF2B5EF4-FFF2-40B4-BE49-F238E27FC236}">
                <a16:creationId xmlns:a16="http://schemas.microsoft.com/office/drawing/2014/main" id="{BA950627-7B07-4B6C-95DE-5C14C034BA85}"/>
              </a:ext>
            </a:extLst>
          </p:cNvPr>
          <p:cNvSpPr txBox="1"/>
          <p:nvPr/>
        </p:nvSpPr>
        <p:spPr>
          <a:xfrm>
            <a:off x="1390650" y="2202522"/>
            <a:ext cx="5494481" cy="400110"/>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Financial allocation:</a:t>
            </a:r>
            <a:endParaRPr lang="en-US" dirty="0">
              <a:solidFill>
                <a:srgbClr val="002060"/>
              </a:solidFill>
              <a:latin typeface="Trebuchet MS" panose="020B0603020202020204" pitchFamily="34" charset="0"/>
            </a:endParaRPr>
          </a:p>
        </p:txBody>
      </p:sp>
      <p:sp>
        <p:nvSpPr>
          <p:cNvPr id="19" name="TextBox 18">
            <a:extLst>
              <a:ext uri="{FF2B5EF4-FFF2-40B4-BE49-F238E27FC236}">
                <a16:creationId xmlns:a16="http://schemas.microsoft.com/office/drawing/2014/main" id="{93CA81E2-5B7B-4DE8-AD7B-3E4A36A9C2C1}"/>
              </a:ext>
            </a:extLst>
          </p:cNvPr>
          <p:cNvSpPr txBox="1"/>
          <p:nvPr/>
        </p:nvSpPr>
        <p:spPr>
          <a:xfrm>
            <a:off x="2733675" y="2675748"/>
            <a:ext cx="8743950" cy="2708434"/>
          </a:xfrm>
          <a:prstGeom prst="rect">
            <a:avLst/>
          </a:prstGeom>
          <a:solidFill>
            <a:schemeClr val="accent3">
              <a:lumMod val="20000"/>
              <a:lumOff val="80000"/>
            </a:schemeClr>
          </a:solidFill>
        </p:spPr>
        <p:txBody>
          <a:bodyPr wrap="square" rtlCol="0">
            <a:spAutoFit/>
          </a:bodyPr>
          <a:lstStyle/>
          <a:p>
            <a:r>
              <a:rPr lang="en-GB" sz="2000" b="1" dirty="0">
                <a:solidFill>
                  <a:srgbClr val="C00000"/>
                </a:solidFill>
                <a:latin typeface="Trebuchet MS" panose="020B0603020202020204" pitchFamily="34" charset="0"/>
              </a:rPr>
              <a:t>Interreg Funds – </a:t>
            </a:r>
            <a:r>
              <a:rPr lang="en-GB" sz="2000" b="1">
                <a:solidFill>
                  <a:srgbClr val="C00000"/>
                </a:solidFill>
                <a:latin typeface="Trebuchet MS" panose="020B0603020202020204" pitchFamily="34" charset="0"/>
              </a:rPr>
              <a:t>90%:</a:t>
            </a:r>
            <a:endParaRPr lang="en-GB" sz="2000" b="1" dirty="0">
              <a:solidFill>
                <a:srgbClr val="C00000"/>
              </a:solidFill>
              <a:latin typeface="Trebuchet MS" panose="020B0603020202020204" pitchFamily="34" charset="0"/>
            </a:endParaRPr>
          </a:p>
          <a:p>
            <a:endParaRPr lang="en-GB" sz="1000" b="1" dirty="0">
              <a:solidFill>
                <a:srgbClr val="C0000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Total: </a:t>
            </a:r>
            <a:r>
              <a:rPr lang="en-GB" sz="2000" dirty="0">
                <a:solidFill>
                  <a:srgbClr val="002060"/>
                </a:solidFill>
                <a:latin typeface="Trebuchet MS" panose="020B0603020202020204" pitchFamily="34" charset="0"/>
              </a:rPr>
              <a:t>EUR </a:t>
            </a:r>
            <a:r>
              <a:rPr lang="en-GB" sz="2000" b="1" dirty="0">
                <a:solidFill>
                  <a:srgbClr val="002060"/>
                </a:solidFill>
                <a:latin typeface="Trebuchet MS" panose="020B0603020202020204" pitchFamily="34" charset="0"/>
              </a:rPr>
              <a:t>1</a:t>
            </a:r>
            <a:r>
              <a:rPr lang="en-GB" sz="2000" b="1"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5,490,523</a:t>
            </a:r>
            <a:r>
              <a:rPr lang="en-GB" sz="2000" dirty="0">
                <a:solidFill>
                  <a:srgbClr val="002060"/>
                </a:solidFill>
                <a:latin typeface="Trebuchet MS" panose="020B0603020202020204" pitchFamily="34" charset="0"/>
              </a:rPr>
              <a:t> </a:t>
            </a:r>
          </a:p>
          <a:p>
            <a:pPr marL="342900" indent="-342900">
              <a:buFont typeface="Wingdings" panose="05000000000000000000" pitchFamily="2" charset="2"/>
              <a:buChar char="Ø"/>
            </a:pPr>
            <a:endParaRPr lang="en-GB" sz="1000" dirty="0">
              <a:solidFill>
                <a:srgbClr val="00206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Per Specific Objective:</a:t>
            </a:r>
            <a:endParaRPr lang="en-GB" sz="2000" dirty="0">
              <a:solidFill>
                <a:srgbClr val="002060"/>
              </a:solidFill>
              <a:latin typeface="Trebuchet MS" panose="020B0603020202020204" pitchFamily="34" charset="0"/>
            </a:endParaRPr>
          </a:p>
          <a:p>
            <a:pPr marL="1257300" lvl="2" indent="-342900">
              <a:buFont typeface="Courier New" panose="02070309020205020404" pitchFamily="49" charset="0"/>
              <a:buChar char="o"/>
            </a:pPr>
            <a:r>
              <a:rPr lang="en-GB" sz="2000" dirty="0">
                <a:solidFill>
                  <a:srgbClr val="002060"/>
                </a:solidFill>
                <a:latin typeface="Trebuchet MS" panose="020B0603020202020204" pitchFamily="34" charset="0"/>
              </a:rPr>
              <a:t>PO2/SO4 Climate change: 	EUR </a:t>
            </a:r>
            <a:r>
              <a:rPr lang="en-GB" sz="2000" b="1" dirty="0">
                <a:solidFill>
                  <a:srgbClr val="002060"/>
                </a:solidFill>
                <a:latin typeface="Trebuchet MS" panose="020B0603020202020204" pitchFamily="34" charset="0"/>
              </a:rPr>
              <a:t>2,000,000</a:t>
            </a:r>
            <a:endParaRPr lang="en-GB" sz="2000" dirty="0">
              <a:solidFill>
                <a:srgbClr val="002060"/>
              </a:solidFill>
              <a:latin typeface="Trebuchet MS" panose="020B0603020202020204" pitchFamily="34" charset="0"/>
            </a:endParaRPr>
          </a:p>
          <a:p>
            <a:pPr marL="1257300" lvl="2" indent="-342900">
              <a:buFont typeface="Courier New" panose="02070309020205020404" pitchFamily="49" charset="0"/>
              <a:buChar char="o"/>
            </a:pPr>
            <a:r>
              <a:rPr lang="en-GB" sz="2000" dirty="0">
                <a:solidFill>
                  <a:srgbClr val="002060"/>
                </a:solidFill>
                <a:latin typeface="Trebuchet MS" panose="020B0603020202020204" pitchFamily="34" charset="0"/>
              </a:rPr>
              <a:t>PO2/SO7 Nature protection: 	EUR </a:t>
            </a:r>
            <a:r>
              <a:rPr lang="en-GB" sz="2000" b="1" dirty="0">
                <a:solidFill>
                  <a:srgbClr val="002060"/>
                </a:solidFill>
                <a:latin typeface="Trebuchet MS" panose="020B0603020202020204" pitchFamily="34" charset="0"/>
              </a:rPr>
              <a:t>1,898,174</a:t>
            </a:r>
          </a:p>
          <a:p>
            <a:pPr marL="1257300" lvl="2" indent="-342900">
              <a:buFont typeface="Courier New" panose="02070309020205020404" pitchFamily="49" charset="0"/>
              <a:buChar char="o"/>
            </a:pPr>
            <a:r>
              <a:rPr lang="en-GB" sz="2000" dirty="0">
                <a:solidFill>
                  <a:srgbClr val="0070C0"/>
                </a:solidFill>
                <a:latin typeface="Trebuchet MS" panose="020B0603020202020204" pitchFamily="34" charset="0"/>
              </a:rPr>
              <a:t>ISO1/SO3 Governance</a:t>
            </a:r>
            <a:r>
              <a:rPr lang="en-GB" sz="2000" dirty="0">
                <a:solidFill>
                  <a:srgbClr val="002060"/>
                </a:solidFill>
                <a:latin typeface="Trebuchet MS" panose="020B0603020202020204" pitchFamily="34" charset="0"/>
              </a:rPr>
              <a:t>: 	EUR </a:t>
            </a:r>
            <a:r>
              <a:rPr lang="en-GB" sz="2000" b="1" dirty="0">
                <a:solidFill>
                  <a:srgbClr val="002060"/>
                </a:solidFill>
                <a:latin typeface="Trebuchet MS" panose="020B0603020202020204" pitchFamily="34" charset="0"/>
              </a:rPr>
              <a:t>11,592,349</a:t>
            </a:r>
            <a:endParaRPr lang="en-GB" sz="2000" dirty="0">
              <a:solidFill>
                <a:srgbClr val="002060"/>
              </a:solidFill>
              <a:latin typeface="Trebuchet MS" panose="020B0603020202020204" pitchFamily="34" charset="0"/>
            </a:endParaRPr>
          </a:p>
          <a:p>
            <a:endParaRPr lang="en-GB" sz="1000" dirty="0">
              <a:solidFill>
                <a:srgbClr val="00206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Per project: </a:t>
            </a:r>
            <a:r>
              <a:rPr lang="en-GB" sz="2000" dirty="0">
                <a:solidFill>
                  <a:srgbClr val="002060"/>
                </a:solidFill>
                <a:latin typeface="Trebuchet MS" panose="020B0603020202020204" pitchFamily="34" charset="0"/>
              </a:rPr>
              <a:t>EUR 250</a:t>
            </a:r>
            <a:r>
              <a:rPr lang="en-US" sz="2000" dirty="0">
                <a:solidFill>
                  <a:srgbClr val="002060"/>
                </a:solidFill>
                <a:latin typeface="Trebuchet MS" panose="020B0603020202020204" pitchFamily="34" charset="0"/>
              </a:rPr>
              <a:t>,000 – 500,000</a:t>
            </a:r>
            <a:endParaRPr lang="en-US" dirty="0">
              <a:solidFill>
                <a:srgbClr val="002060"/>
              </a:solidFill>
              <a:latin typeface="Trebuchet MS" panose="020B0603020202020204" pitchFamily="34" charset="0"/>
            </a:endParaRPr>
          </a:p>
        </p:txBody>
      </p:sp>
      <p:sp>
        <p:nvSpPr>
          <p:cNvPr id="4" name="Slide Number Placeholder 3">
            <a:extLst>
              <a:ext uri="{FF2B5EF4-FFF2-40B4-BE49-F238E27FC236}">
                <a16:creationId xmlns:a16="http://schemas.microsoft.com/office/drawing/2014/main" id="{CEADC149-8332-44C4-82F1-9FEC898BAD7E}"/>
              </a:ext>
            </a:extLst>
          </p:cNvPr>
          <p:cNvSpPr>
            <a:spLocks noGrp="1"/>
          </p:cNvSpPr>
          <p:nvPr>
            <p:ph type="sldNum" sz="quarter" idx="12"/>
          </p:nvPr>
        </p:nvSpPr>
        <p:spPr/>
        <p:txBody>
          <a:bodyPr/>
          <a:lstStyle/>
          <a:p>
            <a:fld id="{5E2C3620-4DE2-48EF-AF31-0F5DD9BFD6D6}" type="slidenum">
              <a:rPr lang="en-US" smtClean="0"/>
              <a:t>4</a:t>
            </a:fld>
            <a:endParaRPr lang="en-US"/>
          </a:p>
        </p:txBody>
      </p:sp>
    </p:spTree>
    <p:extLst>
      <p:ext uri="{BB962C8B-B14F-4D97-AF65-F5344CB8AC3E}">
        <p14:creationId xmlns:p14="http://schemas.microsoft.com/office/powerpoint/2010/main" val="2665212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89F2A12A-F688-4EAF-9DE3-228DE942F9B1}"/>
              </a:ext>
            </a:extLst>
          </p:cNvPr>
          <p:cNvSpPr txBox="1"/>
          <p:nvPr/>
        </p:nvSpPr>
        <p:spPr>
          <a:xfrm>
            <a:off x="4896847" y="296939"/>
            <a:ext cx="48366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5969"/>
              </a:solidFill>
              <a:effectLst/>
              <a:uLnTx/>
              <a:uFillTx/>
              <a:latin typeface="Tw Cen MT" panose="020B0602020104020603" pitchFamily="34" charset="0"/>
              <a:ea typeface="+mn-ea"/>
              <a:cs typeface="+mn-cs"/>
            </a:endParaRPr>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100570"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Down Arrow 47"/>
          <p:cNvSpPr/>
          <p:nvPr/>
        </p:nvSpPr>
        <p:spPr>
          <a:xfrm>
            <a:off x="6033207" y="2577872"/>
            <a:ext cx="172617" cy="454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22F752B-CF0A-4A87-8920-FBC9F8F5B1E6}"/>
              </a:ext>
            </a:extLst>
          </p:cNvPr>
          <p:cNvSpPr txBox="1"/>
          <p:nvPr/>
        </p:nvSpPr>
        <p:spPr>
          <a:xfrm>
            <a:off x="1452422" y="1044598"/>
            <a:ext cx="9161570" cy="584775"/>
          </a:xfrm>
          <a:prstGeom prst="rect">
            <a:avLst/>
          </a:prstGeom>
          <a:noFill/>
        </p:spPr>
        <p:txBody>
          <a:bodyPr wrap="square" rtlCol="0">
            <a:spAutoFit/>
          </a:bodyPr>
          <a:lstStyle/>
          <a:p>
            <a:pPr lvl="0"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Novelties in the second calls for proposals</a:t>
            </a:r>
          </a:p>
        </p:txBody>
      </p:sp>
      <p:sp>
        <p:nvSpPr>
          <p:cNvPr id="2" name="Slide Number Placeholder 1">
            <a:extLst>
              <a:ext uri="{FF2B5EF4-FFF2-40B4-BE49-F238E27FC236}">
                <a16:creationId xmlns:a16="http://schemas.microsoft.com/office/drawing/2014/main" id="{32A77352-57D3-426E-B60D-4D9622D8BF37}"/>
              </a:ext>
            </a:extLst>
          </p:cNvPr>
          <p:cNvSpPr>
            <a:spLocks noGrp="1"/>
          </p:cNvSpPr>
          <p:nvPr>
            <p:ph type="sldNum" sz="quarter" idx="12"/>
          </p:nvPr>
        </p:nvSpPr>
        <p:spPr/>
        <p:txBody>
          <a:bodyPr/>
          <a:lstStyle/>
          <a:p>
            <a:fld id="{5E2C3620-4DE2-48EF-AF31-0F5DD9BFD6D6}" type="slidenum">
              <a:rPr lang="en-US" smtClean="0"/>
              <a:t>5</a:t>
            </a:fld>
            <a:endParaRPr lang="en-US"/>
          </a:p>
        </p:txBody>
      </p:sp>
      <p:graphicFrame>
        <p:nvGraphicFramePr>
          <p:cNvPr id="11" name="Tablo 5">
            <a:extLst>
              <a:ext uri="{FF2B5EF4-FFF2-40B4-BE49-F238E27FC236}">
                <a16:creationId xmlns:a16="http://schemas.microsoft.com/office/drawing/2014/main" id="{F71BFE2A-5EF2-4206-91FF-25E869A03F78}"/>
              </a:ext>
            </a:extLst>
          </p:cNvPr>
          <p:cNvGraphicFramePr>
            <a:graphicFrameLocks noGrp="1"/>
          </p:cNvGraphicFramePr>
          <p:nvPr>
            <p:extLst>
              <p:ext uri="{D42A27DB-BD31-4B8C-83A1-F6EECF244321}">
                <p14:modId xmlns:p14="http://schemas.microsoft.com/office/powerpoint/2010/main" val="4070585667"/>
              </p:ext>
            </p:extLst>
          </p:nvPr>
        </p:nvGraphicFramePr>
        <p:xfrm>
          <a:off x="1676400" y="1891732"/>
          <a:ext cx="9392771" cy="4474994"/>
        </p:xfrm>
        <a:graphic>
          <a:graphicData uri="http://schemas.openxmlformats.org/drawingml/2006/table">
            <a:tbl>
              <a:tblPr firstRow="1" firstCol="1" bandRow="1">
                <a:tableStyleId>{5C22544A-7EE6-4342-B048-85BDC9FD1C3A}</a:tableStyleId>
              </a:tblPr>
              <a:tblGrid>
                <a:gridCol w="4679362">
                  <a:extLst>
                    <a:ext uri="{9D8B030D-6E8A-4147-A177-3AD203B41FA5}">
                      <a16:colId xmlns:a16="http://schemas.microsoft.com/office/drawing/2014/main" val="3035671694"/>
                    </a:ext>
                  </a:extLst>
                </a:gridCol>
                <a:gridCol w="4713409">
                  <a:extLst>
                    <a:ext uri="{9D8B030D-6E8A-4147-A177-3AD203B41FA5}">
                      <a16:colId xmlns:a16="http://schemas.microsoft.com/office/drawing/2014/main" val="759041814"/>
                    </a:ext>
                  </a:extLst>
                </a:gridCol>
              </a:tblGrid>
              <a:tr h="393508">
                <a:tc>
                  <a:txBody>
                    <a:bodyPr/>
                    <a:lstStyle/>
                    <a:p>
                      <a:pPr marL="71120" algn="ctr">
                        <a:lnSpc>
                          <a:spcPct val="115000"/>
                        </a:lnSpc>
                        <a:spcAft>
                          <a:spcPts val="0"/>
                        </a:spcAft>
                      </a:pPr>
                      <a:r>
                        <a:rPr lang="tr-TR" sz="2000" dirty="0">
                          <a:effectLst/>
                        </a:rPr>
                        <a:t>1</a:t>
                      </a:r>
                      <a:r>
                        <a:rPr lang="en-US" sz="2000" baseline="30000" dirty="0" err="1">
                          <a:effectLst/>
                        </a:rPr>
                        <a:t>st</a:t>
                      </a:r>
                      <a:r>
                        <a:rPr lang="en-US" sz="2000" dirty="0">
                          <a:effectLst/>
                        </a:rPr>
                        <a:t> calls for proposals</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solidFill>
                      <a:srgbClr val="1E497D"/>
                    </a:solidFill>
                  </a:tcPr>
                </a:tc>
                <a:tc>
                  <a:txBody>
                    <a:bodyPr/>
                    <a:lstStyle/>
                    <a:p>
                      <a:pPr algn="ctr">
                        <a:lnSpc>
                          <a:spcPct val="115000"/>
                        </a:lnSpc>
                        <a:spcAft>
                          <a:spcPts val="0"/>
                        </a:spcAft>
                      </a:pPr>
                      <a:r>
                        <a:rPr lang="tr-TR" sz="2000" b="1" kern="1200" dirty="0">
                          <a:solidFill>
                            <a:schemeClr val="bg1"/>
                          </a:solidFill>
                          <a:effectLst/>
                          <a:latin typeface="+mn-lt"/>
                          <a:ea typeface="+mn-ea"/>
                          <a:cs typeface="+mn-cs"/>
                        </a:rPr>
                        <a:t>2</a:t>
                      </a:r>
                      <a:r>
                        <a:rPr lang="en-US" sz="2000" b="1" kern="1200" baseline="30000" dirty="0" err="1">
                          <a:solidFill>
                            <a:schemeClr val="bg1"/>
                          </a:solidFill>
                          <a:effectLst/>
                          <a:latin typeface="+mn-lt"/>
                          <a:ea typeface="+mn-ea"/>
                          <a:cs typeface="+mn-cs"/>
                        </a:rPr>
                        <a:t>nd</a:t>
                      </a:r>
                      <a:r>
                        <a:rPr lang="en-US" sz="2000" b="1" kern="1200" dirty="0">
                          <a:solidFill>
                            <a:schemeClr val="bg1"/>
                          </a:solidFill>
                          <a:effectLst/>
                          <a:latin typeface="+mn-lt"/>
                          <a:ea typeface="+mn-ea"/>
                          <a:cs typeface="+mn-cs"/>
                        </a:rPr>
                        <a:t> calls for proposals</a:t>
                      </a:r>
                      <a:endParaRPr lang="tr-TR" sz="2000" b="1" kern="1200" dirty="0">
                        <a:solidFill>
                          <a:schemeClr val="bg1"/>
                        </a:solidFill>
                        <a:effectLst/>
                        <a:latin typeface="+mn-lt"/>
                        <a:ea typeface="+mn-ea"/>
                        <a:cs typeface="+mn-cs"/>
                      </a:endParaRPr>
                    </a:p>
                  </a:txBody>
                  <a:tcPr marL="9525" marR="9525" marT="9525" marB="9525" anchor="ctr">
                    <a:solidFill>
                      <a:srgbClr val="1E497D"/>
                    </a:solidFill>
                  </a:tcPr>
                </a:tc>
                <a:extLst>
                  <a:ext uri="{0D108BD9-81ED-4DB2-BD59-A6C34878D82A}">
                    <a16:rowId xmlns:a16="http://schemas.microsoft.com/office/drawing/2014/main" val="3790228196"/>
                  </a:ext>
                </a:extLst>
              </a:tr>
              <a:tr h="783482">
                <a:tc>
                  <a:txBody>
                    <a:bodyPr/>
                    <a:lstStyle/>
                    <a:p>
                      <a:pPr marL="71120" marR="0" lvl="0" indent="0" algn="l" defTabSz="914400" rtl="0" eaLnBrk="1" fontAlgn="auto" latinLnBrk="0" hangingPunct="1">
                        <a:lnSpc>
                          <a:spcPct val="115000"/>
                        </a:lnSpc>
                        <a:spcBef>
                          <a:spcPts val="0"/>
                        </a:spcBef>
                        <a:spcAft>
                          <a:spcPts val="0"/>
                        </a:spcAft>
                        <a:buClrTx/>
                        <a:buSzTx/>
                        <a:buFontTx/>
                        <a:buNone/>
                        <a:tabLst/>
                        <a:defRPr/>
                      </a:pPr>
                      <a:r>
                        <a:rPr lang="it-IT" sz="2000" dirty="0">
                          <a:solidFill>
                            <a:srgbClr val="1E497D"/>
                          </a:solidFill>
                          <a:effectLst/>
                          <a:latin typeface="Calibri" panose="020F0502020204030204" pitchFamily="34" charset="0"/>
                          <a:ea typeface="Times New Roman" panose="02020603050405020304" pitchFamily="18" charset="0"/>
                          <a:cs typeface="Times New Roman" panose="02020603050405020304" pitchFamily="18" charset="0"/>
                        </a:rPr>
                        <a:t>Bulgaria, Georgia, Republic of Moldova, Romania, Türkiye, Ukraine, Greece</a:t>
                      </a:r>
                      <a:endParaRPr lang="tr-TR" sz="2000" dirty="0">
                        <a:solidFill>
                          <a:srgbClr val="1E497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solidFill>
                      <a:schemeClr val="accent1">
                        <a:lumMod val="20000"/>
                        <a:lumOff val="80000"/>
                      </a:schemeClr>
                    </a:solidFill>
                  </a:tcPr>
                </a:tc>
                <a:tc>
                  <a:txBody>
                    <a:bodyPr/>
                    <a:lstStyle/>
                    <a:p>
                      <a:pPr algn="just">
                        <a:lnSpc>
                          <a:spcPct val="115000"/>
                        </a:lnSpc>
                        <a:spcAft>
                          <a:spcPts val="0"/>
                        </a:spcAft>
                      </a:pPr>
                      <a:r>
                        <a:rPr lang="it-IT" sz="2000" b="1" kern="1200" dirty="0">
                          <a:solidFill>
                            <a:srgbClr val="1E497D"/>
                          </a:solidFill>
                          <a:effectLst/>
                          <a:latin typeface="+mn-lt"/>
                          <a:ea typeface="+mn-ea"/>
                          <a:cs typeface="+mn-cs"/>
                        </a:rPr>
                        <a:t>Bulgaria, </a:t>
                      </a:r>
                      <a:r>
                        <a:rPr lang="it-IT" sz="2000" b="1" kern="1200" dirty="0">
                          <a:solidFill>
                            <a:srgbClr val="FF0000"/>
                          </a:solidFill>
                          <a:effectLst/>
                          <a:latin typeface="+mn-lt"/>
                          <a:ea typeface="+mn-ea"/>
                          <a:cs typeface="+mn-cs"/>
                        </a:rPr>
                        <a:t>Armenia</a:t>
                      </a:r>
                      <a:r>
                        <a:rPr lang="it-IT" sz="2000" b="1" kern="1200" dirty="0">
                          <a:solidFill>
                            <a:srgbClr val="1E497D"/>
                          </a:solidFill>
                          <a:effectLst/>
                          <a:latin typeface="+mn-lt"/>
                          <a:ea typeface="+mn-ea"/>
                          <a:cs typeface="+mn-cs"/>
                        </a:rPr>
                        <a:t>, Georgia, Republic of Moldova, Romania, Türkiye, Ukraine, Greece</a:t>
                      </a:r>
                      <a:endParaRPr lang="tr-TR" sz="2000" b="1" kern="1200" dirty="0">
                        <a:solidFill>
                          <a:srgbClr val="1E497D"/>
                        </a:solidFill>
                        <a:effectLst/>
                        <a:latin typeface="+mn-lt"/>
                        <a:ea typeface="+mn-ea"/>
                        <a:cs typeface="+mn-cs"/>
                      </a:endParaRPr>
                    </a:p>
                  </a:txBody>
                  <a:tcPr marL="9525" marR="9525" marT="9525" marB="9525" anchor="ctr">
                    <a:solidFill>
                      <a:schemeClr val="accent1">
                        <a:lumMod val="20000"/>
                        <a:lumOff val="80000"/>
                      </a:schemeClr>
                    </a:solidFill>
                  </a:tcPr>
                </a:tc>
                <a:extLst>
                  <a:ext uri="{0D108BD9-81ED-4DB2-BD59-A6C34878D82A}">
                    <a16:rowId xmlns:a16="http://schemas.microsoft.com/office/drawing/2014/main" val="3680071716"/>
                  </a:ext>
                </a:extLst>
              </a:tr>
              <a:tr h="783482">
                <a:tc>
                  <a:txBody>
                    <a:bodyPr/>
                    <a:lstStyle/>
                    <a:p>
                      <a:pPr marL="71120" marR="0" indent="0" algn="l" defTabSz="914400" rtl="0" eaLnBrk="1" fontAlgn="auto" latinLnBrk="0" hangingPunct="1">
                        <a:lnSpc>
                          <a:spcPct val="115000"/>
                        </a:lnSpc>
                        <a:spcBef>
                          <a:spcPts val="0"/>
                        </a:spcBef>
                        <a:spcAft>
                          <a:spcPts val="0"/>
                        </a:spcAft>
                        <a:buClrTx/>
                        <a:buSzTx/>
                        <a:buFontTx/>
                        <a:buNone/>
                        <a:tabLst/>
                        <a:defRPr/>
                      </a:pPr>
                      <a:r>
                        <a:rPr lang="tr-TR" sz="2000" dirty="0">
                          <a:solidFill>
                            <a:srgbClr val="1E497D"/>
                          </a:solidFill>
                          <a:effectLst/>
                          <a:latin typeface="Calibri" panose="020F0502020204030204" pitchFamily="34" charset="0"/>
                          <a:ea typeface="Times New Roman" panose="02020603050405020304" pitchFamily="18" charset="0"/>
                          <a:cs typeface="Times New Roman" panose="02020603050405020304" pitchFamily="18" charset="0"/>
                        </a:rPr>
                        <a:t>32,52 </a:t>
                      </a:r>
                      <a:r>
                        <a:rPr lang="en-US" sz="2000" dirty="0">
                          <a:solidFill>
                            <a:srgbClr val="1E497D"/>
                          </a:solidFill>
                          <a:effectLst/>
                          <a:latin typeface="Calibri" panose="020F0502020204030204" pitchFamily="34" charset="0"/>
                          <a:ea typeface="Times New Roman" panose="02020603050405020304" pitchFamily="18" charset="0"/>
                          <a:cs typeface="Times New Roman" panose="02020603050405020304" pitchFamily="18" charset="0"/>
                        </a:rPr>
                        <a:t>mil. Euro - Interreg funds</a:t>
                      </a:r>
                      <a:endParaRPr lang="tr-TR" sz="2000" dirty="0">
                        <a:solidFill>
                          <a:srgbClr val="1E497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solidFill>
                      <a:schemeClr val="accent1">
                        <a:lumMod val="20000"/>
                        <a:lumOff val="80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4</a:t>
                      </a:r>
                      <a:r>
                        <a:rPr lang="tr-TR"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6,84 </a:t>
                      </a: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mil. Euro </a:t>
                      </a:r>
                      <a:r>
                        <a:rPr lang="en-US" sz="2000" b="1" dirty="0">
                          <a:solidFill>
                            <a:srgbClr val="1E497D"/>
                          </a:solidFill>
                          <a:effectLst/>
                          <a:latin typeface="Calibri" panose="020F0502020204030204" pitchFamily="34" charset="0"/>
                          <a:ea typeface="Times New Roman" panose="02020603050405020304" pitchFamily="18" charset="0"/>
                          <a:cs typeface="Times New Roman" panose="02020603050405020304" pitchFamily="18" charset="0"/>
                        </a:rPr>
                        <a:t>– Interreg funds</a:t>
                      </a:r>
                      <a:endParaRPr lang="tr-TR" sz="2000" b="1" kern="1200" dirty="0">
                        <a:solidFill>
                          <a:srgbClr val="1E497D"/>
                        </a:solidFill>
                        <a:effectLst/>
                        <a:latin typeface="+mn-lt"/>
                        <a:ea typeface="+mn-ea"/>
                        <a:cs typeface="+mn-cs"/>
                      </a:endParaRPr>
                    </a:p>
                  </a:txBody>
                  <a:tcPr marL="9525" marR="9525" marT="9525" marB="9525" anchor="ctr">
                    <a:solidFill>
                      <a:schemeClr val="accent1">
                        <a:lumMod val="20000"/>
                        <a:lumOff val="80000"/>
                      </a:schemeClr>
                    </a:solidFill>
                  </a:tcPr>
                </a:tc>
                <a:extLst>
                  <a:ext uri="{0D108BD9-81ED-4DB2-BD59-A6C34878D82A}">
                    <a16:rowId xmlns:a16="http://schemas.microsoft.com/office/drawing/2014/main" val="2625779246"/>
                  </a:ext>
                </a:extLst>
              </a:tr>
              <a:tr h="409465">
                <a:tc>
                  <a:txBody>
                    <a:bodyPr/>
                    <a:lstStyle/>
                    <a:p>
                      <a:pPr marL="71120" algn="l">
                        <a:lnSpc>
                          <a:spcPct val="115000"/>
                        </a:lnSpc>
                        <a:spcAft>
                          <a:spcPts val="0"/>
                        </a:spcAft>
                      </a:pPr>
                      <a:r>
                        <a:rPr lang="tr-TR" sz="2000" dirty="0">
                          <a:solidFill>
                            <a:srgbClr val="1E497D"/>
                          </a:solidFill>
                          <a:effectLst/>
                          <a:latin typeface="Calibri" panose="020F0502020204030204" pitchFamily="34" charset="0"/>
                          <a:ea typeface="Times New Roman" panose="02020603050405020304" pitchFamily="18" charset="0"/>
                          <a:cs typeface="Times New Roman" panose="02020603050405020304" pitchFamily="18" charset="0"/>
                        </a:rPr>
                        <a:t>PO1+PO2 </a:t>
                      </a:r>
                    </a:p>
                  </a:txBody>
                  <a:tcPr marL="9525" marR="9525" marT="9525" marB="9525" anchor="ctr">
                    <a:solidFill>
                      <a:schemeClr val="accent1">
                        <a:lumMod val="20000"/>
                        <a:lumOff val="80000"/>
                      </a:schemeClr>
                    </a:solidFill>
                  </a:tcPr>
                </a:tc>
                <a:tc>
                  <a:txBody>
                    <a:bodyPr/>
                    <a:lstStyle/>
                    <a:p>
                      <a:pPr algn="just">
                        <a:lnSpc>
                          <a:spcPct val="115000"/>
                        </a:lnSpc>
                        <a:spcAft>
                          <a:spcPts val="0"/>
                        </a:spcAft>
                      </a:pPr>
                      <a:r>
                        <a:rPr lang="tr-TR" sz="2000" b="1" dirty="0">
                          <a:solidFill>
                            <a:srgbClr val="1E497D"/>
                          </a:solidFill>
                          <a:effectLst/>
                          <a:latin typeface="Calibri" panose="020F0502020204030204" pitchFamily="34" charset="0"/>
                          <a:ea typeface="Times New Roman" panose="02020603050405020304" pitchFamily="18" charset="0"/>
                          <a:cs typeface="Times New Roman" panose="02020603050405020304" pitchFamily="18" charset="0"/>
                        </a:rPr>
                        <a:t>PO1+PO2 </a:t>
                      </a:r>
                      <a:r>
                        <a:rPr lang="tr-TR"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+ISO1 </a:t>
                      </a:r>
                      <a:r>
                        <a:rPr lang="tr-TR" sz="2000" b="1" kern="1200" dirty="0">
                          <a:solidFill>
                            <a:srgbClr val="1E497D"/>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9525" marR="9525" marT="9525" marB="9525" anchor="ctr">
                    <a:solidFill>
                      <a:schemeClr val="accent1">
                        <a:lumMod val="20000"/>
                        <a:lumOff val="80000"/>
                      </a:schemeClr>
                    </a:solidFill>
                  </a:tcPr>
                </a:tc>
                <a:extLst>
                  <a:ext uri="{0D108BD9-81ED-4DB2-BD59-A6C34878D82A}">
                    <a16:rowId xmlns:a16="http://schemas.microsoft.com/office/drawing/2014/main" val="2294063094"/>
                  </a:ext>
                </a:extLst>
              </a:tr>
              <a:tr h="1171607">
                <a:tc>
                  <a:txBody>
                    <a:bodyPr/>
                    <a:lstStyle/>
                    <a:p>
                      <a:pPr marL="71120" marR="0" lvl="0" indent="0" algn="l" defTabSz="914400" rtl="0" eaLnBrk="1" fontAlgn="auto" latinLnBrk="0" hangingPunct="1">
                        <a:lnSpc>
                          <a:spcPct val="115000"/>
                        </a:lnSpc>
                        <a:spcBef>
                          <a:spcPts val="0"/>
                        </a:spcBef>
                        <a:spcAft>
                          <a:spcPts val="0"/>
                        </a:spcAft>
                        <a:buClrTx/>
                        <a:buSzTx/>
                        <a:buFontTx/>
                        <a:buNone/>
                        <a:tabLst/>
                        <a:defRPr/>
                      </a:pPr>
                      <a:r>
                        <a:rPr lang="es-ES" sz="2000" dirty="0">
                          <a:solidFill>
                            <a:srgbClr val="1E497D"/>
                          </a:solidFill>
                          <a:effectLst/>
                          <a:latin typeface="Calibri" panose="020F0502020204030204" pitchFamily="34" charset="0"/>
                          <a:ea typeface="Times New Roman" panose="02020603050405020304" pitchFamily="18" charset="0"/>
                          <a:cs typeface="Times New Roman" panose="02020603050405020304" pitchFamily="18" charset="0"/>
                        </a:rPr>
                        <a:t>Regular </a:t>
                      </a:r>
                      <a:r>
                        <a:rPr lang="es-ES" sz="2000" dirty="0" err="1">
                          <a:solidFill>
                            <a:srgbClr val="1E497D"/>
                          </a:solidFill>
                          <a:effectLst/>
                          <a:latin typeface="Calibri" panose="020F0502020204030204" pitchFamily="34" charset="0"/>
                          <a:ea typeface="Times New Roman" panose="02020603050405020304" pitchFamily="18" charset="0"/>
                          <a:cs typeface="Times New Roman" panose="02020603050405020304" pitchFamily="18" charset="0"/>
                        </a:rPr>
                        <a:t>projects</a:t>
                      </a:r>
                      <a:r>
                        <a:rPr lang="es-ES" sz="2000" dirty="0">
                          <a:solidFill>
                            <a:srgbClr val="1E497D"/>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71120" marR="0" lvl="0" indent="0" algn="l" defTabSz="914400" rtl="0" eaLnBrk="1" fontAlgn="auto" latinLnBrk="0" hangingPunct="1">
                        <a:lnSpc>
                          <a:spcPct val="115000"/>
                        </a:lnSpc>
                        <a:spcBef>
                          <a:spcPts val="0"/>
                        </a:spcBef>
                        <a:spcAft>
                          <a:spcPts val="0"/>
                        </a:spcAft>
                        <a:buClrTx/>
                        <a:buSzTx/>
                        <a:buFontTx/>
                        <a:buNone/>
                        <a:tabLst/>
                        <a:defRPr/>
                      </a:pPr>
                      <a:r>
                        <a:rPr lang="es-ES" sz="2000" dirty="0">
                          <a:solidFill>
                            <a:srgbClr val="1E497D"/>
                          </a:solidFill>
                          <a:effectLst/>
                          <a:latin typeface="Calibri" panose="020F0502020204030204" pitchFamily="34" charset="0"/>
                          <a:ea typeface="Times New Roman" panose="02020603050405020304" pitchFamily="18" charset="0"/>
                          <a:cs typeface="Times New Roman" panose="02020603050405020304" pitchFamily="18" charset="0"/>
                        </a:rPr>
                        <a:t>Small </a:t>
                      </a:r>
                      <a:r>
                        <a:rPr lang="es-ES" sz="2000" dirty="0" err="1">
                          <a:solidFill>
                            <a:srgbClr val="1E497D"/>
                          </a:solidFill>
                          <a:effectLst/>
                          <a:latin typeface="Calibri" panose="020F0502020204030204" pitchFamily="34" charset="0"/>
                          <a:ea typeface="Times New Roman" panose="02020603050405020304" pitchFamily="18" charset="0"/>
                          <a:cs typeface="Times New Roman" panose="02020603050405020304" pitchFamily="18" charset="0"/>
                        </a:rPr>
                        <a:t>scale</a:t>
                      </a:r>
                      <a:r>
                        <a:rPr lang="es-ES" sz="2000" dirty="0">
                          <a:solidFill>
                            <a:srgbClr val="1E497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err="1">
                          <a:solidFill>
                            <a:srgbClr val="1E497D"/>
                          </a:solidFill>
                          <a:effectLst/>
                          <a:latin typeface="Calibri" panose="020F0502020204030204" pitchFamily="34" charset="0"/>
                          <a:ea typeface="Times New Roman" panose="02020603050405020304" pitchFamily="18" charset="0"/>
                          <a:cs typeface="Times New Roman" panose="02020603050405020304" pitchFamily="18" charset="0"/>
                        </a:rPr>
                        <a:t>projects</a:t>
                      </a:r>
                      <a:endParaRPr lang="es-ES" sz="2000" dirty="0">
                        <a:solidFill>
                          <a:srgbClr val="1E497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solidFill>
                      <a:schemeClr val="accent1">
                        <a:lumMod val="20000"/>
                        <a:lumOff val="80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000" b="1" kern="1200" dirty="0">
                          <a:solidFill>
                            <a:srgbClr val="1E497D"/>
                          </a:solidFill>
                          <a:effectLst/>
                          <a:latin typeface="+mn-lt"/>
                          <a:ea typeface="+mn-ea"/>
                          <a:cs typeface="+mn-cs"/>
                        </a:rPr>
                        <a:t>Regular projects – PO1+PO2</a:t>
                      </a:r>
                    </a:p>
                    <a:p>
                      <a:pPr marL="0" marR="0" lvl="0" indent="0" algn="just" defTabSz="914400" rtl="0" eaLnBrk="1" fontAlgn="auto" latinLnBrk="0" hangingPunct="1">
                        <a:lnSpc>
                          <a:spcPct val="115000"/>
                        </a:lnSpc>
                        <a:spcBef>
                          <a:spcPts val="0"/>
                        </a:spcBef>
                        <a:spcAft>
                          <a:spcPts val="0"/>
                        </a:spcAft>
                        <a:buClrTx/>
                        <a:buSzTx/>
                        <a:buFontTx/>
                        <a:buNone/>
                        <a:tabLst/>
                        <a:defRPr/>
                      </a:pPr>
                      <a:r>
                        <a:rPr lang="en-US" sz="2000" b="1" kern="1200" dirty="0">
                          <a:solidFill>
                            <a:srgbClr val="1E497D"/>
                          </a:solidFill>
                          <a:effectLst/>
                          <a:latin typeface="+mn-lt"/>
                          <a:ea typeface="+mn-ea"/>
                          <a:cs typeface="+mn-cs"/>
                        </a:rPr>
                        <a:t>Small scale projects – </a:t>
                      </a:r>
                      <a:r>
                        <a:rPr lang="en-US" sz="2000" b="1" kern="1200" dirty="0">
                          <a:solidFill>
                            <a:srgbClr val="FF0000"/>
                          </a:solidFill>
                          <a:effectLst/>
                          <a:latin typeface="+mn-lt"/>
                          <a:ea typeface="+mn-ea"/>
                          <a:cs typeface="+mn-cs"/>
                        </a:rPr>
                        <a:t>PO2+ISO1</a:t>
                      </a:r>
                      <a:endParaRPr lang="tr-TR" sz="2000" b="1" kern="1200" dirty="0">
                        <a:solidFill>
                          <a:srgbClr val="FF0000"/>
                        </a:solidFill>
                        <a:effectLst/>
                        <a:latin typeface="+mn-lt"/>
                        <a:ea typeface="+mn-ea"/>
                        <a:cs typeface="+mn-cs"/>
                      </a:endParaRPr>
                    </a:p>
                  </a:txBody>
                  <a:tcPr marL="9525" marR="9525" marT="9525" marB="9525" anchor="ctr">
                    <a:solidFill>
                      <a:schemeClr val="accent1">
                        <a:lumMod val="20000"/>
                        <a:lumOff val="80000"/>
                      </a:schemeClr>
                    </a:solidFill>
                  </a:tcPr>
                </a:tc>
                <a:extLst>
                  <a:ext uri="{0D108BD9-81ED-4DB2-BD59-A6C34878D82A}">
                    <a16:rowId xmlns:a16="http://schemas.microsoft.com/office/drawing/2014/main" val="1092357921"/>
                  </a:ext>
                </a:extLst>
              </a:tr>
              <a:tr h="783482">
                <a:tc>
                  <a:txBody>
                    <a:bodyPr/>
                    <a:lstStyle/>
                    <a:p>
                      <a:pPr marL="71120" algn="just">
                        <a:lnSpc>
                          <a:spcPct val="115000"/>
                        </a:lnSpc>
                        <a:spcAft>
                          <a:spcPts val="0"/>
                        </a:spcAft>
                      </a:pPr>
                      <a:r>
                        <a:rPr lang="en-US" sz="2000" dirty="0">
                          <a:solidFill>
                            <a:srgbClr val="1E497D"/>
                          </a:solidFill>
                          <a:effectLst/>
                          <a:latin typeface="Calibri" panose="020F0502020204030204" pitchFamily="34" charset="0"/>
                          <a:ea typeface="Times New Roman" panose="02020603050405020304" pitchFamily="18" charset="0"/>
                          <a:cs typeface="Times New Roman" panose="02020603050405020304" pitchFamily="18" charset="0"/>
                        </a:rPr>
                        <a:t>SCOs – fix rates</a:t>
                      </a:r>
                      <a:endParaRPr lang="tr-TR" sz="2000" dirty="0">
                        <a:solidFill>
                          <a:srgbClr val="1E497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solidFill>
                      <a:schemeClr val="accent1">
                        <a:lumMod val="20000"/>
                        <a:lumOff val="80000"/>
                      </a:schemeClr>
                    </a:solidFill>
                  </a:tcPr>
                </a:tc>
                <a:tc>
                  <a:txBody>
                    <a:bodyPr/>
                    <a:lstStyle/>
                    <a:p>
                      <a:endParaRPr lang="en-US" sz="2000" b="1" dirty="0">
                        <a:solidFill>
                          <a:srgbClr val="1E497D"/>
                        </a:solidFill>
                      </a:endParaRPr>
                    </a:p>
                    <a:p>
                      <a:r>
                        <a:rPr lang="tr-TR" sz="2000" b="1" dirty="0">
                          <a:solidFill>
                            <a:srgbClr val="1E497D"/>
                          </a:solidFill>
                        </a:rPr>
                        <a:t>SCOs – </a:t>
                      </a:r>
                      <a:r>
                        <a:rPr lang="tr-TR" sz="2000" b="1" dirty="0">
                          <a:solidFill>
                            <a:srgbClr val="FF0000"/>
                          </a:solidFill>
                        </a:rPr>
                        <a:t>f</a:t>
                      </a:r>
                      <a:r>
                        <a:rPr lang="en-US" sz="2000" b="1" dirty="0" err="1">
                          <a:solidFill>
                            <a:srgbClr val="FF0000"/>
                          </a:solidFill>
                        </a:rPr>
                        <a:t>lexible</a:t>
                      </a:r>
                      <a:r>
                        <a:rPr lang="en-US" sz="2000" b="1" dirty="0">
                          <a:solidFill>
                            <a:srgbClr val="FF0000"/>
                          </a:solidFill>
                        </a:rPr>
                        <a:t> rates </a:t>
                      </a:r>
                      <a:r>
                        <a:rPr lang="en-US" sz="2000" b="1" dirty="0">
                          <a:solidFill>
                            <a:srgbClr val="1E497D"/>
                          </a:solidFill>
                        </a:rPr>
                        <a:t>(up to…)</a:t>
                      </a:r>
                      <a:endParaRPr lang="tr-TR" sz="2000" b="1" dirty="0">
                        <a:solidFill>
                          <a:srgbClr val="1E497D"/>
                        </a:solidFill>
                      </a:endParaRPr>
                    </a:p>
                    <a:p>
                      <a:endParaRPr lang="tr-TR" sz="2000" dirty="0">
                        <a:solidFill>
                          <a:srgbClr val="1E497D"/>
                        </a:solidFill>
                      </a:endParaRPr>
                    </a:p>
                  </a:txBody>
                  <a:tcPr marL="9525" marR="9525" marT="9525" marB="9525" anchor="ctr"/>
                </a:tc>
                <a:extLst>
                  <a:ext uri="{0D108BD9-81ED-4DB2-BD59-A6C34878D82A}">
                    <a16:rowId xmlns:a16="http://schemas.microsoft.com/office/drawing/2014/main" val="2450406440"/>
                  </a:ext>
                </a:extLst>
              </a:tr>
            </a:tbl>
          </a:graphicData>
        </a:graphic>
      </p:graphicFrame>
      <p:sp>
        <p:nvSpPr>
          <p:cNvPr id="3" name="Right Brace 2">
            <a:extLst>
              <a:ext uri="{FF2B5EF4-FFF2-40B4-BE49-F238E27FC236}">
                <a16:creationId xmlns:a16="http://schemas.microsoft.com/office/drawing/2014/main" id="{10088104-F381-4D73-84C2-55E1B7926041}"/>
              </a:ext>
            </a:extLst>
          </p:cNvPr>
          <p:cNvSpPr/>
          <p:nvPr/>
        </p:nvSpPr>
        <p:spPr>
          <a:xfrm>
            <a:off x="3762797" y="4396154"/>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9BF05599-665A-4F74-A7FC-C05D08D9DCFC}"/>
              </a:ext>
            </a:extLst>
          </p:cNvPr>
          <p:cNvSpPr txBox="1"/>
          <p:nvPr/>
        </p:nvSpPr>
        <p:spPr>
          <a:xfrm>
            <a:off x="4081938" y="4657274"/>
            <a:ext cx="1629818" cy="392159"/>
          </a:xfrm>
          <a:prstGeom prst="rect">
            <a:avLst/>
          </a:prstGeom>
          <a:noFill/>
        </p:spPr>
        <p:txBody>
          <a:bodyPr wrap="square" rtlCol="0">
            <a:spAutoFit/>
          </a:bodyPr>
          <a:lstStyle/>
          <a:p>
            <a:pPr marL="71120" algn="l">
              <a:lnSpc>
                <a:spcPct val="115000"/>
              </a:lnSpc>
              <a:spcAft>
                <a:spcPts val="0"/>
              </a:spcAft>
            </a:pPr>
            <a:r>
              <a:rPr lang="tr-TR" sz="1800" b="1" dirty="0">
                <a:solidFill>
                  <a:srgbClr val="1E497D"/>
                </a:solidFill>
                <a:effectLst/>
                <a:latin typeface="Calibri" panose="020F0502020204030204" pitchFamily="34" charset="0"/>
                <a:ea typeface="Times New Roman" panose="02020603050405020304" pitchFamily="18" charset="0"/>
                <a:cs typeface="Times New Roman" panose="02020603050405020304" pitchFamily="18" charset="0"/>
              </a:rPr>
              <a:t>PO1+PO2 </a:t>
            </a:r>
          </a:p>
        </p:txBody>
      </p:sp>
    </p:spTree>
    <p:extLst>
      <p:ext uri="{BB962C8B-B14F-4D97-AF65-F5344CB8AC3E}">
        <p14:creationId xmlns:p14="http://schemas.microsoft.com/office/powerpoint/2010/main" val="2858847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89F2A12A-F688-4EAF-9DE3-228DE942F9B1}"/>
              </a:ext>
            </a:extLst>
          </p:cNvPr>
          <p:cNvSpPr txBox="1"/>
          <p:nvPr/>
        </p:nvSpPr>
        <p:spPr>
          <a:xfrm>
            <a:off x="4896847" y="296939"/>
            <a:ext cx="48366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5969"/>
              </a:solidFill>
              <a:effectLst/>
              <a:uLnTx/>
              <a:uFillTx/>
              <a:latin typeface="Tw Cen MT" panose="020B0602020104020603" pitchFamily="34" charset="0"/>
              <a:ea typeface="+mn-ea"/>
              <a:cs typeface="+mn-cs"/>
            </a:endParaRPr>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100570"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6" name="TextBox 55">
            <a:extLst>
              <a:ext uri="{FF2B5EF4-FFF2-40B4-BE49-F238E27FC236}">
                <a16:creationId xmlns:a16="http://schemas.microsoft.com/office/drawing/2014/main" id="{89F2A12A-F688-4EAF-9DE3-228DE942F9B1}"/>
              </a:ext>
            </a:extLst>
          </p:cNvPr>
          <p:cNvSpPr txBox="1"/>
          <p:nvPr/>
        </p:nvSpPr>
        <p:spPr>
          <a:xfrm>
            <a:off x="1485889" y="2065456"/>
            <a:ext cx="9267252" cy="461665"/>
          </a:xfrm>
          <a:prstGeom prst="rect">
            <a:avLst/>
          </a:prstGeom>
          <a:noFill/>
        </p:spPr>
        <p:txBody>
          <a:bodyPr wrap="square" rtlCol="0">
            <a:spAutoFit/>
          </a:bodyPr>
          <a:lstStyle/>
          <a:p>
            <a:pPr lvl="0" algn="ctr"/>
            <a:r>
              <a:rPr kumimoji="0" lang="en-US" sz="24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Application packs </a:t>
            </a:r>
            <a:r>
              <a:rPr lang="en-US" sz="2400" dirty="0">
                <a:solidFill>
                  <a:srgbClr val="002060"/>
                </a:solidFill>
                <a:latin typeface="Trebuchet MS" panose="020B0603020202020204" pitchFamily="34" charset="0"/>
              </a:rPr>
              <a:t>available here: </a:t>
            </a:r>
            <a:r>
              <a:rPr lang="en-US" sz="2400" b="1" u="sng" dirty="0">
                <a:solidFill>
                  <a:srgbClr val="4F81BD">
                    <a:lumMod val="75000"/>
                  </a:srgbClr>
                </a:solidFill>
                <a:latin typeface="Trebuchet MS" panose="020B0603020202020204" pitchFamily="34" charset="0"/>
              </a:rPr>
              <a:t>www.blacksea-cbc.net</a:t>
            </a:r>
            <a:endParaRPr kumimoji="0" lang="en-US" sz="24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endParaRPr>
          </a:p>
        </p:txBody>
      </p:sp>
      <p:sp>
        <p:nvSpPr>
          <p:cNvPr id="48" name="Down Arrow 47"/>
          <p:cNvSpPr/>
          <p:nvPr/>
        </p:nvSpPr>
        <p:spPr>
          <a:xfrm>
            <a:off x="6033207" y="2577872"/>
            <a:ext cx="172617" cy="454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4431B7FA-6633-488B-BD9F-A350B0010FE8}"/>
              </a:ext>
            </a:extLst>
          </p:cNvPr>
          <p:cNvSpPr txBox="1"/>
          <p:nvPr/>
        </p:nvSpPr>
        <p:spPr>
          <a:xfrm>
            <a:off x="1743075" y="3196869"/>
            <a:ext cx="9401175"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000" b="1" i="0" u="none" strike="noStrike" kern="1200" cap="small" spc="0" normalizeH="0" baseline="0" noProof="0" dirty="0">
                <a:ln>
                  <a:noFill/>
                </a:ln>
                <a:solidFill>
                  <a:srgbClr val="002060"/>
                </a:solidFill>
                <a:effectLst/>
                <a:uLnTx/>
                <a:uFillTx/>
                <a:latin typeface="Trebuchet MS" panose="020B0603020202020204" pitchFamily="34" charset="0"/>
                <a:ea typeface="+mn-ea"/>
                <a:cs typeface="+mn-cs"/>
              </a:rPr>
              <a:t>Part I - KEY ASPECTS OF INTERREG VI-B NEXT BLACK SEA BASIN </a:t>
            </a:r>
            <a:r>
              <a:rPr kumimoji="0" lang="en-GB" sz="2000" b="1" i="0" u="sng" strike="noStrike" kern="1200" cap="small" spc="0" normalizeH="0" baseline="0" noProof="0" dirty="0">
                <a:ln>
                  <a:noFill/>
                </a:ln>
                <a:solidFill>
                  <a:srgbClr val="002060"/>
                </a:solidFill>
                <a:effectLst/>
                <a:uLnTx/>
                <a:uFillTx/>
                <a:latin typeface="Trebuchet MS" panose="020B0603020202020204" pitchFamily="34" charset="0"/>
                <a:ea typeface="+mn-ea"/>
                <a:cs typeface="+mn-cs"/>
              </a:rPr>
              <a:t>PROGRAMME</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000" b="1" i="0" u="none" strike="noStrike" kern="1200" cap="small" spc="0" normalizeH="0" baseline="0" noProof="0" dirty="0">
                <a:ln>
                  <a:noFill/>
                </a:ln>
                <a:solidFill>
                  <a:srgbClr val="002060"/>
                </a:solidFill>
                <a:effectLst/>
                <a:uLnTx/>
                <a:uFillTx/>
                <a:latin typeface="Trebuchet MS" panose="020B0603020202020204" pitchFamily="34" charset="0"/>
                <a:ea typeface="+mn-ea"/>
                <a:cs typeface="+mn-cs"/>
              </a:rPr>
              <a:t>Part II – </a:t>
            </a:r>
            <a:r>
              <a:rPr kumimoji="0" lang="en-GB" sz="2000" b="1" i="0" u="sng" strike="noStrike" kern="1200" cap="small" spc="0" normalizeH="0" baseline="0" noProof="0" dirty="0">
                <a:ln>
                  <a:noFill/>
                </a:ln>
                <a:solidFill>
                  <a:srgbClr val="002060"/>
                </a:solidFill>
                <a:effectLst/>
                <a:uLnTx/>
                <a:uFillTx/>
                <a:latin typeface="Trebuchet MS" panose="020B0603020202020204" pitchFamily="34" charset="0"/>
                <a:ea typeface="+mn-ea"/>
                <a:cs typeface="+mn-cs"/>
              </a:rPr>
              <a:t>PROJECT</a:t>
            </a:r>
            <a:r>
              <a:rPr kumimoji="0" lang="en-GB" sz="2000" b="1" i="0" u="none" strike="noStrike" kern="1200" cap="small" spc="0" normalizeH="0" baseline="0" noProof="0" dirty="0">
                <a:ln>
                  <a:noFill/>
                </a:ln>
                <a:solidFill>
                  <a:srgbClr val="002060"/>
                </a:solidFill>
                <a:effectLst/>
                <a:uLnTx/>
                <a:uFillTx/>
                <a:latin typeface="Trebuchet MS" panose="020B0603020202020204" pitchFamily="34" charset="0"/>
                <a:ea typeface="+mn-ea"/>
                <a:cs typeface="+mn-cs"/>
              </a:rPr>
              <a:t> MAIN REQUIREMENTS</a:t>
            </a:r>
          </a:p>
          <a:p>
            <a:pPr lvl="0">
              <a:spcBef>
                <a:spcPts val="600"/>
              </a:spcBef>
              <a:spcAft>
                <a:spcPts val="600"/>
              </a:spcAft>
              <a:defRPr/>
            </a:pPr>
            <a:r>
              <a:rPr kumimoji="0" lang="en-GB" sz="2000" b="1" i="0" u="none" strike="noStrike" kern="1200" cap="small" spc="0" normalizeH="0" baseline="0" noProof="0" dirty="0">
                <a:ln>
                  <a:noFill/>
                </a:ln>
                <a:solidFill>
                  <a:srgbClr val="002060"/>
                </a:solidFill>
                <a:effectLst/>
                <a:uLnTx/>
                <a:uFillTx/>
                <a:latin typeface="Trebuchet MS" panose="020B0603020202020204" pitchFamily="34" charset="0"/>
                <a:ea typeface="+mn-ea"/>
                <a:cs typeface="+mn-cs"/>
              </a:rPr>
              <a:t>Part III – </a:t>
            </a:r>
            <a:r>
              <a:rPr lang="en-GB" sz="2000" b="1" cap="small" dirty="0">
                <a:solidFill>
                  <a:srgbClr val="002060"/>
                </a:solidFill>
                <a:latin typeface="Trebuchet MS" panose="020B0603020202020204" pitchFamily="34" charset="0"/>
              </a:rPr>
              <a:t>OFFLINE </a:t>
            </a:r>
            <a:r>
              <a:rPr lang="en-GB" sz="2000" b="1" u="sng" cap="small" dirty="0">
                <a:solidFill>
                  <a:srgbClr val="002060"/>
                </a:solidFill>
                <a:latin typeface="Trebuchet MS" panose="020B0603020202020204" pitchFamily="34" charset="0"/>
              </a:rPr>
              <a:t>APPLICATION </a:t>
            </a:r>
            <a:r>
              <a:rPr kumimoji="0" lang="en-GB" sz="2000" b="1" i="0" u="sng" strike="noStrike" kern="1200" cap="small" spc="0" normalizeH="0" baseline="0" noProof="0" dirty="0">
                <a:ln>
                  <a:noFill/>
                </a:ln>
                <a:solidFill>
                  <a:srgbClr val="002060"/>
                </a:solidFill>
                <a:effectLst/>
                <a:uLnTx/>
                <a:uFillTx/>
                <a:latin typeface="Trebuchet MS" panose="020B0603020202020204" pitchFamily="34" charset="0"/>
                <a:ea typeface="+mn-ea"/>
                <a:cs typeface="+mn-cs"/>
              </a:rPr>
              <a:t>FORM </a:t>
            </a:r>
            <a:r>
              <a:rPr kumimoji="0" lang="en-GB" sz="2000" b="1" i="0" u="none" strike="noStrike" kern="1200" cap="small" spc="0" normalizeH="0" baseline="0" noProof="0" dirty="0">
                <a:ln>
                  <a:noFill/>
                </a:ln>
                <a:solidFill>
                  <a:srgbClr val="002060"/>
                </a:solidFill>
                <a:effectLst/>
                <a:uLnTx/>
                <a:uFillTx/>
                <a:latin typeface="Trebuchet MS" panose="020B0603020202020204" pitchFamily="34" charset="0"/>
                <a:ea typeface="+mn-ea"/>
                <a:cs typeface="+mn-cs"/>
              </a:rPr>
              <a:t>TEMPLATE</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000" b="1" i="0" u="none" strike="noStrike" kern="1200" cap="small" spc="0" normalizeH="0" baseline="0" noProof="0" dirty="0">
                <a:ln>
                  <a:noFill/>
                </a:ln>
                <a:solidFill>
                  <a:srgbClr val="002060"/>
                </a:solidFill>
                <a:effectLst/>
                <a:uLnTx/>
                <a:uFillTx/>
                <a:latin typeface="Trebuchet MS" panose="020B0603020202020204" pitchFamily="34" charset="0"/>
                <a:ea typeface="+mn-ea"/>
                <a:cs typeface="+mn-cs"/>
              </a:rPr>
              <a:t>Part IV – ASSESSMENT, SELECTION AND CONTRACTING</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GB" sz="2000" b="1" cap="small" dirty="0">
                <a:solidFill>
                  <a:srgbClr val="0070C0"/>
                </a:solidFill>
                <a:latin typeface="Trebuchet MS" panose="020B0603020202020204" pitchFamily="34" charset="0"/>
              </a:rPr>
              <a:t>Annexes</a:t>
            </a:r>
            <a:r>
              <a:rPr kumimoji="0" lang="en-GB" sz="2000" b="1" i="0" u="none" strike="noStrike" kern="1200" cap="small" spc="0" normalizeH="0" baseline="0" noProof="0" dirty="0">
                <a:ln>
                  <a:noFill/>
                </a:ln>
                <a:solidFill>
                  <a:srgbClr val="0070C0"/>
                </a:solidFill>
                <a:effectLst/>
                <a:uLnTx/>
                <a:uFillTx/>
                <a:latin typeface="Trebuchet MS" panose="020B0603020202020204" pitchFamily="34" charset="0"/>
                <a:ea typeface="+mn-ea"/>
                <a:cs typeface="+mn-cs"/>
              </a:rPr>
              <a:t> 1-10</a:t>
            </a:r>
          </a:p>
        </p:txBody>
      </p:sp>
      <p:sp>
        <p:nvSpPr>
          <p:cNvPr id="10" name="TextBox 9">
            <a:extLst>
              <a:ext uri="{FF2B5EF4-FFF2-40B4-BE49-F238E27FC236}">
                <a16:creationId xmlns:a16="http://schemas.microsoft.com/office/drawing/2014/main" id="{122F752B-CF0A-4A87-8920-FBC9F8F5B1E6}"/>
              </a:ext>
            </a:extLst>
          </p:cNvPr>
          <p:cNvSpPr txBox="1"/>
          <p:nvPr/>
        </p:nvSpPr>
        <p:spPr>
          <a:xfrm>
            <a:off x="2019574" y="893434"/>
            <a:ext cx="9161570" cy="584775"/>
          </a:xfrm>
          <a:prstGeom prst="rect">
            <a:avLst/>
          </a:prstGeom>
          <a:noFill/>
        </p:spPr>
        <p:txBody>
          <a:bodyPr wrap="square" rtlCol="0">
            <a:spAutoFit/>
          </a:bodyPr>
          <a:lstStyle/>
          <a:p>
            <a:pPr lvl="0"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Application packs</a:t>
            </a:r>
            <a:r>
              <a:rPr lang="en-GB" sz="3200" b="1" dirty="0">
                <a:solidFill>
                  <a:srgbClr val="002060"/>
                </a:solidFill>
                <a:effectLst>
                  <a:outerShdw blurRad="38100" dist="38100" dir="2700000" algn="tl">
                    <a:srgbClr val="000000">
                      <a:alpha val="43137"/>
                    </a:srgbClr>
                  </a:outerShdw>
                </a:effectLst>
                <a:latin typeface="Trebuchet MS" panose="020B0603020202020204" pitchFamily="34" charset="0"/>
              </a:rPr>
              <a:t>   </a:t>
            </a: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2" name="Slide Number Placeholder 1">
            <a:extLst>
              <a:ext uri="{FF2B5EF4-FFF2-40B4-BE49-F238E27FC236}">
                <a16:creationId xmlns:a16="http://schemas.microsoft.com/office/drawing/2014/main" id="{32A77352-57D3-426E-B60D-4D9622D8BF37}"/>
              </a:ext>
            </a:extLst>
          </p:cNvPr>
          <p:cNvSpPr>
            <a:spLocks noGrp="1"/>
          </p:cNvSpPr>
          <p:nvPr>
            <p:ph type="sldNum" sz="quarter" idx="12"/>
          </p:nvPr>
        </p:nvSpPr>
        <p:spPr/>
        <p:txBody>
          <a:bodyPr/>
          <a:lstStyle/>
          <a:p>
            <a:fld id="{5E2C3620-4DE2-48EF-AF31-0F5DD9BFD6D6}" type="slidenum">
              <a:rPr lang="en-US" smtClean="0"/>
              <a:t>6</a:t>
            </a:fld>
            <a:endParaRPr lang="en-US"/>
          </a:p>
        </p:txBody>
      </p:sp>
    </p:spTree>
    <p:extLst>
      <p:ext uri="{BB962C8B-B14F-4D97-AF65-F5344CB8AC3E}">
        <p14:creationId xmlns:p14="http://schemas.microsoft.com/office/powerpoint/2010/main" val="2269565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CA129AF7-A727-41DB-9B16-6E270BA5A23E}"/>
              </a:ext>
            </a:extLst>
          </p:cNvPr>
          <p:cNvSpPr/>
          <p:nvPr/>
        </p:nvSpPr>
        <p:spPr>
          <a:xfrm>
            <a:off x="-12048528" y="64655"/>
            <a:ext cx="12570079"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a:extLst>
              <a:ext uri="{FF2B5EF4-FFF2-40B4-BE49-F238E27FC236}">
                <a16:creationId xmlns:a16="http://schemas.microsoft.com/office/drawing/2014/main" id="{8F43056F-8E89-4012-878F-329520E18E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7114" y="2217169"/>
            <a:ext cx="686878" cy="686878"/>
          </a:xfrm>
          <a:prstGeom prst="rect">
            <a:avLst/>
          </a:prstGeom>
        </p:spPr>
      </p:pic>
      <p:grpSp>
        <p:nvGrpSpPr>
          <p:cNvPr id="91" name="Group 90">
            <a:extLst>
              <a:ext uri="{FF2B5EF4-FFF2-40B4-BE49-F238E27FC236}">
                <a16:creationId xmlns:a16="http://schemas.microsoft.com/office/drawing/2014/main" id="{8C3B0C63-B84F-43FB-A701-9CF97DB1FB6E}"/>
              </a:ext>
            </a:extLst>
          </p:cNvPr>
          <p:cNvGrpSpPr/>
          <p:nvPr/>
        </p:nvGrpSpPr>
        <p:grpSpPr>
          <a:xfrm>
            <a:off x="5624865" y="1752877"/>
            <a:ext cx="4858023" cy="863358"/>
            <a:chOff x="803640" y="3362835"/>
            <a:chExt cx="2059657" cy="863358"/>
          </a:xfrm>
        </p:grpSpPr>
        <p:sp>
          <p:nvSpPr>
            <p:cNvPr id="93" name="TextBox 92">
              <a:extLst>
                <a:ext uri="{FF2B5EF4-FFF2-40B4-BE49-F238E27FC236}">
                  <a16:creationId xmlns:a16="http://schemas.microsoft.com/office/drawing/2014/main" id="{BEBD5963-82EA-45CF-83B3-A5183192B3B6}"/>
                </a:ext>
              </a:extLst>
            </p:cNvPr>
            <p:cNvSpPr txBox="1"/>
            <p:nvPr/>
          </p:nvSpPr>
          <p:spPr>
            <a:xfrm>
              <a:off x="803640" y="3579862"/>
              <a:ext cx="1877294" cy="646331"/>
            </a:xfrm>
            <a:prstGeom prst="rect">
              <a:avLst/>
            </a:prstGeom>
            <a:noFill/>
          </p:spPr>
          <p:txBody>
            <a:bodyPr wrap="square" rtlCol="0">
              <a:spAutoFit/>
            </a:bodyPr>
            <a:lstStyle/>
            <a:p>
              <a:pPr lvl="0"/>
              <a:r>
                <a:rPr lang="en-GB" sz="1200" dirty="0">
                  <a:solidFill>
                    <a:schemeClr val="bg1"/>
                  </a:solidFill>
                </a:rPr>
                <a:t>Creation of manuals, methods, briefs, documentaries and multimedia material based on JOP BSB 2014-2020 experiences </a:t>
              </a:r>
            </a:p>
            <a:p>
              <a:endParaRPr lang="ko-KR" altLang="en-US" sz="1200" dirty="0">
                <a:solidFill>
                  <a:schemeClr val="bg1"/>
                </a:solidFill>
                <a:ea typeface="+mj-ea"/>
                <a:cs typeface="Arial" pitchFamily="34" charset="0"/>
              </a:endParaRPr>
            </a:p>
          </p:txBody>
        </p:sp>
        <p:sp>
          <p:nvSpPr>
            <p:cNvPr id="94" name="TextBox 93">
              <a:extLst>
                <a:ext uri="{FF2B5EF4-FFF2-40B4-BE49-F238E27FC236}">
                  <a16:creationId xmlns:a16="http://schemas.microsoft.com/office/drawing/2014/main" id="{4A01F8CA-D52A-4CA8-A92B-CF1D912C8B88}"/>
                </a:ext>
              </a:extLst>
            </p:cNvPr>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bg1"/>
                  </a:solidFill>
                  <a:ea typeface="+mj-ea"/>
                  <a:cs typeface="Arial" pitchFamily="34" charset="0"/>
                </a:rPr>
                <a:t>VISIBILITY</a:t>
              </a:r>
              <a:endParaRPr lang="ko-KR" altLang="en-US" sz="1200" b="1" dirty="0">
                <a:solidFill>
                  <a:schemeClr val="bg1"/>
                </a:solidFill>
                <a:ea typeface="+mj-ea"/>
                <a:cs typeface="Arial" pitchFamily="34" charset="0"/>
              </a:endParaRPr>
            </a:p>
          </p:txBody>
        </p:sp>
      </p:grpSp>
      <p:sp>
        <p:nvSpPr>
          <p:cNvPr id="95" name="TextBox 94">
            <a:extLst>
              <a:ext uri="{FF2B5EF4-FFF2-40B4-BE49-F238E27FC236}">
                <a16:creationId xmlns:a16="http://schemas.microsoft.com/office/drawing/2014/main" id="{BEBD5963-82EA-45CF-83B3-A5183192B3B6}"/>
              </a:ext>
            </a:extLst>
          </p:cNvPr>
          <p:cNvSpPr txBox="1"/>
          <p:nvPr/>
        </p:nvSpPr>
        <p:spPr>
          <a:xfrm>
            <a:off x="2317532" y="1821458"/>
            <a:ext cx="7950290" cy="461665"/>
          </a:xfrm>
          <a:prstGeom prst="rect">
            <a:avLst/>
          </a:prstGeom>
          <a:noFill/>
        </p:spPr>
        <p:txBody>
          <a:bodyPr wrap="square" rtlCol="0">
            <a:spAutoFit/>
          </a:bodyPr>
          <a:lstStyle/>
          <a:p>
            <a:pPr lvl="0"/>
            <a:r>
              <a:rPr lang="en-GB" sz="1200" dirty="0">
                <a:solidFill>
                  <a:schemeClr val="bg1"/>
                </a:solidFill>
              </a:rPr>
              <a:t>Creation of manuals, methods, briefs, documentaries and multimedia material based on JOP BSB 2014-2020 experiences </a:t>
            </a:r>
          </a:p>
          <a:p>
            <a:endParaRPr lang="ko-KR" altLang="en-US" sz="1200" dirty="0">
              <a:solidFill>
                <a:schemeClr val="bg1"/>
              </a:solidFill>
              <a:ea typeface="+mj-ea"/>
              <a:cs typeface="Arial" pitchFamily="34" charset="0"/>
            </a:endParaRPr>
          </a:p>
        </p:txBody>
      </p:sp>
      <p:pic>
        <p:nvPicPr>
          <p:cNvPr id="22"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81" y="0"/>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C4BA0CEA-45B1-47B6-BF44-68977A77D5FC}"/>
              </a:ext>
            </a:extLst>
          </p:cNvPr>
          <p:cNvSpPr txBox="1">
            <a:spLocks/>
          </p:cNvSpPr>
          <p:nvPr/>
        </p:nvSpPr>
        <p:spPr>
          <a:xfrm>
            <a:off x="1441694" y="1936624"/>
            <a:ext cx="10105696" cy="17615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defRPr/>
            </a:pPr>
            <a:r>
              <a:rPr lang="en-GB" altLang="en-US" sz="1800" dirty="0">
                <a:solidFill>
                  <a:srgbClr val="002060"/>
                </a:solidFill>
                <a:latin typeface="Trebuchet MS" panose="020B0603020202020204" pitchFamily="34" charset="0"/>
                <a:ea typeface="ＭＳ Ｐゴシック" pitchFamily="34" charset="-128"/>
              </a:rPr>
              <a:t>Applications submitted on-line, only by the Lead Partner </a:t>
            </a:r>
          </a:p>
          <a:p>
            <a:pPr algn="just">
              <a:spcBef>
                <a:spcPts val="600"/>
              </a:spcBef>
              <a:spcAft>
                <a:spcPts val="600"/>
              </a:spcAft>
              <a:defRPr/>
            </a:pPr>
            <a:r>
              <a:rPr lang="en-GB" altLang="en-US" sz="1800" dirty="0">
                <a:solidFill>
                  <a:srgbClr val="002060"/>
                </a:solidFill>
                <a:latin typeface="Trebuchet MS" panose="020B0603020202020204" pitchFamily="34" charset="0"/>
                <a:ea typeface="ＭＳ Ｐゴシック" pitchFamily="34" charset="-128"/>
              </a:rPr>
              <a:t>Other users (consultants or Partners) allowed to fill in sections of the Application – they </a:t>
            </a:r>
            <a:r>
              <a:rPr lang="en-GB" sz="1800" dirty="0">
                <a:solidFill>
                  <a:srgbClr val="002060"/>
                </a:solidFill>
                <a:latin typeface="Trebuchet MS" panose="020B0603020202020204" pitchFamily="34" charset="0"/>
                <a:ea typeface="STKaiti"/>
                <a:cs typeface="Tahoma" panose="020B0604030504040204" pitchFamily="34" charset="0"/>
              </a:rPr>
              <a:t>can read or add/modify data in the AF, only after the Lead Partner gives the necessary permissions</a:t>
            </a:r>
          </a:p>
          <a:p>
            <a:pPr algn="just">
              <a:spcBef>
                <a:spcPts val="600"/>
              </a:spcBef>
              <a:spcAft>
                <a:spcPts val="600"/>
              </a:spcAft>
              <a:defRPr/>
            </a:pPr>
            <a:r>
              <a:rPr lang="en-US" altLang="en-US" sz="1800" dirty="0">
                <a:solidFill>
                  <a:srgbClr val="002060"/>
                </a:solidFill>
                <a:latin typeface="Trebuchet MS" panose="020B0603020202020204" pitchFamily="34" charset="0"/>
                <a:ea typeface="STKaiti"/>
                <a:cs typeface="Tahoma" panose="020B0604030504040204" pitchFamily="34" charset="0"/>
              </a:rPr>
              <a:t>REGISTER ON </a:t>
            </a:r>
            <a:r>
              <a:rPr lang="en-US" altLang="en-US" sz="1800" b="1" dirty="0">
                <a:solidFill>
                  <a:srgbClr val="C00000"/>
                </a:solidFill>
                <a:latin typeface="Trebuchet MS" panose="020B0603020202020204" pitchFamily="34" charset="0"/>
                <a:ea typeface="STKaiti"/>
                <a:cs typeface="Tahoma" panose="020B0604030504040204" pitchFamily="34" charset="0"/>
              </a:rPr>
              <a:t>EC PARTICIPANT REGISTER </a:t>
            </a:r>
            <a:r>
              <a:rPr lang="en-US" altLang="en-US" sz="1800" dirty="0">
                <a:solidFill>
                  <a:srgbClr val="002060"/>
                </a:solidFill>
                <a:latin typeface="Trebuchet MS" panose="020B0603020202020204" pitchFamily="34" charset="0"/>
                <a:ea typeface="STKaiti"/>
                <a:cs typeface="Tahoma" panose="020B0604030504040204" pitchFamily="34" charset="0"/>
              </a:rPr>
              <a:t>PRIOR TO SUBMISSION OF THE APPLICATION!</a:t>
            </a:r>
            <a:endParaRPr lang="en-GB" altLang="en-US" dirty="0">
              <a:solidFill>
                <a:srgbClr val="003399"/>
              </a:solidFill>
              <a:ea typeface="ＭＳ Ｐゴシック" pitchFamily="34" charset="-128"/>
            </a:endParaRPr>
          </a:p>
        </p:txBody>
      </p:sp>
      <p:sp>
        <p:nvSpPr>
          <p:cNvPr id="2" name="Explosion: 8 Points 1">
            <a:extLst>
              <a:ext uri="{FF2B5EF4-FFF2-40B4-BE49-F238E27FC236}">
                <a16:creationId xmlns:a16="http://schemas.microsoft.com/office/drawing/2014/main" id="{003D1C9A-2BDB-4FE0-8E59-AB3654605C34}"/>
              </a:ext>
            </a:extLst>
          </p:cNvPr>
          <p:cNvSpPr/>
          <p:nvPr/>
        </p:nvSpPr>
        <p:spPr>
          <a:xfrm>
            <a:off x="1418728" y="3962400"/>
            <a:ext cx="2155576" cy="1466193"/>
          </a:xfrm>
          <a:prstGeom prst="irregularSeal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Trebuchet MS" panose="020B0603020202020204" pitchFamily="34" charset="0"/>
              </a:rPr>
              <a:t>What’s new?</a:t>
            </a:r>
          </a:p>
        </p:txBody>
      </p:sp>
      <p:sp>
        <p:nvSpPr>
          <p:cNvPr id="13" name="Content Placeholder 2">
            <a:extLst>
              <a:ext uri="{FF2B5EF4-FFF2-40B4-BE49-F238E27FC236}">
                <a16:creationId xmlns:a16="http://schemas.microsoft.com/office/drawing/2014/main" id="{FE66E7B6-0843-4B8A-A012-EC6401ADD2C0}"/>
              </a:ext>
            </a:extLst>
          </p:cNvPr>
          <p:cNvSpPr txBox="1">
            <a:spLocks/>
          </p:cNvSpPr>
          <p:nvPr/>
        </p:nvSpPr>
        <p:spPr>
          <a:xfrm>
            <a:off x="3863665" y="3717204"/>
            <a:ext cx="7950290" cy="27593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endParaRPr lang="en-GB" altLang="en-US" sz="2000" dirty="0">
              <a:solidFill>
                <a:srgbClr val="003399"/>
              </a:solidFill>
              <a:ea typeface="ＭＳ Ｐゴシック" pitchFamily="34" charset="-128"/>
            </a:endParaRPr>
          </a:p>
          <a:p>
            <a:pPr marL="0" indent="0" algn="ctr">
              <a:buNone/>
              <a:defRPr/>
            </a:pPr>
            <a:r>
              <a:rPr lang="en-GB" altLang="en-US" sz="1800" dirty="0">
                <a:solidFill>
                  <a:srgbClr val="002060"/>
                </a:solidFill>
                <a:latin typeface="Trebuchet MS" panose="020B0603020202020204" pitchFamily="34" charset="0"/>
                <a:ea typeface="ＭＳ Ｐゴシック" pitchFamily="34" charset="-128"/>
              </a:rPr>
              <a:t>Pre-submission checks automatically made by </a:t>
            </a:r>
            <a:r>
              <a:rPr lang="en-GB" altLang="en-US" sz="1800" dirty="0" err="1">
                <a:solidFill>
                  <a:srgbClr val="002060"/>
                </a:solidFill>
                <a:latin typeface="Trebuchet MS" panose="020B0603020202020204" pitchFamily="34" charset="0"/>
                <a:ea typeface="ＭＳ Ｐゴシック" pitchFamily="34" charset="-128"/>
              </a:rPr>
              <a:t>JeMS</a:t>
            </a:r>
            <a:r>
              <a:rPr lang="en-GB" altLang="en-US" sz="1800" dirty="0">
                <a:solidFill>
                  <a:srgbClr val="002060"/>
                </a:solidFill>
                <a:latin typeface="Trebuchet MS" panose="020B0603020202020204" pitchFamily="34" charset="0"/>
                <a:ea typeface="ＭＳ Ｐゴシック" pitchFamily="34" charset="-128"/>
              </a:rPr>
              <a:t> - verifies that all sections are filled in with text, not the quality of information!</a:t>
            </a:r>
          </a:p>
          <a:p>
            <a:pPr algn="ctr">
              <a:buFont typeface="Wingdings" panose="05000000000000000000" pitchFamily="2" charset="2"/>
              <a:buChar char="ü"/>
              <a:defRPr/>
            </a:pPr>
            <a:endParaRPr lang="en-GB" altLang="en-US" sz="1800" dirty="0">
              <a:solidFill>
                <a:srgbClr val="002060"/>
              </a:solidFill>
              <a:latin typeface="Trebuchet MS" panose="020B0603020202020204" pitchFamily="34" charset="0"/>
              <a:ea typeface="ＭＳ Ｐゴシック" pitchFamily="34" charset="-128"/>
            </a:endParaRPr>
          </a:p>
          <a:p>
            <a:pPr marL="0" indent="0" algn="ctr">
              <a:buNone/>
              <a:defRPr/>
            </a:pPr>
            <a:r>
              <a:rPr lang="en-GB" altLang="en-US" sz="1800" dirty="0" err="1">
                <a:solidFill>
                  <a:srgbClr val="002060"/>
                </a:solidFill>
                <a:latin typeface="Trebuchet MS" panose="020B0603020202020204" pitchFamily="34" charset="0"/>
                <a:ea typeface="ＭＳ Ｐゴシック" pitchFamily="34" charset="-128"/>
              </a:rPr>
              <a:t>JeMS</a:t>
            </a:r>
            <a:r>
              <a:rPr lang="en-GB" altLang="en-US" sz="1800" dirty="0">
                <a:solidFill>
                  <a:srgbClr val="002060"/>
                </a:solidFill>
                <a:latin typeface="Trebuchet MS" panose="020B0603020202020204" pitchFamily="34" charset="0"/>
                <a:ea typeface="ＭＳ Ｐゴシック" pitchFamily="34" charset="-128"/>
              </a:rPr>
              <a:t> does not allow submission of Application unless all fields are filled in.        </a:t>
            </a:r>
          </a:p>
          <a:p>
            <a:pPr marL="0" indent="0" algn="ctr">
              <a:buNone/>
              <a:defRPr/>
            </a:pPr>
            <a:endParaRPr lang="en-GB" altLang="en-US" sz="1800" dirty="0">
              <a:solidFill>
                <a:srgbClr val="002060"/>
              </a:solidFill>
              <a:latin typeface="Trebuchet MS" panose="020B0603020202020204" pitchFamily="34" charset="0"/>
              <a:ea typeface="ＭＳ Ｐゴシック" pitchFamily="34" charset="-128"/>
            </a:endParaRPr>
          </a:p>
          <a:p>
            <a:pPr marL="0" indent="0" algn="ctr">
              <a:buNone/>
              <a:defRPr/>
            </a:pPr>
            <a:r>
              <a:rPr lang="en-GB" altLang="en-US" sz="1800" dirty="0">
                <a:solidFill>
                  <a:srgbClr val="C00000"/>
                </a:solidFill>
                <a:latin typeface="Trebuchet MS" panose="020B0603020202020204" pitchFamily="34" charset="0"/>
                <a:ea typeface="ＭＳ Ｐゴシック" pitchFamily="34" charset="-128"/>
              </a:rPr>
              <a:t>Take sufficient time for verifications!</a:t>
            </a:r>
          </a:p>
        </p:txBody>
      </p:sp>
      <p:sp>
        <p:nvSpPr>
          <p:cNvPr id="4" name="Arrow: Right 3">
            <a:extLst>
              <a:ext uri="{FF2B5EF4-FFF2-40B4-BE49-F238E27FC236}">
                <a16:creationId xmlns:a16="http://schemas.microsoft.com/office/drawing/2014/main" id="{40BA93B1-6928-410E-83CE-2DAA295707B1}"/>
              </a:ext>
            </a:extLst>
          </p:cNvPr>
          <p:cNvSpPr/>
          <p:nvPr/>
        </p:nvSpPr>
        <p:spPr>
          <a:xfrm rot="5400000">
            <a:off x="7467931" y="4744562"/>
            <a:ext cx="351530" cy="353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09A0BBD4-C3FC-4F68-805C-4889848EC00D}"/>
              </a:ext>
            </a:extLst>
          </p:cNvPr>
          <p:cNvSpPr/>
          <p:nvPr/>
        </p:nvSpPr>
        <p:spPr>
          <a:xfrm rot="5400000">
            <a:off x="7467931" y="5475519"/>
            <a:ext cx="351530" cy="353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247531B-1C4F-417F-99BC-769CD894D24B}"/>
              </a:ext>
            </a:extLst>
          </p:cNvPr>
          <p:cNvSpPr txBox="1"/>
          <p:nvPr/>
        </p:nvSpPr>
        <p:spPr>
          <a:xfrm>
            <a:off x="2758290" y="472928"/>
            <a:ext cx="8366909" cy="1077218"/>
          </a:xfrm>
          <a:prstGeom prst="rect">
            <a:avLst/>
          </a:prstGeom>
          <a:noFill/>
        </p:spPr>
        <p:txBody>
          <a:bodyPr wrap="square" rtlCol="0">
            <a:spAutoFit/>
          </a:bodyPr>
          <a:lstStyle/>
          <a:p>
            <a:pPr lvl="0"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Submission of Application Form – Joint Electronic Monitoring System (</a:t>
            </a:r>
            <a:r>
              <a:rPr lang="en-US" sz="3200" b="1" dirty="0" err="1">
                <a:solidFill>
                  <a:srgbClr val="002060"/>
                </a:solidFill>
                <a:effectLst>
                  <a:outerShdw blurRad="38100" dist="38100" dir="2700000" algn="tl">
                    <a:srgbClr val="000000">
                      <a:alpha val="43137"/>
                    </a:srgbClr>
                  </a:outerShdw>
                </a:effectLst>
                <a:latin typeface="Trebuchet MS" panose="020B0603020202020204" pitchFamily="34" charset="0"/>
              </a:rPr>
              <a:t>JeMS</a:t>
            </a: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a:t>
            </a:r>
          </a:p>
        </p:txBody>
      </p:sp>
      <p:sp>
        <p:nvSpPr>
          <p:cNvPr id="3" name="Slide Number Placeholder 2">
            <a:extLst>
              <a:ext uri="{FF2B5EF4-FFF2-40B4-BE49-F238E27FC236}">
                <a16:creationId xmlns:a16="http://schemas.microsoft.com/office/drawing/2014/main" id="{7CEE45C8-AD1C-45D9-968F-BAC143EC8030}"/>
              </a:ext>
            </a:extLst>
          </p:cNvPr>
          <p:cNvSpPr>
            <a:spLocks noGrp="1"/>
          </p:cNvSpPr>
          <p:nvPr>
            <p:ph type="sldNum" sz="quarter" idx="12"/>
          </p:nvPr>
        </p:nvSpPr>
        <p:spPr/>
        <p:txBody>
          <a:bodyPr/>
          <a:lstStyle/>
          <a:p>
            <a:fld id="{5E2C3620-4DE2-48EF-AF31-0F5DD9BFD6D6}" type="slidenum">
              <a:rPr lang="en-US" smtClean="0"/>
              <a:t>7</a:t>
            </a:fld>
            <a:endParaRPr lang="en-US"/>
          </a:p>
        </p:txBody>
      </p:sp>
    </p:spTree>
    <p:extLst>
      <p:ext uri="{BB962C8B-B14F-4D97-AF65-F5344CB8AC3E}">
        <p14:creationId xmlns:p14="http://schemas.microsoft.com/office/powerpoint/2010/main" val="1486562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a:extLst>
              <a:ext uri="{FF2B5EF4-FFF2-40B4-BE49-F238E27FC236}">
                <a16:creationId xmlns:a16="http://schemas.microsoft.com/office/drawing/2014/main" id="{7D390BC7-2A15-4E8E-9ED7-99EC2654DBD5}"/>
              </a:ext>
            </a:extLst>
          </p:cNvPr>
          <p:cNvSpPr/>
          <p:nvPr/>
        </p:nvSpPr>
        <p:spPr>
          <a:xfrm>
            <a:off x="1786961" y="2590256"/>
            <a:ext cx="1399494" cy="1399494"/>
          </a:xfrm>
          <a:prstGeom prst="ellipse">
            <a:avLst/>
          </a:prstGeom>
          <a:solidFill>
            <a:schemeClr val="bg2"/>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100570"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98884CD-E08A-4DEE-B984-B3EEDFF38462}"/>
              </a:ext>
            </a:extLst>
          </p:cNvPr>
          <p:cNvSpPr txBox="1"/>
          <p:nvPr/>
        </p:nvSpPr>
        <p:spPr>
          <a:xfrm>
            <a:off x="4463619" y="2874505"/>
            <a:ext cx="5808672" cy="830997"/>
          </a:xfrm>
          <a:prstGeom prst="rect">
            <a:avLst/>
          </a:prstGeom>
          <a:noFill/>
        </p:spPr>
        <p:txBody>
          <a:bodyPr wrap="square" rtlCol="0">
            <a:spAutoFit/>
          </a:bodyPr>
          <a:lstStyle/>
          <a:p>
            <a:r>
              <a:rPr lang="de-AT" sz="4800" b="1" dirty="0">
                <a:solidFill>
                  <a:srgbClr val="002060"/>
                </a:solidFill>
                <a:effectLst>
                  <a:outerShdw blurRad="38100" dist="38100" dir="2700000" algn="tl">
                    <a:srgbClr val="000000">
                      <a:alpha val="43137"/>
                    </a:srgbClr>
                  </a:outerShdw>
                </a:effectLst>
                <a:latin typeface="Trebuchet MS" panose="020B0603020202020204" pitchFamily="34" charset="0"/>
              </a:rPr>
              <a:t>Intervention </a:t>
            </a:r>
            <a:r>
              <a:rPr lang="de-AT" sz="4800" b="1" dirty="0" err="1">
                <a:solidFill>
                  <a:srgbClr val="002060"/>
                </a:solidFill>
                <a:effectLst>
                  <a:outerShdw blurRad="38100" dist="38100" dir="2700000" algn="tl">
                    <a:srgbClr val="000000">
                      <a:alpha val="43137"/>
                    </a:srgbClr>
                  </a:outerShdw>
                </a:effectLst>
                <a:latin typeface="Trebuchet MS" panose="020B0603020202020204" pitchFamily="34" charset="0"/>
              </a:rPr>
              <a:t>logic</a:t>
            </a:r>
            <a:endParaRPr lang="en-GB" sz="48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36" name="Oval 35">
            <a:extLst>
              <a:ext uri="{FF2B5EF4-FFF2-40B4-BE49-F238E27FC236}">
                <a16:creationId xmlns:a16="http://schemas.microsoft.com/office/drawing/2014/main" id="{BF2F7107-F63E-4D14-BA51-DD26FE44AC6D}"/>
              </a:ext>
            </a:extLst>
          </p:cNvPr>
          <p:cNvSpPr/>
          <p:nvPr/>
        </p:nvSpPr>
        <p:spPr>
          <a:xfrm>
            <a:off x="1860876" y="2679496"/>
            <a:ext cx="1221014" cy="1221014"/>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96ED7782-8776-4BFB-A231-E92386156F92}"/>
              </a:ext>
            </a:extLst>
          </p:cNvPr>
          <p:cNvGrpSpPr/>
          <p:nvPr/>
        </p:nvGrpSpPr>
        <p:grpSpPr>
          <a:xfrm>
            <a:off x="2113183" y="2874505"/>
            <a:ext cx="803620" cy="803620"/>
            <a:chOff x="8130165" y="2081428"/>
            <a:chExt cx="464344" cy="464344"/>
          </a:xfrm>
          <a:solidFill>
            <a:schemeClr val="bg1"/>
          </a:solidFill>
        </p:grpSpPr>
        <p:sp>
          <p:nvSpPr>
            <p:cNvPr id="39" name="AutoShape 81">
              <a:extLst>
                <a:ext uri="{FF2B5EF4-FFF2-40B4-BE49-F238E27FC236}">
                  <a16:creationId xmlns:a16="http://schemas.microsoft.com/office/drawing/2014/main" id="{FF55B44F-4327-4B1D-80A0-C8FD3FD05490}"/>
                </a:ext>
              </a:extLst>
            </p:cNvPr>
            <p:cNvSpPr>
              <a:spLocks/>
            </p:cNvSpPr>
            <p:nvPr/>
          </p:nvSpPr>
          <p:spPr bwMode="auto">
            <a:xfrm>
              <a:off x="8130165" y="2081428"/>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0" name="AutoShape 82">
              <a:extLst>
                <a:ext uri="{FF2B5EF4-FFF2-40B4-BE49-F238E27FC236}">
                  <a16:creationId xmlns:a16="http://schemas.microsoft.com/office/drawing/2014/main" id="{BB1185A9-FD23-44C1-8A37-20AD12ACE7B9}"/>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Tree>
    <p:extLst>
      <p:ext uri="{BB962C8B-B14F-4D97-AF65-F5344CB8AC3E}">
        <p14:creationId xmlns:p14="http://schemas.microsoft.com/office/powerpoint/2010/main" val="398145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nodeType="withEffect">
                                  <p:stCondLst>
                                    <p:cond delay="50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A5EBCA52-BAD1-437A-8339-7AFAA7C8A57E}"/>
              </a:ext>
            </a:extLst>
          </p:cNvPr>
          <p:cNvCxnSpPr>
            <a:cxnSpLocks/>
          </p:cNvCxnSpPr>
          <p:nvPr/>
        </p:nvCxnSpPr>
        <p:spPr>
          <a:xfrm>
            <a:off x="1242126" y="4804875"/>
            <a:ext cx="4472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C2BFA36-5956-46BB-BAEC-1A6BC33311C8}"/>
              </a:ext>
            </a:extLst>
          </p:cNvPr>
          <p:cNvCxnSpPr>
            <a:cxnSpLocks/>
          </p:cNvCxnSpPr>
          <p:nvPr/>
        </p:nvCxnSpPr>
        <p:spPr>
          <a:xfrm>
            <a:off x="11108572" y="2728761"/>
            <a:ext cx="399180" cy="0"/>
          </a:xfrm>
          <a:prstGeom prst="line">
            <a:avLst/>
          </a:prstGeom>
        </p:spPr>
        <p:style>
          <a:lnRef idx="1">
            <a:schemeClr val="accent6"/>
          </a:lnRef>
          <a:fillRef idx="0">
            <a:schemeClr val="accent6"/>
          </a:fillRef>
          <a:effectRef idx="0">
            <a:schemeClr val="accent6"/>
          </a:effectRef>
          <a:fontRef idx="minor">
            <a:schemeClr val="tx1"/>
          </a:fontRef>
        </p:style>
      </p:cxnSp>
      <p:grpSp>
        <p:nvGrpSpPr>
          <p:cNvPr id="34" name="Group 33"/>
          <p:cNvGrpSpPr/>
          <p:nvPr/>
        </p:nvGrpSpPr>
        <p:grpSpPr>
          <a:xfrm>
            <a:off x="1580821" y="1118250"/>
            <a:ext cx="2429480" cy="1410351"/>
            <a:chOff x="271868" y="1032059"/>
            <a:chExt cx="2429480" cy="2209800"/>
          </a:xfrm>
          <a:solidFill>
            <a:schemeClr val="bg1">
              <a:lumMod val="50000"/>
            </a:schemeClr>
          </a:solidFill>
        </p:grpSpPr>
        <p:sp>
          <p:nvSpPr>
            <p:cNvPr id="31" name="Rounded Rectangle 30"/>
            <p:cNvSpPr/>
            <p:nvPr/>
          </p:nvSpPr>
          <p:spPr>
            <a:xfrm>
              <a:off x="271868" y="1032059"/>
              <a:ext cx="2429480" cy="2209800"/>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endParaRPr lang="en-GB" b="1" dirty="0">
                <a:solidFill>
                  <a:schemeClr val="tx1"/>
                </a:solidFill>
                <a:latin typeface="Trebuchet MS" panose="020B0603020202020204" pitchFamily="34" charset="0"/>
              </a:endParaRPr>
            </a:p>
            <a:p>
              <a:pPr lvl="0" eaLnBrk="0" fontAlgn="base" hangingPunct="0">
                <a:spcBef>
                  <a:spcPct val="0"/>
                </a:spcBef>
                <a:spcAft>
                  <a:spcPct val="0"/>
                </a:spcAft>
                <a:defRPr/>
              </a:pPr>
              <a:r>
                <a:rPr lang="en-GB" b="1" dirty="0">
                  <a:solidFill>
                    <a:schemeClr val="tx1"/>
                  </a:solidFill>
                  <a:latin typeface="Trebuchet MS" panose="020B0603020202020204" pitchFamily="34" charset="0"/>
                </a:rPr>
                <a:t>A more competitive and smarter Europe</a:t>
              </a:r>
              <a:r>
                <a:rPr lang="en-GB" sz="1600" b="1" dirty="0">
                  <a:solidFill>
                    <a:schemeClr val="tx1"/>
                  </a:solidFill>
                  <a:latin typeface="Trebuchet MS" panose="020B0603020202020204" pitchFamily="34" charset="0"/>
                </a:rPr>
                <a:t> </a:t>
              </a:r>
            </a:p>
          </p:txBody>
        </p:sp>
        <p:sp>
          <p:nvSpPr>
            <p:cNvPr id="32" name="TextBox 31"/>
            <p:cNvSpPr txBox="1"/>
            <p:nvPr/>
          </p:nvSpPr>
          <p:spPr>
            <a:xfrm>
              <a:off x="380376" y="1118975"/>
              <a:ext cx="2139112" cy="578686"/>
            </a:xfrm>
            <a:prstGeom prst="rect">
              <a:avLst/>
            </a:prstGeom>
            <a:noFill/>
          </p:spPr>
          <p:txBody>
            <a:bodyPr wrap="non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Policy Objective 1</a:t>
              </a:r>
            </a:p>
          </p:txBody>
        </p:sp>
      </p:grpSp>
      <p:grpSp>
        <p:nvGrpSpPr>
          <p:cNvPr id="35" name="Group 34"/>
          <p:cNvGrpSpPr/>
          <p:nvPr/>
        </p:nvGrpSpPr>
        <p:grpSpPr>
          <a:xfrm>
            <a:off x="1548620" y="2611520"/>
            <a:ext cx="2434149" cy="2377630"/>
            <a:chOff x="-869508" y="4090958"/>
            <a:chExt cx="2389667" cy="2619478"/>
          </a:xfrm>
          <a:solidFill>
            <a:schemeClr val="accent6">
              <a:lumMod val="60000"/>
              <a:lumOff val="40000"/>
            </a:schemeClr>
          </a:solidFill>
        </p:grpSpPr>
        <p:sp>
          <p:nvSpPr>
            <p:cNvPr id="67" name="Rounded Rectangle 66"/>
            <p:cNvSpPr/>
            <p:nvPr/>
          </p:nvSpPr>
          <p:spPr>
            <a:xfrm>
              <a:off x="-869508" y="4090958"/>
              <a:ext cx="2389667" cy="2619478"/>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200" b="1" dirty="0">
                <a:solidFill>
                  <a:schemeClr val="bg1"/>
                </a:solidFill>
                <a:latin typeface="Tw Cen MT" panose="020B0602020104020603" pitchFamily="34" charset="0"/>
              </a:endParaRPr>
            </a:p>
            <a:p>
              <a:pPr>
                <a:defRPr/>
              </a:pPr>
              <a:r>
                <a:rPr lang="en-GB" b="1" dirty="0">
                  <a:solidFill>
                    <a:schemeClr val="tx1"/>
                  </a:solidFill>
                  <a:latin typeface="Trebuchet MS" panose="020B0603020202020204" pitchFamily="34" charset="0"/>
                </a:rPr>
                <a:t>A greener Europe </a:t>
              </a:r>
            </a:p>
          </p:txBody>
        </p:sp>
        <p:sp>
          <p:nvSpPr>
            <p:cNvPr id="68" name="TextBox 67"/>
            <p:cNvSpPr txBox="1"/>
            <p:nvPr/>
          </p:nvSpPr>
          <p:spPr>
            <a:xfrm>
              <a:off x="-773032" y="4245883"/>
              <a:ext cx="2100022" cy="406900"/>
            </a:xfrm>
            <a:prstGeom prst="rect">
              <a:avLst/>
            </a:prstGeom>
            <a:grpFill/>
          </p:spPr>
          <p:txBody>
            <a:bodyPr wrap="non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Policy Objective 2</a:t>
              </a:r>
            </a:p>
          </p:txBody>
        </p:sp>
      </p:grpSp>
      <p:grpSp>
        <p:nvGrpSpPr>
          <p:cNvPr id="55" name="Group 54"/>
          <p:cNvGrpSpPr/>
          <p:nvPr/>
        </p:nvGrpSpPr>
        <p:grpSpPr>
          <a:xfrm>
            <a:off x="4245308" y="1129543"/>
            <a:ext cx="1525038" cy="1410350"/>
            <a:chOff x="2641304" y="745611"/>
            <a:chExt cx="1170706" cy="1202082"/>
          </a:xfrm>
          <a:solidFill>
            <a:schemeClr val="accent5">
              <a:lumMod val="60000"/>
              <a:lumOff val="40000"/>
            </a:schemeClr>
          </a:solidFill>
        </p:grpSpPr>
        <p:sp>
          <p:nvSpPr>
            <p:cNvPr id="70" name="Rounded Rectangle 69"/>
            <p:cNvSpPr/>
            <p:nvPr/>
          </p:nvSpPr>
          <p:spPr>
            <a:xfrm>
              <a:off x="2641304" y="745611"/>
              <a:ext cx="1170706" cy="120208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endParaRPr lang="en-GB" sz="1600" b="1" dirty="0">
                <a:solidFill>
                  <a:schemeClr val="bg1"/>
                </a:solidFill>
                <a:latin typeface="Tw Cen MT" panose="020B0602020104020603" pitchFamily="34" charset="0"/>
              </a:endParaRPr>
            </a:p>
            <a:p>
              <a:pPr lvl="0" eaLnBrk="0" fontAlgn="base" hangingPunct="0">
                <a:spcBef>
                  <a:spcPct val="0"/>
                </a:spcBef>
                <a:spcAft>
                  <a:spcPct val="0"/>
                </a:spcAft>
                <a:defRPr/>
              </a:pPr>
              <a:r>
                <a:rPr lang="en-GB" b="1" dirty="0">
                  <a:solidFill>
                    <a:schemeClr val="tx1"/>
                  </a:solidFill>
                  <a:latin typeface="Trebuchet MS" panose="020B0603020202020204" pitchFamily="34" charset="0"/>
                </a:rPr>
                <a:t>Blue and Smart region</a:t>
              </a:r>
              <a:endParaRPr lang="fr-FR" b="1" kern="0" dirty="0">
                <a:ln w="22225">
                  <a:solidFill>
                    <a:srgbClr val="0000FF"/>
                  </a:solidFill>
                  <a:prstDash val="solid"/>
                </a:ln>
                <a:solidFill>
                  <a:schemeClr val="tx1"/>
                </a:solidFill>
                <a:latin typeface="Trebuchet MS" panose="020B0603020202020204" pitchFamily="34" charset="0"/>
              </a:endParaRPr>
            </a:p>
          </p:txBody>
        </p:sp>
        <p:sp>
          <p:nvSpPr>
            <p:cNvPr id="78" name="TextBox 77"/>
            <p:cNvSpPr txBox="1"/>
            <p:nvPr/>
          </p:nvSpPr>
          <p:spPr>
            <a:xfrm>
              <a:off x="2730962" y="785861"/>
              <a:ext cx="925625" cy="314792"/>
            </a:xfrm>
            <a:prstGeom prst="rect">
              <a:avLst/>
            </a:prstGeom>
            <a:grpFill/>
          </p:spPr>
          <p:txBody>
            <a:bodyPr wrap="non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Priority 1</a:t>
              </a:r>
            </a:p>
          </p:txBody>
        </p:sp>
      </p:grpSp>
      <p:grpSp>
        <p:nvGrpSpPr>
          <p:cNvPr id="83" name="Group 82"/>
          <p:cNvGrpSpPr/>
          <p:nvPr/>
        </p:nvGrpSpPr>
        <p:grpSpPr>
          <a:xfrm>
            <a:off x="4234859" y="2601414"/>
            <a:ext cx="1545935" cy="2377630"/>
            <a:chOff x="2712955" y="3299348"/>
            <a:chExt cx="994981" cy="1600198"/>
          </a:xfrm>
          <a:solidFill>
            <a:schemeClr val="accent3"/>
          </a:solidFill>
        </p:grpSpPr>
        <p:sp>
          <p:nvSpPr>
            <p:cNvPr id="72" name="Rounded Rectangle 71"/>
            <p:cNvSpPr/>
            <p:nvPr/>
          </p:nvSpPr>
          <p:spPr>
            <a:xfrm>
              <a:off x="2712955" y="3299348"/>
              <a:ext cx="994981" cy="1600198"/>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endParaRPr lang="en-GB" sz="1600" b="1" dirty="0">
                <a:solidFill>
                  <a:schemeClr val="bg1"/>
                </a:solidFill>
                <a:latin typeface="Tw Cen MT" panose="020B0602020104020603" pitchFamily="34" charset="0"/>
              </a:endParaRPr>
            </a:p>
            <a:p>
              <a:pPr lvl="0" eaLnBrk="0" fontAlgn="base" hangingPunct="0">
                <a:spcBef>
                  <a:spcPct val="0"/>
                </a:spcBef>
                <a:spcAft>
                  <a:spcPct val="0"/>
                </a:spcAft>
                <a:defRPr/>
              </a:pPr>
              <a:r>
                <a:rPr lang="en-GB" b="1" dirty="0">
                  <a:solidFill>
                    <a:schemeClr val="tx1"/>
                  </a:solidFill>
                  <a:latin typeface="Trebuchet MS" panose="020B0603020202020204" pitchFamily="34" charset="0"/>
                </a:rPr>
                <a:t>Clean and Green region</a:t>
              </a:r>
              <a:endParaRPr lang="fr-FR" b="1" kern="0" dirty="0">
                <a:ln w="22225">
                  <a:solidFill>
                    <a:srgbClr val="0000FF"/>
                  </a:solidFill>
                  <a:prstDash val="solid"/>
                </a:ln>
                <a:solidFill>
                  <a:schemeClr val="tx1"/>
                </a:solidFill>
                <a:latin typeface="Trebuchet MS" panose="020B0603020202020204" pitchFamily="34" charset="0"/>
              </a:endParaRPr>
            </a:p>
          </p:txBody>
        </p:sp>
        <p:sp>
          <p:nvSpPr>
            <p:cNvPr id="79" name="TextBox 78"/>
            <p:cNvSpPr txBox="1"/>
            <p:nvPr/>
          </p:nvSpPr>
          <p:spPr>
            <a:xfrm>
              <a:off x="2737797" y="3418054"/>
              <a:ext cx="925755" cy="248569"/>
            </a:xfrm>
            <a:prstGeom prst="rect">
              <a:avLst/>
            </a:prstGeom>
            <a:solidFill>
              <a:schemeClr val="accent6">
                <a:lumMod val="60000"/>
                <a:lumOff val="40000"/>
              </a:schemeClr>
            </a:solidFill>
          </p:spPr>
          <p:txBody>
            <a:bodyPr wrap="squar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Priority 2</a:t>
              </a:r>
            </a:p>
          </p:txBody>
        </p:sp>
      </p:grpSp>
      <p:grpSp>
        <p:nvGrpSpPr>
          <p:cNvPr id="88" name="Group 87"/>
          <p:cNvGrpSpPr/>
          <p:nvPr/>
        </p:nvGrpSpPr>
        <p:grpSpPr>
          <a:xfrm>
            <a:off x="5961319" y="1116086"/>
            <a:ext cx="3989016" cy="1410350"/>
            <a:chOff x="4650955" y="515857"/>
            <a:chExt cx="3738587" cy="1274052"/>
          </a:xfrm>
          <a:solidFill>
            <a:schemeClr val="accent5">
              <a:lumMod val="60000"/>
              <a:lumOff val="40000"/>
            </a:schemeClr>
          </a:solidFill>
        </p:grpSpPr>
        <p:sp>
          <p:nvSpPr>
            <p:cNvPr id="74" name="Rounded Rectangle 73"/>
            <p:cNvSpPr/>
            <p:nvPr/>
          </p:nvSpPr>
          <p:spPr>
            <a:xfrm>
              <a:off x="4650955" y="515857"/>
              <a:ext cx="3738587" cy="127405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400" b="1" dirty="0">
                <a:solidFill>
                  <a:schemeClr val="bg1"/>
                </a:solidFill>
                <a:effectLst>
                  <a:outerShdw blurRad="38100" dist="38100" dir="2700000" algn="tl">
                    <a:srgbClr val="000000">
                      <a:alpha val="43137"/>
                    </a:srgbClr>
                  </a:outerShdw>
                </a:effectLst>
                <a:latin typeface="Tw Cen MT" panose="020B0602020104020603" pitchFamily="34" charset="0"/>
              </a:endParaRPr>
            </a:p>
            <a:p>
              <a:pPr>
                <a:defRPr/>
              </a:pPr>
              <a:r>
                <a:rPr lang="en-US" b="1" dirty="0">
                  <a:solidFill>
                    <a:schemeClr val="tx1"/>
                  </a:solidFill>
                  <a:latin typeface="Trebuchet MS" panose="020B0603020202020204" pitchFamily="34" charset="0"/>
                </a:rPr>
                <a:t>1. Developing and enhancing research and innovation capacities</a:t>
              </a:r>
            </a:p>
          </p:txBody>
        </p:sp>
        <p:sp>
          <p:nvSpPr>
            <p:cNvPr id="80" name="TextBox 79"/>
            <p:cNvSpPr txBox="1"/>
            <p:nvPr/>
          </p:nvSpPr>
          <p:spPr>
            <a:xfrm>
              <a:off x="5465146" y="524271"/>
              <a:ext cx="2468650" cy="333639"/>
            </a:xfrm>
            <a:prstGeom prst="rect">
              <a:avLst/>
            </a:prstGeom>
            <a:grpFill/>
          </p:spPr>
          <p:txBody>
            <a:bodyPr wrap="squar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Specific Objective</a:t>
              </a:r>
            </a:p>
          </p:txBody>
        </p:sp>
      </p:grpSp>
      <p:grpSp>
        <p:nvGrpSpPr>
          <p:cNvPr id="82" name="Group 81"/>
          <p:cNvGrpSpPr/>
          <p:nvPr/>
        </p:nvGrpSpPr>
        <p:grpSpPr>
          <a:xfrm>
            <a:off x="5958581" y="2611520"/>
            <a:ext cx="4082560" cy="2377633"/>
            <a:chOff x="2675563" y="4350864"/>
            <a:chExt cx="3600234" cy="2003583"/>
          </a:xfrm>
          <a:solidFill>
            <a:schemeClr val="bg1">
              <a:lumMod val="50000"/>
            </a:schemeClr>
          </a:solidFill>
        </p:grpSpPr>
        <p:sp>
          <p:nvSpPr>
            <p:cNvPr id="77" name="Rounded Rectangle 76"/>
            <p:cNvSpPr/>
            <p:nvPr/>
          </p:nvSpPr>
          <p:spPr>
            <a:xfrm>
              <a:off x="2675563" y="4350864"/>
              <a:ext cx="3600234" cy="2003583"/>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fr-FR" sz="1400" b="1" dirty="0">
                <a:solidFill>
                  <a:schemeClr val="bg1"/>
                </a:solidFill>
                <a:effectLst>
                  <a:outerShdw blurRad="38100" dist="38100" dir="2700000" algn="tl">
                    <a:srgbClr val="000000">
                      <a:alpha val="43137"/>
                    </a:srgbClr>
                  </a:outerShdw>
                </a:effectLst>
                <a:latin typeface="Tw Cen MT" panose="020B0602020104020603" pitchFamily="34" charset="0"/>
              </a:endParaRPr>
            </a:p>
            <a:p>
              <a:pPr>
                <a:defRPr/>
              </a:pPr>
              <a:endParaRPr lang="fr-FR" sz="1400" b="1" dirty="0">
                <a:solidFill>
                  <a:schemeClr val="bg1"/>
                </a:solidFill>
                <a:effectLst>
                  <a:outerShdw blurRad="38100" dist="38100" dir="2700000" algn="tl">
                    <a:srgbClr val="000000">
                      <a:alpha val="43137"/>
                    </a:srgbClr>
                  </a:outerShdw>
                </a:effectLst>
                <a:latin typeface="Tw Cen MT" panose="020B0602020104020603" pitchFamily="34" charset="0"/>
              </a:endParaRPr>
            </a:p>
            <a:p>
              <a:pPr algn="just">
                <a:defRPr/>
              </a:pPr>
              <a:endParaRPr lang="en-US" b="1" dirty="0">
                <a:solidFill>
                  <a:schemeClr val="accent6">
                    <a:lumMod val="50000"/>
                  </a:schemeClr>
                </a:solidFill>
                <a:latin typeface="Trebuchet MS" panose="020B0603020202020204" pitchFamily="34" charset="0"/>
              </a:endParaRPr>
            </a:p>
            <a:p>
              <a:pPr algn="just">
                <a:defRPr/>
              </a:pPr>
              <a:r>
                <a:rPr lang="en-US" b="1" dirty="0">
                  <a:solidFill>
                    <a:schemeClr val="tx1"/>
                  </a:solidFill>
                  <a:latin typeface="Trebuchet MS" panose="020B0603020202020204" pitchFamily="34" charset="0"/>
                </a:rPr>
                <a:t>4. Promoting climate change adaptation and disaster risk prevention</a:t>
              </a:r>
            </a:p>
            <a:p>
              <a:pPr algn="just">
                <a:defRPr/>
              </a:pPr>
              <a:r>
                <a:rPr lang="en-US" b="1" dirty="0">
                  <a:solidFill>
                    <a:schemeClr val="tx1"/>
                  </a:solidFill>
                  <a:latin typeface="Trebuchet MS" panose="020B0603020202020204" pitchFamily="34" charset="0"/>
                </a:rPr>
                <a:t>7. Enhancing protection and preservation of nature, biodiversity and green infrastructure</a:t>
              </a:r>
            </a:p>
            <a:p>
              <a:pPr algn="just">
                <a:defRPr/>
              </a:pPr>
              <a:endParaRPr lang="en-US" sz="1700" b="1" dirty="0">
                <a:solidFill>
                  <a:schemeClr val="tx1"/>
                </a:solidFill>
                <a:latin typeface="Trebuchet MS" panose="020B0603020202020204" pitchFamily="34" charset="0"/>
              </a:endParaRPr>
            </a:p>
          </p:txBody>
        </p:sp>
        <p:sp>
          <p:nvSpPr>
            <p:cNvPr id="81" name="TextBox 80"/>
            <p:cNvSpPr txBox="1"/>
            <p:nvPr/>
          </p:nvSpPr>
          <p:spPr>
            <a:xfrm>
              <a:off x="3543384" y="4377914"/>
              <a:ext cx="1982177" cy="311229"/>
            </a:xfrm>
            <a:prstGeom prst="rect">
              <a:avLst/>
            </a:prstGeom>
            <a:solidFill>
              <a:schemeClr val="accent6">
                <a:lumMod val="60000"/>
                <a:lumOff val="40000"/>
              </a:schemeClr>
            </a:solidFill>
          </p:spPr>
          <p:txBody>
            <a:bodyPr wrap="non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Specific Objectives</a:t>
              </a:r>
            </a:p>
          </p:txBody>
        </p:sp>
      </p:grpSp>
      <p:sp>
        <p:nvSpPr>
          <p:cNvPr id="30" name="TextBox 29">
            <a:extLst>
              <a:ext uri="{FF2B5EF4-FFF2-40B4-BE49-F238E27FC236}">
                <a16:creationId xmlns:a16="http://schemas.microsoft.com/office/drawing/2014/main" id="{884EDFF2-EC66-4B7D-9CFD-4F4E7275E47F}"/>
              </a:ext>
            </a:extLst>
          </p:cNvPr>
          <p:cNvSpPr txBox="1"/>
          <p:nvPr/>
        </p:nvSpPr>
        <p:spPr>
          <a:xfrm>
            <a:off x="3786004" y="315191"/>
            <a:ext cx="5581258" cy="523220"/>
          </a:xfrm>
          <a:prstGeom prst="rect">
            <a:avLst/>
          </a:prstGeom>
          <a:noFill/>
        </p:spPr>
        <p:txBody>
          <a:bodyPr wrap="square">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Programme Priorities and Logic</a:t>
            </a:r>
            <a:endPar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pic>
        <p:nvPicPr>
          <p:cNvPr id="33" name="Picture 2" descr="\\Drmie_dgcte\dcti\Programe CTE 2007-2013\BMN\BMN 21-27\Comunicare\3 Visual identity\LOGO\Logo NEXT Black Sea Basin RGB Color.jpg">
            <a:extLst>
              <a:ext uri="{FF2B5EF4-FFF2-40B4-BE49-F238E27FC236}">
                <a16:creationId xmlns:a16="http://schemas.microsoft.com/office/drawing/2014/main" id="{0C00534C-712A-4209-AA9C-540EA34BC2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34" y="79498"/>
            <a:ext cx="2506580" cy="62201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B039D056-93AF-4671-8C17-3553152429B7}"/>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7" name="Group 36">
            <a:extLst>
              <a:ext uri="{FF2B5EF4-FFF2-40B4-BE49-F238E27FC236}">
                <a16:creationId xmlns:a16="http://schemas.microsoft.com/office/drawing/2014/main" id="{274AF3B5-6C1F-442C-A040-882ACC62375D}"/>
              </a:ext>
            </a:extLst>
          </p:cNvPr>
          <p:cNvGrpSpPr/>
          <p:nvPr/>
        </p:nvGrpSpPr>
        <p:grpSpPr>
          <a:xfrm>
            <a:off x="1585939" y="5056066"/>
            <a:ext cx="2424362" cy="1702746"/>
            <a:chOff x="-22312" y="4032685"/>
            <a:chExt cx="2251150" cy="2635252"/>
          </a:xfrm>
        </p:grpSpPr>
        <p:sp>
          <p:nvSpPr>
            <p:cNvPr id="38" name="Rounded Rectangle 66">
              <a:extLst>
                <a:ext uri="{FF2B5EF4-FFF2-40B4-BE49-F238E27FC236}">
                  <a16:creationId xmlns:a16="http://schemas.microsoft.com/office/drawing/2014/main" id="{74275A06-F52F-4332-9D16-499031B3A7F7}"/>
                </a:ext>
              </a:extLst>
            </p:cNvPr>
            <p:cNvSpPr/>
            <p:nvPr/>
          </p:nvSpPr>
          <p:spPr>
            <a:xfrm>
              <a:off x="-22312" y="4032685"/>
              <a:ext cx="2251150" cy="2635252"/>
            </a:xfrm>
            <a:prstGeom prst="roundRect">
              <a:avLst/>
            </a:prstGeom>
            <a:solidFill>
              <a:srgbClr val="E0C4F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200" b="1" dirty="0">
                <a:solidFill>
                  <a:schemeClr val="bg1"/>
                </a:solidFill>
                <a:latin typeface="Tw Cen MT" panose="020B0602020104020603" pitchFamily="34" charset="0"/>
              </a:endParaRPr>
            </a:p>
            <a:p>
              <a:pPr>
                <a:defRPr/>
              </a:pPr>
              <a:endParaRPr lang="en-GB" b="1" dirty="0">
                <a:solidFill>
                  <a:srgbClr val="7030A0"/>
                </a:solidFill>
                <a:latin typeface="Trebuchet MS" panose="020B0603020202020204" pitchFamily="34" charset="0"/>
              </a:endParaRPr>
            </a:p>
            <a:p>
              <a:pPr>
                <a:defRPr/>
              </a:pPr>
              <a:r>
                <a:rPr lang="en-GB" b="1" dirty="0">
                  <a:solidFill>
                    <a:schemeClr val="tx1"/>
                  </a:solidFill>
                  <a:latin typeface="Trebuchet MS" panose="020B0603020202020204" pitchFamily="34" charset="0"/>
                </a:rPr>
                <a:t>Better cooperation governance</a:t>
              </a:r>
            </a:p>
          </p:txBody>
        </p:sp>
        <p:sp>
          <p:nvSpPr>
            <p:cNvPr id="39" name="TextBox 38">
              <a:extLst>
                <a:ext uri="{FF2B5EF4-FFF2-40B4-BE49-F238E27FC236}">
                  <a16:creationId xmlns:a16="http://schemas.microsoft.com/office/drawing/2014/main" id="{B7DCAC09-211F-4585-AB15-B631ACFA542E}"/>
                </a:ext>
              </a:extLst>
            </p:cNvPr>
            <p:cNvSpPr txBox="1"/>
            <p:nvPr/>
          </p:nvSpPr>
          <p:spPr>
            <a:xfrm>
              <a:off x="33352" y="4192978"/>
              <a:ext cx="2139823" cy="1000293"/>
            </a:xfrm>
            <a:prstGeom prst="rect">
              <a:avLst/>
            </a:prstGeom>
            <a:solidFill>
              <a:srgbClr val="E0C4FC"/>
            </a:solidFill>
          </p:spPr>
          <p:txBody>
            <a:bodyPr wrap="square" rtlCol="0">
              <a:spAutoFit/>
            </a:bodyPr>
            <a:lstStyle/>
            <a:p>
              <a:r>
                <a:rPr lang="en-GB" b="1" dirty="0">
                  <a:solidFill>
                    <a:schemeClr val="bg1"/>
                  </a:solidFill>
                  <a:effectLst>
                    <a:outerShdw blurRad="38100" dist="38100" dir="2700000" algn="tl">
                      <a:srgbClr val="000000">
                        <a:alpha val="43137"/>
                      </a:srgbClr>
                    </a:outerShdw>
                  </a:effectLst>
                  <a:latin typeface="Trebuchet MS" panose="020B0603020202020204" pitchFamily="34" charset="0"/>
                </a:rPr>
                <a:t>Interreg Specific Objective 1</a:t>
              </a:r>
            </a:p>
          </p:txBody>
        </p:sp>
      </p:grpSp>
      <p:sp>
        <p:nvSpPr>
          <p:cNvPr id="41" name="Rounded Rectangle 66">
            <a:extLst>
              <a:ext uri="{FF2B5EF4-FFF2-40B4-BE49-F238E27FC236}">
                <a16:creationId xmlns:a16="http://schemas.microsoft.com/office/drawing/2014/main" id="{43C3E5B8-4AE8-4D06-912D-5BE79BB9E95D}"/>
              </a:ext>
            </a:extLst>
          </p:cNvPr>
          <p:cNvSpPr/>
          <p:nvPr/>
        </p:nvSpPr>
        <p:spPr>
          <a:xfrm>
            <a:off x="4234859" y="5089255"/>
            <a:ext cx="1545935" cy="1652477"/>
          </a:xfrm>
          <a:prstGeom prst="roundRect">
            <a:avLst/>
          </a:prstGeom>
          <a:solidFill>
            <a:srgbClr val="E0C4F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spcAft>
                <a:spcPts val="800"/>
              </a:spcAft>
            </a:pPr>
            <a:endParaRPr lang="en-GB" sz="1600" b="1" dirty="0">
              <a:solidFill>
                <a:srgbClr val="000000"/>
              </a:solidFill>
              <a:latin typeface="Trebuchet MS" panose="020B0603020202020204" pitchFamily="34" charset="0"/>
              <a:ea typeface="Calibri" panose="020F0502020204030204" pitchFamily="34" charset="0"/>
            </a:endParaRPr>
          </a:p>
          <a:p>
            <a:pPr algn="ctr">
              <a:lnSpc>
                <a:spcPct val="105000"/>
              </a:lnSpc>
              <a:spcAft>
                <a:spcPts val="800"/>
              </a:spcAft>
            </a:pPr>
            <a:r>
              <a:rPr lang="en-GB" b="1" dirty="0">
                <a:solidFill>
                  <a:schemeClr val="bg1"/>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Priority 3</a:t>
            </a:r>
          </a:p>
          <a:p>
            <a:pPr>
              <a:lnSpc>
                <a:spcPct val="105000"/>
              </a:lnSpc>
              <a:spcAft>
                <a:spcPts val="800"/>
              </a:spcAft>
            </a:pPr>
            <a:r>
              <a:rPr lang="en-GB" b="1" dirty="0">
                <a:solidFill>
                  <a:schemeClr val="tx1"/>
                </a:solidFill>
                <a:latin typeface="Trebuchet MS" panose="020B0603020202020204" pitchFamily="34" charset="0"/>
                <a:ea typeface="Calibri" panose="020F0502020204030204" pitchFamily="34" charset="0"/>
              </a:rPr>
              <a:t>Competent and Resilient Region</a:t>
            </a:r>
          </a:p>
          <a:p>
            <a:pPr algn="ctr">
              <a:lnSpc>
                <a:spcPct val="105000"/>
              </a:lnSpc>
              <a:spcAft>
                <a:spcPts val="800"/>
              </a:spcAft>
            </a:pPr>
            <a:endParaRPr lang="en-US" sz="1600" dirty="0">
              <a:latin typeface="Times New Roman" panose="02020603050405020304" pitchFamily="18" charset="0"/>
              <a:ea typeface="Times New Roman" panose="02020603050405020304" pitchFamily="18" charset="0"/>
            </a:endParaRPr>
          </a:p>
        </p:txBody>
      </p:sp>
      <p:grpSp>
        <p:nvGrpSpPr>
          <p:cNvPr id="42" name="Group 41">
            <a:extLst>
              <a:ext uri="{FF2B5EF4-FFF2-40B4-BE49-F238E27FC236}">
                <a16:creationId xmlns:a16="http://schemas.microsoft.com/office/drawing/2014/main" id="{E4C1CE83-1822-4605-92DC-34939E718F12}"/>
              </a:ext>
            </a:extLst>
          </p:cNvPr>
          <p:cNvGrpSpPr/>
          <p:nvPr/>
        </p:nvGrpSpPr>
        <p:grpSpPr>
          <a:xfrm>
            <a:off x="6003214" y="5106335"/>
            <a:ext cx="4059672" cy="1652477"/>
            <a:chOff x="3066070" y="182077"/>
            <a:chExt cx="3561419" cy="1797582"/>
          </a:xfrm>
          <a:solidFill>
            <a:schemeClr val="bg1">
              <a:lumMod val="65000"/>
            </a:schemeClr>
          </a:solidFill>
        </p:grpSpPr>
        <p:sp>
          <p:nvSpPr>
            <p:cNvPr id="43" name="Rounded Rectangle 73">
              <a:extLst>
                <a:ext uri="{FF2B5EF4-FFF2-40B4-BE49-F238E27FC236}">
                  <a16:creationId xmlns:a16="http://schemas.microsoft.com/office/drawing/2014/main" id="{A5264B18-7266-4B69-8356-3C1A0001EFFB}"/>
                </a:ext>
              </a:extLst>
            </p:cNvPr>
            <p:cNvSpPr/>
            <p:nvPr/>
          </p:nvSpPr>
          <p:spPr>
            <a:xfrm>
              <a:off x="3066070" y="182077"/>
              <a:ext cx="3561419" cy="1797582"/>
            </a:xfrm>
            <a:prstGeom prst="roundRect">
              <a:avLst/>
            </a:prstGeom>
            <a:solidFill>
              <a:srgbClr val="E0C4F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400" b="1" dirty="0">
                <a:solidFill>
                  <a:schemeClr val="bg1"/>
                </a:solidFill>
                <a:effectLst>
                  <a:outerShdw blurRad="38100" dist="38100" dir="2700000" algn="tl">
                    <a:srgbClr val="000000">
                      <a:alpha val="43137"/>
                    </a:srgbClr>
                  </a:outerShdw>
                </a:effectLst>
                <a:latin typeface="Tw Cen MT" panose="020B0602020104020603" pitchFamily="34" charset="0"/>
              </a:endParaRPr>
            </a:p>
            <a:p>
              <a:pPr>
                <a:defRPr/>
              </a:pPr>
              <a:r>
                <a:rPr lang="en-US" b="1" dirty="0">
                  <a:solidFill>
                    <a:schemeClr val="tx1"/>
                  </a:solidFill>
                  <a:latin typeface="Trebuchet MS" panose="020B0603020202020204" pitchFamily="34" charset="0"/>
                </a:rPr>
                <a:t>Build up mutual trust in particular by encouraging people-to-people actions</a:t>
              </a:r>
            </a:p>
          </p:txBody>
        </p:sp>
        <p:sp>
          <p:nvSpPr>
            <p:cNvPr id="44" name="TextBox 43">
              <a:extLst>
                <a:ext uri="{FF2B5EF4-FFF2-40B4-BE49-F238E27FC236}">
                  <a16:creationId xmlns:a16="http://schemas.microsoft.com/office/drawing/2014/main" id="{988205B8-71FD-4CB5-AED6-BB10CB19CFB4}"/>
                </a:ext>
              </a:extLst>
            </p:cNvPr>
            <p:cNvSpPr txBox="1"/>
            <p:nvPr/>
          </p:nvSpPr>
          <p:spPr>
            <a:xfrm>
              <a:off x="3890219" y="240061"/>
              <a:ext cx="2468650" cy="401763"/>
            </a:xfrm>
            <a:prstGeom prst="rect">
              <a:avLst/>
            </a:prstGeom>
            <a:noFill/>
          </p:spPr>
          <p:txBody>
            <a:bodyPr wrap="square" rtlCol="0">
              <a:spAutoFit/>
            </a:bodyPr>
            <a:lstStyle/>
            <a:p>
              <a:r>
                <a:rPr lang="en-GB" b="1" dirty="0">
                  <a:solidFill>
                    <a:schemeClr val="bg1"/>
                  </a:solidFill>
                  <a:effectLst>
                    <a:outerShdw blurRad="38100" dist="38100" dir="2700000" algn="tl">
                      <a:srgbClr val="000000">
                        <a:alpha val="43137"/>
                      </a:srgbClr>
                    </a:outerShdw>
                  </a:effectLst>
                  <a:latin typeface="Trebuchet MS" panose="020B0603020202020204" pitchFamily="34" charset="0"/>
                </a:rPr>
                <a:t>Specific Objective</a:t>
              </a:r>
            </a:p>
          </p:txBody>
        </p:sp>
      </p:grpSp>
      <p:sp>
        <p:nvSpPr>
          <p:cNvPr id="2" name="Rectangle: Rounded Corners 1">
            <a:extLst>
              <a:ext uri="{FF2B5EF4-FFF2-40B4-BE49-F238E27FC236}">
                <a16:creationId xmlns:a16="http://schemas.microsoft.com/office/drawing/2014/main" id="{9A0B78EA-AC6A-4863-846E-9CCE8AE97083}"/>
              </a:ext>
            </a:extLst>
          </p:cNvPr>
          <p:cNvSpPr/>
          <p:nvPr/>
        </p:nvSpPr>
        <p:spPr>
          <a:xfrm>
            <a:off x="848468" y="1118250"/>
            <a:ext cx="375646" cy="388784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effectLst>
                  <a:outerShdw blurRad="38100" dist="38100" dir="2700000" algn="tl">
                    <a:srgbClr val="000000">
                      <a:alpha val="43137"/>
                    </a:srgbClr>
                  </a:outerShdw>
                </a:effectLst>
              </a:rPr>
              <a:t>REGULAR</a:t>
            </a:r>
          </a:p>
        </p:txBody>
      </p:sp>
      <p:sp>
        <p:nvSpPr>
          <p:cNvPr id="40" name="Rectangle: Rounded Corners 39">
            <a:extLst>
              <a:ext uri="{FF2B5EF4-FFF2-40B4-BE49-F238E27FC236}">
                <a16:creationId xmlns:a16="http://schemas.microsoft.com/office/drawing/2014/main" id="{AF0FFC10-9E42-477B-BE1C-C4F46B16C5B1}"/>
              </a:ext>
            </a:extLst>
          </p:cNvPr>
          <p:cNvSpPr/>
          <p:nvPr/>
        </p:nvSpPr>
        <p:spPr>
          <a:xfrm>
            <a:off x="11507752" y="2526436"/>
            <a:ext cx="443947" cy="419305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effectLst>
                  <a:outerShdw blurRad="38100" dist="38100" dir="2700000" algn="tl">
                    <a:srgbClr val="000000">
                      <a:alpha val="43137"/>
                    </a:srgbClr>
                  </a:outerShdw>
                </a:effectLst>
              </a:rPr>
              <a:t>SMAL</a:t>
            </a:r>
          </a:p>
          <a:p>
            <a:pPr algn="ctr"/>
            <a:r>
              <a:rPr lang="en-US" b="1" dirty="0">
                <a:solidFill>
                  <a:srgbClr val="002060"/>
                </a:solidFill>
                <a:effectLst>
                  <a:outerShdw blurRad="38100" dist="38100" dir="2700000" algn="tl">
                    <a:srgbClr val="000000">
                      <a:alpha val="43137"/>
                    </a:srgbClr>
                  </a:outerShdw>
                </a:effectLst>
              </a:rPr>
              <a:t>L</a:t>
            </a:r>
          </a:p>
          <a:p>
            <a:pPr algn="ctr"/>
            <a:r>
              <a:rPr lang="en-US" b="1" dirty="0">
                <a:solidFill>
                  <a:srgbClr val="002060"/>
                </a:solidFill>
                <a:effectLst>
                  <a:outerShdw blurRad="38100" dist="38100" dir="2700000" algn="tl">
                    <a:srgbClr val="000000">
                      <a:alpha val="43137"/>
                    </a:srgbClr>
                  </a:outerShdw>
                </a:effectLst>
              </a:rPr>
              <a:t> SCAL</a:t>
            </a:r>
          </a:p>
          <a:p>
            <a:pPr algn="ctr"/>
            <a:r>
              <a:rPr lang="en-US" b="1" dirty="0">
                <a:solidFill>
                  <a:srgbClr val="002060"/>
                </a:solidFill>
                <a:effectLst>
                  <a:outerShdw blurRad="38100" dist="38100" dir="2700000" algn="tl">
                    <a:srgbClr val="000000">
                      <a:alpha val="43137"/>
                    </a:srgbClr>
                  </a:outerShdw>
                </a:effectLst>
              </a:rPr>
              <a:t>E</a:t>
            </a:r>
          </a:p>
        </p:txBody>
      </p:sp>
      <p:cxnSp>
        <p:nvCxnSpPr>
          <p:cNvPr id="45" name="Straight Connector 44">
            <a:extLst>
              <a:ext uri="{FF2B5EF4-FFF2-40B4-BE49-F238E27FC236}">
                <a16:creationId xmlns:a16="http://schemas.microsoft.com/office/drawing/2014/main" id="{2C73F0F5-9683-4155-B9D2-5107247B6A41}"/>
              </a:ext>
            </a:extLst>
          </p:cNvPr>
          <p:cNvCxnSpPr>
            <a:cxnSpLocks/>
          </p:cNvCxnSpPr>
          <p:nvPr/>
        </p:nvCxnSpPr>
        <p:spPr>
          <a:xfrm>
            <a:off x="11108572" y="6615958"/>
            <a:ext cx="39918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a:extLst>
              <a:ext uri="{FF2B5EF4-FFF2-40B4-BE49-F238E27FC236}">
                <a16:creationId xmlns:a16="http://schemas.microsoft.com/office/drawing/2014/main" id="{A3F9B6D1-0284-4CA3-A289-4AF2AEB0077D}"/>
              </a:ext>
            </a:extLst>
          </p:cNvPr>
          <p:cNvCxnSpPr>
            <a:cxnSpLocks/>
          </p:cNvCxnSpPr>
          <p:nvPr/>
        </p:nvCxnSpPr>
        <p:spPr>
          <a:xfrm>
            <a:off x="1192372" y="1263898"/>
            <a:ext cx="388449" cy="1"/>
          </a:xfrm>
          <a:prstGeom prst="line">
            <a:avLst/>
          </a:prstGeom>
        </p:spPr>
        <p:style>
          <a:lnRef idx="1">
            <a:schemeClr val="accent1"/>
          </a:lnRef>
          <a:fillRef idx="0">
            <a:schemeClr val="accent1"/>
          </a:fillRef>
          <a:effectRef idx="0">
            <a:schemeClr val="accent1"/>
          </a:effectRef>
          <a:fontRef idx="minor">
            <a:schemeClr val="tx1"/>
          </a:fontRef>
        </p:style>
      </p:cxnSp>
      <p:sp>
        <p:nvSpPr>
          <p:cNvPr id="48" name="Rounded Rectangle 69">
            <a:extLst>
              <a:ext uri="{FF2B5EF4-FFF2-40B4-BE49-F238E27FC236}">
                <a16:creationId xmlns:a16="http://schemas.microsoft.com/office/drawing/2014/main" id="{889CA895-2C16-42F1-8851-F00E64EA08A3}"/>
              </a:ext>
            </a:extLst>
          </p:cNvPr>
          <p:cNvSpPr/>
          <p:nvPr/>
        </p:nvSpPr>
        <p:spPr>
          <a:xfrm>
            <a:off x="10197976" y="1141516"/>
            <a:ext cx="1089742" cy="1410350"/>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r>
              <a:rPr lang="en-GB" b="1" dirty="0">
                <a:solidFill>
                  <a:schemeClr val="bg1"/>
                </a:solidFill>
                <a:latin typeface="Trebuchet MS" panose="020B0603020202020204" pitchFamily="34" charset="0"/>
              </a:rPr>
              <a:t>Fields of action</a:t>
            </a:r>
          </a:p>
        </p:txBody>
      </p:sp>
      <p:sp>
        <p:nvSpPr>
          <p:cNvPr id="49" name="Rounded Rectangle 71">
            <a:extLst>
              <a:ext uri="{FF2B5EF4-FFF2-40B4-BE49-F238E27FC236}">
                <a16:creationId xmlns:a16="http://schemas.microsoft.com/office/drawing/2014/main" id="{EA3DF789-459D-49EA-BC14-44844FE25664}"/>
              </a:ext>
            </a:extLst>
          </p:cNvPr>
          <p:cNvSpPr/>
          <p:nvPr/>
        </p:nvSpPr>
        <p:spPr>
          <a:xfrm>
            <a:off x="10183791" y="2601411"/>
            <a:ext cx="1099664" cy="2377633"/>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endParaRPr lang="en-GB" sz="1600" b="1" dirty="0">
              <a:solidFill>
                <a:schemeClr val="bg1"/>
              </a:solidFill>
              <a:latin typeface="Tw Cen MT" panose="020B0602020104020603" pitchFamily="34" charset="0"/>
            </a:endParaRPr>
          </a:p>
          <a:p>
            <a:pPr lvl="0" eaLnBrk="0" fontAlgn="base" hangingPunct="0">
              <a:spcBef>
                <a:spcPct val="0"/>
              </a:spcBef>
              <a:spcAft>
                <a:spcPct val="0"/>
              </a:spcAft>
              <a:defRPr/>
            </a:pPr>
            <a:r>
              <a:rPr lang="en-GB" b="1" dirty="0">
                <a:solidFill>
                  <a:schemeClr val="bg1"/>
                </a:solidFill>
                <a:latin typeface="Trebuchet MS" panose="020B0603020202020204" pitchFamily="34" charset="0"/>
              </a:rPr>
              <a:t>Fields </a:t>
            </a:r>
            <a:r>
              <a:rPr lang="en-GB" b="1">
                <a:solidFill>
                  <a:schemeClr val="bg1"/>
                </a:solidFill>
                <a:latin typeface="Trebuchet MS" panose="020B0603020202020204" pitchFamily="34" charset="0"/>
              </a:rPr>
              <a:t>of action</a:t>
            </a:r>
            <a:endParaRPr lang="en-GB" b="1" dirty="0">
              <a:solidFill>
                <a:schemeClr val="bg1"/>
              </a:solidFill>
              <a:latin typeface="Trebuchet MS" panose="020B0603020202020204" pitchFamily="34" charset="0"/>
            </a:endParaRPr>
          </a:p>
        </p:txBody>
      </p:sp>
      <p:sp>
        <p:nvSpPr>
          <p:cNvPr id="50" name="Rounded Rectangle 66">
            <a:extLst>
              <a:ext uri="{FF2B5EF4-FFF2-40B4-BE49-F238E27FC236}">
                <a16:creationId xmlns:a16="http://schemas.microsoft.com/office/drawing/2014/main" id="{723EAA71-A704-4EB2-8683-44472F9538A4}"/>
              </a:ext>
            </a:extLst>
          </p:cNvPr>
          <p:cNvSpPr/>
          <p:nvPr/>
        </p:nvSpPr>
        <p:spPr>
          <a:xfrm>
            <a:off x="10183791" y="5089254"/>
            <a:ext cx="1099664" cy="1652477"/>
          </a:xfrm>
          <a:prstGeom prst="roundRect">
            <a:avLst/>
          </a:prstGeom>
          <a:solidFill>
            <a:srgbClr val="E0C4F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r>
              <a:rPr lang="en-GB" sz="1600" b="1" dirty="0">
                <a:solidFill>
                  <a:schemeClr val="bg1"/>
                </a:solidFill>
                <a:latin typeface="Trebuchet MS" panose="020B0603020202020204" pitchFamily="34" charset="0"/>
              </a:rPr>
              <a:t>Field of action</a:t>
            </a:r>
          </a:p>
        </p:txBody>
      </p:sp>
    </p:spTree>
    <p:extLst>
      <p:ext uri="{BB962C8B-B14F-4D97-AF65-F5344CB8AC3E}">
        <p14:creationId xmlns:p14="http://schemas.microsoft.com/office/powerpoint/2010/main" val="3228114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4606</TotalTime>
  <Words>4041</Words>
  <Application>Microsoft Office PowerPoint</Application>
  <PresentationFormat>Widescreen</PresentationFormat>
  <Paragraphs>559</Paragraphs>
  <Slides>29</Slides>
  <Notes>28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29</vt:i4>
      </vt:variant>
    </vt:vector>
  </HeadingPairs>
  <TitlesOfParts>
    <vt:vector size="41" baseType="lpstr">
      <vt:lpstr>Arial</vt:lpstr>
      <vt:lpstr>Calibri</vt:lpstr>
      <vt:lpstr>Calibri Light</vt:lpstr>
      <vt:lpstr>Courier New</vt:lpstr>
      <vt:lpstr>Gill Sans</vt:lpstr>
      <vt:lpstr>Times New Roman</vt:lpstr>
      <vt:lpstr>Trebuchet MS</vt:lpstr>
      <vt:lpstr>Tw Cen MT</vt:lpstr>
      <vt:lpstr>Wingdings</vt:lpstr>
      <vt:lpstr>Office Theme</vt:lpstr>
      <vt:lpstr>Section Break Slide Master</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Eugenia Stanciu</dc:creator>
  <cp:lastModifiedBy>Laura Bobarnac</cp:lastModifiedBy>
  <cp:revision>566</cp:revision>
  <cp:lastPrinted>2023-04-10T15:51:31Z</cp:lastPrinted>
  <dcterms:created xsi:type="dcterms:W3CDTF">2020-09-29T10:58:38Z</dcterms:created>
  <dcterms:modified xsi:type="dcterms:W3CDTF">2024-05-20T06:17:31Z</dcterms:modified>
</cp:coreProperties>
</file>