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71" r:id="rId4"/>
    <p:sldId id="269" r:id="rId5"/>
    <p:sldId id="270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D143A8"/>
    <a:srgbClr val="DF7BC2"/>
    <a:srgbClr val="14E2F8"/>
    <a:srgbClr val="E2AC00"/>
    <a:srgbClr val="6BBDEF"/>
    <a:srgbClr val="FC9EF8"/>
    <a:srgbClr val="BEA408"/>
    <a:srgbClr val="F5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110" d="100"/>
          <a:sy n="110" d="100"/>
        </p:scale>
        <p:origin x="295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CC3D-3792-4EC1-954F-6E65584D708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4AE80-36A0-4587-803E-D1B92B3F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4AE80-36A0-4587-803E-D1B92B3F7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acksea-cbc.ne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blackseabasincbc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hyperlink" Target="https://blacksea-cbc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facebook.com/BlackSeaBasin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42204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7180604" y="1149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177800" dir="3000000" sx="101000" sy="10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143000" y="2210950"/>
            <a:ext cx="1752600" cy="2438400"/>
            <a:chOff x="8267700" y="2203316"/>
            <a:chExt cx="1752600" cy="2438400"/>
          </a:xfrm>
        </p:grpSpPr>
        <p:sp>
          <p:nvSpPr>
            <p:cNvPr id="2" name="Chord 1"/>
            <p:cNvSpPr/>
            <p:nvPr/>
          </p:nvSpPr>
          <p:spPr>
            <a:xfrm>
              <a:off x="8267700" y="2508115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F51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439297A1-2150-467C-8B3E-08A8C9E0E56F}"/>
                </a:ext>
              </a:extLst>
            </p:cNvPr>
            <p:cNvSpPr/>
            <p:nvPr/>
          </p:nvSpPr>
          <p:spPr>
            <a:xfrm>
              <a:off x="8352337" y="3236497"/>
              <a:ext cx="358574" cy="3720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7485404" y="76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7790204" y="7634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8077981" y="1149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8397372" y="7634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8686800" y="0"/>
            <a:ext cx="10020300" cy="6858000"/>
            <a:chOff x="668144" y="-23418"/>
            <a:chExt cx="10020300" cy="6858000"/>
          </a:xfrm>
        </p:grpSpPr>
        <p:sp>
          <p:nvSpPr>
            <p:cNvPr id="50" name="Rectangle 49"/>
            <p:cNvSpPr/>
            <p:nvPr/>
          </p:nvSpPr>
          <p:spPr>
            <a:xfrm>
              <a:off x="668144" y="-23418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935844" y="2508115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390688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334494" y="3209661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5740" y="347341"/>
            <a:ext cx="6822060" cy="2862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Tw Cen MT" panose="020B0602020104020603" pitchFamily="34" charset="0"/>
              </a:rPr>
              <a:t>Interreg VI-B</a:t>
            </a:r>
          </a:p>
          <a:p>
            <a:r>
              <a:rPr lang="en-GB" sz="6000" dirty="0">
                <a:solidFill>
                  <a:srgbClr val="00B0F0"/>
                </a:solidFill>
                <a:latin typeface="Tw Cen MT" panose="020B0602020104020603" pitchFamily="34" charset="0"/>
              </a:rPr>
              <a:t>NEXT Black Sea Basin</a:t>
            </a:r>
          </a:p>
          <a:p>
            <a:r>
              <a:rPr lang="en-GB" sz="6000" dirty="0">
                <a:solidFill>
                  <a:srgbClr val="00B0F0"/>
                </a:solidFill>
                <a:latin typeface="Tw Cen MT" panose="020B0602020104020603" pitchFamily="34" charset="0"/>
              </a:rPr>
              <a:t>Programme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3092947"/>
            <a:ext cx="358140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2021-2027</a:t>
            </a:r>
          </a:p>
        </p:txBody>
      </p:sp>
      <p:sp>
        <p:nvSpPr>
          <p:cNvPr id="495" name="Oval 494"/>
          <p:cNvSpPr/>
          <p:nvPr/>
        </p:nvSpPr>
        <p:spPr>
          <a:xfrm>
            <a:off x="3182021" y="428625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6" name="Oval 495"/>
          <p:cNvSpPr/>
          <p:nvPr/>
        </p:nvSpPr>
        <p:spPr>
          <a:xfrm>
            <a:off x="4515521" y="428625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7" name="Oval 496"/>
          <p:cNvSpPr/>
          <p:nvPr/>
        </p:nvSpPr>
        <p:spPr>
          <a:xfrm>
            <a:off x="3867821" y="4286250"/>
            <a:ext cx="304800" cy="304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3" name="Oval 502"/>
          <p:cNvSpPr/>
          <p:nvPr/>
        </p:nvSpPr>
        <p:spPr>
          <a:xfrm>
            <a:off x="5125121" y="42862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4" name="Oval 503"/>
          <p:cNvSpPr/>
          <p:nvPr/>
        </p:nvSpPr>
        <p:spPr>
          <a:xfrm>
            <a:off x="6458621" y="4286250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5" name="Oval 504"/>
          <p:cNvSpPr/>
          <p:nvPr/>
        </p:nvSpPr>
        <p:spPr>
          <a:xfrm>
            <a:off x="5810921" y="428625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6" name="Oval 505"/>
          <p:cNvSpPr/>
          <p:nvPr/>
        </p:nvSpPr>
        <p:spPr>
          <a:xfrm>
            <a:off x="7144421" y="428625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7" name="Oval 506"/>
          <p:cNvSpPr/>
          <p:nvPr/>
        </p:nvSpPr>
        <p:spPr>
          <a:xfrm>
            <a:off x="7830221" y="4286250"/>
            <a:ext cx="304800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0" name="Picture 509" descr="Description: MDLPA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21" y="6190680"/>
            <a:ext cx="2901279" cy="4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08" y="6059836"/>
            <a:ext cx="2412492" cy="513419"/>
          </a:xfrm>
          <a:prstGeom prst="rect">
            <a:avLst/>
          </a:prstGeom>
        </p:spPr>
      </p:pic>
      <p:pic>
        <p:nvPicPr>
          <p:cNvPr id="20" name="Kalimb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81.75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4946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95" grpId="0" animBg="1"/>
      <p:bldP spid="496" grpId="0" animBg="1"/>
      <p:bldP spid="497" grpId="0" animBg="1"/>
      <p:bldP spid="503" grpId="0" animBg="1"/>
      <p:bldP spid="504" grpId="0" animBg="1"/>
      <p:bldP spid="505" grpId="0" animBg="1"/>
      <p:bldP spid="506" grpId="0" animBg="1"/>
      <p:bldP spid="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91100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7505700" y="76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7810500" y="0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8115300" y="1149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8420100" y="7634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8764248" y="0"/>
            <a:ext cx="10059648" cy="6858000"/>
            <a:chOff x="649094" y="-23418"/>
            <a:chExt cx="10059648" cy="6858000"/>
          </a:xfrm>
        </p:grpSpPr>
        <p:sp>
          <p:nvSpPr>
            <p:cNvPr id="50" name="Rectangle 49"/>
            <p:cNvSpPr/>
            <p:nvPr/>
          </p:nvSpPr>
          <p:spPr>
            <a:xfrm>
              <a:off x="649094" y="-23418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956142" y="2508115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343062" y="3270946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564586" y="3245767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434401" y="1197349"/>
            <a:ext cx="54999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Tw Cen MT" panose="020B0602020104020603" pitchFamily="34" charset="0"/>
              </a:rPr>
              <a:t>Interreg NEXT Black Sea Basin Programme </a:t>
            </a:r>
          </a:p>
          <a:p>
            <a:endParaRPr lang="en-GB" sz="3200" b="1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pPr algn="just"/>
            <a:r>
              <a:rPr lang="en-GB" sz="2000" dirty="0">
                <a:latin typeface="Tw Cen MT" panose="020B0602020104020603" pitchFamily="34" charset="0"/>
              </a:rPr>
              <a:t>An Interreg Programme assuring the continuation of cooperation  within the Black Sea Basin, building upon the results and lessons learned under ENI CBC Black Sea Basin Programme 2014-2020 &amp; ENPI CBC Black Sea Basin Programme 2007-2013</a:t>
            </a:r>
          </a:p>
          <a:p>
            <a:pPr lvl="0"/>
            <a:endParaRPr lang="en-GB" sz="2000" dirty="0">
              <a:latin typeface="Tw Cen MT" panose="020B0602020104020603" pitchFamily="34" charset="0"/>
            </a:endParaRPr>
          </a:p>
          <a:p>
            <a:pPr lvl="0"/>
            <a:endParaRPr lang="en-GB" sz="2000" dirty="0">
              <a:latin typeface="Tw Cen MT" panose="020B0602020104020603" pitchFamily="34" charset="0"/>
            </a:endParaRPr>
          </a:p>
          <a:p>
            <a:endParaRPr lang="en-GB" sz="2000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endParaRPr lang="en-GB" sz="2000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1369893" y="3371442"/>
            <a:ext cx="1769535" cy="89720"/>
            <a:chOff x="2667000" y="4953000"/>
            <a:chExt cx="4953000" cy="3048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5" name="Oval 54"/>
            <p:cNvSpPr/>
            <p:nvPr/>
          </p:nvSpPr>
          <p:spPr>
            <a:xfrm>
              <a:off x="2667000" y="4953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0005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49530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4610100" y="4953000"/>
              <a:ext cx="304800" cy="3048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5943600" y="49530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295900" y="49530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629400" y="4953000"/>
              <a:ext cx="304800" cy="304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7315200" y="4953000"/>
              <a:ext cx="304800" cy="304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84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6200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373256" y="76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9264200" y="7634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9551977" y="1149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9871368" y="7634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10140500" y="27819"/>
            <a:ext cx="10020300" cy="6858000"/>
            <a:chOff x="688440" y="4401"/>
            <a:chExt cx="10020300" cy="6858000"/>
          </a:xfrm>
        </p:grpSpPr>
        <p:sp>
          <p:nvSpPr>
            <p:cNvPr id="50" name="Rectangle 49"/>
            <p:cNvSpPr/>
            <p:nvPr/>
          </p:nvSpPr>
          <p:spPr>
            <a:xfrm>
              <a:off x="688440" y="4401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956140" y="2508115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344308" y="3202569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1789686" y="3230554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0" y="507499"/>
            <a:ext cx="7313976" cy="637831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749300"/>
          </a:effectLst>
        </p:spPr>
      </p:pic>
      <p:grpSp>
        <p:nvGrpSpPr>
          <p:cNvPr id="174" name="Group 173"/>
          <p:cNvGrpSpPr/>
          <p:nvPr/>
        </p:nvGrpSpPr>
        <p:grpSpPr>
          <a:xfrm>
            <a:off x="4038866" y="3156747"/>
            <a:ext cx="319756" cy="326787"/>
            <a:chOff x="4038866" y="3156747"/>
            <a:chExt cx="319756" cy="32678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1" name="Oval 60"/>
            <p:cNvSpPr/>
            <p:nvPr/>
          </p:nvSpPr>
          <p:spPr>
            <a:xfrm rot="5400000">
              <a:off x="4126415" y="3222179"/>
              <a:ext cx="144656" cy="136054"/>
            </a:xfrm>
            <a:prstGeom prst="ellipse">
              <a:avLst/>
            </a:prstGeom>
            <a:solidFill>
              <a:srgbClr val="14E2F8"/>
            </a:soli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ardrop 59"/>
            <p:cNvSpPr/>
            <p:nvPr/>
          </p:nvSpPr>
          <p:spPr>
            <a:xfrm rot="2745406" flipV="1">
              <a:off x="4035350" y="3160263"/>
              <a:ext cx="326787" cy="319756"/>
            </a:xfrm>
            <a:prstGeom prst="teardrop">
              <a:avLst>
                <a:gd name="adj" fmla="val 147727"/>
              </a:avLst>
            </a:prstGeom>
            <a:solidFill>
              <a:srgbClr val="C41AA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03666" y="1491677"/>
            <a:ext cx="3946974" cy="1747386"/>
            <a:chOff x="203666" y="1491677"/>
            <a:chExt cx="3946974" cy="1747386"/>
          </a:xfrm>
        </p:grpSpPr>
        <p:grpSp>
          <p:nvGrpSpPr>
            <p:cNvPr id="62" name="Group 61"/>
            <p:cNvGrpSpPr/>
            <p:nvPr/>
          </p:nvGrpSpPr>
          <p:grpSpPr>
            <a:xfrm>
              <a:off x="1373623" y="1676344"/>
              <a:ext cx="2777017" cy="1562719"/>
              <a:chOff x="1373403" y="1643628"/>
              <a:chExt cx="2785239" cy="1466861"/>
            </a:xfrm>
          </p:grpSpPr>
          <p:cxnSp>
            <p:nvCxnSpPr>
              <p:cNvPr id="63" name="Straight Connector 62"/>
              <p:cNvCxnSpPr>
                <a:stCxn id="61" idx="3"/>
              </p:cNvCxnSpPr>
              <p:nvPr/>
            </p:nvCxnSpPr>
            <p:spPr>
              <a:xfrm flipH="1" flipV="1">
                <a:off x="2059204" y="1643628"/>
                <a:ext cx="2099438" cy="1466861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373403" y="1643628"/>
                <a:ext cx="685800" cy="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03666" y="1491677"/>
              <a:ext cx="1676401" cy="507831"/>
              <a:chOff x="203666" y="1491677"/>
              <a:chExt cx="1676401" cy="507831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03666" y="1491677"/>
                <a:ext cx="1104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Romania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3666" y="1722509"/>
                <a:ext cx="16764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Tw Cen MT" panose="020B0602020104020603" pitchFamily="34" charset="0"/>
                  </a:rPr>
                  <a:t>South-East Region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24349" y="3290206"/>
            <a:ext cx="4006367" cy="960126"/>
            <a:chOff x="124349" y="3290206"/>
            <a:chExt cx="4006367" cy="960126"/>
          </a:xfrm>
        </p:grpSpPr>
        <p:cxnSp>
          <p:nvCxnSpPr>
            <p:cNvPr id="71" name="Straight Connector 70"/>
            <p:cNvCxnSpPr>
              <a:stCxn id="61" idx="4"/>
            </p:cNvCxnSpPr>
            <p:nvPr/>
          </p:nvCxnSpPr>
          <p:spPr>
            <a:xfrm flipH="1">
              <a:off x="1100156" y="3290206"/>
              <a:ext cx="3030560" cy="443594"/>
            </a:xfrm>
            <a:prstGeom prst="line">
              <a:avLst/>
            </a:prstGeom>
            <a:ln>
              <a:solidFill>
                <a:srgbClr val="C41A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24349" y="3788667"/>
              <a:ext cx="167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200" dirty="0">
                  <a:latin typeface="Tw Cen MT" panose="020B0602020104020603" pitchFamily="34" charset="0"/>
                </a:rPr>
                <a:t>Severoiztochen and</a:t>
              </a:r>
            </a:p>
            <a:p>
              <a:r>
                <a:rPr lang="en-GB" sz="1200" dirty="0">
                  <a:latin typeface="Tw Cen MT" panose="020B0602020104020603" pitchFamily="34" charset="0"/>
                </a:rPr>
                <a:t>Yugoiztochen regions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4349" y="3548743"/>
              <a:ext cx="1104868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41AA4"/>
                  </a:solidFill>
                  <a:latin typeface="Tw Cen MT" panose="020B0602020104020603" pitchFamily="34" charset="0"/>
                </a:rPr>
                <a:t>Bulgaria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93273" y="364727"/>
            <a:ext cx="3605470" cy="2853151"/>
            <a:chOff x="593273" y="364727"/>
            <a:chExt cx="3605470" cy="2853151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72252" y="685800"/>
              <a:ext cx="2326491" cy="2532078"/>
              <a:chOff x="1872252" y="685800"/>
              <a:chExt cx="2326491" cy="2532078"/>
            </a:xfrm>
          </p:grpSpPr>
          <p:cxnSp>
            <p:nvCxnSpPr>
              <p:cNvPr id="67" name="Straight Connector 66"/>
              <p:cNvCxnSpPr>
                <a:stCxn id="61" idx="2"/>
              </p:cNvCxnSpPr>
              <p:nvPr/>
            </p:nvCxnSpPr>
            <p:spPr>
              <a:xfrm flipH="1" flipV="1">
                <a:off x="2222113" y="685800"/>
                <a:ext cx="1976630" cy="2532078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872252" y="687893"/>
                <a:ext cx="349860" cy="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593273" y="364727"/>
              <a:ext cx="1676401" cy="784830"/>
              <a:chOff x="593273" y="364727"/>
              <a:chExt cx="1676401" cy="784830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09601" y="364727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Republic of Moldova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93273" y="872558"/>
                <a:ext cx="16764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Tw Cen MT" panose="020B0602020104020603" pitchFamily="34" charset="0"/>
                  </a:rPr>
                  <a:t>The whole country</a:t>
                </a: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4266770" y="3290206"/>
            <a:ext cx="4674974" cy="1504128"/>
            <a:chOff x="4266770" y="3290206"/>
            <a:chExt cx="4674974" cy="1504128"/>
          </a:xfrm>
        </p:grpSpPr>
        <p:grpSp>
          <p:nvGrpSpPr>
            <p:cNvPr id="147" name="Group 146"/>
            <p:cNvGrpSpPr/>
            <p:nvPr/>
          </p:nvGrpSpPr>
          <p:grpSpPr>
            <a:xfrm>
              <a:off x="7247469" y="4284513"/>
              <a:ext cx="1694275" cy="509821"/>
              <a:chOff x="7247469" y="4284513"/>
              <a:chExt cx="1694275" cy="509821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7247469" y="4284513"/>
                <a:ext cx="1104868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Georgia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265343" y="4517335"/>
                <a:ext cx="16764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Tw Cen MT" panose="020B0602020104020603" pitchFamily="34" charset="0"/>
                  </a:rPr>
                  <a:t>The whole country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4266770" y="3290206"/>
              <a:ext cx="3048430" cy="1184807"/>
              <a:chOff x="4266770" y="3290206"/>
              <a:chExt cx="3048430" cy="1184807"/>
            </a:xfrm>
          </p:grpSpPr>
          <p:cxnSp>
            <p:nvCxnSpPr>
              <p:cNvPr id="106" name="Straight Connector 105"/>
              <p:cNvCxnSpPr>
                <a:stCxn id="61" idx="0"/>
              </p:cNvCxnSpPr>
              <p:nvPr/>
            </p:nvCxnSpPr>
            <p:spPr>
              <a:xfrm>
                <a:off x="4266770" y="3290206"/>
                <a:ext cx="2819830" cy="1184807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7086600" y="4475013"/>
                <a:ext cx="228600" cy="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/>
          <p:cNvGrpSpPr/>
          <p:nvPr/>
        </p:nvGrpSpPr>
        <p:grpSpPr>
          <a:xfrm>
            <a:off x="4246845" y="3341350"/>
            <a:ext cx="4897156" cy="2087214"/>
            <a:chOff x="4246845" y="3341350"/>
            <a:chExt cx="4897156" cy="2087214"/>
          </a:xfrm>
        </p:grpSpPr>
        <p:grpSp>
          <p:nvGrpSpPr>
            <p:cNvPr id="144" name="Group 143"/>
            <p:cNvGrpSpPr/>
            <p:nvPr/>
          </p:nvGrpSpPr>
          <p:grpSpPr>
            <a:xfrm>
              <a:off x="7467600" y="4925658"/>
              <a:ext cx="1676401" cy="502906"/>
              <a:chOff x="7467600" y="4925658"/>
              <a:chExt cx="1676401" cy="50290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67600" y="4925658"/>
                <a:ext cx="1104868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Armenia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467600" y="5151565"/>
                <a:ext cx="16764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Tw Cen MT" panose="020B0602020104020603" pitchFamily="34" charset="0"/>
                  </a:rPr>
                  <a:t>The whole country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4246845" y="3341350"/>
              <a:ext cx="3296955" cy="1764050"/>
              <a:chOff x="4246845" y="3341350"/>
              <a:chExt cx="3296955" cy="1764050"/>
            </a:xfrm>
          </p:grpSpPr>
          <p:cxnSp>
            <p:nvCxnSpPr>
              <p:cNvPr id="108" name="Straight Connector 107"/>
              <p:cNvCxnSpPr>
                <a:stCxn id="61" idx="7"/>
              </p:cNvCxnSpPr>
              <p:nvPr/>
            </p:nvCxnSpPr>
            <p:spPr>
              <a:xfrm>
                <a:off x="4246845" y="3341350"/>
                <a:ext cx="3000624" cy="176405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7247469" y="5105399"/>
                <a:ext cx="296331" cy="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148932" y="3341350"/>
            <a:ext cx="4001709" cy="2410380"/>
            <a:chOff x="148932" y="3341350"/>
            <a:chExt cx="4001709" cy="2410380"/>
          </a:xfrm>
        </p:grpSpPr>
        <p:grpSp>
          <p:nvGrpSpPr>
            <p:cNvPr id="137" name="Group 136"/>
            <p:cNvGrpSpPr/>
            <p:nvPr/>
          </p:nvGrpSpPr>
          <p:grpSpPr>
            <a:xfrm>
              <a:off x="148932" y="4800600"/>
              <a:ext cx="1676401" cy="951130"/>
              <a:chOff x="148932" y="4800600"/>
              <a:chExt cx="1676401" cy="95113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48932" y="4800600"/>
                <a:ext cx="1104868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Greece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48932" y="5105399"/>
                <a:ext cx="1676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1200" dirty="0" err="1">
                    <a:latin typeface="Tw Cen MT" panose="020B0602020104020603" pitchFamily="34" charset="0"/>
                  </a:rPr>
                  <a:t>Kentriki</a:t>
                </a:r>
                <a:r>
                  <a:rPr lang="en-GB" sz="1200" dirty="0">
                    <a:latin typeface="Tw Cen MT" panose="020B0602020104020603" pitchFamily="34" charset="0"/>
                  </a:rPr>
                  <a:t> Makedonia and</a:t>
                </a:r>
              </a:p>
              <a:p>
                <a:pPr algn="just"/>
                <a:r>
                  <a:rPr lang="en-GB" sz="1200" dirty="0" err="1">
                    <a:latin typeface="Tw Cen MT" panose="020B0602020104020603" pitchFamily="34" charset="0"/>
                  </a:rPr>
                  <a:t>Anatoliki</a:t>
                </a:r>
                <a:r>
                  <a:rPr lang="en-GB" sz="1200" dirty="0">
                    <a:latin typeface="Tw Cen MT" panose="020B0602020104020603" pitchFamily="34" charset="0"/>
                  </a:rPr>
                  <a:t> Makedonia </a:t>
                </a:r>
                <a:r>
                  <a:rPr lang="en-GB" sz="1200" dirty="0" err="1">
                    <a:latin typeface="Tw Cen MT" panose="020B0602020104020603" pitchFamily="34" charset="0"/>
                  </a:rPr>
                  <a:t>Thraki</a:t>
                </a:r>
                <a:r>
                  <a:rPr lang="en-GB" sz="1200" dirty="0">
                    <a:latin typeface="Tw Cen MT" panose="020B0602020104020603" pitchFamily="34" charset="0"/>
                  </a:rPr>
                  <a:t> regions</a:t>
                </a:r>
                <a:endParaRPr lang="en-GB" sz="1200" b="1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46512" y="3341350"/>
              <a:ext cx="3204129" cy="1649750"/>
              <a:chOff x="946512" y="3341350"/>
              <a:chExt cx="3204129" cy="1649750"/>
            </a:xfrm>
          </p:grpSpPr>
          <p:cxnSp>
            <p:nvCxnSpPr>
              <p:cNvPr id="77" name="Straight Connector 76"/>
              <p:cNvCxnSpPr>
                <a:stCxn id="61" idx="5"/>
                <a:endCxn id="75" idx="3"/>
              </p:cNvCxnSpPr>
              <p:nvPr/>
            </p:nvCxnSpPr>
            <p:spPr>
              <a:xfrm flipH="1">
                <a:off x="1253800" y="3341350"/>
                <a:ext cx="2896841" cy="164975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946512" y="4991100"/>
                <a:ext cx="307288" cy="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Group 167"/>
          <p:cNvGrpSpPr/>
          <p:nvPr/>
        </p:nvGrpSpPr>
        <p:grpSpPr>
          <a:xfrm>
            <a:off x="4198743" y="306893"/>
            <a:ext cx="4501571" cy="2910985"/>
            <a:chOff x="4198743" y="306893"/>
            <a:chExt cx="4501571" cy="2910985"/>
          </a:xfrm>
        </p:grpSpPr>
        <p:grpSp>
          <p:nvGrpSpPr>
            <p:cNvPr id="155" name="Group 154"/>
            <p:cNvGrpSpPr/>
            <p:nvPr/>
          </p:nvGrpSpPr>
          <p:grpSpPr>
            <a:xfrm>
              <a:off x="4198743" y="306893"/>
              <a:ext cx="4501571" cy="2910985"/>
              <a:chOff x="4198743" y="306893"/>
              <a:chExt cx="4501571" cy="2910985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5535339" y="306893"/>
                <a:ext cx="3164975" cy="711700"/>
                <a:chOff x="5535339" y="306893"/>
                <a:chExt cx="3164975" cy="711700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5535339" y="306893"/>
                  <a:ext cx="1104868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>
                      <a:solidFill>
                        <a:srgbClr val="C41AA4"/>
                      </a:solidFill>
                      <a:latin typeface="Tw Cen MT" panose="020B0602020104020603" pitchFamily="34" charset="0"/>
                    </a:rPr>
                    <a:t>Ukraine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360570" y="372262"/>
                  <a:ext cx="23397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GB" sz="1200" dirty="0">
                      <a:latin typeface="Tw Cen MT" panose="020B0602020104020603" pitchFamily="34" charset="0"/>
                    </a:rPr>
                    <a:t>Odessa oblast, Mykolaiv oblast, Kherson oblast, Zaporizhzhia oblast and Donetsk* oblast</a:t>
                  </a:r>
                  <a:endParaRPr lang="en-GB" sz="1200" b="1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4198743" y="497393"/>
                <a:ext cx="1374743" cy="2720485"/>
                <a:chOff x="4198743" y="497393"/>
                <a:chExt cx="1374743" cy="2720485"/>
              </a:xfrm>
            </p:grpSpPr>
            <p:cxnSp>
              <p:nvCxnSpPr>
                <p:cNvPr id="97" name="Straight Connector 96"/>
                <p:cNvCxnSpPr>
                  <a:stCxn id="61" idx="2"/>
                </p:cNvCxnSpPr>
                <p:nvPr/>
              </p:nvCxnSpPr>
              <p:spPr>
                <a:xfrm flipV="1">
                  <a:off x="4198743" y="497394"/>
                  <a:ext cx="1067455" cy="2720484"/>
                </a:xfrm>
                <a:prstGeom prst="line">
                  <a:avLst/>
                </a:prstGeom>
                <a:ln>
                  <a:solidFill>
                    <a:srgbClr val="C41A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5266198" y="497393"/>
                  <a:ext cx="307288" cy="0"/>
                </a:xfrm>
                <a:prstGeom prst="line">
                  <a:avLst/>
                </a:prstGeom>
                <a:ln>
                  <a:solidFill>
                    <a:srgbClr val="C41A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Box 135"/>
            <p:cNvSpPr txBox="1"/>
            <p:nvPr/>
          </p:nvSpPr>
          <p:spPr>
            <a:xfrm>
              <a:off x="6628450" y="1230062"/>
              <a:ext cx="2052024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dirty="0">
                  <a:latin typeface="Tw Cen MT" panose="020B0602020104020603" pitchFamily="34" charset="0"/>
                </a:rPr>
                <a:t>* According to the decision of Ukraine, submitted in the context of confirmation of the geographical coverage of the programme with a view to prepare the </a:t>
              </a:r>
            </a:p>
            <a:p>
              <a:pPr algn="just"/>
              <a:r>
                <a:rPr lang="en-GB" sz="900" dirty="0">
                  <a:latin typeface="Tw Cen MT" panose="020B0602020104020603" pitchFamily="34" charset="0"/>
                </a:rPr>
                <a:t>Implementing Act, the following districts from Donetsk are eligible: Bakhmut, Kramatorsk, Volnovakha, Mariupol, Pokrovsk.</a:t>
              </a:r>
            </a:p>
            <a:p>
              <a:pPr algn="just"/>
              <a:endParaRPr lang="en-GB" sz="9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331850" y="3362534"/>
            <a:ext cx="4983350" cy="3218823"/>
            <a:chOff x="2331850" y="3362534"/>
            <a:chExt cx="4983350" cy="3218823"/>
          </a:xfrm>
        </p:grpSpPr>
        <p:grpSp>
          <p:nvGrpSpPr>
            <p:cNvPr id="141" name="Group 140"/>
            <p:cNvGrpSpPr/>
            <p:nvPr/>
          </p:nvGrpSpPr>
          <p:grpSpPr>
            <a:xfrm>
              <a:off x="2331850" y="3362534"/>
              <a:ext cx="1866893" cy="2447030"/>
              <a:chOff x="2331850" y="3362534"/>
              <a:chExt cx="1866893" cy="2447030"/>
            </a:xfrm>
          </p:grpSpPr>
          <p:cxnSp>
            <p:nvCxnSpPr>
              <p:cNvPr id="80" name="Straight Connector 79"/>
              <p:cNvCxnSpPr>
                <a:stCxn id="61" idx="6"/>
                <a:endCxn id="86" idx="0"/>
              </p:cNvCxnSpPr>
              <p:nvPr/>
            </p:nvCxnSpPr>
            <p:spPr>
              <a:xfrm flipH="1">
                <a:off x="2884284" y="3362534"/>
                <a:ext cx="1314459" cy="2066030"/>
              </a:xfrm>
              <a:prstGeom prst="line">
                <a:avLst/>
              </a:prstGeom>
              <a:ln>
                <a:solidFill>
                  <a:srgbClr val="C41A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331850" y="5428564"/>
                <a:ext cx="1104868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T</a:t>
                </a:r>
                <a:r>
                  <a:rPr lang="tr-TR" b="1" dirty="0">
                    <a:solidFill>
                      <a:srgbClr val="D143A8"/>
                    </a:solidFill>
                    <a:latin typeface="Tw Cen MT" panose="020B0602020104020603" pitchFamily="34" charset="0"/>
                  </a:rPr>
                  <a:t>ü</a:t>
                </a:r>
                <a:r>
                  <a:rPr lang="en-GB" b="1" dirty="0">
                    <a:solidFill>
                      <a:srgbClr val="C41AA4"/>
                    </a:solidFill>
                    <a:latin typeface="Tw Cen MT" panose="020B0602020104020603" pitchFamily="34" charset="0"/>
                  </a:rPr>
                  <a:t>rkiye </a:t>
                </a: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2355579" y="5750360"/>
              <a:ext cx="49596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1200" dirty="0">
                  <a:latin typeface="Tw Cen MT" panose="020B0602020104020603" pitchFamily="34" charset="0"/>
                </a:rPr>
                <a:t>TR10 (İstanbul), TR21 (Tekirdağ, Edirne, Kırklareli), TR42 (Kocaeli, Sakarya, Düzce, Bolu, Yalova), TR81 (Zonguldak, Karabük, Bartın), TR82 (Kastamonu, Çankırı, Sinop), </a:t>
              </a:r>
              <a:r>
                <a:rPr lang="de-DE" sz="1200" dirty="0">
                  <a:latin typeface="Tw Cen MT" panose="020B0602020104020603" pitchFamily="34" charset="0"/>
                </a:rPr>
                <a:t>TR83 (Samsun, Tokat, Çorum, Amasya), </a:t>
              </a:r>
              <a:r>
                <a:rPr lang="en-GB" sz="1200" dirty="0">
                  <a:latin typeface="Tw Cen MT" panose="020B0602020104020603" pitchFamily="34" charset="0"/>
                </a:rPr>
                <a:t>TR90 (Trabzon, Ordu, Giresun, Rize, Artvin, Gümüşhane)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456183" y="3704320"/>
            <a:ext cx="167866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w Cen MT" panose="020B0602020104020603" pitchFamily="34" charset="0"/>
              </a:rPr>
              <a:t>Black Sea Basin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w Cen MT" panose="020B0602020104020603" pitchFamily="34" charset="0"/>
              </a:rPr>
              <a:t>eligible area</a:t>
            </a:r>
          </a:p>
        </p:txBody>
      </p:sp>
      <p:sp>
        <p:nvSpPr>
          <p:cNvPr id="173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0800000">
            <a:off x="8023346" y="3181310"/>
            <a:ext cx="422026" cy="44768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236723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373256" y="203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698791" y="0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8191500" y="1149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8496300" y="7634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8839200" y="7634"/>
            <a:ext cx="10020300" cy="6858000"/>
            <a:chOff x="618140" y="-15784"/>
            <a:chExt cx="10020300" cy="6858000"/>
          </a:xfrm>
        </p:grpSpPr>
        <p:sp>
          <p:nvSpPr>
            <p:cNvPr id="50" name="Rectangle 49"/>
            <p:cNvSpPr/>
            <p:nvPr/>
          </p:nvSpPr>
          <p:spPr>
            <a:xfrm>
              <a:off x="618140" y="-15784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885840" y="2525286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340684" y="3208854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434806" y="3229275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E1B0EF-C275-4B43-BF50-4AB049278F3A}"/>
              </a:ext>
            </a:extLst>
          </p:cNvPr>
          <p:cNvGrpSpPr/>
          <p:nvPr/>
        </p:nvGrpSpPr>
        <p:grpSpPr>
          <a:xfrm>
            <a:off x="3053813" y="3308370"/>
            <a:ext cx="1418252" cy="1877292"/>
            <a:chOff x="2302278" y="1345094"/>
            <a:chExt cx="1418252" cy="194771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BCDDEEF7-5E5E-4A80-A37D-4CC54A37871F}"/>
                </a:ext>
              </a:extLst>
            </p:cNvPr>
            <p:cNvSpPr/>
            <p:nvPr/>
          </p:nvSpPr>
          <p:spPr>
            <a:xfrm>
              <a:off x="2302278" y="1345094"/>
              <a:ext cx="1418252" cy="1947718"/>
            </a:xfrm>
            <a:prstGeom prst="round2SameRect">
              <a:avLst/>
            </a:prstGeom>
            <a:solidFill>
              <a:srgbClr val="FF33C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2481244" y="1664595"/>
              <a:ext cx="1147570" cy="156966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65.05 mil. Euro</a:t>
              </a:r>
            </a:p>
            <a:p>
              <a:pPr algn="ctr"/>
              <a:endParaRPr lang="en-US" sz="24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1FEF76-6374-47E7-A573-A655D236F2A9}"/>
              </a:ext>
            </a:extLst>
          </p:cNvPr>
          <p:cNvGrpSpPr/>
          <p:nvPr/>
        </p:nvGrpSpPr>
        <p:grpSpPr>
          <a:xfrm>
            <a:off x="6053298" y="3352099"/>
            <a:ext cx="1418252" cy="1679195"/>
            <a:chOff x="2302278" y="1345094"/>
            <a:chExt cx="1418252" cy="1947718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5" name="Rectangle: Top Corners Rounded 65">
              <a:extLst>
                <a:ext uri="{FF2B5EF4-FFF2-40B4-BE49-F238E27FC236}">
                  <a16:creationId xmlns:a16="http://schemas.microsoft.com/office/drawing/2014/main" id="{8F663F30-280D-44CA-9FF7-084ACADEE6F0}"/>
                </a:ext>
              </a:extLst>
            </p:cNvPr>
            <p:cNvSpPr/>
            <p:nvPr/>
          </p:nvSpPr>
          <p:spPr>
            <a:xfrm>
              <a:off x="2302278" y="1345094"/>
              <a:ext cx="1418252" cy="1947718"/>
            </a:xfrm>
            <a:prstGeom prst="round2Same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DD9763-28DC-4099-A6B5-0AA6075CDFEE}"/>
                </a:ext>
              </a:extLst>
            </p:cNvPr>
            <p:cNvSpPr txBox="1"/>
            <p:nvPr/>
          </p:nvSpPr>
          <p:spPr>
            <a:xfrm>
              <a:off x="2481244" y="1664595"/>
              <a:ext cx="1060315" cy="963883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10 %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E1FEF76-6374-47E7-A573-A655D236F2A9}"/>
              </a:ext>
            </a:extLst>
          </p:cNvPr>
          <p:cNvGrpSpPr/>
          <p:nvPr/>
        </p:nvGrpSpPr>
        <p:grpSpPr>
          <a:xfrm>
            <a:off x="4602383" y="232788"/>
            <a:ext cx="1418252" cy="1679195"/>
            <a:chOff x="2432595" y="1345094"/>
            <a:chExt cx="1418252" cy="1947718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1" name="Rectangle: Top Corners Rounded 65">
              <a:extLst>
                <a:ext uri="{FF2B5EF4-FFF2-40B4-BE49-F238E27FC236}">
                  <a16:creationId xmlns:a16="http://schemas.microsoft.com/office/drawing/2014/main" id="{8F663F30-280D-44CA-9FF7-084ACADEE6F0}"/>
                </a:ext>
              </a:extLst>
            </p:cNvPr>
            <p:cNvSpPr/>
            <p:nvPr/>
          </p:nvSpPr>
          <p:spPr>
            <a:xfrm>
              <a:off x="2432595" y="1345094"/>
              <a:ext cx="1418252" cy="1947718"/>
            </a:xfrm>
            <a:prstGeom prst="round2Same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ADD9763-28DC-4099-A6B5-0AA6075CDFEE}"/>
                </a:ext>
              </a:extLst>
            </p:cNvPr>
            <p:cNvSpPr txBox="1"/>
            <p:nvPr/>
          </p:nvSpPr>
          <p:spPr>
            <a:xfrm>
              <a:off x="2578907" y="1664594"/>
              <a:ext cx="1060315" cy="12003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72.28 mil. Euro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82394" y="1873518"/>
            <a:ext cx="960717" cy="1180061"/>
            <a:chOff x="2314675" y="1809277"/>
            <a:chExt cx="960717" cy="118006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Chevron 20"/>
            <p:cNvSpPr/>
            <p:nvPr/>
          </p:nvSpPr>
          <p:spPr>
            <a:xfrm rot="18936287">
              <a:off x="2832233" y="1809277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 rot="18323253">
              <a:off x="2571148" y="2112720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 rot="17553951">
              <a:off x="2373639" y="2487215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9221" y="1911983"/>
            <a:ext cx="924853" cy="1253569"/>
            <a:chOff x="5012790" y="1832002"/>
            <a:chExt cx="924853" cy="125356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9" name="Chevron 88"/>
            <p:cNvSpPr/>
            <p:nvPr/>
          </p:nvSpPr>
          <p:spPr>
            <a:xfrm rot="14415219">
              <a:off x="5271476" y="2163579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 rot="15508061">
              <a:off x="5435519" y="2583448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1" name="Chevron 90"/>
            <p:cNvSpPr/>
            <p:nvPr/>
          </p:nvSpPr>
          <p:spPr>
            <a:xfrm rot="13393502">
              <a:off x="5012790" y="1832002"/>
              <a:ext cx="443159" cy="56108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66800" y="285212"/>
            <a:ext cx="2024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* Interreg NEXT Black Sea Basin Programme is supported by: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latin typeface="Tw Cen MT" panose="020B0602020104020603" pitchFamily="34" charset="0"/>
              </a:rPr>
              <a:t>ERDF</a:t>
            </a:r>
            <a:r>
              <a:rPr lang="en-GB" dirty="0">
                <a:latin typeface="Tw Cen MT" panose="020B0602020104020603" pitchFamily="34" charset="0"/>
              </a:rPr>
              <a:t> (</a:t>
            </a:r>
            <a:r>
              <a:rPr lang="en-US" dirty="0">
                <a:latin typeface="Tw Cen MT" panose="020B0602020104020603" pitchFamily="34" charset="0"/>
              </a:rPr>
              <a:t>European Regional Development Fund)</a:t>
            </a:r>
            <a:endParaRPr lang="en-GB" dirty="0">
              <a:latin typeface="Tw Cen MT" panose="020B06020201040206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latin typeface="Tw Cen MT" panose="020B0602020104020603" pitchFamily="34" charset="0"/>
              </a:rPr>
              <a:t>NDICI – Global Europe</a:t>
            </a:r>
            <a:r>
              <a:rPr lang="en-GB" dirty="0">
                <a:latin typeface="Tw Cen MT" panose="020B0602020104020603" pitchFamily="34" charset="0"/>
              </a:rPr>
              <a:t> (Neighbourhood, Development and International Cooperation Instrument)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latin typeface="Tw Cen MT" panose="020B0602020104020603" pitchFamily="34" charset="0"/>
              </a:rPr>
              <a:t>IPA</a:t>
            </a:r>
            <a:r>
              <a:rPr lang="en-GB" dirty="0">
                <a:latin typeface="Tw Cen MT" panose="020B0602020104020603" pitchFamily="34" charset="0"/>
              </a:rPr>
              <a:t> (</a:t>
            </a:r>
            <a:r>
              <a:rPr lang="en-US" dirty="0">
                <a:latin typeface="Tw Cen MT" panose="020B0602020104020603" pitchFamily="34" charset="0"/>
              </a:rPr>
              <a:t>Instrument for Pre-Accession Assistance)</a:t>
            </a:r>
            <a:endParaRPr lang="en-GB" dirty="0">
              <a:latin typeface="Tw Cen MT" panose="020B0602020104020603" pitchFamily="34" charset="0"/>
            </a:endParaRPr>
          </a:p>
          <a:p>
            <a:endParaRPr lang="en-GB" dirty="0">
              <a:latin typeface="Tw Cen MT" panose="020B0602020104020603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C7C8E1-7278-45E4-B3E5-1AC0DA0DD690}"/>
              </a:ext>
            </a:extLst>
          </p:cNvPr>
          <p:cNvGrpSpPr/>
          <p:nvPr/>
        </p:nvGrpSpPr>
        <p:grpSpPr>
          <a:xfrm>
            <a:off x="3053812" y="4713591"/>
            <a:ext cx="1418253" cy="1932327"/>
            <a:chOff x="2302278" y="2400348"/>
            <a:chExt cx="1418253" cy="268721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F0647FAE-380C-400C-83AD-A9E6AC0956E5}"/>
                </a:ext>
              </a:extLst>
            </p:cNvPr>
            <p:cNvSpPr/>
            <p:nvPr/>
          </p:nvSpPr>
          <p:spPr>
            <a:xfrm flipV="1">
              <a:off x="2302278" y="2400348"/>
              <a:ext cx="1418253" cy="2687217"/>
            </a:xfrm>
            <a:custGeom>
              <a:avLst/>
              <a:gdLst>
                <a:gd name="connsiteX0" fmla="*/ 0 w 1418253"/>
                <a:gd name="connsiteY0" fmla="*/ 2687217 h 2687217"/>
                <a:gd name="connsiteX1" fmla="*/ 188768 w 1418253"/>
                <a:gd name="connsiteY1" fmla="*/ 2687217 h 2687217"/>
                <a:gd name="connsiteX2" fmla="*/ 188768 w 1418253"/>
                <a:gd name="connsiteY2" fmla="*/ 2687216 h 2687217"/>
                <a:gd name="connsiteX3" fmla="*/ 260479 w 1418253"/>
                <a:gd name="connsiteY3" fmla="*/ 2687216 h 2687217"/>
                <a:gd name="connsiteX4" fmla="*/ 261215 w 1418253"/>
                <a:gd name="connsiteY4" fmla="*/ 2679683 h 2687217"/>
                <a:gd name="connsiteX5" fmla="*/ 709126 w 1418253"/>
                <a:gd name="connsiteY5" fmla="*/ 2302974 h 2687217"/>
                <a:gd name="connsiteX6" fmla="*/ 1157037 w 1418253"/>
                <a:gd name="connsiteY6" fmla="*/ 2679683 h 2687217"/>
                <a:gd name="connsiteX7" fmla="*/ 1157773 w 1418253"/>
                <a:gd name="connsiteY7" fmla="*/ 2687216 h 2687217"/>
                <a:gd name="connsiteX8" fmla="*/ 1232626 w 1418253"/>
                <a:gd name="connsiteY8" fmla="*/ 2687216 h 2687217"/>
                <a:gd name="connsiteX9" fmla="*/ 1232626 w 1418253"/>
                <a:gd name="connsiteY9" fmla="*/ 2687217 h 2687217"/>
                <a:gd name="connsiteX10" fmla="*/ 1418253 w 1418253"/>
                <a:gd name="connsiteY10" fmla="*/ 2687217 h 2687217"/>
                <a:gd name="connsiteX11" fmla="*/ 1418253 w 1418253"/>
                <a:gd name="connsiteY11" fmla="*/ 279006 h 2687217"/>
                <a:gd name="connsiteX12" fmla="*/ 1181873 w 1418253"/>
                <a:gd name="connsiteY12" fmla="*/ 0 h 2687217"/>
                <a:gd name="connsiteX13" fmla="*/ 236380 w 1418253"/>
                <a:gd name="connsiteY13" fmla="*/ 0 h 2687217"/>
                <a:gd name="connsiteX14" fmla="*/ 0 w 1418253"/>
                <a:gd name="connsiteY14" fmla="*/ 279006 h 268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253" h="2687217">
                  <a:moveTo>
                    <a:pt x="0" y="2687217"/>
                  </a:moveTo>
                  <a:lnTo>
                    <a:pt x="188768" y="2687217"/>
                  </a:lnTo>
                  <a:lnTo>
                    <a:pt x="188768" y="2687216"/>
                  </a:lnTo>
                  <a:lnTo>
                    <a:pt x="260479" y="2687216"/>
                  </a:lnTo>
                  <a:lnTo>
                    <a:pt x="261215" y="2679683"/>
                  </a:lnTo>
                  <a:cubicBezTo>
                    <a:pt x="303847" y="2464696"/>
                    <a:pt x="488184" y="2302974"/>
                    <a:pt x="709126" y="2302974"/>
                  </a:cubicBezTo>
                  <a:cubicBezTo>
                    <a:pt x="930068" y="2302974"/>
                    <a:pt x="1114405" y="2464696"/>
                    <a:pt x="1157037" y="2679683"/>
                  </a:cubicBezTo>
                  <a:lnTo>
                    <a:pt x="1157773" y="2687216"/>
                  </a:lnTo>
                  <a:lnTo>
                    <a:pt x="1232626" y="2687216"/>
                  </a:lnTo>
                  <a:lnTo>
                    <a:pt x="1232626" y="2687217"/>
                  </a:lnTo>
                  <a:lnTo>
                    <a:pt x="1418253" y="2687217"/>
                  </a:lnTo>
                  <a:lnTo>
                    <a:pt x="1418253" y="279006"/>
                  </a:lnTo>
                  <a:cubicBezTo>
                    <a:pt x="1418253" y="124916"/>
                    <a:pt x="1312422" y="0"/>
                    <a:pt x="1181873" y="0"/>
                  </a:cubicBezTo>
                  <a:lnTo>
                    <a:pt x="236380" y="0"/>
                  </a:lnTo>
                  <a:cubicBezTo>
                    <a:pt x="105831" y="0"/>
                    <a:pt x="0" y="124916"/>
                    <a:pt x="0" y="2790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155D65-4363-459F-900D-04E2E6E3D8B3}"/>
                </a:ext>
              </a:extLst>
            </p:cNvPr>
            <p:cNvSpPr txBox="1"/>
            <p:nvPr/>
          </p:nvSpPr>
          <p:spPr>
            <a:xfrm>
              <a:off x="2481246" y="3056323"/>
              <a:ext cx="1147570" cy="115563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Interreg Funds </a:t>
              </a:r>
              <a:r>
                <a:rPr lang="en-US" dirty="0">
                  <a:latin typeface="Tw Cen MT" panose="020B0602020104020603" pitchFamily="34" charset="0"/>
                </a:rPr>
                <a:t>*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4BC374-A282-458D-8166-C5069FBDCE0B}"/>
              </a:ext>
            </a:extLst>
          </p:cNvPr>
          <p:cNvGrpSpPr/>
          <p:nvPr/>
        </p:nvGrpSpPr>
        <p:grpSpPr>
          <a:xfrm>
            <a:off x="6053294" y="4751573"/>
            <a:ext cx="1418256" cy="1932327"/>
            <a:chOff x="2302278" y="2400348"/>
            <a:chExt cx="1418256" cy="2687217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8" name="Freeform: Shape 69">
              <a:extLst>
                <a:ext uri="{FF2B5EF4-FFF2-40B4-BE49-F238E27FC236}">
                  <a16:creationId xmlns:a16="http://schemas.microsoft.com/office/drawing/2014/main" id="{690107C3-9FF0-42DE-A7D2-EA3B3CB946EF}"/>
                </a:ext>
              </a:extLst>
            </p:cNvPr>
            <p:cNvSpPr/>
            <p:nvPr/>
          </p:nvSpPr>
          <p:spPr>
            <a:xfrm flipV="1">
              <a:off x="2302278" y="2400348"/>
              <a:ext cx="1418253" cy="2687217"/>
            </a:xfrm>
            <a:custGeom>
              <a:avLst/>
              <a:gdLst>
                <a:gd name="connsiteX0" fmla="*/ 0 w 1418253"/>
                <a:gd name="connsiteY0" fmla="*/ 2687217 h 2687217"/>
                <a:gd name="connsiteX1" fmla="*/ 188768 w 1418253"/>
                <a:gd name="connsiteY1" fmla="*/ 2687217 h 2687217"/>
                <a:gd name="connsiteX2" fmla="*/ 188768 w 1418253"/>
                <a:gd name="connsiteY2" fmla="*/ 2687216 h 2687217"/>
                <a:gd name="connsiteX3" fmla="*/ 260479 w 1418253"/>
                <a:gd name="connsiteY3" fmla="*/ 2687216 h 2687217"/>
                <a:gd name="connsiteX4" fmla="*/ 261215 w 1418253"/>
                <a:gd name="connsiteY4" fmla="*/ 2679683 h 2687217"/>
                <a:gd name="connsiteX5" fmla="*/ 709126 w 1418253"/>
                <a:gd name="connsiteY5" fmla="*/ 2302974 h 2687217"/>
                <a:gd name="connsiteX6" fmla="*/ 1157037 w 1418253"/>
                <a:gd name="connsiteY6" fmla="*/ 2679683 h 2687217"/>
                <a:gd name="connsiteX7" fmla="*/ 1157773 w 1418253"/>
                <a:gd name="connsiteY7" fmla="*/ 2687216 h 2687217"/>
                <a:gd name="connsiteX8" fmla="*/ 1232626 w 1418253"/>
                <a:gd name="connsiteY8" fmla="*/ 2687216 h 2687217"/>
                <a:gd name="connsiteX9" fmla="*/ 1232626 w 1418253"/>
                <a:gd name="connsiteY9" fmla="*/ 2687217 h 2687217"/>
                <a:gd name="connsiteX10" fmla="*/ 1418253 w 1418253"/>
                <a:gd name="connsiteY10" fmla="*/ 2687217 h 2687217"/>
                <a:gd name="connsiteX11" fmla="*/ 1418253 w 1418253"/>
                <a:gd name="connsiteY11" fmla="*/ 279006 h 2687217"/>
                <a:gd name="connsiteX12" fmla="*/ 1181873 w 1418253"/>
                <a:gd name="connsiteY12" fmla="*/ 0 h 2687217"/>
                <a:gd name="connsiteX13" fmla="*/ 236380 w 1418253"/>
                <a:gd name="connsiteY13" fmla="*/ 0 h 2687217"/>
                <a:gd name="connsiteX14" fmla="*/ 0 w 1418253"/>
                <a:gd name="connsiteY14" fmla="*/ 279006 h 268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253" h="2687217">
                  <a:moveTo>
                    <a:pt x="0" y="2687217"/>
                  </a:moveTo>
                  <a:lnTo>
                    <a:pt x="188768" y="2687217"/>
                  </a:lnTo>
                  <a:lnTo>
                    <a:pt x="188768" y="2687216"/>
                  </a:lnTo>
                  <a:lnTo>
                    <a:pt x="260479" y="2687216"/>
                  </a:lnTo>
                  <a:lnTo>
                    <a:pt x="261215" y="2679683"/>
                  </a:lnTo>
                  <a:cubicBezTo>
                    <a:pt x="303847" y="2464696"/>
                    <a:pt x="488184" y="2302974"/>
                    <a:pt x="709126" y="2302974"/>
                  </a:cubicBezTo>
                  <a:cubicBezTo>
                    <a:pt x="930068" y="2302974"/>
                    <a:pt x="1114405" y="2464696"/>
                    <a:pt x="1157037" y="2679683"/>
                  </a:cubicBezTo>
                  <a:lnTo>
                    <a:pt x="1157773" y="2687216"/>
                  </a:lnTo>
                  <a:lnTo>
                    <a:pt x="1232626" y="2687216"/>
                  </a:lnTo>
                  <a:lnTo>
                    <a:pt x="1232626" y="2687217"/>
                  </a:lnTo>
                  <a:lnTo>
                    <a:pt x="1418253" y="2687217"/>
                  </a:lnTo>
                  <a:lnTo>
                    <a:pt x="1418253" y="279006"/>
                  </a:lnTo>
                  <a:cubicBezTo>
                    <a:pt x="1418253" y="124916"/>
                    <a:pt x="1312422" y="0"/>
                    <a:pt x="1181873" y="0"/>
                  </a:cubicBezTo>
                  <a:lnTo>
                    <a:pt x="236380" y="0"/>
                  </a:lnTo>
                  <a:cubicBezTo>
                    <a:pt x="105831" y="0"/>
                    <a:pt x="0" y="124916"/>
                    <a:pt x="0" y="27900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12FAE5F-4778-492D-BE34-6C11C723C01B}"/>
                </a:ext>
              </a:extLst>
            </p:cNvPr>
            <p:cNvSpPr txBox="1"/>
            <p:nvPr/>
          </p:nvSpPr>
          <p:spPr>
            <a:xfrm>
              <a:off x="2302278" y="3056323"/>
              <a:ext cx="1418256" cy="115563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Co-financing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4BC374-A282-458D-8166-C5069FBDCE0B}"/>
              </a:ext>
            </a:extLst>
          </p:cNvPr>
          <p:cNvGrpSpPr/>
          <p:nvPr/>
        </p:nvGrpSpPr>
        <p:grpSpPr>
          <a:xfrm>
            <a:off x="4602384" y="1440284"/>
            <a:ext cx="1418253" cy="1932327"/>
            <a:chOff x="2302278" y="2400348"/>
            <a:chExt cx="1418253" cy="2687217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7" name="Freeform: Shape 69">
              <a:extLst>
                <a:ext uri="{FF2B5EF4-FFF2-40B4-BE49-F238E27FC236}">
                  <a16:creationId xmlns:a16="http://schemas.microsoft.com/office/drawing/2014/main" id="{690107C3-9FF0-42DE-A7D2-EA3B3CB946EF}"/>
                </a:ext>
              </a:extLst>
            </p:cNvPr>
            <p:cNvSpPr/>
            <p:nvPr/>
          </p:nvSpPr>
          <p:spPr>
            <a:xfrm flipV="1">
              <a:off x="2302278" y="2400348"/>
              <a:ext cx="1418253" cy="2687217"/>
            </a:xfrm>
            <a:custGeom>
              <a:avLst/>
              <a:gdLst>
                <a:gd name="connsiteX0" fmla="*/ 0 w 1418253"/>
                <a:gd name="connsiteY0" fmla="*/ 2687217 h 2687217"/>
                <a:gd name="connsiteX1" fmla="*/ 188768 w 1418253"/>
                <a:gd name="connsiteY1" fmla="*/ 2687217 h 2687217"/>
                <a:gd name="connsiteX2" fmla="*/ 188768 w 1418253"/>
                <a:gd name="connsiteY2" fmla="*/ 2687216 h 2687217"/>
                <a:gd name="connsiteX3" fmla="*/ 260479 w 1418253"/>
                <a:gd name="connsiteY3" fmla="*/ 2687216 h 2687217"/>
                <a:gd name="connsiteX4" fmla="*/ 261215 w 1418253"/>
                <a:gd name="connsiteY4" fmla="*/ 2679683 h 2687217"/>
                <a:gd name="connsiteX5" fmla="*/ 709126 w 1418253"/>
                <a:gd name="connsiteY5" fmla="*/ 2302974 h 2687217"/>
                <a:gd name="connsiteX6" fmla="*/ 1157037 w 1418253"/>
                <a:gd name="connsiteY6" fmla="*/ 2679683 h 2687217"/>
                <a:gd name="connsiteX7" fmla="*/ 1157773 w 1418253"/>
                <a:gd name="connsiteY7" fmla="*/ 2687216 h 2687217"/>
                <a:gd name="connsiteX8" fmla="*/ 1232626 w 1418253"/>
                <a:gd name="connsiteY8" fmla="*/ 2687216 h 2687217"/>
                <a:gd name="connsiteX9" fmla="*/ 1232626 w 1418253"/>
                <a:gd name="connsiteY9" fmla="*/ 2687217 h 2687217"/>
                <a:gd name="connsiteX10" fmla="*/ 1418253 w 1418253"/>
                <a:gd name="connsiteY10" fmla="*/ 2687217 h 2687217"/>
                <a:gd name="connsiteX11" fmla="*/ 1418253 w 1418253"/>
                <a:gd name="connsiteY11" fmla="*/ 279006 h 2687217"/>
                <a:gd name="connsiteX12" fmla="*/ 1181873 w 1418253"/>
                <a:gd name="connsiteY12" fmla="*/ 0 h 2687217"/>
                <a:gd name="connsiteX13" fmla="*/ 236380 w 1418253"/>
                <a:gd name="connsiteY13" fmla="*/ 0 h 2687217"/>
                <a:gd name="connsiteX14" fmla="*/ 0 w 1418253"/>
                <a:gd name="connsiteY14" fmla="*/ 279006 h 268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253" h="2687217">
                  <a:moveTo>
                    <a:pt x="0" y="2687217"/>
                  </a:moveTo>
                  <a:lnTo>
                    <a:pt x="188768" y="2687217"/>
                  </a:lnTo>
                  <a:lnTo>
                    <a:pt x="188768" y="2687216"/>
                  </a:lnTo>
                  <a:lnTo>
                    <a:pt x="260479" y="2687216"/>
                  </a:lnTo>
                  <a:lnTo>
                    <a:pt x="261215" y="2679683"/>
                  </a:lnTo>
                  <a:cubicBezTo>
                    <a:pt x="303847" y="2464696"/>
                    <a:pt x="488184" y="2302974"/>
                    <a:pt x="709126" y="2302974"/>
                  </a:cubicBezTo>
                  <a:cubicBezTo>
                    <a:pt x="930068" y="2302974"/>
                    <a:pt x="1114405" y="2464696"/>
                    <a:pt x="1157037" y="2679683"/>
                  </a:cubicBezTo>
                  <a:lnTo>
                    <a:pt x="1157773" y="2687216"/>
                  </a:lnTo>
                  <a:lnTo>
                    <a:pt x="1232626" y="2687216"/>
                  </a:lnTo>
                  <a:lnTo>
                    <a:pt x="1232626" y="2687217"/>
                  </a:lnTo>
                  <a:lnTo>
                    <a:pt x="1418253" y="2687217"/>
                  </a:lnTo>
                  <a:lnTo>
                    <a:pt x="1418253" y="279006"/>
                  </a:lnTo>
                  <a:cubicBezTo>
                    <a:pt x="1418253" y="124916"/>
                    <a:pt x="1312422" y="0"/>
                    <a:pt x="1181873" y="0"/>
                  </a:cubicBezTo>
                  <a:lnTo>
                    <a:pt x="236380" y="0"/>
                  </a:lnTo>
                  <a:cubicBezTo>
                    <a:pt x="105831" y="0"/>
                    <a:pt x="0" y="124916"/>
                    <a:pt x="0" y="27900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12FAE5F-4778-492D-BE34-6C11C723C01B}"/>
                </a:ext>
              </a:extLst>
            </p:cNvPr>
            <p:cNvSpPr txBox="1"/>
            <p:nvPr/>
          </p:nvSpPr>
          <p:spPr>
            <a:xfrm>
              <a:off x="2481246" y="3056322"/>
              <a:ext cx="1060315" cy="83099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Total Budget</a:t>
              </a:r>
            </a:p>
          </p:txBody>
        </p:sp>
      </p:grpSp>
      <p:sp>
        <p:nvSpPr>
          <p:cNvPr id="104" name="Frame 17">
            <a:extLst>
              <a:ext uri="{FF2B5EF4-FFF2-40B4-BE49-F238E27FC236}">
                <a16:creationId xmlns:a16="http://schemas.microsoft.com/office/drawing/2014/main" id="{24847C50-B53E-46FD-A436-C1BF523DEFF0}"/>
              </a:ext>
            </a:extLst>
          </p:cNvPr>
          <p:cNvSpPr/>
          <p:nvPr/>
        </p:nvSpPr>
        <p:spPr>
          <a:xfrm>
            <a:off x="3613421" y="6084686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14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Frame 17">
            <a:extLst>
              <a:ext uri="{FF2B5EF4-FFF2-40B4-BE49-F238E27FC236}">
                <a16:creationId xmlns:a16="http://schemas.microsoft.com/office/drawing/2014/main" id="{24847C50-B53E-46FD-A436-C1BF523DEFF0}"/>
              </a:ext>
            </a:extLst>
          </p:cNvPr>
          <p:cNvSpPr/>
          <p:nvPr/>
        </p:nvSpPr>
        <p:spPr>
          <a:xfrm>
            <a:off x="6610881" y="60846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24847C50-B53E-46FD-A436-C1BF523DEFF0}"/>
              </a:ext>
            </a:extLst>
          </p:cNvPr>
          <p:cNvSpPr/>
          <p:nvPr/>
        </p:nvSpPr>
        <p:spPr>
          <a:xfrm>
            <a:off x="5116883" y="2817737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BC8F3543-3023-447D-8482-A7A90211BAD2}"/>
              </a:ext>
            </a:extLst>
          </p:cNvPr>
          <p:cNvSpPr/>
          <p:nvPr/>
        </p:nvSpPr>
        <p:spPr>
          <a:xfrm rot="16200000">
            <a:off x="7818852" y="331972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4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6200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373256" y="203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759220" y="20334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1092556" y="20334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9486900" y="7634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9867900" y="0"/>
            <a:ext cx="10020300" cy="6858000"/>
            <a:chOff x="607966" y="-23418"/>
            <a:chExt cx="10020300" cy="6858000"/>
          </a:xfrm>
        </p:grpSpPr>
        <p:sp>
          <p:nvSpPr>
            <p:cNvPr id="50" name="Rectangle 49"/>
            <p:cNvSpPr/>
            <p:nvPr/>
          </p:nvSpPr>
          <p:spPr>
            <a:xfrm>
              <a:off x="607966" y="-23418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875666" y="2511516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286352" y="3182384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1875864" y="3219094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7" name="Group 86"/>
          <p:cNvGrpSpPr/>
          <p:nvPr/>
        </p:nvGrpSpPr>
        <p:grpSpPr>
          <a:xfrm rot="1305489">
            <a:off x="-132108" y="2397157"/>
            <a:ext cx="324816" cy="1739078"/>
            <a:chOff x="-130804" y="2390374"/>
            <a:chExt cx="324816" cy="1739078"/>
          </a:xfrm>
        </p:grpSpPr>
        <p:grpSp>
          <p:nvGrpSpPr>
            <p:cNvPr id="20" name="Group 19"/>
            <p:cNvGrpSpPr/>
            <p:nvPr/>
          </p:nvGrpSpPr>
          <p:grpSpPr>
            <a:xfrm rot="17557764">
              <a:off x="-840576" y="3155709"/>
              <a:ext cx="1739078" cy="208408"/>
              <a:chOff x="-73420" y="2914242"/>
              <a:chExt cx="5181597" cy="318866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Isosceles Triangle 6"/>
              <p:cNvSpPr/>
              <p:nvPr/>
            </p:nvSpPr>
            <p:spPr>
              <a:xfrm rot="5400000">
                <a:off x="3653346" y="1778275"/>
                <a:ext cx="318864" cy="259079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6200000" flipH="1">
                <a:off x="1062548" y="1778276"/>
                <a:ext cx="318864" cy="2590800"/>
              </a:xfrm>
              <a:prstGeom prst="triangl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-130804" y="3121494"/>
              <a:ext cx="324816" cy="32924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Arc 28"/>
          <p:cNvSpPr/>
          <p:nvPr/>
        </p:nvSpPr>
        <p:spPr>
          <a:xfrm>
            <a:off x="-1092556" y="2107478"/>
            <a:ext cx="2067718" cy="2304869"/>
          </a:xfrm>
          <a:prstGeom prst="arc">
            <a:avLst>
              <a:gd name="adj1" fmla="val 16214739"/>
              <a:gd name="adj2" fmla="val 5403433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35060" y="152400"/>
            <a:ext cx="2314573" cy="2209800"/>
            <a:chOff x="78355" y="494151"/>
            <a:chExt cx="2314573" cy="2209800"/>
          </a:xfrm>
          <a:solidFill>
            <a:schemeClr val="bg1">
              <a:lumMod val="5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78355" y="494151"/>
              <a:ext cx="2314573" cy="2209800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A more competitive and smarter Europe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by promoting innovative and smart economic transformation and regional ICT connectivity</a:t>
              </a:r>
              <a:endParaRPr lang="fr-FR" sz="1400" b="1" kern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9759" y="646551"/>
              <a:ext cx="189660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33CCFF"/>
                  </a:solidFill>
                  <a:latin typeface="Tw Cen MT" panose="020B0602020104020603" pitchFamily="34" charset="0"/>
                </a:rPr>
                <a:t>Policy Objective 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9526" y="4133850"/>
            <a:ext cx="3143553" cy="2619478"/>
            <a:chOff x="94807" y="4011916"/>
            <a:chExt cx="2386053" cy="2619478"/>
          </a:xfrm>
        </p:grpSpPr>
        <p:sp>
          <p:nvSpPr>
            <p:cNvPr id="67" name="Rounded Rectangle 66"/>
            <p:cNvSpPr/>
            <p:nvPr/>
          </p:nvSpPr>
          <p:spPr>
            <a:xfrm>
              <a:off x="94807" y="4011916"/>
              <a:ext cx="2386053" cy="26194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A greener, low-carbon transitioning towards a net zero carbon economy and resilient Europe 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by promoting clean and fair energy transition, green and blue investment, circular economy, climate change mitigation and adaptation, risk prevention and management, and sustainable urban mobility</a:t>
              </a:r>
              <a:endParaRPr lang="en-US" sz="1400" b="1" dirty="0">
                <a:ln/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9066" y="4032685"/>
              <a:ext cx="1439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Policy Objective 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41305" y="486924"/>
            <a:ext cx="1069580" cy="1460769"/>
            <a:chOff x="2641305" y="486924"/>
            <a:chExt cx="1069580" cy="1460769"/>
          </a:xfrm>
          <a:solidFill>
            <a:schemeClr val="bg1">
              <a:lumMod val="5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2641305" y="486924"/>
              <a:ext cx="1069580" cy="1460769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Blue and Smart region</a:t>
              </a:r>
              <a:endParaRPr lang="fr-FR" sz="1400" b="1" kern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85829" y="558284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33CCFF"/>
                  </a:solidFill>
                  <a:latin typeface="Tw Cen MT" panose="020B0602020104020603" pitchFamily="34" charset="0"/>
                </a:rPr>
                <a:t>Priority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22804" y="4668535"/>
            <a:ext cx="976161" cy="1600198"/>
            <a:chOff x="2734724" y="3581402"/>
            <a:chExt cx="976161" cy="1600198"/>
          </a:xfrm>
          <a:solidFill>
            <a:schemeClr val="bg1">
              <a:lumMod val="50000"/>
            </a:schemeClr>
          </a:solidFill>
        </p:grpSpPr>
        <p:sp>
          <p:nvSpPr>
            <p:cNvPr id="72" name="Rounded Rectangle 71"/>
            <p:cNvSpPr/>
            <p:nvPr/>
          </p:nvSpPr>
          <p:spPr>
            <a:xfrm>
              <a:off x="2734724" y="3581402"/>
              <a:ext cx="976161" cy="1600198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Clean and Green region</a:t>
              </a:r>
              <a:endParaRPr lang="fr-FR" sz="1400" b="1" kern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34724" y="3639427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Priority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62400" y="620273"/>
            <a:ext cx="3328446" cy="1274053"/>
            <a:chOff x="3962400" y="620273"/>
            <a:chExt cx="3328446" cy="1274053"/>
          </a:xfrm>
          <a:solidFill>
            <a:schemeClr val="bg1">
              <a:lumMod val="65000"/>
            </a:schemeClr>
          </a:solidFill>
        </p:grpSpPr>
        <p:sp>
          <p:nvSpPr>
            <p:cNvPr id="74" name="Rounded Rectangle 73"/>
            <p:cNvSpPr/>
            <p:nvPr/>
          </p:nvSpPr>
          <p:spPr>
            <a:xfrm>
              <a:off x="3962400" y="620273"/>
              <a:ext cx="3328446" cy="12740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1. Developing and enhancing research and innovation capacities and the uptake of advanced technologies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38600" y="623892"/>
              <a:ext cx="2133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3CCFF"/>
                  </a:solidFill>
                  <a:latin typeface="Tw Cen MT" panose="020B0602020104020603" pitchFamily="34" charset="0"/>
                </a:rPr>
                <a:t>Specific Objective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29282" y="3929114"/>
            <a:ext cx="3126470" cy="2824214"/>
            <a:chOff x="3876838" y="4144085"/>
            <a:chExt cx="3126470" cy="2824214"/>
          </a:xfrm>
          <a:solidFill>
            <a:schemeClr val="bg1">
              <a:lumMod val="50000"/>
            </a:schemeClr>
          </a:solidFill>
        </p:grpSpPr>
        <p:sp>
          <p:nvSpPr>
            <p:cNvPr id="77" name="Rounded Rectangle 76"/>
            <p:cNvSpPr/>
            <p:nvPr/>
          </p:nvSpPr>
          <p:spPr>
            <a:xfrm>
              <a:off x="3876838" y="4144085"/>
              <a:ext cx="3126470" cy="2824214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  <a:p>
              <a:pPr>
                <a:defRPr/>
              </a:pPr>
              <a:endPara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  <a:p>
              <a:pPr>
                <a:defRPr/>
              </a:pPr>
              <a:r>
                <a:rPr lang="fr-F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Promoting climate change adaptation and disaster risk prevention and resilience, taking into account eco-system based approaches</a:t>
              </a:r>
            </a:p>
            <a:p>
              <a:pPr>
                <a:defRPr/>
              </a:pP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7. Enhancing protection and preservation of nature, biodiversity and green infrastructure, including in urban areas, and reducing all forms of pollution </a:t>
              </a:r>
            </a:p>
            <a:p>
              <a:pPr>
                <a:defRPr/>
              </a:pP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43356" y="4184924"/>
              <a:ext cx="202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Specific Objectives:</a:t>
              </a:r>
            </a:p>
          </p:txBody>
        </p:sp>
      </p:grpSp>
      <p:sp>
        <p:nvSpPr>
          <p:cNvPr id="90" name="Trapezoid 22">
            <a:extLst>
              <a:ext uri="{FF2B5EF4-FFF2-40B4-BE49-F238E27FC236}">
                <a16:creationId xmlns:a16="http://schemas.microsoft.com/office/drawing/2014/main" id="{8060F8F4-88D1-403E-AEED-026342856024}"/>
              </a:ext>
            </a:extLst>
          </p:cNvPr>
          <p:cNvSpPr>
            <a:spLocks noChangeAspect="1"/>
          </p:cNvSpPr>
          <p:nvPr/>
        </p:nvSpPr>
        <p:spPr>
          <a:xfrm>
            <a:off x="1192345" y="2015908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Trapezoid 22">
            <a:extLst>
              <a:ext uri="{FF2B5EF4-FFF2-40B4-BE49-F238E27FC236}">
                <a16:creationId xmlns:a16="http://schemas.microsoft.com/office/drawing/2014/main" id="{8060F8F4-88D1-403E-AEED-026342856024}"/>
              </a:ext>
            </a:extLst>
          </p:cNvPr>
          <p:cNvSpPr>
            <a:spLocks noChangeAspect="1"/>
          </p:cNvSpPr>
          <p:nvPr/>
        </p:nvSpPr>
        <p:spPr>
          <a:xfrm>
            <a:off x="1192345" y="3739096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556216" y="2644290"/>
            <a:ext cx="4454184" cy="1169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Tw Cen MT" panose="020B0602020104020603" pitchFamily="34" charset="0"/>
              </a:rPr>
              <a:t>The fields and indicative types of actions to be financed under each specific objective are detailed within the approved Programme and  may be consulted at </a:t>
            </a:r>
            <a:r>
              <a:rPr lang="en-GB" sz="1400" dirty="0">
                <a:latin typeface="Tw Cen MT" panose="020B0602020104020603" pitchFamily="34" charset="0"/>
                <a:hlinkClick r:id="rId2"/>
              </a:rPr>
              <a:t>https://blacksea-cbc.net</a:t>
            </a:r>
            <a:r>
              <a:rPr lang="en-GB" sz="1400" dirty="0">
                <a:latin typeface="Tw Cen MT" panose="020B0602020104020603" pitchFamily="34" charset="0"/>
              </a:rPr>
              <a:t>  </a:t>
            </a:r>
            <a:r>
              <a:rPr lang="en-GB" sz="1400" u="sng" dirty="0">
                <a:latin typeface="Tw Cen MT" panose="020B0602020104020603" pitchFamily="34" charset="0"/>
              </a:rPr>
              <a:t> </a:t>
            </a:r>
            <a:endParaRPr lang="en-GB" sz="1400" dirty="0">
              <a:latin typeface="Tw Cen MT" panose="020B0602020104020603" pitchFamily="34" charset="0"/>
            </a:endParaRPr>
          </a:p>
          <a:p>
            <a:pPr algn="just"/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71" name="Pie 24">
            <a:extLst>
              <a:ext uri="{FF2B5EF4-FFF2-40B4-BE49-F238E27FC236}">
                <a16:creationId xmlns:a16="http://schemas.microsoft.com/office/drawing/2014/main" id="{4A1FF869-46CA-475E-B575-E3B3E9B0270A}"/>
              </a:ext>
            </a:extLst>
          </p:cNvPr>
          <p:cNvSpPr/>
          <p:nvPr/>
        </p:nvSpPr>
        <p:spPr>
          <a:xfrm rot="16200000">
            <a:off x="7290846" y="326386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60833 -0.00718 " pathEditMode="relative" rAng="0" ptsTypes="AA">
                                      <p:cBhvr>
                                        <p:cTn id="9" dur="5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1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556E-17 -4.81481E-6 L 0.60833 -0.003 " pathEditMode="relative" rAng="0" ptsTypes="AA">
                                      <p:cBhvr>
                                        <p:cTn id="19" dur="5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6200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373256" y="203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759220" y="20334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1104589" y="20334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1463169" y="48774"/>
            <a:ext cx="10020300" cy="6858000"/>
            <a:chOff x="79755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79755" y="-6485"/>
              <a:ext cx="10020300" cy="6858000"/>
              <a:chOff x="79755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9755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 </a:t>
                </a:r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347455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9477375" y="16933"/>
            <a:ext cx="10010775" cy="6858000"/>
            <a:chOff x="618140" y="-6485"/>
            <a:chExt cx="10010775" cy="6858000"/>
          </a:xfrm>
        </p:grpSpPr>
        <p:sp>
          <p:nvSpPr>
            <p:cNvPr id="50" name="Rectangle 49"/>
            <p:cNvSpPr/>
            <p:nvPr/>
          </p:nvSpPr>
          <p:spPr>
            <a:xfrm>
              <a:off x="61814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8876315" y="2539956"/>
              <a:ext cx="1752600" cy="1828800"/>
            </a:xfrm>
            <a:prstGeom prst="chord">
              <a:avLst>
                <a:gd name="adj1" fmla="val 5397805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8338058" y="324761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-1861120" y="3254571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8C7A936C-B858-49AE-B0CE-06FF8B47FF22}"/>
              </a:ext>
            </a:extLst>
          </p:cNvPr>
          <p:cNvSpPr/>
          <p:nvPr/>
        </p:nvSpPr>
        <p:spPr>
          <a:xfrm>
            <a:off x="7017753" y="3299792"/>
            <a:ext cx="265920" cy="4041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31388" y="533400"/>
            <a:ext cx="7277091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Tw Cen MT" panose="020B0602020104020603" pitchFamily="34" charset="0"/>
              </a:rPr>
              <a:t>Types of projects financed under the Programme: </a:t>
            </a:r>
            <a:endParaRPr lang="en-GB" sz="2000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E0F78B-7F3F-4F5B-892D-D6A841499E93}"/>
              </a:ext>
            </a:extLst>
          </p:cNvPr>
          <p:cNvSpPr txBox="1"/>
          <p:nvPr/>
        </p:nvSpPr>
        <p:spPr>
          <a:xfrm>
            <a:off x="1318050" y="3028401"/>
            <a:ext cx="125463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 panose="020B0602020104020603" pitchFamily="34" charset="0"/>
              </a:rPr>
              <a:t>Budget (EUR)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22318" y="3028402"/>
            <a:ext cx="4456206" cy="603549"/>
            <a:chOff x="2322318" y="3028402"/>
            <a:chExt cx="4456206" cy="603549"/>
          </a:xfrm>
        </p:grpSpPr>
        <p:sp>
          <p:nvSpPr>
            <p:cNvPr id="63" name="Rectangle: Top Corners Rounded 58">
              <a:extLst>
                <a:ext uri="{FF2B5EF4-FFF2-40B4-BE49-F238E27FC236}">
                  <a16:creationId xmlns:a16="http://schemas.microsoft.com/office/drawing/2014/main" id="{BCDDEEF7-5E5E-4A80-A37D-4CC54A37871F}"/>
                </a:ext>
              </a:extLst>
            </p:cNvPr>
            <p:cNvSpPr/>
            <p:nvPr/>
          </p:nvSpPr>
          <p:spPr>
            <a:xfrm rot="5400000">
              <a:off x="4363828" y="1040688"/>
              <a:ext cx="260379" cy="4343400"/>
            </a:xfrm>
            <a:prstGeom prst="round2SameRect">
              <a:avLst/>
            </a:prstGeom>
            <a:solidFill>
              <a:srgbClr val="FF33C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2511136" y="3028402"/>
              <a:ext cx="1687608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250,000 (EUR)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5181600" y="3047176"/>
              <a:ext cx="1596924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500,000 (EUR)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E1B0EF-C275-4B43-BF50-4AB049278F3A}"/>
              </a:ext>
            </a:extLst>
          </p:cNvPr>
          <p:cNvGrpSpPr/>
          <p:nvPr/>
        </p:nvGrpSpPr>
        <p:grpSpPr>
          <a:xfrm rot="16200000">
            <a:off x="395809" y="1374738"/>
            <a:ext cx="1565739" cy="2664914"/>
            <a:chOff x="2302279" y="1345094"/>
            <a:chExt cx="1418252" cy="194771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 rot="5400000">
              <a:off x="2412398" y="1820651"/>
              <a:ext cx="1190621" cy="120032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Small scale projects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7" name="Rectangle: Top Corners Rounded 58">
              <a:extLst>
                <a:ext uri="{FF2B5EF4-FFF2-40B4-BE49-F238E27FC236}">
                  <a16:creationId xmlns:a16="http://schemas.microsoft.com/office/drawing/2014/main" id="{BCDDEEF7-5E5E-4A80-A37D-4CC54A37871F}"/>
                </a:ext>
              </a:extLst>
            </p:cNvPr>
            <p:cNvSpPr/>
            <p:nvPr/>
          </p:nvSpPr>
          <p:spPr>
            <a:xfrm>
              <a:off x="2302279" y="1345094"/>
              <a:ext cx="1418252" cy="1947718"/>
            </a:xfrm>
            <a:prstGeom prst="round2SameRect">
              <a:avLst/>
            </a:prstGeom>
            <a:solidFill>
              <a:srgbClr val="FF33C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FE0F78B-7F3F-4F5B-892D-D6A841499E93}"/>
              </a:ext>
            </a:extLst>
          </p:cNvPr>
          <p:cNvSpPr txBox="1"/>
          <p:nvPr/>
        </p:nvSpPr>
        <p:spPr>
          <a:xfrm>
            <a:off x="-129751" y="3028400"/>
            <a:ext cx="289560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 Cen MT" panose="020B0602020104020603" pitchFamily="34" charset="0"/>
              </a:rPr>
              <a:t>Indicative project budget (EU funds):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68592" y="5282017"/>
            <a:ext cx="4456206" cy="584775"/>
            <a:chOff x="2322318" y="3047176"/>
            <a:chExt cx="4456206" cy="584775"/>
          </a:xfrm>
        </p:grpSpPr>
        <p:sp>
          <p:nvSpPr>
            <p:cNvPr id="72" name="Rectangle: Top Corners Rounded 58">
              <a:extLst>
                <a:ext uri="{FF2B5EF4-FFF2-40B4-BE49-F238E27FC236}">
                  <a16:creationId xmlns:a16="http://schemas.microsoft.com/office/drawing/2014/main" id="{BCDDEEF7-5E5E-4A80-A37D-4CC54A37871F}"/>
                </a:ext>
              </a:extLst>
            </p:cNvPr>
            <p:cNvSpPr/>
            <p:nvPr/>
          </p:nvSpPr>
          <p:spPr>
            <a:xfrm rot="5400000">
              <a:off x="4363828" y="1040688"/>
              <a:ext cx="260379" cy="4343400"/>
            </a:xfrm>
            <a:prstGeom prst="round2SameRect">
              <a:avLst/>
            </a:prstGeom>
            <a:solidFill>
              <a:srgbClr val="33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2422259" y="3047176"/>
              <a:ext cx="1541334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500,001 (EUR)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5111526" y="3047176"/>
              <a:ext cx="1666998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1,500,000 (EUR)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228599" y="3893232"/>
            <a:ext cx="2975398" cy="1848999"/>
            <a:chOff x="-228599" y="3893231"/>
            <a:chExt cx="2975398" cy="17336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1FEF76-6374-47E7-A573-A655D236F2A9}"/>
                </a:ext>
              </a:extLst>
            </p:cNvPr>
            <p:cNvGrpSpPr/>
            <p:nvPr/>
          </p:nvGrpSpPr>
          <p:grpSpPr>
            <a:xfrm rot="16200000">
              <a:off x="292893" y="3371739"/>
              <a:ext cx="1696755" cy="2739740"/>
              <a:chOff x="2302278" y="1402308"/>
              <a:chExt cx="1696755" cy="1890505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0" name="Rectangle: Top Corners Rounded 65">
                <a:extLst>
                  <a:ext uri="{FF2B5EF4-FFF2-40B4-BE49-F238E27FC236}">
                    <a16:creationId xmlns:a16="http://schemas.microsoft.com/office/drawing/2014/main" id="{8F663F30-280D-44CA-9FF7-084ACADEE6F0}"/>
                  </a:ext>
                </a:extLst>
              </p:cNvPr>
              <p:cNvSpPr/>
              <p:nvPr/>
            </p:nvSpPr>
            <p:spPr>
              <a:xfrm>
                <a:off x="2302278" y="1402308"/>
                <a:ext cx="1418252" cy="189050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CC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DD9763-28DC-4099-A6B5-0AA6075CDFEE}"/>
                  </a:ext>
                </a:extLst>
              </p:cNvPr>
              <p:cNvSpPr txBox="1"/>
              <p:nvPr/>
            </p:nvSpPr>
            <p:spPr>
              <a:xfrm rot="5400000">
                <a:off x="2454565" y="1748344"/>
                <a:ext cx="1888607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Regular sized 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Projects*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FE0F78B-7F3F-4F5B-892D-D6A841499E93}"/>
                </a:ext>
              </a:extLst>
            </p:cNvPr>
            <p:cNvSpPr txBox="1"/>
            <p:nvPr/>
          </p:nvSpPr>
          <p:spPr>
            <a:xfrm>
              <a:off x="-120225" y="5194023"/>
              <a:ext cx="2867024" cy="43286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Indicative project budget (EU funds):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10588" y="6204466"/>
            <a:ext cx="427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Tw Cen MT" panose="020B0602020104020603" pitchFamily="34" charset="0"/>
              </a:rPr>
              <a:t>* To be financed by the largest share of the Programme budget  </a:t>
            </a:r>
          </a:p>
          <a:p>
            <a:pPr algn="just"/>
            <a:endParaRPr lang="en-GB" sz="9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6 2.22222E-6 L -3.33333E-6 2.22222E-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0023 L -1.66667E-6 -2.59259E-6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6200" y="3887349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933"/>
            <a:ext cx="10020300" cy="6858000"/>
            <a:chOff x="-8654600" y="1149"/>
            <a:chExt cx="10020300" cy="6858000"/>
          </a:xfrm>
        </p:grpSpPr>
        <p:sp>
          <p:nvSpPr>
            <p:cNvPr id="4" name="Rectangle 3"/>
            <p:cNvSpPr/>
            <p:nvPr/>
          </p:nvSpPr>
          <p:spPr>
            <a:xfrm>
              <a:off x="-8654600" y="1149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86900" y="2210950"/>
              <a:ext cx="1752600" cy="2438400"/>
              <a:chOff x="8267700" y="2203316"/>
              <a:chExt cx="1752600" cy="2438400"/>
            </a:xfrm>
          </p:grpSpPr>
          <p:sp>
            <p:nvSpPr>
              <p:cNvPr id="2" name="Chord 1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51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about</a:t>
                </a:r>
              </a:p>
            </p:txBody>
          </p:sp>
          <p:sp>
            <p:nvSpPr>
              <p:cNvPr id="8" name="Donut 39">
                <a:extLst>
                  <a:ext uri="{FF2B5EF4-FFF2-40B4-BE49-F238E27FC236}">
                    <a16:creationId xmlns:a16="http://schemas.microsoft.com/office/drawing/2014/main" id="{439297A1-2150-467C-8B3E-08A8C9E0E56F}"/>
                  </a:ext>
                </a:extLst>
              </p:cNvPr>
              <p:cNvSpPr/>
              <p:nvPr/>
            </p:nvSpPr>
            <p:spPr>
              <a:xfrm>
                <a:off x="8352337" y="3236497"/>
                <a:ext cx="358574" cy="37203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373256" y="20334"/>
            <a:ext cx="10020300" cy="6858000"/>
            <a:chOff x="0" y="-6485"/>
            <a:chExt cx="100203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3" name="Chord 12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759220" y="20334"/>
            <a:ext cx="10020300" cy="6858000"/>
            <a:chOff x="0" y="-6485"/>
            <a:chExt cx="100203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-6485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267700" y="2203316"/>
              <a:ext cx="1752600" cy="2438400"/>
              <a:chOff x="8267700" y="2203316"/>
              <a:chExt cx="1752600" cy="2438400"/>
            </a:xfrm>
          </p:grpSpPr>
          <p:sp>
            <p:nvSpPr>
              <p:cNvPr id="18" name="Chord 17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7722544" y="3191683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budget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1104589" y="20334"/>
            <a:ext cx="10020300" cy="6858000"/>
            <a:chOff x="0" y="-6485"/>
            <a:chExt cx="100203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Chord 26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strategy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1451812" y="29859"/>
            <a:ext cx="10020300" cy="6858000"/>
            <a:chOff x="0" y="-6485"/>
            <a:chExt cx="10020300" cy="6858000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-6485"/>
              <a:ext cx="10020300" cy="6858000"/>
              <a:chOff x="0" y="-6485"/>
              <a:chExt cx="10020300" cy="685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0" y="-6485"/>
                <a:ext cx="91440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90500" dist="177800" dir="3000000" sx="101000" sy="101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8267700" y="2508115"/>
                <a:ext cx="1752600" cy="1828800"/>
              </a:xfrm>
              <a:prstGeom prst="chord">
                <a:avLst>
                  <a:gd name="adj1" fmla="val 5397805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7722544" y="3191683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projects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1775345" y="22066"/>
            <a:ext cx="9144000" cy="6858000"/>
            <a:chOff x="0" y="4772"/>
            <a:chExt cx="9144000" cy="6858000"/>
          </a:xfrm>
          <a:solidFill>
            <a:schemeClr val="bg1"/>
          </a:solidFill>
        </p:grpSpPr>
        <p:sp>
          <p:nvSpPr>
            <p:cNvPr id="50" name="Rectangle 49"/>
            <p:cNvSpPr/>
            <p:nvPr/>
          </p:nvSpPr>
          <p:spPr>
            <a:xfrm>
              <a:off x="0" y="4772"/>
              <a:ext cx="91440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177800" dir="3000000" sx="101000" sy="101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7488424" y="3210733"/>
              <a:ext cx="2438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contact</a:t>
              </a:r>
            </a:p>
          </p:txBody>
        </p:sp>
      </p:grpSp>
      <p:sp>
        <p:nvSpPr>
          <p:cNvPr id="5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 rot="16200000">
            <a:off x="6600750" y="3178071"/>
            <a:ext cx="430276" cy="41587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83802" y="2551577"/>
            <a:ext cx="24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u="sng" dirty="0">
                <a:latin typeface="Tw Cen MT" panose="020B0602020104020603" pitchFamily="34" charset="0"/>
                <a:hlinkClick r:id="rId2"/>
              </a:rPr>
              <a:t>https://blacksea-cbc.net</a:t>
            </a:r>
            <a:r>
              <a:rPr lang="en-GB" u="sng" dirty="0">
                <a:latin typeface="Tw Cen MT" panose="020B0602020104020603" pitchFamily="34" charset="0"/>
              </a:rPr>
              <a:t> 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56" name="Picture 55" descr="Description: MDLPA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9" y="6047781"/>
            <a:ext cx="2901279" cy="4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4" y="6046715"/>
            <a:ext cx="2412492" cy="513419"/>
          </a:xfrm>
          <a:prstGeom prst="rect">
            <a:avLst/>
          </a:prstGeom>
        </p:spPr>
      </p:pic>
      <p:sp>
        <p:nvSpPr>
          <p:cNvPr id="58" name="Chord 57"/>
          <p:cNvSpPr/>
          <p:nvPr/>
        </p:nvSpPr>
        <p:spPr>
          <a:xfrm>
            <a:off x="6492355" y="2531533"/>
            <a:ext cx="1752600" cy="1828800"/>
          </a:xfrm>
          <a:prstGeom prst="chord">
            <a:avLst>
              <a:gd name="adj1" fmla="val 5397805"/>
              <a:gd name="adj2" fmla="val 162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5821894" y="32354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 rot="16200000">
            <a:off x="6551403" y="3293680"/>
            <a:ext cx="372037" cy="34517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75466" y="360114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69472" y="3470978"/>
            <a:ext cx="42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u="sng" dirty="0">
                <a:latin typeface="Tw Cen MT" panose="020B0602020104020603" pitchFamily="34" charset="0"/>
                <a:hlinkClick r:id="rId5"/>
              </a:rPr>
              <a:t>https://www.facebook.com/BlackSeaBasin</a:t>
            </a:r>
            <a:r>
              <a:rPr lang="en-GB" u="sng" dirty="0">
                <a:latin typeface="Tw Cen MT" panose="020B0602020104020603" pitchFamily="34" charset="0"/>
              </a:rPr>
              <a:t> 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B6AFEE37-09C9-426B-86EA-91C5BC9CBB4D}"/>
              </a:ext>
            </a:extLst>
          </p:cNvPr>
          <p:cNvSpPr>
            <a:spLocks noChangeAspect="1"/>
          </p:cNvSpPr>
          <p:nvPr/>
        </p:nvSpPr>
        <p:spPr>
          <a:xfrm>
            <a:off x="1447800" y="350652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aulm\Desktop\ie9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2" y="2362200"/>
            <a:ext cx="754890" cy="8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F5B3B0-EC66-1095-F39F-8DDDAF32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4" y="4250355"/>
            <a:ext cx="461667" cy="4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DE62CC8-D2A8-9F53-CE3C-41812F5D1549}"/>
              </a:ext>
            </a:extLst>
          </p:cNvPr>
          <p:cNvSpPr/>
          <p:nvPr/>
        </p:nvSpPr>
        <p:spPr>
          <a:xfrm>
            <a:off x="2103314" y="4342690"/>
            <a:ext cx="460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u="sng" dirty="0">
                <a:latin typeface="Tw Cen MT" panose="020B0602020104020603" pitchFamily="34" charset="0"/>
                <a:hlinkClick r:id="rId8"/>
              </a:rPr>
              <a:t>https://www.instagram.com/blackseabasincbc</a:t>
            </a:r>
            <a:r>
              <a:rPr lang="ro-RO" u="sng" dirty="0">
                <a:latin typeface="Tw Cen MT" panose="020B0602020104020603" pitchFamily="34" charset="0"/>
              </a:rPr>
              <a:t> </a:t>
            </a:r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7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572</Words>
  <Application>Microsoft Office PowerPoint</Application>
  <PresentationFormat>On-screen Show (4:3)</PresentationFormat>
  <Paragraphs>124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Maris</dc:creator>
  <cp:lastModifiedBy>Jesica</cp:lastModifiedBy>
  <cp:revision>139</cp:revision>
  <dcterms:created xsi:type="dcterms:W3CDTF">2006-08-16T00:00:00Z</dcterms:created>
  <dcterms:modified xsi:type="dcterms:W3CDTF">2022-06-30T13:53:57Z</dcterms:modified>
</cp:coreProperties>
</file>