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28"/>
  </p:notesMasterIdLst>
  <p:handoutMasterIdLst>
    <p:handoutMasterId r:id="rId29"/>
  </p:handoutMasterIdLst>
  <p:sldIdLst>
    <p:sldId id="263" r:id="rId4"/>
    <p:sldId id="289" r:id="rId5"/>
    <p:sldId id="290" r:id="rId6"/>
    <p:sldId id="293" r:id="rId7"/>
    <p:sldId id="292" r:id="rId8"/>
    <p:sldId id="291" r:id="rId9"/>
    <p:sldId id="294" r:id="rId10"/>
    <p:sldId id="295" r:id="rId11"/>
    <p:sldId id="256" r:id="rId12"/>
    <p:sldId id="261" r:id="rId13"/>
    <p:sldId id="296" r:id="rId14"/>
    <p:sldId id="276" r:id="rId15"/>
    <p:sldId id="297" r:id="rId16"/>
    <p:sldId id="277" r:id="rId17"/>
    <p:sldId id="280" r:id="rId18"/>
    <p:sldId id="288" r:id="rId19"/>
    <p:sldId id="298" r:id="rId20"/>
    <p:sldId id="281" r:id="rId21"/>
    <p:sldId id="299" r:id="rId22"/>
    <p:sldId id="284" r:id="rId23"/>
    <p:sldId id="283" r:id="rId24"/>
    <p:sldId id="300" r:id="rId25"/>
    <p:sldId id="285" r:id="rId26"/>
    <p:sldId id="275" r:id="rId27"/>
  </p:sldIdLst>
  <p:sldSz cx="12192000" cy="6858000"/>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3A96"/>
    <a:srgbClr val="A71E3B"/>
    <a:srgbClr val="3948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5" d="100"/>
          <a:sy n="85" d="100"/>
        </p:scale>
        <p:origin x="331" y="53"/>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CE312B-6AB9-457D-B232-9AE3592B15ED}"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ru-RU"/>
        </a:p>
      </dgm:t>
    </dgm:pt>
    <dgm:pt modelId="{C6A2D010-D88F-4125-A30B-DDC763022171}">
      <dgm:prSet custT="1"/>
      <dgm:spPr/>
      <dgm:t>
        <a:bodyPr/>
        <a:lstStyle/>
        <a:p>
          <a:pPr algn="ctr" rtl="0"/>
          <a:r>
            <a:rPr lang="en-US" sz="1600" dirty="0" smtClean="0"/>
            <a:t>The scope of authority of management and </a:t>
          </a:r>
          <a:r>
            <a:rPr lang="en-US" sz="1600" b="1" dirty="0" smtClean="0">
              <a:solidFill>
                <a:srgbClr val="293A96"/>
              </a:solidFill>
            </a:rPr>
            <a:t>coordination organizations (local or regional)</a:t>
          </a:r>
          <a:r>
            <a:rPr lang="en-US" sz="1600" dirty="0" smtClean="0"/>
            <a:t> lies in the frame of transforming the ideas of individual businessmen into a competitive service or product of a certain quality.</a:t>
          </a:r>
          <a:endParaRPr lang="en-US" sz="1600" dirty="0"/>
        </a:p>
      </dgm:t>
    </dgm:pt>
    <dgm:pt modelId="{F1045BFE-A711-4BDE-936C-32070B547F69}" type="parTrans" cxnId="{55D6D8EF-3EBE-48B8-AB89-D41384A6486B}">
      <dgm:prSet/>
      <dgm:spPr/>
      <dgm:t>
        <a:bodyPr/>
        <a:lstStyle/>
        <a:p>
          <a:pPr algn="ctr"/>
          <a:endParaRPr lang="ru-RU" sz="1600"/>
        </a:p>
      </dgm:t>
    </dgm:pt>
    <dgm:pt modelId="{779A2DF7-D154-4552-B27B-34A67EB9CDE3}" type="sibTrans" cxnId="{55D6D8EF-3EBE-48B8-AB89-D41384A6486B}">
      <dgm:prSet/>
      <dgm:spPr/>
      <dgm:t>
        <a:bodyPr/>
        <a:lstStyle/>
        <a:p>
          <a:pPr algn="ctr"/>
          <a:endParaRPr lang="ru-RU" sz="1600"/>
        </a:p>
      </dgm:t>
    </dgm:pt>
    <dgm:pt modelId="{150E1D9F-7D1C-429B-A346-06B30B0898F0}">
      <dgm:prSet custT="1"/>
      <dgm:spPr/>
      <dgm:t>
        <a:bodyPr/>
        <a:lstStyle/>
        <a:p>
          <a:pPr algn="ctr" rtl="0"/>
          <a:r>
            <a:rPr lang="en-US" sz="1600" b="1" dirty="0" smtClean="0">
              <a:solidFill>
                <a:srgbClr val="293A96"/>
              </a:solidFill>
            </a:rPr>
            <a:t>The trajectory of winemaking development </a:t>
          </a:r>
          <a:r>
            <a:rPr lang="en-US" sz="1600" dirty="0" smtClean="0"/>
            <a:t>of a certain destination, its transformation from a producer to a tourist location is greatly simplified by the consolidated actions </a:t>
          </a:r>
          <a:r>
            <a:rPr lang="en-US" sz="1600" b="1" dirty="0" smtClean="0">
              <a:solidFill>
                <a:srgbClr val="293A96"/>
              </a:solidFill>
            </a:rPr>
            <a:t>of other wineries</a:t>
          </a:r>
          <a:r>
            <a:rPr lang="en-US" sz="1600" dirty="0" smtClean="0"/>
            <a:t>. </a:t>
          </a:r>
          <a:r>
            <a:rPr lang="en-US" sz="1600" b="1" dirty="0" smtClean="0">
              <a:solidFill>
                <a:srgbClr val="293A96"/>
              </a:solidFill>
            </a:rPr>
            <a:t>Conferences, forums, exhibitions, competitions, etc. are a powerful tool for this.</a:t>
          </a:r>
          <a:endParaRPr lang="en-US" sz="1600" b="1" dirty="0">
            <a:solidFill>
              <a:srgbClr val="293A96"/>
            </a:solidFill>
          </a:endParaRPr>
        </a:p>
      </dgm:t>
    </dgm:pt>
    <dgm:pt modelId="{9F5972A6-585C-4308-81CF-8203395884EB}" type="parTrans" cxnId="{85667D69-411C-4658-8814-3F309615EE55}">
      <dgm:prSet/>
      <dgm:spPr/>
      <dgm:t>
        <a:bodyPr/>
        <a:lstStyle/>
        <a:p>
          <a:pPr algn="ctr"/>
          <a:endParaRPr lang="ru-RU" sz="1600"/>
        </a:p>
      </dgm:t>
    </dgm:pt>
    <dgm:pt modelId="{A83E3004-B176-496B-A90E-9CDE92186DE4}" type="sibTrans" cxnId="{85667D69-411C-4658-8814-3F309615EE55}">
      <dgm:prSet/>
      <dgm:spPr/>
      <dgm:t>
        <a:bodyPr/>
        <a:lstStyle/>
        <a:p>
          <a:pPr algn="ctr"/>
          <a:endParaRPr lang="ru-RU" sz="1600"/>
        </a:p>
      </dgm:t>
    </dgm:pt>
    <dgm:pt modelId="{B1BBE6CD-D8BE-4751-BE01-3B5D92827BE2}" type="pres">
      <dgm:prSet presAssocID="{76CE312B-6AB9-457D-B232-9AE3592B15ED}" presName="linear" presStyleCnt="0">
        <dgm:presLayoutVars>
          <dgm:animLvl val="lvl"/>
          <dgm:resizeHandles val="exact"/>
        </dgm:presLayoutVars>
      </dgm:prSet>
      <dgm:spPr/>
      <dgm:t>
        <a:bodyPr/>
        <a:lstStyle/>
        <a:p>
          <a:endParaRPr lang="ru-RU"/>
        </a:p>
      </dgm:t>
    </dgm:pt>
    <dgm:pt modelId="{2FF19D35-6654-4981-8CA5-2CBE49D754F8}" type="pres">
      <dgm:prSet presAssocID="{C6A2D010-D88F-4125-A30B-DDC763022171}" presName="parentText" presStyleLbl="node1" presStyleIdx="0" presStyleCnt="2" custLinFactNeighborY="-14366">
        <dgm:presLayoutVars>
          <dgm:chMax val="0"/>
          <dgm:bulletEnabled val="1"/>
        </dgm:presLayoutVars>
      </dgm:prSet>
      <dgm:spPr/>
      <dgm:t>
        <a:bodyPr/>
        <a:lstStyle/>
        <a:p>
          <a:endParaRPr lang="ru-RU"/>
        </a:p>
      </dgm:t>
    </dgm:pt>
    <dgm:pt modelId="{13BFE8B1-DFF0-410D-B593-CDA86256F19F}" type="pres">
      <dgm:prSet presAssocID="{779A2DF7-D154-4552-B27B-34A67EB9CDE3}" presName="spacer" presStyleCnt="0"/>
      <dgm:spPr/>
    </dgm:pt>
    <dgm:pt modelId="{32932D3E-49CE-4DCD-B0CB-E696151CF359}" type="pres">
      <dgm:prSet presAssocID="{150E1D9F-7D1C-429B-A346-06B30B0898F0}" presName="parentText" presStyleLbl="node1" presStyleIdx="1" presStyleCnt="2">
        <dgm:presLayoutVars>
          <dgm:chMax val="0"/>
          <dgm:bulletEnabled val="1"/>
        </dgm:presLayoutVars>
      </dgm:prSet>
      <dgm:spPr/>
      <dgm:t>
        <a:bodyPr/>
        <a:lstStyle/>
        <a:p>
          <a:endParaRPr lang="ru-RU"/>
        </a:p>
      </dgm:t>
    </dgm:pt>
  </dgm:ptLst>
  <dgm:cxnLst>
    <dgm:cxn modelId="{7998EDD8-2446-41A1-BA6E-8C47AFE2D451}" type="presOf" srcId="{150E1D9F-7D1C-429B-A346-06B30B0898F0}" destId="{32932D3E-49CE-4DCD-B0CB-E696151CF359}" srcOrd="0" destOrd="0" presId="urn:microsoft.com/office/officeart/2005/8/layout/vList2"/>
    <dgm:cxn modelId="{4ABC8D1F-B88F-49A6-941A-21B4D66F572D}" type="presOf" srcId="{C6A2D010-D88F-4125-A30B-DDC763022171}" destId="{2FF19D35-6654-4981-8CA5-2CBE49D754F8}" srcOrd="0" destOrd="0" presId="urn:microsoft.com/office/officeart/2005/8/layout/vList2"/>
    <dgm:cxn modelId="{ACCBFD78-8686-4B07-8751-E30BD6EE86A5}" type="presOf" srcId="{76CE312B-6AB9-457D-B232-9AE3592B15ED}" destId="{B1BBE6CD-D8BE-4751-BE01-3B5D92827BE2}" srcOrd="0" destOrd="0" presId="urn:microsoft.com/office/officeart/2005/8/layout/vList2"/>
    <dgm:cxn modelId="{85667D69-411C-4658-8814-3F309615EE55}" srcId="{76CE312B-6AB9-457D-B232-9AE3592B15ED}" destId="{150E1D9F-7D1C-429B-A346-06B30B0898F0}" srcOrd="1" destOrd="0" parTransId="{9F5972A6-585C-4308-81CF-8203395884EB}" sibTransId="{A83E3004-B176-496B-A90E-9CDE92186DE4}"/>
    <dgm:cxn modelId="{55D6D8EF-3EBE-48B8-AB89-D41384A6486B}" srcId="{76CE312B-6AB9-457D-B232-9AE3592B15ED}" destId="{C6A2D010-D88F-4125-A30B-DDC763022171}" srcOrd="0" destOrd="0" parTransId="{F1045BFE-A711-4BDE-936C-32070B547F69}" sibTransId="{779A2DF7-D154-4552-B27B-34A67EB9CDE3}"/>
    <dgm:cxn modelId="{C2F536BA-AED2-4C6B-B618-C48E5E7B26E7}" type="presParOf" srcId="{B1BBE6CD-D8BE-4751-BE01-3B5D92827BE2}" destId="{2FF19D35-6654-4981-8CA5-2CBE49D754F8}" srcOrd="0" destOrd="0" presId="urn:microsoft.com/office/officeart/2005/8/layout/vList2"/>
    <dgm:cxn modelId="{593B15C2-398C-43FB-B0FF-393F55BEE090}" type="presParOf" srcId="{B1BBE6CD-D8BE-4751-BE01-3B5D92827BE2}" destId="{13BFE8B1-DFF0-410D-B593-CDA86256F19F}" srcOrd="1" destOrd="0" presId="urn:microsoft.com/office/officeart/2005/8/layout/vList2"/>
    <dgm:cxn modelId="{EE80DDBE-7C44-48F5-8BA9-31ADE980A6AA}" type="presParOf" srcId="{B1BBE6CD-D8BE-4751-BE01-3B5D92827BE2}" destId="{32932D3E-49CE-4DCD-B0CB-E696151CF359}"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DFA2832-7139-41E2-92BD-9F19FA1D5B05}" type="doc">
      <dgm:prSet loTypeId="urn:microsoft.com/office/officeart/2005/8/layout/vList2" loCatId="list" qsTypeId="urn:microsoft.com/office/officeart/2005/8/quickstyle/simple3" qsCatId="simple" csTypeId="urn:microsoft.com/office/officeart/2005/8/colors/accent1_1" csCatId="accent1" phldr="1"/>
      <dgm:spPr/>
      <dgm:t>
        <a:bodyPr/>
        <a:lstStyle/>
        <a:p>
          <a:endParaRPr lang="ru-RU"/>
        </a:p>
      </dgm:t>
    </dgm:pt>
    <dgm:pt modelId="{60AB89FA-3658-4BAF-8E46-474926662B0B}">
      <dgm:prSet custT="1">
        <dgm:style>
          <a:lnRef idx="2">
            <a:schemeClr val="accent5"/>
          </a:lnRef>
          <a:fillRef idx="1">
            <a:schemeClr val="lt1"/>
          </a:fillRef>
          <a:effectRef idx="0">
            <a:schemeClr val="accent5"/>
          </a:effectRef>
          <a:fontRef idx="minor">
            <a:schemeClr val="dk1"/>
          </a:fontRef>
        </dgm:style>
      </dgm:prSet>
      <dgm:spPr>
        <a:ln/>
      </dgm:spPr>
      <dgm:t>
        <a:bodyPr/>
        <a:lstStyle/>
        <a:p>
          <a:pPr algn="ctr" rtl="0"/>
          <a:r>
            <a:rPr lang="en-US" sz="1600" b="0" dirty="0" smtClean="0">
              <a:solidFill>
                <a:schemeClr val="tx1"/>
              </a:solidFill>
            </a:rPr>
            <a:t>The territorial feature of the destination in most cases is limited on the map by geopolitical boundaries</a:t>
          </a:r>
          <a:r>
            <a:rPr lang="en-US" sz="1600" b="0" dirty="0" smtClean="0">
              <a:solidFill>
                <a:srgbClr val="293A96"/>
              </a:solidFill>
            </a:rPr>
            <a:t>.</a:t>
          </a:r>
        </a:p>
        <a:p>
          <a:pPr algn="ctr" rtl="0"/>
          <a:r>
            <a:rPr lang="en-US" sz="1600" b="1" dirty="0" smtClean="0">
              <a:solidFill>
                <a:srgbClr val="293A96"/>
              </a:solidFill>
            </a:rPr>
            <a:t>So it is more convenient to use the names of local governments, regions, states.</a:t>
          </a:r>
          <a:endParaRPr lang="en-US" sz="1600" b="1" dirty="0">
            <a:solidFill>
              <a:srgbClr val="293A96"/>
            </a:solidFill>
          </a:endParaRPr>
        </a:p>
      </dgm:t>
    </dgm:pt>
    <dgm:pt modelId="{2ADBD94E-32B5-46F2-9FE7-6C7637679435}" type="parTrans" cxnId="{353E6552-7EAA-42E8-9503-FE15AF95EECA}">
      <dgm:prSet/>
      <dgm:spPr/>
      <dgm:t>
        <a:bodyPr/>
        <a:lstStyle/>
        <a:p>
          <a:endParaRPr lang="ru-RU"/>
        </a:p>
      </dgm:t>
    </dgm:pt>
    <dgm:pt modelId="{F6EAD069-C570-49B8-96EC-89B3AA15888F}" type="sibTrans" cxnId="{353E6552-7EAA-42E8-9503-FE15AF95EECA}">
      <dgm:prSet/>
      <dgm:spPr/>
      <dgm:t>
        <a:bodyPr/>
        <a:lstStyle/>
        <a:p>
          <a:endParaRPr lang="ru-RU"/>
        </a:p>
      </dgm:t>
    </dgm:pt>
    <dgm:pt modelId="{113C399B-8AF7-43C8-821E-F5386DED97E3}">
      <dgm:prSet custT="1"/>
      <dgm:spPr>
        <a:ln>
          <a:solidFill>
            <a:srgbClr val="293A96"/>
          </a:solidFill>
        </a:ln>
      </dgm:spPr>
      <dgm:t>
        <a:bodyPr/>
        <a:lstStyle/>
        <a:p>
          <a:pPr algn="ctr" rtl="0"/>
          <a:r>
            <a:rPr lang="en-US" sz="1600" b="0" dirty="0" smtClean="0">
              <a:solidFill>
                <a:schemeClr val="tx1"/>
              </a:solidFill>
            </a:rPr>
            <a:t>But how to describe a person who is in the center of attention of all this development of wine destinations</a:t>
          </a:r>
          <a:r>
            <a:rPr lang="ru-RU" sz="1600" b="0" dirty="0" smtClean="0">
              <a:solidFill>
                <a:schemeClr val="tx1"/>
              </a:solidFill>
            </a:rPr>
            <a:t>?</a:t>
          </a:r>
        </a:p>
        <a:p>
          <a:pPr algn="ctr" rtl="0"/>
          <a:r>
            <a:rPr lang="en-US" sz="1600" b="1" dirty="0" smtClean="0">
              <a:solidFill>
                <a:srgbClr val="293A96"/>
              </a:solidFill>
            </a:rPr>
            <a:t>Again, self-analysis of business is the most accessible and productive</a:t>
          </a:r>
          <a:r>
            <a:rPr lang="en-US" sz="1600" b="0" dirty="0" smtClean="0">
              <a:solidFill>
                <a:schemeClr val="tx1"/>
              </a:solidFill>
            </a:rPr>
            <a:t>.</a:t>
          </a:r>
          <a:endParaRPr lang="en-US" sz="1600" b="0" dirty="0">
            <a:solidFill>
              <a:schemeClr val="tx1"/>
            </a:solidFill>
          </a:endParaRPr>
        </a:p>
      </dgm:t>
    </dgm:pt>
    <dgm:pt modelId="{36C57584-EF5F-40FC-8AE0-D7209D86722D}" type="parTrans" cxnId="{6196B026-5B36-4AFF-89FA-FC98FA33BFC5}">
      <dgm:prSet/>
      <dgm:spPr/>
      <dgm:t>
        <a:bodyPr/>
        <a:lstStyle/>
        <a:p>
          <a:endParaRPr lang="ru-RU"/>
        </a:p>
      </dgm:t>
    </dgm:pt>
    <dgm:pt modelId="{56FBD0D0-EDC7-4E88-B176-E991050FD8EA}" type="sibTrans" cxnId="{6196B026-5B36-4AFF-89FA-FC98FA33BFC5}">
      <dgm:prSet/>
      <dgm:spPr/>
      <dgm:t>
        <a:bodyPr/>
        <a:lstStyle/>
        <a:p>
          <a:endParaRPr lang="ru-RU"/>
        </a:p>
      </dgm:t>
    </dgm:pt>
    <dgm:pt modelId="{7A55DA07-9D0E-4710-9676-3E431E2A52B1}" type="pres">
      <dgm:prSet presAssocID="{3DFA2832-7139-41E2-92BD-9F19FA1D5B05}" presName="linear" presStyleCnt="0">
        <dgm:presLayoutVars>
          <dgm:animLvl val="lvl"/>
          <dgm:resizeHandles val="exact"/>
        </dgm:presLayoutVars>
      </dgm:prSet>
      <dgm:spPr/>
      <dgm:t>
        <a:bodyPr/>
        <a:lstStyle/>
        <a:p>
          <a:endParaRPr lang="ru-RU"/>
        </a:p>
      </dgm:t>
    </dgm:pt>
    <dgm:pt modelId="{CB622A7E-F3A4-426D-BD5F-3405BB879B59}" type="pres">
      <dgm:prSet presAssocID="{60AB89FA-3658-4BAF-8E46-474926662B0B}" presName="parentText" presStyleLbl="node1" presStyleIdx="0" presStyleCnt="2" custScaleY="135745">
        <dgm:presLayoutVars>
          <dgm:chMax val="0"/>
          <dgm:bulletEnabled val="1"/>
        </dgm:presLayoutVars>
      </dgm:prSet>
      <dgm:spPr/>
      <dgm:t>
        <a:bodyPr/>
        <a:lstStyle/>
        <a:p>
          <a:endParaRPr lang="ru-RU"/>
        </a:p>
      </dgm:t>
    </dgm:pt>
    <dgm:pt modelId="{4C326F79-ABC2-45DA-9BD5-0B3CEA4BC498}" type="pres">
      <dgm:prSet presAssocID="{F6EAD069-C570-49B8-96EC-89B3AA15888F}" presName="spacer" presStyleCnt="0"/>
      <dgm:spPr/>
    </dgm:pt>
    <dgm:pt modelId="{C18B4C53-B50D-44FE-94D6-DAB1F2E224B2}" type="pres">
      <dgm:prSet presAssocID="{113C399B-8AF7-43C8-821E-F5386DED97E3}" presName="parentText" presStyleLbl="node1" presStyleIdx="1" presStyleCnt="2" custScaleY="142234">
        <dgm:presLayoutVars>
          <dgm:chMax val="0"/>
          <dgm:bulletEnabled val="1"/>
        </dgm:presLayoutVars>
      </dgm:prSet>
      <dgm:spPr/>
      <dgm:t>
        <a:bodyPr/>
        <a:lstStyle/>
        <a:p>
          <a:endParaRPr lang="ru-RU"/>
        </a:p>
      </dgm:t>
    </dgm:pt>
  </dgm:ptLst>
  <dgm:cxnLst>
    <dgm:cxn modelId="{21CEB445-0036-4C5D-AFBD-A3B25955A5E9}" type="presOf" srcId="{3DFA2832-7139-41E2-92BD-9F19FA1D5B05}" destId="{7A55DA07-9D0E-4710-9676-3E431E2A52B1}" srcOrd="0" destOrd="0" presId="urn:microsoft.com/office/officeart/2005/8/layout/vList2"/>
    <dgm:cxn modelId="{BDC4E734-49EA-4144-B101-0ACF1DD1F08A}" type="presOf" srcId="{60AB89FA-3658-4BAF-8E46-474926662B0B}" destId="{CB622A7E-F3A4-426D-BD5F-3405BB879B59}" srcOrd="0" destOrd="0" presId="urn:microsoft.com/office/officeart/2005/8/layout/vList2"/>
    <dgm:cxn modelId="{35F8432F-D68B-4814-A198-EAD05D95A842}" type="presOf" srcId="{113C399B-8AF7-43C8-821E-F5386DED97E3}" destId="{C18B4C53-B50D-44FE-94D6-DAB1F2E224B2}" srcOrd="0" destOrd="0" presId="urn:microsoft.com/office/officeart/2005/8/layout/vList2"/>
    <dgm:cxn modelId="{353E6552-7EAA-42E8-9503-FE15AF95EECA}" srcId="{3DFA2832-7139-41E2-92BD-9F19FA1D5B05}" destId="{60AB89FA-3658-4BAF-8E46-474926662B0B}" srcOrd="0" destOrd="0" parTransId="{2ADBD94E-32B5-46F2-9FE7-6C7637679435}" sibTransId="{F6EAD069-C570-49B8-96EC-89B3AA15888F}"/>
    <dgm:cxn modelId="{6196B026-5B36-4AFF-89FA-FC98FA33BFC5}" srcId="{3DFA2832-7139-41E2-92BD-9F19FA1D5B05}" destId="{113C399B-8AF7-43C8-821E-F5386DED97E3}" srcOrd="1" destOrd="0" parTransId="{36C57584-EF5F-40FC-8AE0-D7209D86722D}" sibTransId="{56FBD0D0-EDC7-4E88-B176-E991050FD8EA}"/>
    <dgm:cxn modelId="{14F65C79-97EA-4143-A8AE-A60F39C65550}" type="presParOf" srcId="{7A55DA07-9D0E-4710-9676-3E431E2A52B1}" destId="{CB622A7E-F3A4-426D-BD5F-3405BB879B59}" srcOrd="0" destOrd="0" presId="urn:microsoft.com/office/officeart/2005/8/layout/vList2"/>
    <dgm:cxn modelId="{DF08EC63-528F-43F2-A989-79EFC011E970}" type="presParOf" srcId="{7A55DA07-9D0E-4710-9676-3E431E2A52B1}" destId="{4C326F79-ABC2-45DA-9BD5-0B3CEA4BC498}" srcOrd="1" destOrd="0" presId="urn:microsoft.com/office/officeart/2005/8/layout/vList2"/>
    <dgm:cxn modelId="{EEC12F7B-A977-4FF3-9CBD-516218BB53F7}" type="presParOf" srcId="{7A55DA07-9D0E-4710-9676-3E431E2A52B1}" destId="{C18B4C53-B50D-44FE-94D6-DAB1F2E224B2}"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2BFD1CA-F905-4BF0-BE5A-657282F51ED6}"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ru-RU"/>
        </a:p>
      </dgm:t>
    </dgm:pt>
    <dgm:pt modelId="{8736A07E-4684-4264-BFA5-5EE501440076}">
      <dgm:prSet/>
      <dgm:spPr/>
      <dgm:t>
        <a:bodyPr/>
        <a:lstStyle/>
        <a:p>
          <a:pPr rtl="0"/>
          <a:r>
            <a:rPr lang="en-US" smtClean="0"/>
            <a:t>Ask yourself:</a:t>
          </a:r>
          <a:endParaRPr lang="en-US"/>
        </a:p>
      </dgm:t>
    </dgm:pt>
    <dgm:pt modelId="{65CD522B-6C1A-4777-83AC-3671B805BF5D}" type="parTrans" cxnId="{A569B0EA-856A-40B5-B415-972202FDDF12}">
      <dgm:prSet/>
      <dgm:spPr/>
      <dgm:t>
        <a:bodyPr/>
        <a:lstStyle/>
        <a:p>
          <a:endParaRPr lang="ru-RU"/>
        </a:p>
      </dgm:t>
    </dgm:pt>
    <dgm:pt modelId="{5AD89E86-F46C-4CD5-99D6-A260DF83AF53}" type="sibTrans" cxnId="{A569B0EA-856A-40B5-B415-972202FDDF12}">
      <dgm:prSet/>
      <dgm:spPr/>
      <dgm:t>
        <a:bodyPr/>
        <a:lstStyle/>
        <a:p>
          <a:endParaRPr lang="ru-RU"/>
        </a:p>
      </dgm:t>
    </dgm:pt>
    <dgm:pt modelId="{9AC95BBD-9EC1-4BFA-8AC7-409CE59D2AD8}">
      <dgm:prSet/>
      <dgm:spPr/>
      <dgm:t>
        <a:bodyPr/>
        <a:lstStyle/>
        <a:p>
          <a:pPr rtl="0">
            <a:spcBef>
              <a:spcPts val="600"/>
            </a:spcBef>
            <a:spcAft>
              <a:spcPts val="0"/>
            </a:spcAft>
          </a:pPr>
          <a:r>
            <a:rPr lang="en-US" b="1" dirty="0" smtClean="0"/>
            <a:t>Who</a:t>
          </a:r>
          <a:r>
            <a:rPr lang="en-US" dirty="0" smtClean="0"/>
            <a:t> is your customer, does he have the desire and ability, in addition to buying wine, to stay for the night, for a tasting, for a festival or a holiday?</a:t>
          </a:r>
          <a:endParaRPr lang="en-US" dirty="0"/>
        </a:p>
      </dgm:t>
    </dgm:pt>
    <dgm:pt modelId="{CDD04DC6-B666-457C-AC84-D0ECBB2173E1}" type="parTrans" cxnId="{0B987460-5DB4-4AAF-8B0F-3358FE83CB17}">
      <dgm:prSet/>
      <dgm:spPr/>
      <dgm:t>
        <a:bodyPr/>
        <a:lstStyle/>
        <a:p>
          <a:endParaRPr lang="ru-RU"/>
        </a:p>
      </dgm:t>
    </dgm:pt>
    <dgm:pt modelId="{22EEC6E5-C7E2-4F68-AD43-622B5485481E}" type="sibTrans" cxnId="{0B987460-5DB4-4AAF-8B0F-3358FE83CB17}">
      <dgm:prSet/>
      <dgm:spPr/>
      <dgm:t>
        <a:bodyPr/>
        <a:lstStyle/>
        <a:p>
          <a:endParaRPr lang="ru-RU"/>
        </a:p>
      </dgm:t>
    </dgm:pt>
    <dgm:pt modelId="{18819190-A459-4FAD-BA73-91FE4E994E72}">
      <dgm:prSet/>
      <dgm:spPr/>
      <dgm:t>
        <a:bodyPr/>
        <a:lstStyle/>
        <a:p>
          <a:pPr rtl="0">
            <a:spcBef>
              <a:spcPts val="600"/>
            </a:spcBef>
            <a:spcAft>
              <a:spcPts val="0"/>
            </a:spcAft>
          </a:pPr>
          <a:r>
            <a:rPr lang="en-US" b="1" dirty="0" smtClean="0"/>
            <a:t>How</a:t>
          </a:r>
          <a:r>
            <a:rPr lang="en-US" dirty="0" smtClean="0"/>
            <a:t> did they get to this destination, why did they choose this location, what experience were they looking for?</a:t>
          </a:r>
          <a:endParaRPr lang="en-US" dirty="0"/>
        </a:p>
      </dgm:t>
    </dgm:pt>
    <dgm:pt modelId="{7CB41B73-0E8B-4005-BED7-E339A5853DBC}" type="parTrans" cxnId="{F94C1B9B-6652-4B3C-B192-E934CBB2AEF5}">
      <dgm:prSet/>
      <dgm:spPr/>
      <dgm:t>
        <a:bodyPr/>
        <a:lstStyle/>
        <a:p>
          <a:endParaRPr lang="ru-RU"/>
        </a:p>
      </dgm:t>
    </dgm:pt>
    <dgm:pt modelId="{268BE2AF-7EB2-44F1-A935-1E299D0A57DE}" type="sibTrans" cxnId="{F94C1B9B-6652-4B3C-B192-E934CBB2AEF5}">
      <dgm:prSet/>
      <dgm:spPr/>
      <dgm:t>
        <a:bodyPr/>
        <a:lstStyle/>
        <a:p>
          <a:endParaRPr lang="ru-RU"/>
        </a:p>
      </dgm:t>
    </dgm:pt>
    <dgm:pt modelId="{5B2F36FA-4765-41F4-BC6E-D2E89732F0EB}">
      <dgm:prSet/>
      <dgm:spPr/>
      <dgm:t>
        <a:bodyPr/>
        <a:lstStyle/>
        <a:p>
          <a:pPr rtl="0">
            <a:spcBef>
              <a:spcPts val="600"/>
            </a:spcBef>
            <a:spcAft>
              <a:spcPts val="0"/>
            </a:spcAft>
          </a:pPr>
          <a:r>
            <a:rPr lang="en-US" b="1" dirty="0" smtClean="0"/>
            <a:t>Who</a:t>
          </a:r>
          <a:r>
            <a:rPr lang="en-US" dirty="0" smtClean="0"/>
            <a:t> is the key stakeholder besides you in the development of this destination?</a:t>
          </a:r>
          <a:endParaRPr lang="en-US" dirty="0"/>
        </a:p>
      </dgm:t>
    </dgm:pt>
    <dgm:pt modelId="{B8F6FAF9-BF89-4183-85BB-90FE502ECE33}" type="parTrans" cxnId="{429073DC-72C9-4067-A277-CC41ED6F2325}">
      <dgm:prSet/>
      <dgm:spPr/>
      <dgm:t>
        <a:bodyPr/>
        <a:lstStyle/>
        <a:p>
          <a:endParaRPr lang="ru-RU"/>
        </a:p>
      </dgm:t>
    </dgm:pt>
    <dgm:pt modelId="{1941FD1C-2735-4321-8F94-DABF240722AF}" type="sibTrans" cxnId="{429073DC-72C9-4067-A277-CC41ED6F2325}">
      <dgm:prSet/>
      <dgm:spPr/>
      <dgm:t>
        <a:bodyPr/>
        <a:lstStyle/>
        <a:p>
          <a:endParaRPr lang="ru-RU"/>
        </a:p>
      </dgm:t>
    </dgm:pt>
    <dgm:pt modelId="{B610BC78-39DE-424A-8CB8-AC6A0D6ADE53}">
      <dgm:prSet/>
      <dgm:spPr/>
      <dgm:t>
        <a:bodyPr/>
        <a:lstStyle/>
        <a:p>
          <a:pPr rtl="0">
            <a:spcBef>
              <a:spcPts val="600"/>
            </a:spcBef>
            <a:spcAft>
              <a:spcPts val="0"/>
            </a:spcAft>
          </a:pPr>
          <a:r>
            <a:rPr lang="en-US" b="1" dirty="0" smtClean="0"/>
            <a:t>Are</a:t>
          </a:r>
          <a:r>
            <a:rPr lang="en-US" dirty="0" smtClean="0"/>
            <a:t> other entrepreneurs ready to be your partners, maybe you have a circle of key partners with whom you can develop a destination?</a:t>
          </a:r>
          <a:endParaRPr lang="en-US" dirty="0"/>
        </a:p>
      </dgm:t>
    </dgm:pt>
    <dgm:pt modelId="{DDA1D7EC-78A2-4FF9-9080-9F97AC514FD1}" type="parTrans" cxnId="{53EBF571-CC07-42BC-8184-E23E2212A045}">
      <dgm:prSet/>
      <dgm:spPr/>
      <dgm:t>
        <a:bodyPr/>
        <a:lstStyle/>
        <a:p>
          <a:endParaRPr lang="ru-RU"/>
        </a:p>
      </dgm:t>
    </dgm:pt>
    <dgm:pt modelId="{D05EC7E5-9BF7-4B79-91FD-E7DF2AEA0B6B}" type="sibTrans" cxnId="{53EBF571-CC07-42BC-8184-E23E2212A045}">
      <dgm:prSet/>
      <dgm:spPr/>
      <dgm:t>
        <a:bodyPr/>
        <a:lstStyle/>
        <a:p>
          <a:endParaRPr lang="ru-RU"/>
        </a:p>
      </dgm:t>
    </dgm:pt>
    <dgm:pt modelId="{A96E15C0-DAD7-4EE7-8F7C-5B35A1F0A360}">
      <dgm:prSet/>
      <dgm:spPr/>
      <dgm:t>
        <a:bodyPr/>
        <a:lstStyle/>
        <a:p>
          <a:pPr rtl="0">
            <a:spcBef>
              <a:spcPts val="600"/>
            </a:spcBef>
            <a:spcAft>
              <a:spcPts val="0"/>
            </a:spcAft>
          </a:pPr>
          <a:r>
            <a:rPr lang="en-US" b="1" dirty="0" smtClean="0"/>
            <a:t>Why</a:t>
          </a:r>
          <a:r>
            <a:rPr lang="en-US" dirty="0" smtClean="0"/>
            <a:t> would your destination be called a “wine tourism destination”?</a:t>
          </a:r>
          <a:endParaRPr lang="en-US" dirty="0"/>
        </a:p>
      </dgm:t>
    </dgm:pt>
    <dgm:pt modelId="{BEB508CE-C425-45B8-821D-04198085D674}" type="parTrans" cxnId="{02ED215F-9373-4718-87BE-49173A45B5E0}">
      <dgm:prSet/>
      <dgm:spPr/>
      <dgm:t>
        <a:bodyPr/>
        <a:lstStyle/>
        <a:p>
          <a:endParaRPr lang="ru-RU"/>
        </a:p>
      </dgm:t>
    </dgm:pt>
    <dgm:pt modelId="{CD0F2849-F530-4218-B4F6-97F8FC9E3AB3}" type="sibTrans" cxnId="{02ED215F-9373-4718-87BE-49173A45B5E0}">
      <dgm:prSet/>
      <dgm:spPr/>
      <dgm:t>
        <a:bodyPr/>
        <a:lstStyle/>
        <a:p>
          <a:endParaRPr lang="ru-RU"/>
        </a:p>
      </dgm:t>
    </dgm:pt>
    <dgm:pt modelId="{F2A042AC-3D85-47A6-8639-F717EFB9AE1F}">
      <dgm:prSet/>
      <dgm:spPr/>
      <dgm:t>
        <a:bodyPr/>
        <a:lstStyle/>
        <a:p>
          <a:pPr rtl="0">
            <a:spcBef>
              <a:spcPts val="600"/>
            </a:spcBef>
            <a:spcAft>
              <a:spcPts val="0"/>
            </a:spcAft>
          </a:pPr>
          <a:r>
            <a:rPr lang="en-US" b="1" dirty="0" smtClean="0"/>
            <a:t>Are</a:t>
          </a:r>
          <a:r>
            <a:rPr lang="en-US" dirty="0" smtClean="0"/>
            <a:t> you and your partners ready to adapt your values to the needs and demands of tourists?</a:t>
          </a:r>
          <a:endParaRPr lang="en-US" dirty="0"/>
        </a:p>
      </dgm:t>
    </dgm:pt>
    <dgm:pt modelId="{BABB8FCE-C058-4F12-9510-A7A6CF720BAA}" type="parTrans" cxnId="{2107F52B-4B44-46BD-AB9B-F9C0A20F89F4}">
      <dgm:prSet/>
      <dgm:spPr/>
      <dgm:t>
        <a:bodyPr/>
        <a:lstStyle/>
        <a:p>
          <a:endParaRPr lang="ru-RU"/>
        </a:p>
      </dgm:t>
    </dgm:pt>
    <dgm:pt modelId="{81D06E02-CC28-4EE7-8E9B-81C97162D7E3}" type="sibTrans" cxnId="{2107F52B-4B44-46BD-AB9B-F9C0A20F89F4}">
      <dgm:prSet/>
      <dgm:spPr/>
      <dgm:t>
        <a:bodyPr/>
        <a:lstStyle/>
        <a:p>
          <a:endParaRPr lang="ru-RU"/>
        </a:p>
      </dgm:t>
    </dgm:pt>
    <dgm:pt modelId="{8C589469-15A6-47E9-9013-DED85867128C}">
      <dgm:prSet/>
      <dgm:spPr/>
      <dgm:t>
        <a:bodyPr/>
        <a:lstStyle/>
        <a:p>
          <a:pPr rtl="0">
            <a:spcBef>
              <a:spcPts val="600"/>
            </a:spcBef>
            <a:spcAft>
              <a:spcPts val="0"/>
            </a:spcAft>
          </a:pPr>
          <a:r>
            <a:rPr lang="en-US" b="1" dirty="0" smtClean="0"/>
            <a:t>Is</a:t>
          </a:r>
          <a:r>
            <a:rPr lang="en-US" dirty="0" smtClean="0"/>
            <a:t> there enough of your knowledge about the sustainability of the destination?</a:t>
          </a:r>
          <a:endParaRPr lang="en-US" dirty="0"/>
        </a:p>
      </dgm:t>
    </dgm:pt>
    <dgm:pt modelId="{DD6D4C92-104A-41BE-9CD7-64909DFBA0A7}" type="parTrans" cxnId="{6DF030F2-59B8-4E8C-97AC-83FD77E8E698}">
      <dgm:prSet/>
      <dgm:spPr/>
      <dgm:t>
        <a:bodyPr/>
        <a:lstStyle/>
        <a:p>
          <a:endParaRPr lang="ru-RU"/>
        </a:p>
      </dgm:t>
    </dgm:pt>
    <dgm:pt modelId="{1696DBD0-1B50-4E10-86A9-F8ABDC1EA2D8}" type="sibTrans" cxnId="{6DF030F2-59B8-4E8C-97AC-83FD77E8E698}">
      <dgm:prSet/>
      <dgm:spPr/>
      <dgm:t>
        <a:bodyPr/>
        <a:lstStyle/>
        <a:p>
          <a:endParaRPr lang="ru-RU"/>
        </a:p>
      </dgm:t>
    </dgm:pt>
    <dgm:pt modelId="{40FE00C8-8DC7-4BBA-ABDB-05D00D579EB7}" type="pres">
      <dgm:prSet presAssocID="{42BFD1CA-F905-4BF0-BE5A-657282F51ED6}" presName="Name0" presStyleCnt="0">
        <dgm:presLayoutVars>
          <dgm:dir/>
          <dgm:animLvl val="lvl"/>
          <dgm:resizeHandles val="exact"/>
        </dgm:presLayoutVars>
      </dgm:prSet>
      <dgm:spPr/>
      <dgm:t>
        <a:bodyPr/>
        <a:lstStyle/>
        <a:p>
          <a:endParaRPr lang="ru-RU"/>
        </a:p>
      </dgm:t>
    </dgm:pt>
    <dgm:pt modelId="{48E0F1A0-95B1-489E-8E89-9AF23EB04EF0}" type="pres">
      <dgm:prSet presAssocID="{8736A07E-4684-4264-BFA5-5EE501440076}" presName="composite" presStyleCnt="0"/>
      <dgm:spPr/>
    </dgm:pt>
    <dgm:pt modelId="{DD61999A-2E29-452E-9994-73130C8A29FD}" type="pres">
      <dgm:prSet presAssocID="{8736A07E-4684-4264-BFA5-5EE501440076}" presName="parTx" presStyleLbl="alignNode1" presStyleIdx="0" presStyleCnt="1">
        <dgm:presLayoutVars>
          <dgm:chMax val="0"/>
          <dgm:chPref val="0"/>
          <dgm:bulletEnabled val="1"/>
        </dgm:presLayoutVars>
      </dgm:prSet>
      <dgm:spPr>
        <a:prstGeom prst="flowChartAlternateProcess">
          <a:avLst/>
        </a:prstGeom>
      </dgm:spPr>
      <dgm:t>
        <a:bodyPr/>
        <a:lstStyle/>
        <a:p>
          <a:endParaRPr lang="ru-RU"/>
        </a:p>
      </dgm:t>
    </dgm:pt>
    <dgm:pt modelId="{AE16CC1F-CB4E-484A-A2BD-3711785FF7F9}" type="pres">
      <dgm:prSet presAssocID="{8736A07E-4684-4264-BFA5-5EE501440076}" presName="desTx" presStyleLbl="alignAccFollowNode1" presStyleIdx="0" presStyleCnt="1" custLinFactY="49411" custLinFactNeighborX="2419" custLinFactNeighborY="100000">
        <dgm:presLayoutVars>
          <dgm:bulletEnabled val="1"/>
        </dgm:presLayoutVars>
      </dgm:prSet>
      <dgm:spPr>
        <a:prstGeom prst="flowChartAlternateProcess">
          <a:avLst/>
        </a:prstGeom>
      </dgm:spPr>
      <dgm:t>
        <a:bodyPr/>
        <a:lstStyle/>
        <a:p>
          <a:endParaRPr lang="ru-RU"/>
        </a:p>
      </dgm:t>
    </dgm:pt>
  </dgm:ptLst>
  <dgm:cxnLst>
    <dgm:cxn modelId="{A569B0EA-856A-40B5-B415-972202FDDF12}" srcId="{42BFD1CA-F905-4BF0-BE5A-657282F51ED6}" destId="{8736A07E-4684-4264-BFA5-5EE501440076}" srcOrd="0" destOrd="0" parTransId="{65CD522B-6C1A-4777-83AC-3671B805BF5D}" sibTransId="{5AD89E86-F46C-4CD5-99D6-A260DF83AF53}"/>
    <dgm:cxn modelId="{2107F52B-4B44-46BD-AB9B-F9C0A20F89F4}" srcId="{8736A07E-4684-4264-BFA5-5EE501440076}" destId="{F2A042AC-3D85-47A6-8639-F717EFB9AE1F}" srcOrd="5" destOrd="0" parTransId="{BABB8FCE-C058-4F12-9510-A7A6CF720BAA}" sibTransId="{81D06E02-CC28-4EE7-8E9B-81C97162D7E3}"/>
    <dgm:cxn modelId="{7C39DCB7-719F-47CE-B17C-DDE41F7C8DC9}" type="presOf" srcId="{5B2F36FA-4765-41F4-BC6E-D2E89732F0EB}" destId="{AE16CC1F-CB4E-484A-A2BD-3711785FF7F9}" srcOrd="0" destOrd="2" presId="urn:microsoft.com/office/officeart/2005/8/layout/hList1"/>
    <dgm:cxn modelId="{07CDAF4D-4683-44E5-84BA-56E3292B78C3}" type="presOf" srcId="{42BFD1CA-F905-4BF0-BE5A-657282F51ED6}" destId="{40FE00C8-8DC7-4BBA-ABDB-05D00D579EB7}" srcOrd="0" destOrd="0" presId="urn:microsoft.com/office/officeart/2005/8/layout/hList1"/>
    <dgm:cxn modelId="{6DF030F2-59B8-4E8C-97AC-83FD77E8E698}" srcId="{8736A07E-4684-4264-BFA5-5EE501440076}" destId="{8C589469-15A6-47E9-9013-DED85867128C}" srcOrd="6" destOrd="0" parTransId="{DD6D4C92-104A-41BE-9CD7-64909DFBA0A7}" sibTransId="{1696DBD0-1B50-4E10-86A9-F8ABDC1EA2D8}"/>
    <dgm:cxn modelId="{13A51274-D6E4-41E7-8590-4B551D606A29}" type="presOf" srcId="{8C589469-15A6-47E9-9013-DED85867128C}" destId="{AE16CC1F-CB4E-484A-A2BD-3711785FF7F9}" srcOrd="0" destOrd="6" presId="urn:microsoft.com/office/officeart/2005/8/layout/hList1"/>
    <dgm:cxn modelId="{8F14457D-B0B5-4EB9-B464-B227A8397F35}" type="presOf" srcId="{B610BC78-39DE-424A-8CB8-AC6A0D6ADE53}" destId="{AE16CC1F-CB4E-484A-A2BD-3711785FF7F9}" srcOrd="0" destOrd="3" presId="urn:microsoft.com/office/officeart/2005/8/layout/hList1"/>
    <dgm:cxn modelId="{02ED215F-9373-4718-87BE-49173A45B5E0}" srcId="{8736A07E-4684-4264-BFA5-5EE501440076}" destId="{A96E15C0-DAD7-4EE7-8F7C-5B35A1F0A360}" srcOrd="4" destOrd="0" parTransId="{BEB508CE-C425-45B8-821D-04198085D674}" sibTransId="{CD0F2849-F530-4218-B4F6-97F8FC9E3AB3}"/>
    <dgm:cxn modelId="{E8EB9979-141F-4980-9289-73C2808670BC}" type="presOf" srcId="{18819190-A459-4FAD-BA73-91FE4E994E72}" destId="{AE16CC1F-CB4E-484A-A2BD-3711785FF7F9}" srcOrd="0" destOrd="1" presId="urn:microsoft.com/office/officeart/2005/8/layout/hList1"/>
    <dgm:cxn modelId="{429073DC-72C9-4067-A277-CC41ED6F2325}" srcId="{8736A07E-4684-4264-BFA5-5EE501440076}" destId="{5B2F36FA-4765-41F4-BC6E-D2E89732F0EB}" srcOrd="2" destOrd="0" parTransId="{B8F6FAF9-BF89-4183-85BB-90FE502ECE33}" sibTransId="{1941FD1C-2735-4321-8F94-DABF240722AF}"/>
    <dgm:cxn modelId="{7AD7925B-D137-4292-AE74-7ACEB3062C69}" type="presOf" srcId="{8736A07E-4684-4264-BFA5-5EE501440076}" destId="{DD61999A-2E29-452E-9994-73130C8A29FD}" srcOrd="0" destOrd="0" presId="urn:microsoft.com/office/officeart/2005/8/layout/hList1"/>
    <dgm:cxn modelId="{53EBF571-CC07-42BC-8184-E23E2212A045}" srcId="{8736A07E-4684-4264-BFA5-5EE501440076}" destId="{B610BC78-39DE-424A-8CB8-AC6A0D6ADE53}" srcOrd="3" destOrd="0" parTransId="{DDA1D7EC-78A2-4FF9-9080-9F97AC514FD1}" sibTransId="{D05EC7E5-9BF7-4B79-91FD-E7DF2AEA0B6B}"/>
    <dgm:cxn modelId="{6F25C1D8-48D2-40A5-8A1C-5EB2832262AE}" type="presOf" srcId="{9AC95BBD-9EC1-4BFA-8AC7-409CE59D2AD8}" destId="{AE16CC1F-CB4E-484A-A2BD-3711785FF7F9}" srcOrd="0" destOrd="0" presId="urn:microsoft.com/office/officeart/2005/8/layout/hList1"/>
    <dgm:cxn modelId="{F0678A27-8E75-4571-AEF4-D4087800674F}" type="presOf" srcId="{F2A042AC-3D85-47A6-8639-F717EFB9AE1F}" destId="{AE16CC1F-CB4E-484A-A2BD-3711785FF7F9}" srcOrd="0" destOrd="5" presId="urn:microsoft.com/office/officeart/2005/8/layout/hList1"/>
    <dgm:cxn modelId="{A68E7230-38B8-4704-88A1-E1B8BD8C93C9}" type="presOf" srcId="{A96E15C0-DAD7-4EE7-8F7C-5B35A1F0A360}" destId="{AE16CC1F-CB4E-484A-A2BD-3711785FF7F9}" srcOrd="0" destOrd="4" presId="urn:microsoft.com/office/officeart/2005/8/layout/hList1"/>
    <dgm:cxn modelId="{0B987460-5DB4-4AAF-8B0F-3358FE83CB17}" srcId="{8736A07E-4684-4264-BFA5-5EE501440076}" destId="{9AC95BBD-9EC1-4BFA-8AC7-409CE59D2AD8}" srcOrd="0" destOrd="0" parTransId="{CDD04DC6-B666-457C-AC84-D0ECBB2173E1}" sibTransId="{22EEC6E5-C7E2-4F68-AD43-622B5485481E}"/>
    <dgm:cxn modelId="{F94C1B9B-6652-4B3C-B192-E934CBB2AEF5}" srcId="{8736A07E-4684-4264-BFA5-5EE501440076}" destId="{18819190-A459-4FAD-BA73-91FE4E994E72}" srcOrd="1" destOrd="0" parTransId="{7CB41B73-0E8B-4005-BED7-E339A5853DBC}" sibTransId="{268BE2AF-7EB2-44F1-A935-1E299D0A57DE}"/>
    <dgm:cxn modelId="{13D29B5C-D29B-408C-8C20-FB9F2F3E1FE8}" type="presParOf" srcId="{40FE00C8-8DC7-4BBA-ABDB-05D00D579EB7}" destId="{48E0F1A0-95B1-489E-8E89-9AF23EB04EF0}" srcOrd="0" destOrd="0" presId="urn:microsoft.com/office/officeart/2005/8/layout/hList1"/>
    <dgm:cxn modelId="{B80E01E8-2923-479A-ACAB-55B7E5142378}" type="presParOf" srcId="{48E0F1A0-95B1-489E-8E89-9AF23EB04EF0}" destId="{DD61999A-2E29-452E-9994-73130C8A29FD}" srcOrd="0" destOrd="0" presId="urn:microsoft.com/office/officeart/2005/8/layout/hList1"/>
    <dgm:cxn modelId="{63C36495-1F0D-4FA5-9BAD-0D9EE8AB6871}" type="presParOf" srcId="{48E0F1A0-95B1-489E-8E89-9AF23EB04EF0}" destId="{AE16CC1F-CB4E-484A-A2BD-3711785FF7F9}"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C7BF7F8-8B7E-438C-BFD3-95BFBA0EA0FD}" type="doc">
      <dgm:prSet loTypeId="urn:microsoft.com/office/officeart/2005/8/layout/vList2" loCatId="list" qsTypeId="urn:microsoft.com/office/officeart/2005/8/quickstyle/simple3" qsCatId="simple" csTypeId="urn:microsoft.com/office/officeart/2005/8/colors/accent1_1" csCatId="accent1" phldr="1"/>
      <dgm:spPr/>
      <dgm:t>
        <a:bodyPr/>
        <a:lstStyle/>
        <a:p>
          <a:endParaRPr lang="ru-RU"/>
        </a:p>
      </dgm:t>
    </dgm:pt>
    <dgm:pt modelId="{99BC01B9-42A4-4AC2-AE49-F158D79700FC}">
      <dgm:prSet/>
      <dgm:spPr>
        <a:ln>
          <a:solidFill>
            <a:srgbClr val="293A96"/>
          </a:solidFill>
        </a:ln>
      </dgm:spPr>
      <dgm:t>
        <a:bodyPr/>
        <a:lstStyle/>
        <a:p>
          <a:pPr rtl="0"/>
          <a:r>
            <a:rPr lang="en-US" dirty="0" smtClean="0"/>
            <a:t>“</a:t>
          </a:r>
          <a:r>
            <a:rPr lang="en-US" b="1" dirty="0" smtClean="0">
              <a:solidFill>
                <a:srgbClr val="293A96"/>
              </a:solidFill>
            </a:rPr>
            <a:t>Soft</a:t>
          </a:r>
          <a:r>
            <a:rPr lang="en-US" dirty="0" smtClean="0"/>
            <a:t>” infrastructure turns a tourist into an esthete, saturates not only with knowledge about wine and viticulture, but also adds a sense of beauty through culture, art, sports.</a:t>
          </a:r>
          <a:endParaRPr lang="en-US" dirty="0"/>
        </a:p>
      </dgm:t>
    </dgm:pt>
    <dgm:pt modelId="{4201A045-2349-4927-A0AB-54031B59BF68}" type="parTrans" cxnId="{D6DA3D14-E1CA-4A70-8F8C-69E0C2C0AB19}">
      <dgm:prSet/>
      <dgm:spPr/>
      <dgm:t>
        <a:bodyPr/>
        <a:lstStyle/>
        <a:p>
          <a:endParaRPr lang="ru-RU"/>
        </a:p>
      </dgm:t>
    </dgm:pt>
    <dgm:pt modelId="{80770C88-13B0-4A42-BAA4-74D07ECF5520}" type="sibTrans" cxnId="{D6DA3D14-E1CA-4A70-8F8C-69E0C2C0AB19}">
      <dgm:prSet/>
      <dgm:spPr/>
      <dgm:t>
        <a:bodyPr/>
        <a:lstStyle/>
        <a:p>
          <a:endParaRPr lang="ru-RU"/>
        </a:p>
      </dgm:t>
    </dgm:pt>
    <dgm:pt modelId="{A8BFED64-955A-404F-B33F-F983DEE22806}">
      <dgm:prSet/>
      <dgm:spPr>
        <a:ln>
          <a:solidFill>
            <a:srgbClr val="293A96"/>
          </a:solidFill>
        </a:ln>
      </dgm:spPr>
      <dgm:t>
        <a:bodyPr/>
        <a:lstStyle/>
        <a:p>
          <a:pPr rtl="0"/>
          <a:r>
            <a:rPr lang="en-US" dirty="0" smtClean="0"/>
            <a:t>World practice of wine tourism proves that creativity together with current quality standards (national, regional) is more responsive to environmental challenges.</a:t>
          </a:r>
          <a:endParaRPr lang="en-US" dirty="0"/>
        </a:p>
      </dgm:t>
    </dgm:pt>
    <dgm:pt modelId="{058574B6-6F9A-43BA-9A4E-625571FE18F8}" type="parTrans" cxnId="{C0ED7887-9A79-43FB-BCDC-7953858FB710}">
      <dgm:prSet/>
      <dgm:spPr/>
      <dgm:t>
        <a:bodyPr/>
        <a:lstStyle/>
        <a:p>
          <a:endParaRPr lang="ru-RU"/>
        </a:p>
      </dgm:t>
    </dgm:pt>
    <dgm:pt modelId="{495D8757-B302-4A22-9793-7FAFBD61ECAF}" type="sibTrans" cxnId="{C0ED7887-9A79-43FB-BCDC-7953858FB710}">
      <dgm:prSet/>
      <dgm:spPr/>
      <dgm:t>
        <a:bodyPr/>
        <a:lstStyle/>
        <a:p>
          <a:endParaRPr lang="ru-RU"/>
        </a:p>
      </dgm:t>
    </dgm:pt>
    <dgm:pt modelId="{AF3D51B0-5EDF-4906-A196-2B438D18A3E0}">
      <dgm:prSet/>
      <dgm:spPr>
        <a:ln>
          <a:solidFill>
            <a:srgbClr val="293A96"/>
          </a:solidFill>
        </a:ln>
      </dgm:spPr>
      <dgm:t>
        <a:bodyPr/>
        <a:lstStyle/>
        <a:p>
          <a:pPr algn="ctr" rtl="0"/>
          <a:r>
            <a:rPr lang="en-US" b="1" dirty="0" smtClean="0">
              <a:solidFill>
                <a:srgbClr val="A71E3B"/>
              </a:solidFill>
            </a:rPr>
            <a:t>One of the main challenges of tourism development is the ecological sustainability of the destination</a:t>
          </a:r>
          <a:endParaRPr lang="en-US" dirty="0">
            <a:solidFill>
              <a:srgbClr val="A71E3B"/>
            </a:solidFill>
          </a:endParaRPr>
        </a:p>
      </dgm:t>
    </dgm:pt>
    <dgm:pt modelId="{1B0CB846-DE96-4777-9E25-C448128A89A1}" type="parTrans" cxnId="{22818E75-447B-48F2-B46D-0B10B39F6BBE}">
      <dgm:prSet/>
      <dgm:spPr/>
      <dgm:t>
        <a:bodyPr/>
        <a:lstStyle/>
        <a:p>
          <a:endParaRPr lang="ru-RU"/>
        </a:p>
      </dgm:t>
    </dgm:pt>
    <dgm:pt modelId="{BFDE517F-243E-4F9B-B890-B3D01B552E3D}" type="sibTrans" cxnId="{22818E75-447B-48F2-B46D-0B10B39F6BBE}">
      <dgm:prSet/>
      <dgm:spPr/>
      <dgm:t>
        <a:bodyPr/>
        <a:lstStyle/>
        <a:p>
          <a:endParaRPr lang="ru-RU"/>
        </a:p>
      </dgm:t>
    </dgm:pt>
    <dgm:pt modelId="{3AAE4C5D-E8A9-46CD-9C53-D1BFE460CAA5}" type="pres">
      <dgm:prSet presAssocID="{7C7BF7F8-8B7E-438C-BFD3-95BFBA0EA0FD}" presName="linear" presStyleCnt="0">
        <dgm:presLayoutVars>
          <dgm:animLvl val="lvl"/>
          <dgm:resizeHandles val="exact"/>
        </dgm:presLayoutVars>
      </dgm:prSet>
      <dgm:spPr/>
      <dgm:t>
        <a:bodyPr/>
        <a:lstStyle/>
        <a:p>
          <a:endParaRPr lang="ru-RU"/>
        </a:p>
      </dgm:t>
    </dgm:pt>
    <dgm:pt modelId="{46FFD24B-C5D8-464E-B12B-A1BD80034D3B}" type="pres">
      <dgm:prSet presAssocID="{99BC01B9-42A4-4AC2-AE49-F158D79700FC}" presName="parentText" presStyleLbl="node1" presStyleIdx="0" presStyleCnt="3">
        <dgm:presLayoutVars>
          <dgm:chMax val="0"/>
          <dgm:bulletEnabled val="1"/>
        </dgm:presLayoutVars>
      </dgm:prSet>
      <dgm:spPr/>
      <dgm:t>
        <a:bodyPr/>
        <a:lstStyle/>
        <a:p>
          <a:endParaRPr lang="ru-RU"/>
        </a:p>
      </dgm:t>
    </dgm:pt>
    <dgm:pt modelId="{F31B82AB-EC1F-489B-A646-32CC348D2E93}" type="pres">
      <dgm:prSet presAssocID="{80770C88-13B0-4A42-BAA4-74D07ECF5520}" presName="spacer" presStyleCnt="0"/>
      <dgm:spPr/>
    </dgm:pt>
    <dgm:pt modelId="{B04B76C5-FDD8-4E0B-9F1D-87015B5C9788}" type="pres">
      <dgm:prSet presAssocID="{A8BFED64-955A-404F-B33F-F983DEE22806}" presName="parentText" presStyleLbl="node1" presStyleIdx="1" presStyleCnt="3">
        <dgm:presLayoutVars>
          <dgm:chMax val="0"/>
          <dgm:bulletEnabled val="1"/>
        </dgm:presLayoutVars>
      </dgm:prSet>
      <dgm:spPr/>
      <dgm:t>
        <a:bodyPr/>
        <a:lstStyle/>
        <a:p>
          <a:endParaRPr lang="ru-RU"/>
        </a:p>
      </dgm:t>
    </dgm:pt>
    <dgm:pt modelId="{1F5EBA83-2ADC-4C53-AF10-00346DBB5DE1}" type="pres">
      <dgm:prSet presAssocID="{495D8757-B302-4A22-9793-7FAFBD61ECAF}" presName="spacer" presStyleCnt="0"/>
      <dgm:spPr/>
    </dgm:pt>
    <dgm:pt modelId="{ADD92AC9-880E-435B-BCB9-1071DFD1F2E9}" type="pres">
      <dgm:prSet presAssocID="{AF3D51B0-5EDF-4906-A196-2B438D18A3E0}" presName="parentText" presStyleLbl="node1" presStyleIdx="2" presStyleCnt="3">
        <dgm:presLayoutVars>
          <dgm:chMax val="0"/>
          <dgm:bulletEnabled val="1"/>
        </dgm:presLayoutVars>
      </dgm:prSet>
      <dgm:spPr/>
      <dgm:t>
        <a:bodyPr/>
        <a:lstStyle/>
        <a:p>
          <a:endParaRPr lang="ru-RU"/>
        </a:p>
      </dgm:t>
    </dgm:pt>
  </dgm:ptLst>
  <dgm:cxnLst>
    <dgm:cxn modelId="{22818E75-447B-48F2-B46D-0B10B39F6BBE}" srcId="{7C7BF7F8-8B7E-438C-BFD3-95BFBA0EA0FD}" destId="{AF3D51B0-5EDF-4906-A196-2B438D18A3E0}" srcOrd="2" destOrd="0" parTransId="{1B0CB846-DE96-4777-9E25-C448128A89A1}" sibTransId="{BFDE517F-243E-4F9B-B890-B3D01B552E3D}"/>
    <dgm:cxn modelId="{7DAE4EC3-164C-40BF-A3B3-70E241ECA7F9}" type="presOf" srcId="{99BC01B9-42A4-4AC2-AE49-F158D79700FC}" destId="{46FFD24B-C5D8-464E-B12B-A1BD80034D3B}" srcOrd="0" destOrd="0" presId="urn:microsoft.com/office/officeart/2005/8/layout/vList2"/>
    <dgm:cxn modelId="{C0ED7887-9A79-43FB-BCDC-7953858FB710}" srcId="{7C7BF7F8-8B7E-438C-BFD3-95BFBA0EA0FD}" destId="{A8BFED64-955A-404F-B33F-F983DEE22806}" srcOrd="1" destOrd="0" parTransId="{058574B6-6F9A-43BA-9A4E-625571FE18F8}" sibTransId="{495D8757-B302-4A22-9793-7FAFBD61ECAF}"/>
    <dgm:cxn modelId="{D6DA3D14-E1CA-4A70-8F8C-69E0C2C0AB19}" srcId="{7C7BF7F8-8B7E-438C-BFD3-95BFBA0EA0FD}" destId="{99BC01B9-42A4-4AC2-AE49-F158D79700FC}" srcOrd="0" destOrd="0" parTransId="{4201A045-2349-4927-A0AB-54031B59BF68}" sibTransId="{80770C88-13B0-4A42-BAA4-74D07ECF5520}"/>
    <dgm:cxn modelId="{2F41B1A8-9F89-4A2B-8B57-A9283DB45424}" type="presOf" srcId="{7C7BF7F8-8B7E-438C-BFD3-95BFBA0EA0FD}" destId="{3AAE4C5D-E8A9-46CD-9C53-D1BFE460CAA5}" srcOrd="0" destOrd="0" presId="urn:microsoft.com/office/officeart/2005/8/layout/vList2"/>
    <dgm:cxn modelId="{2FE6F1FC-5034-4E0F-AB8F-466EFF2643F8}" type="presOf" srcId="{AF3D51B0-5EDF-4906-A196-2B438D18A3E0}" destId="{ADD92AC9-880E-435B-BCB9-1071DFD1F2E9}" srcOrd="0" destOrd="0" presId="urn:microsoft.com/office/officeart/2005/8/layout/vList2"/>
    <dgm:cxn modelId="{071B58AC-F17A-45D8-A95C-E2F3D9E01C57}" type="presOf" srcId="{A8BFED64-955A-404F-B33F-F983DEE22806}" destId="{B04B76C5-FDD8-4E0B-9F1D-87015B5C9788}" srcOrd="0" destOrd="0" presId="urn:microsoft.com/office/officeart/2005/8/layout/vList2"/>
    <dgm:cxn modelId="{045C007D-5349-4640-8E27-AAE6EEB8D6F4}" type="presParOf" srcId="{3AAE4C5D-E8A9-46CD-9C53-D1BFE460CAA5}" destId="{46FFD24B-C5D8-464E-B12B-A1BD80034D3B}" srcOrd="0" destOrd="0" presId="urn:microsoft.com/office/officeart/2005/8/layout/vList2"/>
    <dgm:cxn modelId="{B21E9BF3-1A4B-4AA1-BFA0-94095CEF1A94}" type="presParOf" srcId="{3AAE4C5D-E8A9-46CD-9C53-D1BFE460CAA5}" destId="{F31B82AB-EC1F-489B-A646-32CC348D2E93}" srcOrd="1" destOrd="0" presId="urn:microsoft.com/office/officeart/2005/8/layout/vList2"/>
    <dgm:cxn modelId="{9518BC47-09D6-45AF-88EF-05AAD071CC2E}" type="presParOf" srcId="{3AAE4C5D-E8A9-46CD-9C53-D1BFE460CAA5}" destId="{B04B76C5-FDD8-4E0B-9F1D-87015B5C9788}" srcOrd="2" destOrd="0" presId="urn:microsoft.com/office/officeart/2005/8/layout/vList2"/>
    <dgm:cxn modelId="{3177753B-F21B-44F3-A536-13278B297DD3}" type="presParOf" srcId="{3AAE4C5D-E8A9-46CD-9C53-D1BFE460CAA5}" destId="{1F5EBA83-2ADC-4C53-AF10-00346DBB5DE1}" srcOrd="3" destOrd="0" presId="urn:microsoft.com/office/officeart/2005/8/layout/vList2"/>
    <dgm:cxn modelId="{36791103-2151-4D34-87B6-C5DC31306740}" type="presParOf" srcId="{3AAE4C5D-E8A9-46CD-9C53-D1BFE460CAA5}" destId="{ADD92AC9-880E-435B-BCB9-1071DFD1F2E9}"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1E738B4-464E-4605-B805-45E858C91115}"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ru-RU"/>
        </a:p>
      </dgm:t>
    </dgm:pt>
    <dgm:pt modelId="{FBBE12FC-598D-4619-96F6-259643C34679}">
      <dgm:prSet/>
      <dgm:spPr/>
      <dgm:t>
        <a:bodyPr/>
        <a:lstStyle/>
        <a:p>
          <a:pPr rtl="0"/>
          <a:r>
            <a:rPr lang="en-US" dirty="0" smtClean="0"/>
            <a:t>Any group of entrepreneurs, associations and individual wineries should have a clear understanding of environmental risk:</a:t>
          </a:r>
          <a:endParaRPr lang="en-US" dirty="0"/>
        </a:p>
      </dgm:t>
    </dgm:pt>
    <dgm:pt modelId="{6CA0D792-2937-4133-A586-38BB4806F235}" type="parTrans" cxnId="{3B1891D8-8AAE-4D73-8189-211F6DCD7E63}">
      <dgm:prSet/>
      <dgm:spPr/>
      <dgm:t>
        <a:bodyPr/>
        <a:lstStyle/>
        <a:p>
          <a:endParaRPr lang="ru-RU"/>
        </a:p>
      </dgm:t>
    </dgm:pt>
    <dgm:pt modelId="{018E9514-DC88-4599-BBE9-D4E40817FA0F}" type="sibTrans" cxnId="{3B1891D8-8AAE-4D73-8189-211F6DCD7E63}">
      <dgm:prSet/>
      <dgm:spPr/>
      <dgm:t>
        <a:bodyPr/>
        <a:lstStyle/>
        <a:p>
          <a:endParaRPr lang="ru-RU"/>
        </a:p>
      </dgm:t>
    </dgm:pt>
    <dgm:pt modelId="{7501EA0D-C05F-4EAA-93EA-F7E6E5C8E834}">
      <dgm:prSet/>
      <dgm:spPr/>
      <dgm:t>
        <a:bodyPr/>
        <a:lstStyle/>
        <a:p>
          <a:pPr rtl="0"/>
          <a:r>
            <a:rPr lang="en-US" b="1" dirty="0" smtClean="0"/>
            <a:t>How</a:t>
          </a:r>
          <a:r>
            <a:rPr lang="en-US" dirty="0" smtClean="0"/>
            <a:t> active is the use of natural resources and objects of historical and cultural heritage at this time, which may negatively affect their condition in the future?</a:t>
          </a:r>
          <a:endParaRPr lang="en-US" dirty="0"/>
        </a:p>
      </dgm:t>
    </dgm:pt>
    <dgm:pt modelId="{DC814797-C9FC-496C-ACBD-64ED7BB82620}" type="parTrans" cxnId="{02BB3D6C-9339-46E2-B7DC-87B272BA6D68}">
      <dgm:prSet/>
      <dgm:spPr/>
      <dgm:t>
        <a:bodyPr/>
        <a:lstStyle/>
        <a:p>
          <a:endParaRPr lang="ru-RU"/>
        </a:p>
      </dgm:t>
    </dgm:pt>
    <dgm:pt modelId="{42EA11D8-9FFA-49FD-97BF-4BB0163DBBD2}" type="sibTrans" cxnId="{02BB3D6C-9339-46E2-B7DC-87B272BA6D68}">
      <dgm:prSet/>
      <dgm:spPr/>
      <dgm:t>
        <a:bodyPr/>
        <a:lstStyle/>
        <a:p>
          <a:endParaRPr lang="ru-RU"/>
        </a:p>
      </dgm:t>
    </dgm:pt>
    <dgm:pt modelId="{A130E20E-785B-4266-99CB-C1EA99C3F123}">
      <dgm:prSet/>
      <dgm:spPr/>
      <dgm:t>
        <a:bodyPr/>
        <a:lstStyle/>
        <a:p>
          <a:pPr rtl="0"/>
          <a:r>
            <a:rPr lang="en-US" b="1" dirty="0" smtClean="0"/>
            <a:t>What</a:t>
          </a:r>
          <a:r>
            <a:rPr lang="en-US" dirty="0" smtClean="0"/>
            <a:t> is the expected load on the environment and environmental pollution?</a:t>
          </a:r>
          <a:endParaRPr lang="en-US" dirty="0"/>
        </a:p>
      </dgm:t>
    </dgm:pt>
    <dgm:pt modelId="{1772EE6A-0A2A-4CD5-946C-59EF24E052AD}" type="parTrans" cxnId="{D4C8AB22-CF6F-475F-9666-8191108E0771}">
      <dgm:prSet/>
      <dgm:spPr/>
      <dgm:t>
        <a:bodyPr/>
        <a:lstStyle/>
        <a:p>
          <a:endParaRPr lang="ru-RU"/>
        </a:p>
      </dgm:t>
    </dgm:pt>
    <dgm:pt modelId="{BAF5E836-F156-4739-8098-60EE46EC089D}" type="sibTrans" cxnId="{D4C8AB22-CF6F-475F-9666-8191108E0771}">
      <dgm:prSet/>
      <dgm:spPr/>
      <dgm:t>
        <a:bodyPr/>
        <a:lstStyle/>
        <a:p>
          <a:endParaRPr lang="ru-RU"/>
        </a:p>
      </dgm:t>
    </dgm:pt>
    <dgm:pt modelId="{24055806-F962-4C53-918E-534FE4D1CCA6}">
      <dgm:prSet/>
      <dgm:spPr/>
      <dgm:t>
        <a:bodyPr/>
        <a:lstStyle/>
        <a:p>
          <a:pPr rtl="0"/>
          <a:r>
            <a:rPr lang="en-US" b="1" dirty="0" smtClean="0">
              <a:solidFill>
                <a:srgbClr val="000000"/>
              </a:solidFill>
              <a:effectLst/>
              <a:latin typeface="Georgia" panose="02040502050405020303" pitchFamily="18" charset="0"/>
              <a:ea typeface="Georgia" panose="02040502050405020303" pitchFamily="18" charset="0"/>
              <a:cs typeface="Georgia" panose="02040502050405020303" pitchFamily="18" charset="0"/>
            </a:rPr>
            <a:t>Are</a:t>
          </a:r>
          <a:r>
            <a:rPr lang="en-US" dirty="0" smtClean="0">
              <a:solidFill>
                <a:srgbClr val="000000"/>
              </a:solidFill>
              <a:effectLst/>
              <a:latin typeface="Georgia" panose="02040502050405020303" pitchFamily="18" charset="0"/>
              <a:ea typeface="Georgia" panose="02040502050405020303" pitchFamily="18" charset="0"/>
              <a:cs typeface="Georgia" panose="02040502050405020303" pitchFamily="18" charset="0"/>
            </a:rPr>
            <a:t> there any tools to counteract the negative impact on the environment from the growth of population mobility and </a:t>
          </a:r>
          <a:r>
            <a:rPr lang="en-US" b="0" dirty="0" smtClean="0">
              <a:solidFill>
                <a:srgbClr val="000000"/>
              </a:solidFill>
              <a:effectLst/>
              <a:latin typeface="Georgia" panose="02040502050405020303" pitchFamily="18" charset="0"/>
              <a:ea typeface="Georgia" panose="02040502050405020303" pitchFamily="18" charset="0"/>
              <a:cs typeface="Georgia" panose="02040502050405020303" pitchFamily="18" charset="0"/>
            </a:rPr>
            <a:t>load on transport infrastructure?</a:t>
          </a:r>
          <a:endParaRPr lang="en-US" b="0" dirty="0"/>
        </a:p>
      </dgm:t>
    </dgm:pt>
    <dgm:pt modelId="{6C2680DA-7DB1-4236-ACA0-9617BD7E9F56}" type="parTrans" cxnId="{B0953E40-E485-434A-8476-D113CE08EFBC}">
      <dgm:prSet/>
      <dgm:spPr/>
      <dgm:t>
        <a:bodyPr/>
        <a:lstStyle/>
        <a:p>
          <a:endParaRPr lang="ru-RU"/>
        </a:p>
      </dgm:t>
    </dgm:pt>
    <dgm:pt modelId="{DE51856A-C6E8-4079-AFB2-2C896CBD3A8B}" type="sibTrans" cxnId="{B0953E40-E485-434A-8476-D113CE08EFBC}">
      <dgm:prSet/>
      <dgm:spPr/>
      <dgm:t>
        <a:bodyPr/>
        <a:lstStyle/>
        <a:p>
          <a:endParaRPr lang="ru-RU"/>
        </a:p>
      </dgm:t>
    </dgm:pt>
    <dgm:pt modelId="{613B6F4A-E279-48E6-BAE0-9A6F61CEF7A4}">
      <dgm:prSet/>
      <dgm:spPr/>
      <dgm:t>
        <a:bodyPr/>
        <a:lstStyle/>
        <a:p>
          <a:pPr rtl="0"/>
          <a:r>
            <a:rPr lang="en-US" b="1" dirty="0" smtClean="0"/>
            <a:t>Will</a:t>
          </a:r>
          <a:r>
            <a:rPr lang="en-US" dirty="0" smtClean="0"/>
            <a:t> the location and destination not become one that will depend entirely on tourist flows? </a:t>
          </a:r>
          <a:endParaRPr lang="en-US" dirty="0"/>
        </a:p>
      </dgm:t>
    </dgm:pt>
    <dgm:pt modelId="{7BFE7BCC-FDE3-4961-9A74-412A8556A6ED}" type="parTrans" cxnId="{70BCF14C-7259-4E1D-B168-009E04E77CCB}">
      <dgm:prSet/>
      <dgm:spPr/>
      <dgm:t>
        <a:bodyPr/>
        <a:lstStyle/>
        <a:p>
          <a:endParaRPr lang="ru-RU"/>
        </a:p>
      </dgm:t>
    </dgm:pt>
    <dgm:pt modelId="{A80E080B-BBE3-408A-99E8-1A08E65DED81}" type="sibTrans" cxnId="{70BCF14C-7259-4E1D-B168-009E04E77CCB}">
      <dgm:prSet/>
      <dgm:spPr/>
      <dgm:t>
        <a:bodyPr/>
        <a:lstStyle/>
        <a:p>
          <a:endParaRPr lang="ru-RU"/>
        </a:p>
      </dgm:t>
    </dgm:pt>
    <dgm:pt modelId="{45E0B5D4-47F4-4AAA-BBE2-4104B0866A99}" type="pres">
      <dgm:prSet presAssocID="{E1E738B4-464E-4605-B805-45E858C91115}" presName="Name0" presStyleCnt="0">
        <dgm:presLayoutVars>
          <dgm:dir/>
          <dgm:animLvl val="lvl"/>
          <dgm:resizeHandles val="exact"/>
        </dgm:presLayoutVars>
      </dgm:prSet>
      <dgm:spPr/>
      <dgm:t>
        <a:bodyPr/>
        <a:lstStyle/>
        <a:p>
          <a:endParaRPr lang="ru-RU"/>
        </a:p>
      </dgm:t>
    </dgm:pt>
    <dgm:pt modelId="{F94F7280-920C-4C7D-85BF-B562F30868A0}" type="pres">
      <dgm:prSet presAssocID="{FBBE12FC-598D-4619-96F6-259643C34679}" presName="composite" presStyleCnt="0"/>
      <dgm:spPr/>
    </dgm:pt>
    <dgm:pt modelId="{643D8927-70BD-4EEB-981D-82AF19CD6908}" type="pres">
      <dgm:prSet presAssocID="{FBBE12FC-598D-4619-96F6-259643C34679}" presName="parTx" presStyleLbl="alignNode1" presStyleIdx="0" presStyleCnt="1">
        <dgm:presLayoutVars>
          <dgm:chMax val="0"/>
          <dgm:chPref val="0"/>
          <dgm:bulletEnabled val="1"/>
        </dgm:presLayoutVars>
      </dgm:prSet>
      <dgm:spPr>
        <a:prstGeom prst="roundRect">
          <a:avLst/>
        </a:prstGeom>
      </dgm:spPr>
      <dgm:t>
        <a:bodyPr/>
        <a:lstStyle/>
        <a:p>
          <a:endParaRPr lang="ru-RU"/>
        </a:p>
      </dgm:t>
    </dgm:pt>
    <dgm:pt modelId="{D414078E-0393-4300-A26C-1F8EF1560723}" type="pres">
      <dgm:prSet presAssocID="{FBBE12FC-598D-4619-96F6-259643C34679}" presName="desTx" presStyleLbl="alignAccFollowNode1" presStyleIdx="0" presStyleCnt="1">
        <dgm:presLayoutVars>
          <dgm:bulletEnabled val="1"/>
        </dgm:presLayoutVars>
      </dgm:prSet>
      <dgm:spPr>
        <a:prstGeom prst="flowChartAlternateProcess">
          <a:avLst/>
        </a:prstGeom>
      </dgm:spPr>
      <dgm:t>
        <a:bodyPr/>
        <a:lstStyle/>
        <a:p>
          <a:endParaRPr lang="ru-RU"/>
        </a:p>
      </dgm:t>
    </dgm:pt>
  </dgm:ptLst>
  <dgm:cxnLst>
    <dgm:cxn modelId="{5094BE00-C367-42DC-A14E-033BBA3A234A}" type="presOf" srcId="{24055806-F962-4C53-918E-534FE4D1CCA6}" destId="{D414078E-0393-4300-A26C-1F8EF1560723}" srcOrd="0" destOrd="2" presId="urn:microsoft.com/office/officeart/2005/8/layout/hList1"/>
    <dgm:cxn modelId="{864FDEC6-682A-4BF9-8746-272BEA95ABE7}" type="presOf" srcId="{613B6F4A-E279-48E6-BAE0-9A6F61CEF7A4}" destId="{D414078E-0393-4300-A26C-1F8EF1560723}" srcOrd="0" destOrd="3" presId="urn:microsoft.com/office/officeart/2005/8/layout/hList1"/>
    <dgm:cxn modelId="{D4C8AB22-CF6F-475F-9666-8191108E0771}" srcId="{FBBE12FC-598D-4619-96F6-259643C34679}" destId="{A130E20E-785B-4266-99CB-C1EA99C3F123}" srcOrd="1" destOrd="0" parTransId="{1772EE6A-0A2A-4CD5-946C-59EF24E052AD}" sibTransId="{BAF5E836-F156-4739-8098-60EE46EC089D}"/>
    <dgm:cxn modelId="{86FFEF08-0F62-4FFE-9B43-5CBA65BBF6A7}" type="presOf" srcId="{E1E738B4-464E-4605-B805-45E858C91115}" destId="{45E0B5D4-47F4-4AAA-BBE2-4104B0866A99}" srcOrd="0" destOrd="0" presId="urn:microsoft.com/office/officeart/2005/8/layout/hList1"/>
    <dgm:cxn modelId="{B0953E40-E485-434A-8476-D113CE08EFBC}" srcId="{FBBE12FC-598D-4619-96F6-259643C34679}" destId="{24055806-F962-4C53-918E-534FE4D1CCA6}" srcOrd="2" destOrd="0" parTransId="{6C2680DA-7DB1-4236-ACA0-9617BD7E9F56}" sibTransId="{DE51856A-C6E8-4079-AFB2-2C896CBD3A8B}"/>
    <dgm:cxn modelId="{70BCF14C-7259-4E1D-B168-009E04E77CCB}" srcId="{FBBE12FC-598D-4619-96F6-259643C34679}" destId="{613B6F4A-E279-48E6-BAE0-9A6F61CEF7A4}" srcOrd="3" destOrd="0" parTransId="{7BFE7BCC-FDE3-4961-9A74-412A8556A6ED}" sibTransId="{A80E080B-BBE3-408A-99E8-1A08E65DED81}"/>
    <dgm:cxn modelId="{1C7E028E-0AAB-4F9A-820C-468A7E7D3A18}" type="presOf" srcId="{A130E20E-785B-4266-99CB-C1EA99C3F123}" destId="{D414078E-0393-4300-A26C-1F8EF1560723}" srcOrd="0" destOrd="1" presId="urn:microsoft.com/office/officeart/2005/8/layout/hList1"/>
    <dgm:cxn modelId="{12FA94B9-41C2-4950-9F7F-613E518585CC}" type="presOf" srcId="{7501EA0D-C05F-4EAA-93EA-F7E6E5C8E834}" destId="{D414078E-0393-4300-A26C-1F8EF1560723}" srcOrd="0" destOrd="0" presId="urn:microsoft.com/office/officeart/2005/8/layout/hList1"/>
    <dgm:cxn modelId="{02BB3D6C-9339-46E2-B7DC-87B272BA6D68}" srcId="{FBBE12FC-598D-4619-96F6-259643C34679}" destId="{7501EA0D-C05F-4EAA-93EA-F7E6E5C8E834}" srcOrd="0" destOrd="0" parTransId="{DC814797-C9FC-496C-ACBD-64ED7BB82620}" sibTransId="{42EA11D8-9FFA-49FD-97BF-4BB0163DBBD2}"/>
    <dgm:cxn modelId="{3B1891D8-8AAE-4D73-8189-211F6DCD7E63}" srcId="{E1E738B4-464E-4605-B805-45E858C91115}" destId="{FBBE12FC-598D-4619-96F6-259643C34679}" srcOrd="0" destOrd="0" parTransId="{6CA0D792-2937-4133-A586-38BB4806F235}" sibTransId="{018E9514-DC88-4599-BBE9-D4E40817FA0F}"/>
    <dgm:cxn modelId="{7CCA869B-026B-4739-9673-88F4BD8470C2}" type="presOf" srcId="{FBBE12FC-598D-4619-96F6-259643C34679}" destId="{643D8927-70BD-4EEB-981D-82AF19CD6908}" srcOrd="0" destOrd="0" presId="urn:microsoft.com/office/officeart/2005/8/layout/hList1"/>
    <dgm:cxn modelId="{6E8BC196-EDA4-40A0-BF89-4D2225B30080}" type="presParOf" srcId="{45E0B5D4-47F4-4AAA-BBE2-4104B0866A99}" destId="{F94F7280-920C-4C7D-85BF-B562F30868A0}" srcOrd="0" destOrd="0" presId="urn:microsoft.com/office/officeart/2005/8/layout/hList1"/>
    <dgm:cxn modelId="{7C85FB1F-674F-4AF1-A862-0486E389C346}" type="presParOf" srcId="{F94F7280-920C-4C7D-85BF-B562F30868A0}" destId="{643D8927-70BD-4EEB-981D-82AF19CD6908}" srcOrd="0" destOrd="0" presId="urn:microsoft.com/office/officeart/2005/8/layout/hList1"/>
    <dgm:cxn modelId="{BCA9D7C5-6BBA-419A-B4DB-919AA24440C2}" type="presParOf" srcId="{F94F7280-920C-4C7D-85BF-B562F30868A0}" destId="{D414078E-0393-4300-A26C-1F8EF1560723}"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E405CB8-890E-4DB3-94DA-3ACB0C876B09}"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ru-RU"/>
        </a:p>
      </dgm:t>
    </dgm:pt>
    <dgm:pt modelId="{130CBB0B-B388-4A0C-99B9-5C15C5E29F3A}">
      <dgm:prSet/>
      <dgm:spPr/>
      <dgm:t>
        <a:bodyPr/>
        <a:lstStyle/>
        <a:p>
          <a:pPr rtl="0"/>
          <a:r>
            <a:rPr lang="en-US" b="1" smtClean="0"/>
            <a:t>The basic idea </a:t>
          </a:r>
          <a:r>
            <a:rPr lang="en-US" smtClean="0"/>
            <a:t>of the World Tourism Organization (UNWTO) contains the following core values:</a:t>
          </a:r>
          <a:endParaRPr lang="en-US"/>
        </a:p>
      </dgm:t>
    </dgm:pt>
    <dgm:pt modelId="{9ED7D934-38C9-49E6-B07D-C09E93DA990B}" type="parTrans" cxnId="{40147CF5-88C0-4E5E-A769-84FA13E92722}">
      <dgm:prSet/>
      <dgm:spPr/>
      <dgm:t>
        <a:bodyPr/>
        <a:lstStyle/>
        <a:p>
          <a:endParaRPr lang="ru-RU"/>
        </a:p>
      </dgm:t>
    </dgm:pt>
    <dgm:pt modelId="{E8B07930-8745-47F4-943A-939EC46CE932}" type="sibTrans" cxnId="{40147CF5-88C0-4E5E-A769-84FA13E92722}">
      <dgm:prSet/>
      <dgm:spPr/>
      <dgm:t>
        <a:bodyPr/>
        <a:lstStyle/>
        <a:p>
          <a:endParaRPr lang="ru-RU"/>
        </a:p>
      </dgm:t>
    </dgm:pt>
    <dgm:pt modelId="{3C8F750E-6076-42FA-9B45-F7FB17EE1851}">
      <dgm:prSet/>
      <dgm:spPr/>
      <dgm:t>
        <a:bodyPr/>
        <a:lstStyle/>
        <a:p>
          <a:pPr rtl="0"/>
          <a:r>
            <a:rPr lang="en-US" smtClean="0"/>
            <a:t>to promote tourism for the benefit of people and the planet;</a:t>
          </a:r>
          <a:endParaRPr lang="en-US"/>
        </a:p>
      </dgm:t>
    </dgm:pt>
    <dgm:pt modelId="{73A82C6E-D335-4075-8FEB-6EAF9AF446FD}" type="parTrans" cxnId="{B016B6C3-B6A1-4E3C-88B2-E1A90F9D19A7}">
      <dgm:prSet/>
      <dgm:spPr/>
      <dgm:t>
        <a:bodyPr/>
        <a:lstStyle/>
        <a:p>
          <a:endParaRPr lang="ru-RU"/>
        </a:p>
      </dgm:t>
    </dgm:pt>
    <dgm:pt modelId="{7B77C814-5471-4368-9A5B-8FA9AD8937A3}" type="sibTrans" cxnId="{B016B6C3-B6A1-4E3C-88B2-E1A90F9D19A7}">
      <dgm:prSet/>
      <dgm:spPr/>
      <dgm:t>
        <a:bodyPr/>
        <a:lstStyle/>
        <a:p>
          <a:endParaRPr lang="ru-RU"/>
        </a:p>
      </dgm:t>
    </dgm:pt>
    <dgm:pt modelId="{B4C75C20-2BD1-4171-9BC2-3D561F2A3600}">
      <dgm:prSet/>
      <dgm:spPr/>
      <dgm:t>
        <a:bodyPr/>
        <a:lstStyle/>
        <a:p>
          <a:pPr rtl="0"/>
          <a:r>
            <a:rPr lang="en-US" smtClean="0"/>
            <a:t>respect for diversity;</a:t>
          </a:r>
          <a:endParaRPr lang="en-US"/>
        </a:p>
      </dgm:t>
    </dgm:pt>
    <dgm:pt modelId="{55A8DE72-DA2A-475B-A8E8-6FC8A50CE50C}" type="parTrans" cxnId="{6CFD18AC-C752-4761-B532-35827AD2D393}">
      <dgm:prSet/>
      <dgm:spPr/>
      <dgm:t>
        <a:bodyPr/>
        <a:lstStyle/>
        <a:p>
          <a:endParaRPr lang="ru-RU"/>
        </a:p>
      </dgm:t>
    </dgm:pt>
    <dgm:pt modelId="{9339A325-1382-4CAE-867C-E945030D2D78}" type="sibTrans" cxnId="{6CFD18AC-C752-4761-B532-35827AD2D393}">
      <dgm:prSet/>
      <dgm:spPr/>
      <dgm:t>
        <a:bodyPr/>
        <a:lstStyle/>
        <a:p>
          <a:endParaRPr lang="ru-RU"/>
        </a:p>
      </dgm:t>
    </dgm:pt>
    <dgm:pt modelId="{DF111EF3-5ABF-4215-A26D-FCE48C826285}">
      <dgm:prSet/>
      <dgm:spPr/>
      <dgm:t>
        <a:bodyPr/>
        <a:lstStyle/>
        <a:p>
          <a:pPr rtl="0"/>
          <a:r>
            <a:rPr lang="en-US" smtClean="0"/>
            <a:t>integrity and professionalism.</a:t>
          </a:r>
          <a:endParaRPr lang="en-US"/>
        </a:p>
      </dgm:t>
    </dgm:pt>
    <dgm:pt modelId="{72BF650E-AAF1-48F2-9477-756D5DBA4B52}" type="parTrans" cxnId="{8105E605-1061-4650-96E3-6009A41E6762}">
      <dgm:prSet/>
      <dgm:spPr/>
      <dgm:t>
        <a:bodyPr/>
        <a:lstStyle/>
        <a:p>
          <a:endParaRPr lang="ru-RU"/>
        </a:p>
      </dgm:t>
    </dgm:pt>
    <dgm:pt modelId="{3667DE4D-D1D2-4E4D-B492-2C770676B378}" type="sibTrans" cxnId="{8105E605-1061-4650-96E3-6009A41E6762}">
      <dgm:prSet/>
      <dgm:spPr/>
      <dgm:t>
        <a:bodyPr/>
        <a:lstStyle/>
        <a:p>
          <a:endParaRPr lang="ru-RU"/>
        </a:p>
      </dgm:t>
    </dgm:pt>
    <dgm:pt modelId="{B4DE344C-F266-465E-9E04-D2F4E6B77CDD}">
      <dgm:prSet/>
      <dgm:spPr/>
      <dgm:t>
        <a:bodyPr/>
        <a:lstStyle/>
        <a:p>
          <a:pPr algn="ctr" rtl="0"/>
          <a:r>
            <a:rPr lang="en-US" dirty="0" smtClean="0"/>
            <a:t>The more </a:t>
          </a:r>
          <a:r>
            <a:rPr lang="en-US" u="none" dirty="0" smtClean="0"/>
            <a:t>professionals (who are in love with tourism) are </a:t>
          </a:r>
          <a:r>
            <a:rPr lang="en-US" dirty="0" smtClean="0"/>
            <a:t>employed, the more creative ideas can be turned into tourism products.</a:t>
          </a:r>
          <a:endParaRPr lang="en-US" dirty="0"/>
        </a:p>
      </dgm:t>
    </dgm:pt>
    <dgm:pt modelId="{96BFADCB-D88C-4274-B03C-607D573E359B}" type="parTrans" cxnId="{7AC2157C-9B63-4533-B107-BC9CC3A982AB}">
      <dgm:prSet/>
      <dgm:spPr/>
      <dgm:t>
        <a:bodyPr/>
        <a:lstStyle/>
        <a:p>
          <a:endParaRPr lang="ru-RU"/>
        </a:p>
      </dgm:t>
    </dgm:pt>
    <dgm:pt modelId="{EBA1B7D6-6154-42EB-87A3-CF13F4A90BAE}" type="sibTrans" cxnId="{7AC2157C-9B63-4533-B107-BC9CC3A982AB}">
      <dgm:prSet/>
      <dgm:spPr/>
      <dgm:t>
        <a:bodyPr/>
        <a:lstStyle/>
        <a:p>
          <a:endParaRPr lang="ru-RU"/>
        </a:p>
      </dgm:t>
    </dgm:pt>
    <dgm:pt modelId="{C6CC48A2-4490-4968-BAE3-58AB529D8912}">
      <dgm:prSet/>
      <dgm:spPr/>
      <dgm:t>
        <a:bodyPr/>
        <a:lstStyle/>
        <a:p>
          <a:pPr rtl="0"/>
          <a:r>
            <a:rPr lang="en-US" b="1" dirty="0" smtClean="0">
              <a:effectLst/>
              <a:latin typeface="Georgia" panose="02040502050405020303" pitchFamily="18" charset="0"/>
              <a:ea typeface="Georgia" panose="02040502050405020303" pitchFamily="18" charset="0"/>
              <a:cs typeface="Georgia" panose="02040502050405020303" pitchFamily="18" charset="0"/>
            </a:rPr>
            <a:t>How to manage the products of wine destinations?</a:t>
          </a:r>
          <a:endParaRPr lang="en-US" b="1" dirty="0" smtClean="0">
            <a:effectLst/>
            <a:latin typeface="Calibri" panose="020F0502020204030204" pitchFamily="34" charset="0"/>
            <a:ea typeface="Calibri" panose="020F0502020204030204" pitchFamily="34" charset="0"/>
          </a:endParaRPr>
        </a:p>
        <a:p>
          <a:r>
            <a:rPr lang="en-US" b="1" dirty="0" smtClean="0">
              <a:effectLst/>
              <a:latin typeface="Georgia" panose="02040502050405020303" pitchFamily="18" charset="0"/>
              <a:ea typeface="Georgia" panose="02040502050405020303" pitchFamily="18" charset="0"/>
              <a:cs typeface="Georgia" panose="02040502050405020303" pitchFamily="18" charset="0"/>
            </a:rPr>
            <a:t>Before that you need to ask yourself the following questions:</a:t>
          </a:r>
          <a:endParaRPr lang="en-US" b="1" dirty="0"/>
        </a:p>
      </dgm:t>
    </dgm:pt>
    <dgm:pt modelId="{2AC87058-3F4B-4EBC-8EC1-2D5C95EAB825}" type="parTrans" cxnId="{E097B5FD-224E-4F22-B2D8-C89E452649B0}">
      <dgm:prSet/>
      <dgm:spPr/>
      <dgm:t>
        <a:bodyPr/>
        <a:lstStyle/>
        <a:p>
          <a:endParaRPr lang="ru-RU"/>
        </a:p>
      </dgm:t>
    </dgm:pt>
    <dgm:pt modelId="{45D8CBDC-99A8-4E8B-A435-54D30186AD99}" type="sibTrans" cxnId="{E097B5FD-224E-4F22-B2D8-C89E452649B0}">
      <dgm:prSet/>
      <dgm:spPr/>
      <dgm:t>
        <a:bodyPr/>
        <a:lstStyle/>
        <a:p>
          <a:endParaRPr lang="ru-RU"/>
        </a:p>
      </dgm:t>
    </dgm:pt>
    <dgm:pt modelId="{16050745-0D04-4327-9CD0-A3992CE5F14D}">
      <dgm:prSet/>
      <dgm:spPr/>
      <dgm:t>
        <a:bodyPr/>
        <a:lstStyle/>
        <a:p>
          <a:pPr rtl="0"/>
          <a:r>
            <a:rPr lang="en-US" dirty="0" smtClean="0"/>
            <a:t>Do you understand the essence, terms and principles of socially responsible business?</a:t>
          </a:r>
          <a:endParaRPr lang="en-US" dirty="0"/>
        </a:p>
      </dgm:t>
    </dgm:pt>
    <dgm:pt modelId="{7654293E-154D-4CD8-BC40-2FB3143BD874}" type="parTrans" cxnId="{DD05FF63-78FB-4227-A8B1-E8CE24F0DDE6}">
      <dgm:prSet/>
      <dgm:spPr/>
      <dgm:t>
        <a:bodyPr/>
        <a:lstStyle/>
        <a:p>
          <a:endParaRPr lang="ru-RU"/>
        </a:p>
      </dgm:t>
    </dgm:pt>
    <dgm:pt modelId="{CF86FB58-1FEA-4EDD-90E6-2B3E87BC260C}" type="sibTrans" cxnId="{DD05FF63-78FB-4227-A8B1-E8CE24F0DDE6}">
      <dgm:prSet/>
      <dgm:spPr/>
      <dgm:t>
        <a:bodyPr/>
        <a:lstStyle/>
        <a:p>
          <a:endParaRPr lang="ru-RU"/>
        </a:p>
      </dgm:t>
    </dgm:pt>
    <dgm:pt modelId="{2DB75B30-A48A-4448-9FC8-AC6C11747169}">
      <dgm:prSet/>
      <dgm:spPr/>
      <dgm:t>
        <a:bodyPr/>
        <a:lstStyle/>
        <a:p>
          <a:pPr rtl="0"/>
          <a:r>
            <a:rPr lang="en-US" dirty="0" smtClean="0"/>
            <a:t>Do employees have enough income to travel and gain experience on their own?</a:t>
          </a:r>
          <a:endParaRPr lang="en-US" dirty="0"/>
        </a:p>
      </dgm:t>
    </dgm:pt>
    <dgm:pt modelId="{4BB46D35-114B-4547-8958-609E873F4FB8}" type="parTrans" cxnId="{1EDDBEC3-8C3A-450B-A268-77D97A2048A8}">
      <dgm:prSet/>
      <dgm:spPr/>
      <dgm:t>
        <a:bodyPr/>
        <a:lstStyle/>
        <a:p>
          <a:endParaRPr lang="ru-RU"/>
        </a:p>
      </dgm:t>
    </dgm:pt>
    <dgm:pt modelId="{096B9257-DD19-4C7D-8E81-FB20C92938DF}" type="sibTrans" cxnId="{1EDDBEC3-8C3A-450B-A268-77D97A2048A8}">
      <dgm:prSet/>
      <dgm:spPr/>
      <dgm:t>
        <a:bodyPr/>
        <a:lstStyle/>
        <a:p>
          <a:endParaRPr lang="ru-RU"/>
        </a:p>
      </dgm:t>
    </dgm:pt>
    <dgm:pt modelId="{41E62051-B240-4D74-8BC3-99EE2E7E2B3A}" type="pres">
      <dgm:prSet presAssocID="{6E405CB8-890E-4DB3-94DA-3ACB0C876B09}" presName="vert0" presStyleCnt="0">
        <dgm:presLayoutVars>
          <dgm:dir/>
          <dgm:animOne val="branch"/>
          <dgm:animLvl val="lvl"/>
        </dgm:presLayoutVars>
      </dgm:prSet>
      <dgm:spPr/>
      <dgm:t>
        <a:bodyPr/>
        <a:lstStyle/>
        <a:p>
          <a:endParaRPr lang="ru-RU"/>
        </a:p>
      </dgm:t>
    </dgm:pt>
    <dgm:pt modelId="{757CFC04-2779-47B7-8E01-D12860166D92}" type="pres">
      <dgm:prSet presAssocID="{130CBB0B-B388-4A0C-99B9-5C15C5E29F3A}" presName="thickLine" presStyleLbl="alignNode1" presStyleIdx="0" presStyleCnt="3"/>
      <dgm:spPr/>
    </dgm:pt>
    <dgm:pt modelId="{05957466-DA0C-4936-88B0-8C7839926EF1}" type="pres">
      <dgm:prSet presAssocID="{130CBB0B-B388-4A0C-99B9-5C15C5E29F3A}" presName="horz1" presStyleCnt="0"/>
      <dgm:spPr/>
    </dgm:pt>
    <dgm:pt modelId="{1DF0DAD8-5629-456B-9E5A-568593CD9A4D}" type="pres">
      <dgm:prSet presAssocID="{130CBB0B-B388-4A0C-99B9-5C15C5E29F3A}" presName="tx1" presStyleLbl="revTx" presStyleIdx="0" presStyleCnt="8"/>
      <dgm:spPr/>
      <dgm:t>
        <a:bodyPr/>
        <a:lstStyle/>
        <a:p>
          <a:endParaRPr lang="ru-RU"/>
        </a:p>
      </dgm:t>
    </dgm:pt>
    <dgm:pt modelId="{54ADBAAD-A51B-4F36-99FB-88781FE2B50B}" type="pres">
      <dgm:prSet presAssocID="{130CBB0B-B388-4A0C-99B9-5C15C5E29F3A}" presName="vert1" presStyleCnt="0"/>
      <dgm:spPr/>
    </dgm:pt>
    <dgm:pt modelId="{42A06AD4-1032-4F6D-AC74-E09F518B1BD6}" type="pres">
      <dgm:prSet presAssocID="{3C8F750E-6076-42FA-9B45-F7FB17EE1851}" presName="vertSpace2a" presStyleCnt="0"/>
      <dgm:spPr/>
    </dgm:pt>
    <dgm:pt modelId="{55973F76-A24F-4A6A-B8EC-0FA6B7DAD5CB}" type="pres">
      <dgm:prSet presAssocID="{3C8F750E-6076-42FA-9B45-F7FB17EE1851}" presName="horz2" presStyleCnt="0"/>
      <dgm:spPr/>
    </dgm:pt>
    <dgm:pt modelId="{EE136462-1E99-4063-88E0-4D8C240B0D5C}" type="pres">
      <dgm:prSet presAssocID="{3C8F750E-6076-42FA-9B45-F7FB17EE1851}" presName="horzSpace2" presStyleCnt="0"/>
      <dgm:spPr/>
    </dgm:pt>
    <dgm:pt modelId="{F30AC03B-DDD9-4D84-AA82-B6A59F40C89E}" type="pres">
      <dgm:prSet presAssocID="{3C8F750E-6076-42FA-9B45-F7FB17EE1851}" presName="tx2" presStyleLbl="revTx" presStyleIdx="1" presStyleCnt="8"/>
      <dgm:spPr/>
      <dgm:t>
        <a:bodyPr/>
        <a:lstStyle/>
        <a:p>
          <a:endParaRPr lang="ru-RU"/>
        </a:p>
      </dgm:t>
    </dgm:pt>
    <dgm:pt modelId="{9FF4D663-8119-4D17-9A9F-5A72A81E6370}" type="pres">
      <dgm:prSet presAssocID="{3C8F750E-6076-42FA-9B45-F7FB17EE1851}" presName="vert2" presStyleCnt="0"/>
      <dgm:spPr/>
    </dgm:pt>
    <dgm:pt modelId="{231A5792-3803-493D-AF17-968DB47CE8F2}" type="pres">
      <dgm:prSet presAssocID="{3C8F750E-6076-42FA-9B45-F7FB17EE1851}" presName="thinLine2b" presStyleLbl="callout" presStyleIdx="0" presStyleCnt="5"/>
      <dgm:spPr/>
    </dgm:pt>
    <dgm:pt modelId="{C8EDC05D-B2B9-4F64-9D32-55D8F4B609B3}" type="pres">
      <dgm:prSet presAssocID="{3C8F750E-6076-42FA-9B45-F7FB17EE1851}" presName="vertSpace2b" presStyleCnt="0"/>
      <dgm:spPr/>
    </dgm:pt>
    <dgm:pt modelId="{574F5DB0-CD34-4355-A17F-994C9FBF5429}" type="pres">
      <dgm:prSet presAssocID="{B4C75C20-2BD1-4171-9BC2-3D561F2A3600}" presName="horz2" presStyleCnt="0"/>
      <dgm:spPr/>
    </dgm:pt>
    <dgm:pt modelId="{CC205023-9CCC-4C48-AA3B-58FA062263F7}" type="pres">
      <dgm:prSet presAssocID="{B4C75C20-2BD1-4171-9BC2-3D561F2A3600}" presName="horzSpace2" presStyleCnt="0"/>
      <dgm:spPr/>
    </dgm:pt>
    <dgm:pt modelId="{C561D47F-D469-4E37-B0A0-97D8308A23B2}" type="pres">
      <dgm:prSet presAssocID="{B4C75C20-2BD1-4171-9BC2-3D561F2A3600}" presName="tx2" presStyleLbl="revTx" presStyleIdx="2" presStyleCnt="8"/>
      <dgm:spPr/>
      <dgm:t>
        <a:bodyPr/>
        <a:lstStyle/>
        <a:p>
          <a:endParaRPr lang="ru-RU"/>
        </a:p>
      </dgm:t>
    </dgm:pt>
    <dgm:pt modelId="{B4A14C53-F042-45C7-A58A-C75C92121FCA}" type="pres">
      <dgm:prSet presAssocID="{B4C75C20-2BD1-4171-9BC2-3D561F2A3600}" presName="vert2" presStyleCnt="0"/>
      <dgm:spPr/>
    </dgm:pt>
    <dgm:pt modelId="{DB877BE6-858A-4147-A158-13AF444DD776}" type="pres">
      <dgm:prSet presAssocID="{B4C75C20-2BD1-4171-9BC2-3D561F2A3600}" presName="thinLine2b" presStyleLbl="callout" presStyleIdx="1" presStyleCnt="5"/>
      <dgm:spPr/>
    </dgm:pt>
    <dgm:pt modelId="{0C43333D-8C57-494A-B67D-ACB7FE83F4F6}" type="pres">
      <dgm:prSet presAssocID="{B4C75C20-2BD1-4171-9BC2-3D561F2A3600}" presName="vertSpace2b" presStyleCnt="0"/>
      <dgm:spPr/>
    </dgm:pt>
    <dgm:pt modelId="{12B95F3F-E7F6-482F-A41F-5376C3867DED}" type="pres">
      <dgm:prSet presAssocID="{DF111EF3-5ABF-4215-A26D-FCE48C826285}" presName="horz2" presStyleCnt="0"/>
      <dgm:spPr/>
    </dgm:pt>
    <dgm:pt modelId="{64DD8649-2565-4601-BF1E-62C4FE8FDEEF}" type="pres">
      <dgm:prSet presAssocID="{DF111EF3-5ABF-4215-A26D-FCE48C826285}" presName="horzSpace2" presStyleCnt="0"/>
      <dgm:spPr/>
    </dgm:pt>
    <dgm:pt modelId="{1624D895-48CD-49F3-B45B-86A401308BAF}" type="pres">
      <dgm:prSet presAssocID="{DF111EF3-5ABF-4215-A26D-FCE48C826285}" presName="tx2" presStyleLbl="revTx" presStyleIdx="3" presStyleCnt="8"/>
      <dgm:spPr/>
      <dgm:t>
        <a:bodyPr/>
        <a:lstStyle/>
        <a:p>
          <a:endParaRPr lang="ru-RU"/>
        </a:p>
      </dgm:t>
    </dgm:pt>
    <dgm:pt modelId="{42EBFE85-064B-41BA-9FD0-E165B9649BB6}" type="pres">
      <dgm:prSet presAssocID="{DF111EF3-5ABF-4215-A26D-FCE48C826285}" presName="vert2" presStyleCnt="0"/>
      <dgm:spPr/>
    </dgm:pt>
    <dgm:pt modelId="{8FD516DD-F3CB-4B5C-A6F1-C318871554E9}" type="pres">
      <dgm:prSet presAssocID="{DF111EF3-5ABF-4215-A26D-FCE48C826285}" presName="thinLine2b" presStyleLbl="callout" presStyleIdx="2" presStyleCnt="5"/>
      <dgm:spPr/>
    </dgm:pt>
    <dgm:pt modelId="{7534723E-F6B0-4E31-86A9-F9AEC16CDD39}" type="pres">
      <dgm:prSet presAssocID="{DF111EF3-5ABF-4215-A26D-FCE48C826285}" presName="vertSpace2b" presStyleCnt="0"/>
      <dgm:spPr/>
    </dgm:pt>
    <dgm:pt modelId="{FDF3E589-975A-4192-A174-70C374CAD371}" type="pres">
      <dgm:prSet presAssocID="{B4DE344C-F266-465E-9E04-D2F4E6B77CDD}" presName="thickLine" presStyleLbl="alignNode1" presStyleIdx="1" presStyleCnt="3"/>
      <dgm:spPr/>
    </dgm:pt>
    <dgm:pt modelId="{90551DF0-BCD9-40EA-B8ED-9C8148BE4699}" type="pres">
      <dgm:prSet presAssocID="{B4DE344C-F266-465E-9E04-D2F4E6B77CDD}" presName="horz1" presStyleCnt="0"/>
      <dgm:spPr/>
    </dgm:pt>
    <dgm:pt modelId="{0E7C2867-424E-4A1D-9EF3-D46FE00F90DA}" type="pres">
      <dgm:prSet presAssocID="{B4DE344C-F266-465E-9E04-D2F4E6B77CDD}" presName="tx1" presStyleLbl="revTx" presStyleIdx="4" presStyleCnt="8" custScaleX="500000" custScaleY="37932"/>
      <dgm:spPr/>
      <dgm:t>
        <a:bodyPr/>
        <a:lstStyle/>
        <a:p>
          <a:endParaRPr lang="ru-RU"/>
        </a:p>
      </dgm:t>
    </dgm:pt>
    <dgm:pt modelId="{80C853FE-214A-4C9B-B36A-85718A28739B}" type="pres">
      <dgm:prSet presAssocID="{B4DE344C-F266-465E-9E04-D2F4E6B77CDD}" presName="vert1" presStyleCnt="0"/>
      <dgm:spPr/>
    </dgm:pt>
    <dgm:pt modelId="{034E965B-0878-4079-B33A-048B100C61EA}" type="pres">
      <dgm:prSet presAssocID="{C6CC48A2-4490-4968-BAE3-58AB529D8912}" presName="thickLine" presStyleLbl="alignNode1" presStyleIdx="2" presStyleCnt="3"/>
      <dgm:spPr/>
    </dgm:pt>
    <dgm:pt modelId="{02E61E02-3861-4544-8ED3-C4FC89CFE30D}" type="pres">
      <dgm:prSet presAssocID="{C6CC48A2-4490-4968-BAE3-58AB529D8912}" presName="horz1" presStyleCnt="0"/>
      <dgm:spPr/>
    </dgm:pt>
    <dgm:pt modelId="{B9A31889-6D94-49FF-9517-6AF1BCA52E11}" type="pres">
      <dgm:prSet presAssocID="{C6CC48A2-4490-4968-BAE3-58AB529D8912}" presName="tx1" presStyleLbl="revTx" presStyleIdx="5" presStyleCnt="8"/>
      <dgm:spPr/>
      <dgm:t>
        <a:bodyPr/>
        <a:lstStyle/>
        <a:p>
          <a:endParaRPr lang="ru-RU"/>
        </a:p>
      </dgm:t>
    </dgm:pt>
    <dgm:pt modelId="{A9DB691F-4474-4084-A724-3B75F5667762}" type="pres">
      <dgm:prSet presAssocID="{C6CC48A2-4490-4968-BAE3-58AB529D8912}" presName="vert1" presStyleCnt="0"/>
      <dgm:spPr/>
    </dgm:pt>
    <dgm:pt modelId="{B5EC7985-F54B-470D-8228-5BE1D0A41882}" type="pres">
      <dgm:prSet presAssocID="{16050745-0D04-4327-9CD0-A3992CE5F14D}" presName="vertSpace2a" presStyleCnt="0"/>
      <dgm:spPr/>
    </dgm:pt>
    <dgm:pt modelId="{4040CA37-26D3-45DB-8A75-1F49D353BF62}" type="pres">
      <dgm:prSet presAssocID="{16050745-0D04-4327-9CD0-A3992CE5F14D}" presName="horz2" presStyleCnt="0"/>
      <dgm:spPr/>
    </dgm:pt>
    <dgm:pt modelId="{9379AC23-5ED9-4D5C-9E1B-09B9A13AC5AB}" type="pres">
      <dgm:prSet presAssocID="{16050745-0D04-4327-9CD0-A3992CE5F14D}" presName="horzSpace2" presStyleCnt="0"/>
      <dgm:spPr/>
    </dgm:pt>
    <dgm:pt modelId="{28A8F12B-17B1-47E1-818E-BEA87160CD37}" type="pres">
      <dgm:prSet presAssocID="{16050745-0D04-4327-9CD0-A3992CE5F14D}" presName="tx2" presStyleLbl="revTx" presStyleIdx="6" presStyleCnt="8"/>
      <dgm:spPr/>
      <dgm:t>
        <a:bodyPr/>
        <a:lstStyle/>
        <a:p>
          <a:endParaRPr lang="ru-RU"/>
        </a:p>
      </dgm:t>
    </dgm:pt>
    <dgm:pt modelId="{41F9AD30-B5AE-4A41-A6C9-A2B3B4EAFD93}" type="pres">
      <dgm:prSet presAssocID="{16050745-0D04-4327-9CD0-A3992CE5F14D}" presName="vert2" presStyleCnt="0"/>
      <dgm:spPr/>
    </dgm:pt>
    <dgm:pt modelId="{AF5FA997-3F63-4B44-85C0-A4E46B537EA2}" type="pres">
      <dgm:prSet presAssocID="{16050745-0D04-4327-9CD0-A3992CE5F14D}" presName="thinLine2b" presStyleLbl="callout" presStyleIdx="3" presStyleCnt="5"/>
      <dgm:spPr/>
    </dgm:pt>
    <dgm:pt modelId="{3BABB94E-D829-41AF-AC91-95C8913E79FF}" type="pres">
      <dgm:prSet presAssocID="{16050745-0D04-4327-9CD0-A3992CE5F14D}" presName="vertSpace2b" presStyleCnt="0"/>
      <dgm:spPr/>
    </dgm:pt>
    <dgm:pt modelId="{92FBE752-FB53-426D-A6CA-3110F0A940AF}" type="pres">
      <dgm:prSet presAssocID="{2DB75B30-A48A-4448-9FC8-AC6C11747169}" presName="horz2" presStyleCnt="0"/>
      <dgm:spPr/>
    </dgm:pt>
    <dgm:pt modelId="{3EAF17F1-1CFB-45DF-BE46-DDA2C1ADAE26}" type="pres">
      <dgm:prSet presAssocID="{2DB75B30-A48A-4448-9FC8-AC6C11747169}" presName="horzSpace2" presStyleCnt="0"/>
      <dgm:spPr/>
    </dgm:pt>
    <dgm:pt modelId="{D367EBCA-A351-465C-BA52-35BADFA9D391}" type="pres">
      <dgm:prSet presAssocID="{2DB75B30-A48A-4448-9FC8-AC6C11747169}" presName="tx2" presStyleLbl="revTx" presStyleIdx="7" presStyleCnt="8"/>
      <dgm:spPr/>
      <dgm:t>
        <a:bodyPr/>
        <a:lstStyle/>
        <a:p>
          <a:endParaRPr lang="ru-RU"/>
        </a:p>
      </dgm:t>
    </dgm:pt>
    <dgm:pt modelId="{4CA18C3A-7205-4394-A1EC-480EAA37E4B7}" type="pres">
      <dgm:prSet presAssocID="{2DB75B30-A48A-4448-9FC8-AC6C11747169}" presName="vert2" presStyleCnt="0"/>
      <dgm:spPr/>
    </dgm:pt>
    <dgm:pt modelId="{980E264F-6DB2-4D2F-90ED-39A1D9ACCB8A}" type="pres">
      <dgm:prSet presAssocID="{2DB75B30-A48A-4448-9FC8-AC6C11747169}" presName="thinLine2b" presStyleLbl="callout" presStyleIdx="4" presStyleCnt="5"/>
      <dgm:spPr/>
    </dgm:pt>
    <dgm:pt modelId="{D7B44BA2-B666-4E00-BB56-EF4F6657EF5C}" type="pres">
      <dgm:prSet presAssocID="{2DB75B30-A48A-4448-9FC8-AC6C11747169}" presName="vertSpace2b" presStyleCnt="0"/>
      <dgm:spPr/>
    </dgm:pt>
  </dgm:ptLst>
  <dgm:cxnLst>
    <dgm:cxn modelId="{85548AED-AEEA-42F5-9BEE-FF2E0504E7A1}" type="presOf" srcId="{3C8F750E-6076-42FA-9B45-F7FB17EE1851}" destId="{F30AC03B-DDD9-4D84-AA82-B6A59F40C89E}" srcOrd="0" destOrd="0" presId="urn:microsoft.com/office/officeart/2008/layout/LinedList"/>
    <dgm:cxn modelId="{77D7DC30-2314-429D-8E7F-52C216B6B713}" type="presOf" srcId="{C6CC48A2-4490-4968-BAE3-58AB529D8912}" destId="{B9A31889-6D94-49FF-9517-6AF1BCA52E11}" srcOrd="0" destOrd="0" presId="urn:microsoft.com/office/officeart/2008/layout/LinedList"/>
    <dgm:cxn modelId="{975E1510-FE9F-4C72-94FB-8A1A94EAABA9}" type="presOf" srcId="{B4C75C20-2BD1-4171-9BC2-3D561F2A3600}" destId="{C561D47F-D469-4E37-B0A0-97D8308A23B2}" srcOrd="0" destOrd="0" presId="urn:microsoft.com/office/officeart/2008/layout/LinedList"/>
    <dgm:cxn modelId="{7AC2157C-9B63-4533-B107-BC9CC3A982AB}" srcId="{6E405CB8-890E-4DB3-94DA-3ACB0C876B09}" destId="{B4DE344C-F266-465E-9E04-D2F4E6B77CDD}" srcOrd="1" destOrd="0" parTransId="{96BFADCB-D88C-4274-B03C-607D573E359B}" sibTransId="{EBA1B7D6-6154-42EB-87A3-CF13F4A90BAE}"/>
    <dgm:cxn modelId="{0E799DCF-9719-473B-9C53-271429899AFE}" type="presOf" srcId="{16050745-0D04-4327-9CD0-A3992CE5F14D}" destId="{28A8F12B-17B1-47E1-818E-BEA87160CD37}" srcOrd="0" destOrd="0" presId="urn:microsoft.com/office/officeart/2008/layout/LinedList"/>
    <dgm:cxn modelId="{E097B5FD-224E-4F22-B2D8-C89E452649B0}" srcId="{6E405CB8-890E-4DB3-94DA-3ACB0C876B09}" destId="{C6CC48A2-4490-4968-BAE3-58AB529D8912}" srcOrd="2" destOrd="0" parTransId="{2AC87058-3F4B-4EBC-8EC1-2D5C95EAB825}" sibTransId="{45D8CBDC-99A8-4E8B-A435-54D30186AD99}"/>
    <dgm:cxn modelId="{EBCDC381-09CA-4245-A1D2-5D95B3EB3DD2}" type="presOf" srcId="{6E405CB8-890E-4DB3-94DA-3ACB0C876B09}" destId="{41E62051-B240-4D74-8BC3-99EE2E7E2B3A}" srcOrd="0" destOrd="0" presId="urn:microsoft.com/office/officeart/2008/layout/LinedList"/>
    <dgm:cxn modelId="{DD05FF63-78FB-4227-A8B1-E8CE24F0DDE6}" srcId="{C6CC48A2-4490-4968-BAE3-58AB529D8912}" destId="{16050745-0D04-4327-9CD0-A3992CE5F14D}" srcOrd="0" destOrd="0" parTransId="{7654293E-154D-4CD8-BC40-2FB3143BD874}" sibTransId="{CF86FB58-1FEA-4EDD-90E6-2B3E87BC260C}"/>
    <dgm:cxn modelId="{A5C011F0-A3F6-4911-8A45-DEB4305CB0F1}" type="presOf" srcId="{2DB75B30-A48A-4448-9FC8-AC6C11747169}" destId="{D367EBCA-A351-465C-BA52-35BADFA9D391}" srcOrd="0" destOrd="0" presId="urn:microsoft.com/office/officeart/2008/layout/LinedList"/>
    <dgm:cxn modelId="{1EDDBEC3-8C3A-450B-A268-77D97A2048A8}" srcId="{C6CC48A2-4490-4968-BAE3-58AB529D8912}" destId="{2DB75B30-A48A-4448-9FC8-AC6C11747169}" srcOrd="1" destOrd="0" parTransId="{4BB46D35-114B-4547-8958-609E873F4FB8}" sibTransId="{096B9257-DD19-4C7D-8E81-FB20C92938DF}"/>
    <dgm:cxn modelId="{B016B6C3-B6A1-4E3C-88B2-E1A90F9D19A7}" srcId="{130CBB0B-B388-4A0C-99B9-5C15C5E29F3A}" destId="{3C8F750E-6076-42FA-9B45-F7FB17EE1851}" srcOrd="0" destOrd="0" parTransId="{73A82C6E-D335-4075-8FEB-6EAF9AF446FD}" sibTransId="{7B77C814-5471-4368-9A5B-8FA9AD8937A3}"/>
    <dgm:cxn modelId="{40147CF5-88C0-4E5E-A769-84FA13E92722}" srcId="{6E405CB8-890E-4DB3-94DA-3ACB0C876B09}" destId="{130CBB0B-B388-4A0C-99B9-5C15C5E29F3A}" srcOrd="0" destOrd="0" parTransId="{9ED7D934-38C9-49E6-B07D-C09E93DA990B}" sibTransId="{E8B07930-8745-47F4-943A-939EC46CE932}"/>
    <dgm:cxn modelId="{6CFD18AC-C752-4761-B532-35827AD2D393}" srcId="{130CBB0B-B388-4A0C-99B9-5C15C5E29F3A}" destId="{B4C75C20-2BD1-4171-9BC2-3D561F2A3600}" srcOrd="1" destOrd="0" parTransId="{55A8DE72-DA2A-475B-A8E8-6FC8A50CE50C}" sibTransId="{9339A325-1382-4CAE-867C-E945030D2D78}"/>
    <dgm:cxn modelId="{3BAF6552-AE44-4F72-BA95-4BFA5205A3B1}" type="presOf" srcId="{130CBB0B-B388-4A0C-99B9-5C15C5E29F3A}" destId="{1DF0DAD8-5629-456B-9E5A-568593CD9A4D}" srcOrd="0" destOrd="0" presId="urn:microsoft.com/office/officeart/2008/layout/LinedList"/>
    <dgm:cxn modelId="{61062282-D957-4076-B975-D309DD90C10C}" type="presOf" srcId="{B4DE344C-F266-465E-9E04-D2F4E6B77CDD}" destId="{0E7C2867-424E-4A1D-9EF3-D46FE00F90DA}" srcOrd="0" destOrd="0" presId="urn:microsoft.com/office/officeart/2008/layout/LinedList"/>
    <dgm:cxn modelId="{8105E605-1061-4650-96E3-6009A41E6762}" srcId="{130CBB0B-B388-4A0C-99B9-5C15C5E29F3A}" destId="{DF111EF3-5ABF-4215-A26D-FCE48C826285}" srcOrd="2" destOrd="0" parTransId="{72BF650E-AAF1-48F2-9477-756D5DBA4B52}" sibTransId="{3667DE4D-D1D2-4E4D-B492-2C770676B378}"/>
    <dgm:cxn modelId="{EC1CCB05-0F10-44F2-BC4E-8B85AEAE22ED}" type="presOf" srcId="{DF111EF3-5ABF-4215-A26D-FCE48C826285}" destId="{1624D895-48CD-49F3-B45B-86A401308BAF}" srcOrd="0" destOrd="0" presId="urn:microsoft.com/office/officeart/2008/layout/LinedList"/>
    <dgm:cxn modelId="{970D2DE7-BDAF-4AF2-A15F-B6A8B20E5C1C}" type="presParOf" srcId="{41E62051-B240-4D74-8BC3-99EE2E7E2B3A}" destId="{757CFC04-2779-47B7-8E01-D12860166D92}" srcOrd="0" destOrd="0" presId="urn:microsoft.com/office/officeart/2008/layout/LinedList"/>
    <dgm:cxn modelId="{F82CC1A1-2D25-43C2-B6F5-484A78B46C58}" type="presParOf" srcId="{41E62051-B240-4D74-8BC3-99EE2E7E2B3A}" destId="{05957466-DA0C-4936-88B0-8C7839926EF1}" srcOrd="1" destOrd="0" presId="urn:microsoft.com/office/officeart/2008/layout/LinedList"/>
    <dgm:cxn modelId="{54C0F609-F0F7-45B9-A77C-6AABC908AC6D}" type="presParOf" srcId="{05957466-DA0C-4936-88B0-8C7839926EF1}" destId="{1DF0DAD8-5629-456B-9E5A-568593CD9A4D}" srcOrd="0" destOrd="0" presId="urn:microsoft.com/office/officeart/2008/layout/LinedList"/>
    <dgm:cxn modelId="{1A9BA617-4FD9-4698-AE72-295A4E387841}" type="presParOf" srcId="{05957466-DA0C-4936-88B0-8C7839926EF1}" destId="{54ADBAAD-A51B-4F36-99FB-88781FE2B50B}" srcOrd="1" destOrd="0" presId="urn:microsoft.com/office/officeart/2008/layout/LinedList"/>
    <dgm:cxn modelId="{2721EB5D-813F-4E0E-9EC8-B1525D910035}" type="presParOf" srcId="{54ADBAAD-A51B-4F36-99FB-88781FE2B50B}" destId="{42A06AD4-1032-4F6D-AC74-E09F518B1BD6}" srcOrd="0" destOrd="0" presId="urn:microsoft.com/office/officeart/2008/layout/LinedList"/>
    <dgm:cxn modelId="{112DB309-0BF3-41A4-91A4-E5FAB8059CFA}" type="presParOf" srcId="{54ADBAAD-A51B-4F36-99FB-88781FE2B50B}" destId="{55973F76-A24F-4A6A-B8EC-0FA6B7DAD5CB}" srcOrd="1" destOrd="0" presId="urn:microsoft.com/office/officeart/2008/layout/LinedList"/>
    <dgm:cxn modelId="{701AA9D8-C954-4141-885F-B91DB7260F8E}" type="presParOf" srcId="{55973F76-A24F-4A6A-B8EC-0FA6B7DAD5CB}" destId="{EE136462-1E99-4063-88E0-4D8C240B0D5C}" srcOrd="0" destOrd="0" presId="urn:microsoft.com/office/officeart/2008/layout/LinedList"/>
    <dgm:cxn modelId="{948F6583-7AEE-478D-BDD3-9B48A6CEA4ED}" type="presParOf" srcId="{55973F76-A24F-4A6A-B8EC-0FA6B7DAD5CB}" destId="{F30AC03B-DDD9-4D84-AA82-B6A59F40C89E}" srcOrd="1" destOrd="0" presId="urn:microsoft.com/office/officeart/2008/layout/LinedList"/>
    <dgm:cxn modelId="{19405D41-5CC4-448C-961E-59242BDA33FA}" type="presParOf" srcId="{55973F76-A24F-4A6A-B8EC-0FA6B7DAD5CB}" destId="{9FF4D663-8119-4D17-9A9F-5A72A81E6370}" srcOrd="2" destOrd="0" presId="urn:microsoft.com/office/officeart/2008/layout/LinedList"/>
    <dgm:cxn modelId="{37EF1475-1DE8-4BEE-A408-2D760232B781}" type="presParOf" srcId="{54ADBAAD-A51B-4F36-99FB-88781FE2B50B}" destId="{231A5792-3803-493D-AF17-968DB47CE8F2}" srcOrd="2" destOrd="0" presId="urn:microsoft.com/office/officeart/2008/layout/LinedList"/>
    <dgm:cxn modelId="{B44A4F6E-8407-4B3E-B12F-31E333CEE958}" type="presParOf" srcId="{54ADBAAD-A51B-4F36-99FB-88781FE2B50B}" destId="{C8EDC05D-B2B9-4F64-9D32-55D8F4B609B3}" srcOrd="3" destOrd="0" presId="urn:microsoft.com/office/officeart/2008/layout/LinedList"/>
    <dgm:cxn modelId="{F6C5E3FE-225F-498E-9811-325EF3DE7D07}" type="presParOf" srcId="{54ADBAAD-A51B-4F36-99FB-88781FE2B50B}" destId="{574F5DB0-CD34-4355-A17F-994C9FBF5429}" srcOrd="4" destOrd="0" presId="urn:microsoft.com/office/officeart/2008/layout/LinedList"/>
    <dgm:cxn modelId="{040EF8E1-303A-4997-87FE-E6F26207FD3B}" type="presParOf" srcId="{574F5DB0-CD34-4355-A17F-994C9FBF5429}" destId="{CC205023-9CCC-4C48-AA3B-58FA062263F7}" srcOrd="0" destOrd="0" presId="urn:microsoft.com/office/officeart/2008/layout/LinedList"/>
    <dgm:cxn modelId="{D8ED42B0-5FC0-43C0-A32C-853041EBB5C2}" type="presParOf" srcId="{574F5DB0-CD34-4355-A17F-994C9FBF5429}" destId="{C561D47F-D469-4E37-B0A0-97D8308A23B2}" srcOrd="1" destOrd="0" presId="urn:microsoft.com/office/officeart/2008/layout/LinedList"/>
    <dgm:cxn modelId="{1C4CDFA0-8E59-4EF6-AF3A-5637255F108F}" type="presParOf" srcId="{574F5DB0-CD34-4355-A17F-994C9FBF5429}" destId="{B4A14C53-F042-45C7-A58A-C75C92121FCA}" srcOrd="2" destOrd="0" presId="urn:microsoft.com/office/officeart/2008/layout/LinedList"/>
    <dgm:cxn modelId="{64D085F4-C42D-47A6-B86E-1289C99A7E5B}" type="presParOf" srcId="{54ADBAAD-A51B-4F36-99FB-88781FE2B50B}" destId="{DB877BE6-858A-4147-A158-13AF444DD776}" srcOrd="5" destOrd="0" presId="urn:microsoft.com/office/officeart/2008/layout/LinedList"/>
    <dgm:cxn modelId="{B41F55F7-6415-4519-BAB9-8097FBFB8F2E}" type="presParOf" srcId="{54ADBAAD-A51B-4F36-99FB-88781FE2B50B}" destId="{0C43333D-8C57-494A-B67D-ACB7FE83F4F6}" srcOrd="6" destOrd="0" presId="urn:microsoft.com/office/officeart/2008/layout/LinedList"/>
    <dgm:cxn modelId="{BDDEE943-967E-402D-8DDF-3BEFE3BF485B}" type="presParOf" srcId="{54ADBAAD-A51B-4F36-99FB-88781FE2B50B}" destId="{12B95F3F-E7F6-482F-A41F-5376C3867DED}" srcOrd="7" destOrd="0" presId="urn:microsoft.com/office/officeart/2008/layout/LinedList"/>
    <dgm:cxn modelId="{38B077D5-5934-48AE-8462-7CE6664ACEAF}" type="presParOf" srcId="{12B95F3F-E7F6-482F-A41F-5376C3867DED}" destId="{64DD8649-2565-4601-BF1E-62C4FE8FDEEF}" srcOrd="0" destOrd="0" presId="urn:microsoft.com/office/officeart/2008/layout/LinedList"/>
    <dgm:cxn modelId="{6BB55FA1-E986-4688-81B4-FD18FA0F6ED3}" type="presParOf" srcId="{12B95F3F-E7F6-482F-A41F-5376C3867DED}" destId="{1624D895-48CD-49F3-B45B-86A401308BAF}" srcOrd="1" destOrd="0" presId="urn:microsoft.com/office/officeart/2008/layout/LinedList"/>
    <dgm:cxn modelId="{31ABDDA4-29C1-489F-83C8-0CE9CDB124A9}" type="presParOf" srcId="{12B95F3F-E7F6-482F-A41F-5376C3867DED}" destId="{42EBFE85-064B-41BA-9FD0-E165B9649BB6}" srcOrd="2" destOrd="0" presId="urn:microsoft.com/office/officeart/2008/layout/LinedList"/>
    <dgm:cxn modelId="{421A983E-BD73-4B11-93FC-236E2FA9EA2F}" type="presParOf" srcId="{54ADBAAD-A51B-4F36-99FB-88781FE2B50B}" destId="{8FD516DD-F3CB-4B5C-A6F1-C318871554E9}" srcOrd="8" destOrd="0" presId="urn:microsoft.com/office/officeart/2008/layout/LinedList"/>
    <dgm:cxn modelId="{E373C258-D5D1-4593-899B-0F9CE846A2BC}" type="presParOf" srcId="{54ADBAAD-A51B-4F36-99FB-88781FE2B50B}" destId="{7534723E-F6B0-4E31-86A9-F9AEC16CDD39}" srcOrd="9" destOrd="0" presId="urn:microsoft.com/office/officeart/2008/layout/LinedList"/>
    <dgm:cxn modelId="{649D6812-CDCC-433A-9D1E-3ECADB58B9D3}" type="presParOf" srcId="{41E62051-B240-4D74-8BC3-99EE2E7E2B3A}" destId="{FDF3E589-975A-4192-A174-70C374CAD371}" srcOrd="2" destOrd="0" presId="urn:microsoft.com/office/officeart/2008/layout/LinedList"/>
    <dgm:cxn modelId="{05AC22C7-983D-441E-8B61-D51812993663}" type="presParOf" srcId="{41E62051-B240-4D74-8BC3-99EE2E7E2B3A}" destId="{90551DF0-BCD9-40EA-B8ED-9C8148BE4699}" srcOrd="3" destOrd="0" presId="urn:microsoft.com/office/officeart/2008/layout/LinedList"/>
    <dgm:cxn modelId="{816DD309-6522-4366-A582-4A8DDBC47955}" type="presParOf" srcId="{90551DF0-BCD9-40EA-B8ED-9C8148BE4699}" destId="{0E7C2867-424E-4A1D-9EF3-D46FE00F90DA}" srcOrd="0" destOrd="0" presId="urn:microsoft.com/office/officeart/2008/layout/LinedList"/>
    <dgm:cxn modelId="{2E5BDE3B-D45E-4878-9E75-17BA94C348AB}" type="presParOf" srcId="{90551DF0-BCD9-40EA-B8ED-9C8148BE4699}" destId="{80C853FE-214A-4C9B-B36A-85718A28739B}" srcOrd="1" destOrd="0" presId="urn:microsoft.com/office/officeart/2008/layout/LinedList"/>
    <dgm:cxn modelId="{715E4D6E-FA29-43FD-8EED-4469D16D7B11}" type="presParOf" srcId="{41E62051-B240-4D74-8BC3-99EE2E7E2B3A}" destId="{034E965B-0878-4079-B33A-048B100C61EA}" srcOrd="4" destOrd="0" presId="urn:microsoft.com/office/officeart/2008/layout/LinedList"/>
    <dgm:cxn modelId="{C5A6C84F-B495-42CA-9B12-8260E7A3EB49}" type="presParOf" srcId="{41E62051-B240-4D74-8BC3-99EE2E7E2B3A}" destId="{02E61E02-3861-4544-8ED3-C4FC89CFE30D}" srcOrd="5" destOrd="0" presId="urn:microsoft.com/office/officeart/2008/layout/LinedList"/>
    <dgm:cxn modelId="{C8B84B5A-A594-4E77-B259-2DFF8B1F5840}" type="presParOf" srcId="{02E61E02-3861-4544-8ED3-C4FC89CFE30D}" destId="{B9A31889-6D94-49FF-9517-6AF1BCA52E11}" srcOrd="0" destOrd="0" presId="urn:microsoft.com/office/officeart/2008/layout/LinedList"/>
    <dgm:cxn modelId="{82C07E34-A391-47DE-91A9-BCBBF46F298E}" type="presParOf" srcId="{02E61E02-3861-4544-8ED3-C4FC89CFE30D}" destId="{A9DB691F-4474-4084-A724-3B75F5667762}" srcOrd="1" destOrd="0" presId="urn:microsoft.com/office/officeart/2008/layout/LinedList"/>
    <dgm:cxn modelId="{07ABE008-2312-4D7A-8FC9-086AC15C58F6}" type="presParOf" srcId="{A9DB691F-4474-4084-A724-3B75F5667762}" destId="{B5EC7985-F54B-470D-8228-5BE1D0A41882}" srcOrd="0" destOrd="0" presId="urn:microsoft.com/office/officeart/2008/layout/LinedList"/>
    <dgm:cxn modelId="{F99F3691-8C30-45FF-99D2-13B09789C553}" type="presParOf" srcId="{A9DB691F-4474-4084-A724-3B75F5667762}" destId="{4040CA37-26D3-45DB-8A75-1F49D353BF62}" srcOrd="1" destOrd="0" presId="urn:microsoft.com/office/officeart/2008/layout/LinedList"/>
    <dgm:cxn modelId="{B3C13EB5-1D7D-4E61-AB68-44BE2CF1A43F}" type="presParOf" srcId="{4040CA37-26D3-45DB-8A75-1F49D353BF62}" destId="{9379AC23-5ED9-4D5C-9E1B-09B9A13AC5AB}" srcOrd="0" destOrd="0" presId="urn:microsoft.com/office/officeart/2008/layout/LinedList"/>
    <dgm:cxn modelId="{9E2888F0-BE65-44AA-9C59-B2492D3D7F39}" type="presParOf" srcId="{4040CA37-26D3-45DB-8A75-1F49D353BF62}" destId="{28A8F12B-17B1-47E1-818E-BEA87160CD37}" srcOrd="1" destOrd="0" presId="urn:microsoft.com/office/officeart/2008/layout/LinedList"/>
    <dgm:cxn modelId="{DDA97853-8538-445A-A2AB-17B6B6FD6F7E}" type="presParOf" srcId="{4040CA37-26D3-45DB-8A75-1F49D353BF62}" destId="{41F9AD30-B5AE-4A41-A6C9-A2B3B4EAFD93}" srcOrd="2" destOrd="0" presId="urn:microsoft.com/office/officeart/2008/layout/LinedList"/>
    <dgm:cxn modelId="{21B91BC2-C4DD-46F0-A077-4F10AB2E4A8A}" type="presParOf" srcId="{A9DB691F-4474-4084-A724-3B75F5667762}" destId="{AF5FA997-3F63-4B44-85C0-A4E46B537EA2}" srcOrd="2" destOrd="0" presId="urn:microsoft.com/office/officeart/2008/layout/LinedList"/>
    <dgm:cxn modelId="{B78CD696-2CAD-497F-8612-8C4995E5CA6D}" type="presParOf" srcId="{A9DB691F-4474-4084-A724-3B75F5667762}" destId="{3BABB94E-D829-41AF-AC91-95C8913E79FF}" srcOrd="3" destOrd="0" presId="urn:microsoft.com/office/officeart/2008/layout/LinedList"/>
    <dgm:cxn modelId="{6F325B63-058C-40D4-BA99-41225C401CCD}" type="presParOf" srcId="{A9DB691F-4474-4084-A724-3B75F5667762}" destId="{92FBE752-FB53-426D-A6CA-3110F0A940AF}" srcOrd="4" destOrd="0" presId="urn:microsoft.com/office/officeart/2008/layout/LinedList"/>
    <dgm:cxn modelId="{643811F1-E635-4226-B67D-9EBEE0808ECB}" type="presParOf" srcId="{92FBE752-FB53-426D-A6CA-3110F0A940AF}" destId="{3EAF17F1-1CFB-45DF-BE46-DDA2C1ADAE26}" srcOrd="0" destOrd="0" presId="urn:microsoft.com/office/officeart/2008/layout/LinedList"/>
    <dgm:cxn modelId="{1FB30686-D94B-4B75-80F1-8431C5132EE8}" type="presParOf" srcId="{92FBE752-FB53-426D-A6CA-3110F0A940AF}" destId="{D367EBCA-A351-465C-BA52-35BADFA9D391}" srcOrd="1" destOrd="0" presId="urn:microsoft.com/office/officeart/2008/layout/LinedList"/>
    <dgm:cxn modelId="{687B5725-0851-43E5-B123-084DE25E30E8}" type="presParOf" srcId="{92FBE752-FB53-426D-A6CA-3110F0A940AF}" destId="{4CA18C3A-7205-4394-A1EC-480EAA37E4B7}" srcOrd="2" destOrd="0" presId="urn:microsoft.com/office/officeart/2008/layout/LinedList"/>
    <dgm:cxn modelId="{4A9C41DE-9004-4655-B7FF-A18E8C4C059B}" type="presParOf" srcId="{A9DB691F-4474-4084-A724-3B75F5667762}" destId="{980E264F-6DB2-4D2F-90ED-39A1D9ACCB8A}" srcOrd="5" destOrd="0" presId="urn:microsoft.com/office/officeart/2008/layout/LinedList"/>
    <dgm:cxn modelId="{33F0DFB0-1F5C-469B-B9A3-FFBEE678D7B3}" type="presParOf" srcId="{A9DB691F-4474-4084-A724-3B75F5667762}" destId="{D7B44BA2-B666-4E00-BB56-EF4F6657EF5C}" srcOrd="6"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19D35-6654-4981-8CA5-2CBE49D754F8}">
      <dsp:nvSpPr>
        <dsp:cNvPr id="0" name=""/>
        <dsp:cNvSpPr/>
      </dsp:nvSpPr>
      <dsp:spPr>
        <a:xfrm>
          <a:off x="0" y="244977"/>
          <a:ext cx="7386917" cy="121680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smtClean="0"/>
            <a:t>The scope of authority of management and </a:t>
          </a:r>
          <a:r>
            <a:rPr lang="en-US" sz="1600" b="1" kern="1200" dirty="0" smtClean="0">
              <a:solidFill>
                <a:srgbClr val="293A96"/>
              </a:solidFill>
            </a:rPr>
            <a:t>coordination organizations (local or regional)</a:t>
          </a:r>
          <a:r>
            <a:rPr lang="en-US" sz="1600" kern="1200" dirty="0" smtClean="0"/>
            <a:t> lies in the frame of transforming the ideas of individual businessmen into a competitive service or product of a certain quality.</a:t>
          </a:r>
          <a:endParaRPr lang="en-US" sz="1600" kern="1200" dirty="0"/>
        </a:p>
      </dsp:txBody>
      <dsp:txXfrm>
        <a:off x="59399" y="304376"/>
        <a:ext cx="7268119" cy="1098002"/>
      </dsp:txXfrm>
    </dsp:sp>
    <dsp:sp modelId="{32932D3E-49CE-4DCD-B0CB-E696151CF359}">
      <dsp:nvSpPr>
        <dsp:cNvPr id="0" name=""/>
        <dsp:cNvSpPr/>
      </dsp:nvSpPr>
      <dsp:spPr>
        <a:xfrm>
          <a:off x="0" y="1675870"/>
          <a:ext cx="7386917" cy="1216800"/>
        </a:xfrm>
        <a:prstGeom prst="round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b="1" kern="1200" dirty="0" smtClean="0">
              <a:solidFill>
                <a:srgbClr val="293A96"/>
              </a:solidFill>
            </a:rPr>
            <a:t>The trajectory of winemaking development </a:t>
          </a:r>
          <a:r>
            <a:rPr lang="en-US" sz="1600" kern="1200" dirty="0" smtClean="0"/>
            <a:t>of a certain destination, its transformation from a producer to a tourist location is greatly simplified by the consolidated actions </a:t>
          </a:r>
          <a:r>
            <a:rPr lang="en-US" sz="1600" b="1" kern="1200" dirty="0" smtClean="0">
              <a:solidFill>
                <a:srgbClr val="293A96"/>
              </a:solidFill>
            </a:rPr>
            <a:t>of other wineries</a:t>
          </a:r>
          <a:r>
            <a:rPr lang="en-US" sz="1600" kern="1200" dirty="0" smtClean="0"/>
            <a:t>. </a:t>
          </a:r>
          <a:r>
            <a:rPr lang="en-US" sz="1600" b="1" kern="1200" dirty="0" smtClean="0">
              <a:solidFill>
                <a:srgbClr val="293A96"/>
              </a:solidFill>
            </a:rPr>
            <a:t>Conferences, forums, exhibitions, competitions, etc. are a powerful tool for this.</a:t>
          </a:r>
          <a:endParaRPr lang="en-US" sz="1600" b="1" kern="1200" dirty="0">
            <a:solidFill>
              <a:srgbClr val="293A96"/>
            </a:solidFill>
          </a:endParaRPr>
        </a:p>
      </dsp:txBody>
      <dsp:txXfrm>
        <a:off x="59399" y="1735269"/>
        <a:ext cx="7268119" cy="10980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622A7E-F3A4-426D-BD5F-3405BB879B59}">
      <dsp:nvSpPr>
        <dsp:cNvPr id="0" name=""/>
        <dsp:cNvSpPr/>
      </dsp:nvSpPr>
      <dsp:spPr>
        <a:xfrm>
          <a:off x="0" y="3410"/>
          <a:ext cx="7333128" cy="1556452"/>
        </a:xfrm>
        <a:prstGeom prst="roundRect">
          <a:avLst/>
        </a:prstGeom>
        <a:solidFill>
          <a:schemeClr val="lt1"/>
        </a:solidFill>
        <a:ln w="12700" cap="flat" cmpd="sng" algn="ctr">
          <a:solidFill>
            <a:schemeClr val="accent5"/>
          </a:solidFill>
          <a:prstDash val="solid"/>
          <a:miter lim="800000"/>
        </a:ln>
        <a:effectLst/>
        <a:scene3d>
          <a:camera prst="orthographicFront"/>
          <a:lightRig rig="flat" dir="t"/>
        </a:scene3d>
      </dsp:spPr>
      <dsp:style>
        <a:lnRef idx="2">
          <a:schemeClr val="accent5"/>
        </a:lnRef>
        <a:fillRef idx="1">
          <a:schemeClr val="lt1"/>
        </a:fillRef>
        <a:effectRef idx="0">
          <a:schemeClr val="accent5"/>
        </a:effectRef>
        <a:fontRef idx="minor">
          <a:schemeClr val="dk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b="0" kern="1200" dirty="0" smtClean="0">
              <a:solidFill>
                <a:schemeClr val="tx1"/>
              </a:solidFill>
            </a:rPr>
            <a:t>The territorial feature of the destination in most cases is limited on the map by geopolitical boundaries</a:t>
          </a:r>
          <a:r>
            <a:rPr lang="en-US" sz="1600" b="0" kern="1200" dirty="0" smtClean="0">
              <a:solidFill>
                <a:srgbClr val="293A96"/>
              </a:solidFill>
            </a:rPr>
            <a:t>.</a:t>
          </a:r>
        </a:p>
        <a:p>
          <a:pPr lvl="0" algn="ctr" defTabSz="711200" rtl="0">
            <a:lnSpc>
              <a:spcPct val="90000"/>
            </a:lnSpc>
            <a:spcBef>
              <a:spcPct val="0"/>
            </a:spcBef>
            <a:spcAft>
              <a:spcPct val="35000"/>
            </a:spcAft>
          </a:pPr>
          <a:r>
            <a:rPr lang="en-US" sz="1600" b="1" kern="1200" dirty="0" smtClean="0">
              <a:solidFill>
                <a:srgbClr val="293A96"/>
              </a:solidFill>
            </a:rPr>
            <a:t>So it is more convenient to use the names of local governments, regions, states.</a:t>
          </a:r>
          <a:endParaRPr lang="en-US" sz="1600" b="1" kern="1200" dirty="0">
            <a:solidFill>
              <a:srgbClr val="293A96"/>
            </a:solidFill>
          </a:endParaRPr>
        </a:p>
      </dsp:txBody>
      <dsp:txXfrm>
        <a:off x="75980" y="79390"/>
        <a:ext cx="7181168" cy="1404492"/>
      </dsp:txXfrm>
    </dsp:sp>
    <dsp:sp modelId="{C18B4C53-B50D-44FE-94D6-DAB1F2E224B2}">
      <dsp:nvSpPr>
        <dsp:cNvPr id="0" name=""/>
        <dsp:cNvSpPr/>
      </dsp:nvSpPr>
      <dsp:spPr>
        <a:xfrm>
          <a:off x="0" y="1617462"/>
          <a:ext cx="7333128" cy="1630855"/>
        </a:xfrm>
        <a:prstGeom prst="round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solidFill>
            <a:srgbClr val="293A96"/>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b="0" kern="1200" dirty="0" smtClean="0">
              <a:solidFill>
                <a:schemeClr val="tx1"/>
              </a:solidFill>
            </a:rPr>
            <a:t>But how to describe a person who is in the center of attention of all this development of wine destinations</a:t>
          </a:r>
          <a:r>
            <a:rPr lang="ru-RU" sz="1600" b="0" kern="1200" dirty="0" smtClean="0">
              <a:solidFill>
                <a:schemeClr val="tx1"/>
              </a:solidFill>
            </a:rPr>
            <a:t>?</a:t>
          </a:r>
        </a:p>
        <a:p>
          <a:pPr lvl="0" algn="ctr" defTabSz="711200" rtl="0">
            <a:lnSpc>
              <a:spcPct val="90000"/>
            </a:lnSpc>
            <a:spcBef>
              <a:spcPct val="0"/>
            </a:spcBef>
            <a:spcAft>
              <a:spcPct val="35000"/>
            </a:spcAft>
          </a:pPr>
          <a:r>
            <a:rPr lang="en-US" sz="1600" b="1" kern="1200" dirty="0" smtClean="0">
              <a:solidFill>
                <a:srgbClr val="293A96"/>
              </a:solidFill>
            </a:rPr>
            <a:t>Again, self-analysis of business is the most accessible and productive</a:t>
          </a:r>
          <a:r>
            <a:rPr lang="en-US" sz="1600" b="0" kern="1200" dirty="0" smtClean="0">
              <a:solidFill>
                <a:schemeClr val="tx1"/>
              </a:solidFill>
            </a:rPr>
            <a:t>.</a:t>
          </a:r>
          <a:endParaRPr lang="en-US" sz="1600" b="0" kern="1200" dirty="0">
            <a:solidFill>
              <a:schemeClr val="tx1"/>
            </a:solidFill>
          </a:endParaRPr>
        </a:p>
      </dsp:txBody>
      <dsp:txXfrm>
        <a:off x="79612" y="1697074"/>
        <a:ext cx="7173904" cy="147163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61999A-2E29-452E-9994-73130C8A29FD}">
      <dsp:nvSpPr>
        <dsp:cNvPr id="0" name=""/>
        <dsp:cNvSpPr/>
      </dsp:nvSpPr>
      <dsp:spPr>
        <a:xfrm>
          <a:off x="0" y="23270"/>
          <a:ext cx="7041776" cy="432000"/>
        </a:xfrm>
        <a:prstGeom prst="flowChartAlternateProcess">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60960" rIns="106680" bIns="60960" numCol="1" spcCol="1270" anchor="ctr" anchorCtr="0">
          <a:noAutofit/>
        </a:bodyPr>
        <a:lstStyle/>
        <a:p>
          <a:pPr lvl="0" algn="ctr" defTabSz="666750" rtl="0">
            <a:lnSpc>
              <a:spcPct val="90000"/>
            </a:lnSpc>
            <a:spcBef>
              <a:spcPct val="0"/>
            </a:spcBef>
            <a:spcAft>
              <a:spcPct val="35000"/>
            </a:spcAft>
          </a:pPr>
          <a:r>
            <a:rPr lang="en-US" sz="1500" kern="1200" smtClean="0"/>
            <a:t>Ask yourself:</a:t>
          </a:r>
          <a:endParaRPr lang="en-US" sz="1500" kern="1200"/>
        </a:p>
      </dsp:txBody>
      <dsp:txXfrm>
        <a:off x="21088" y="44358"/>
        <a:ext cx="6999600" cy="389824"/>
      </dsp:txXfrm>
    </dsp:sp>
    <dsp:sp modelId="{AE16CC1F-CB4E-484A-A2BD-3711785FF7F9}">
      <dsp:nvSpPr>
        <dsp:cNvPr id="0" name=""/>
        <dsp:cNvSpPr/>
      </dsp:nvSpPr>
      <dsp:spPr>
        <a:xfrm>
          <a:off x="0" y="478541"/>
          <a:ext cx="7041776" cy="3046950"/>
        </a:xfrm>
        <a:prstGeom prst="flowChartAlternateProcess">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80010" rIns="106680" bIns="120015" numCol="1" spcCol="1270" anchor="t" anchorCtr="0">
          <a:noAutofit/>
        </a:bodyPr>
        <a:lstStyle/>
        <a:p>
          <a:pPr marL="114300" lvl="1" indent="-114300" algn="l" defTabSz="666750" rtl="0">
            <a:lnSpc>
              <a:spcPct val="90000"/>
            </a:lnSpc>
            <a:spcBef>
              <a:spcPct val="0"/>
            </a:spcBef>
            <a:spcAft>
              <a:spcPts val="0"/>
            </a:spcAft>
            <a:buChar char="••"/>
          </a:pPr>
          <a:r>
            <a:rPr lang="en-US" sz="1500" b="1" kern="1200" dirty="0" smtClean="0"/>
            <a:t>Who</a:t>
          </a:r>
          <a:r>
            <a:rPr lang="en-US" sz="1500" kern="1200" dirty="0" smtClean="0"/>
            <a:t> is your customer, does he have the desire and ability, in addition to buying wine, to stay for the night, for a tasting, for a festival or a holiday?</a:t>
          </a:r>
          <a:endParaRPr lang="en-US" sz="1500" kern="1200" dirty="0"/>
        </a:p>
        <a:p>
          <a:pPr marL="114300" lvl="1" indent="-114300" algn="l" defTabSz="666750" rtl="0">
            <a:lnSpc>
              <a:spcPct val="90000"/>
            </a:lnSpc>
            <a:spcBef>
              <a:spcPct val="0"/>
            </a:spcBef>
            <a:spcAft>
              <a:spcPts val="0"/>
            </a:spcAft>
            <a:buChar char="••"/>
          </a:pPr>
          <a:r>
            <a:rPr lang="en-US" sz="1500" b="1" kern="1200" dirty="0" smtClean="0"/>
            <a:t>How</a:t>
          </a:r>
          <a:r>
            <a:rPr lang="en-US" sz="1500" kern="1200" dirty="0" smtClean="0"/>
            <a:t> did they get to this destination, why did they choose this location, what experience were they looking for?</a:t>
          </a:r>
          <a:endParaRPr lang="en-US" sz="1500" kern="1200" dirty="0"/>
        </a:p>
        <a:p>
          <a:pPr marL="114300" lvl="1" indent="-114300" algn="l" defTabSz="666750" rtl="0">
            <a:lnSpc>
              <a:spcPct val="90000"/>
            </a:lnSpc>
            <a:spcBef>
              <a:spcPct val="0"/>
            </a:spcBef>
            <a:spcAft>
              <a:spcPts val="0"/>
            </a:spcAft>
            <a:buChar char="••"/>
          </a:pPr>
          <a:r>
            <a:rPr lang="en-US" sz="1500" b="1" kern="1200" dirty="0" smtClean="0"/>
            <a:t>Who</a:t>
          </a:r>
          <a:r>
            <a:rPr lang="en-US" sz="1500" kern="1200" dirty="0" smtClean="0"/>
            <a:t> is the key stakeholder besides you in the development of this destination?</a:t>
          </a:r>
          <a:endParaRPr lang="en-US" sz="1500" kern="1200" dirty="0"/>
        </a:p>
        <a:p>
          <a:pPr marL="114300" lvl="1" indent="-114300" algn="l" defTabSz="666750" rtl="0">
            <a:lnSpc>
              <a:spcPct val="90000"/>
            </a:lnSpc>
            <a:spcBef>
              <a:spcPct val="0"/>
            </a:spcBef>
            <a:spcAft>
              <a:spcPts val="0"/>
            </a:spcAft>
            <a:buChar char="••"/>
          </a:pPr>
          <a:r>
            <a:rPr lang="en-US" sz="1500" b="1" kern="1200" dirty="0" smtClean="0"/>
            <a:t>Are</a:t>
          </a:r>
          <a:r>
            <a:rPr lang="en-US" sz="1500" kern="1200" dirty="0" smtClean="0"/>
            <a:t> other entrepreneurs ready to be your partners, maybe you have a circle of key partners with whom you can develop a destination?</a:t>
          </a:r>
          <a:endParaRPr lang="en-US" sz="1500" kern="1200" dirty="0"/>
        </a:p>
        <a:p>
          <a:pPr marL="114300" lvl="1" indent="-114300" algn="l" defTabSz="666750" rtl="0">
            <a:lnSpc>
              <a:spcPct val="90000"/>
            </a:lnSpc>
            <a:spcBef>
              <a:spcPct val="0"/>
            </a:spcBef>
            <a:spcAft>
              <a:spcPts val="0"/>
            </a:spcAft>
            <a:buChar char="••"/>
          </a:pPr>
          <a:r>
            <a:rPr lang="en-US" sz="1500" b="1" kern="1200" dirty="0" smtClean="0"/>
            <a:t>Why</a:t>
          </a:r>
          <a:r>
            <a:rPr lang="en-US" sz="1500" kern="1200" dirty="0" smtClean="0"/>
            <a:t> would your destination be called a “wine tourism destination”?</a:t>
          </a:r>
          <a:endParaRPr lang="en-US" sz="1500" kern="1200" dirty="0"/>
        </a:p>
        <a:p>
          <a:pPr marL="114300" lvl="1" indent="-114300" algn="l" defTabSz="666750" rtl="0">
            <a:lnSpc>
              <a:spcPct val="90000"/>
            </a:lnSpc>
            <a:spcBef>
              <a:spcPct val="0"/>
            </a:spcBef>
            <a:spcAft>
              <a:spcPts val="0"/>
            </a:spcAft>
            <a:buChar char="••"/>
          </a:pPr>
          <a:r>
            <a:rPr lang="en-US" sz="1500" b="1" kern="1200" dirty="0" smtClean="0"/>
            <a:t>Are</a:t>
          </a:r>
          <a:r>
            <a:rPr lang="en-US" sz="1500" kern="1200" dirty="0" smtClean="0"/>
            <a:t> you and your partners ready to adapt your values to the needs and demands of tourists?</a:t>
          </a:r>
          <a:endParaRPr lang="en-US" sz="1500" kern="1200" dirty="0"/>
        </a:p>
        <a:p>
          <a:pPr marL="114300" lvl="1" indent="-114300" algn="l" defTabSz="666750" rtl="0">
            <a:lnSpc>
              <a:spcPct val="90000"/>
            </a:lnSpc>
            <a:spcBef>
              <a:spcPct val="0"/>
            </a:spcBef>
            <a:spcAft>
              <a:spcPts val="0"/>
            </a:spcAft>
            <a:buChar char="••"/>
          </a:pPr>
          <a:r>
            <a:rPr lang="en-US" sz="1500" b="1" kern="1200" dirty="0" smtClean="0"/>
            <a:t>Is</a:t>
          </a:r>
          <a:r>
            <a:rPr lang="en-US" sz="1500" kern="1200" dirty="0" smtClean="0"/>
            <a:t> there enough of your knowledge about the sustainability of the destination?</a:t>
          </a:r>
          <a:endParaRPr lang="en-US" sz="1500" kern="1200" dirty="0"/>
        </a:p>
      </dsp:txBody>
      <dsp:txXfrm>
        <a:off x="148737" y="627278"/>
        <a:ext cx="6744302" cy="27494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FFD24B-C5D8-464E-B12B-A1BD80034D3B}">
      <dsp:nvSpPr>
        <dsp:cNvPr id="0" name=""/>
        <dsp:cNvSpPr/>
      </dsp:nvSpPr>
      <dsp:spPr>
        <a:xfrm>
          <a:off x="0" y="477670"/>
          <a:ext cx="10121153" cy="748800"/>
        </a:xfrm>
        <a:prstGeom prst="round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solidFill>
            <a:srgbClr val="293A96"/>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kern="1200" dirty="0" smtClean="0"/>
            <a:t>“</a:t>
          </a:r>
          <a:r>
            <a:rPr lang="en-US" sz="2000" b="1" kern="1200" dirty="0" smtClean="0">
              <a:solidFill>
                <a:srgbClr val="293A96"/>
              </a:solidFill>
            </a:rPr>
            <a:t>Soft</a:t>
          </a:r>
          <a:r>
            <a:rPr lang="en-US" sz="2000" kern="1200" dirty="0" smtClean="0"/>
            <a:t>” infrastructure turns a tourist into an esthete, saturates not only with knowledge about wine and viticulture, but also adds a sense of beauty through culture, art, sports.</a:t>
          </a:r>
          <a:endParaRPr lang="en-US" sz="2000" kern="1200" dirty="0"/>
        </a:p>
      </dsp:txBody>
      <dsp:txXfrm>
        <a:off x="36553" y="514223"/>
        <a:ext cx="10048047" cy="675694"/>
      </dsp:txXfrm>
    </dsp:sp>
    <dsp:sp modelId="{B04B76C5-FDD8-4E0B-9F1D-87015B5C9788}">
      <dsp:nvSpPr>
        <dsp:cNvPr id="0" name=""/>
        <dsp:cNvSpPr/>
      </dsp:nvSpPr>
      <dsp:spPr>
        <a:xfrm>
          <a:off x="0" y="1284071"/>
          <a:ext cx="10121153" cy="748800"/>
        </a:xfrm>
        <a:prstGeom prst="round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solidFill>
            <a:srgbClr val="293A96"/>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kern="1200" dirty="0" smtClean="0"/>
            <a:t>World practice of wine tourism proves that creativity together with current quality standards (national, regional) is more responsive to environmental challenges.</a:t>
          </a:r>
          <a:endParaRPr lang="en-US" sz="2000" kern="1200" dirty="0"/>
        </a:p>
      </dsp:txBody>
      <dsp:txXfrm>
        <a:off x="36553" y="1320624"/>
        <a:ext cx="10048047" cy="675694"/>
      </dsp:txXfrm>
    </dsp:sp>
    <dsp:sp modelId="{ADD92AC9-880E-435B-BCB9-1071DFD1F2E9}">
      <dsp:nvSpPr>
        <dsp:cNvPr id="0" name=""/>
        <dsp:cNvSpPr/>
      </dsp:nvSpPr>
      <dsp:spPr>
        <a:xfrm>
          <a:off x="0" y="2090471"/>
          <a:ext cx="10121153" cy="748800"/>
        </a:xfrm>
        <a:prstGeom prst="round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solidFill>
            <a:srgbClr val="293A96"/>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b="1" kern="1200" dirty="0" smtClean="0">
              <a:solidFill>
                <a:srgbClr val="A71E3B"/>
              </a:solidFill>
            </a:rPr>
            <a:t>One of the main challenges of tourism development is the ecological sustainability of the destination</a:t>
          </a:r>
          <a:endParaRPr lang="en-US" sz="2000" kern="1200" dirty="0">
            <a:solidFill>
              <a:srgbClr val="A71E3B"/>
            </a:solidFill>
          </a:endParaRPr>
        </a:p>
      </dsp:txBody>
      <dsp:txXfrm>
        <a:off x="36553" y="2127024"/>
        <a:ext cx="10048047" cy="67569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3D8927-70BD-4EEB-981D-82AF19CD6908}">
      <dsp:nvSpPr>
        <dsp:cNvPr id="0" name=""/>
        <dsp:cNvSpPr/>
      </dsp:nvSpPr>
      <dsp:spPr>
        <a:xfrm>
          <a:off x="0" y="150886"/>
          <a:ext cx="6529515" cy="688556"/>
        </a:xfrm>
        <a:prstGeom prst="round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69088" rIns="120904" bIns="69088" numCol="1" spcCol="1270" anchor="ctr" anchorCtr="0">
          <a:noAutofit/>
        </a:bodyPr>
        <a:lstStyle/>
        <a:p>
          <a:pPr lvl="0" algn="ctr" defTabSz="755650" rtl="0">
            <a:lnSpc>
              <a:spcPct val="90000"/>
            </a:lnSpc>
            <a:spcBef>
              <a:spcPct val="0"/>
            </a:spcBef>
            <a:spcAft>
              <a:spcPct val="35000"/>
            </a:spcAft>
          </a:pPr>
          <a:r>
            <a:rPr lang="en-US" sz="1700" kern="1200" dirty="0" smtClean="0"/>
            <a:t>Any group of entrepreneurs, associations and individual wineries should have a clear understanding of environmental risk:</a:t>
          </a:r>
          <a:endParaRPr lang="en-US" sz="1700" kern="1200" dirty="0"/>
        </a:p>
      </dsp:txBody>
      <dsp:txXfrm>
        <a:off x="33613" y="184499"/>
        <a:ext cx="6462289" cy="621330"/>
      </dsp:txXfrm>
    </dsp:sp>
    <dsp:sp modelId="{D414078E-0393-4300-A26C-1F8EF1560723}">
      <dsp:nvSpPr>
        <dsp:cNvPr id="0" name=""/>
        <dsp:cNvSpPr/>
      </dsp:nvSpPr>
      <dsp:spPr>
        <a:xfrm>
          <a:off x="0" y="839442"/>
          <a:ext cx="6529515" cy="2846565"/>
        </a:xfrm>
        <a:prstGeom prst="flowChartAlternateProcess">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rtl="0">
            <a:lnSpc>
              <a:spcPct val="90000"/>
            </a:lnSpc>
            <a:spcBef>
              <a:spcPct val="0"/>
            </a:spcBef>
            <a:spcAft>
              <a:spcPct val="15000"/>
            </a:spcAft>
            <a:buChar char="••"/>
          </a:pPr>
          <a:r>
            <a:rPr lang="en-US" sz="1700" b="1" kern="1200" dirty="0" smtClean="0"/>
            <a:t>How</a:t>
          </a:r>
          <a:r>
            <a:rPr lang="en-US" sz="1700" kern="1200" dirty="0" smtClean="0"/>
            <a:t> active is the use of natural resources and objects of historical and cultural heritage at this time, which may negatively affect their condition in the future?</a:t>
          </a:r>
          <a:endParaRPr lang="en-US" sz="1700" kern="1200" dirty="0"/>
        </a:p>
        <a:p>
          <a:pPr marL="171450" lvl="1" indent="-171450" algn="l" defTabSz="755650" rtl="0">
            <a:lnSpc>
              <a:spcPct val="90000"/>
            </a:lnSpc>
            <a:spcBef>
              <a:spcPct val="0"/>
            </a:spcBef>
            <a:spcAft>
              <a:spcPct val="15000"/>
            </a:spcAft>
            <a:buChar char="••"/>
          </a:pPr>
          <a:r>
            <a:rPr lang="en-US" sz="1700" b="1" kern="1200" dirty="0" smtClean="0"/>
            <a:t>What</a:t>
          </a:r>
          <a:r>
            <a:rPr lang="en-US" sz="1700" kern="1200" dirty="0" smtClean="0"/>
            <a:t> is the expected load on the environment and environmental pollution?</a:t>
          </a:r>
          <a:endParaRPr lang="en-US" sz="1700" kern="1200" dirty="0"/>
        </a:p>
        <a:p>
          <a:pPr marL="171450" lvl="1" indent="-171450" algn="l" defTabSz="755650" rtl="0">
            <a:lnSpc>
              <a:spcPct val="90000"/>
            </a:lnSpc>
            <a:spcBef>
              <a:spcPct val="0"/>
            </a:spcBef>
            <a:spcAft>
              <a:spcPct val="15000"/>
            </a:spcAft>
            <a:buChar char="••"/>
          </a:pPr>
          <a:r>
            <a:rPr lang="en-US" sz="1700" b="1" kern="1200" dirty="0" smtClean="0">
              <a:solidFill>
                <a:srgbClr val="000000"/>
              </a:solidFill>
              <a:effectLst/>
              <a:latin typeface="Georgia" panose="02040502050405020303" pitchFamily="18" charset="0"/>
              <a:ea typeface="Georgia" panose="02040502050405020303" pitchFamily="18" charset="0"/>
              <a:cs typeface="Georgia" panose="02040502050405020303" pitchFamily="18" charset="0"/>
            </a:rPr>
            <a:t>Are</a:t>
          </a:r>
          <a:r>
            <a:rPr lang="en-US" sz="1700" kern="1200" dirty="0" smtClean="0">
              <a:solidFill>
                <a:srgbClr val="000000"/>
              </a:solidFill>
              <a:effectLst/>
              <a:latin typeface="Georgia" panose="02040502050405020303" pitchFamily="18" charset="0"/>
              <a:ea typeface="Georgia" panose="02040502050405020303" pitchFamily="18" charset="0"/>
              <a:cs typeface="Georgia" panose="02040502050405020303" pitchFamily="18" charset="0"/>
            </a:rPr>
            <a:t> there any tools to counteract the negative impact on the environment from the growth of population mobility and </a:t>
          </a:r>
          <a:r>
            <a:rPr lang="en-US" sz="1700" b="0" kern="1200" dirty="0" smtClean="0">
              <a:solidFill>
                <a:srgbClr val="000000"/>
              </a:solidFill>
              <a:effectLst/>
              <a:latin typeface="Georgia" panose="02040502050405020303" pitchFamily="18" charset="0"/>
              <a:ea typeface="Georgia" panose="02040502050405020303" pitchFamily="18" charset="0"/>
              <a:cs typeface="Georgia" panose="02040502050405020303" pitchFamily="18" charset="0"/>
            </a:rPr>
            <a:t>load on transport infrastructure?</a:t>
          </a:r>
          <a:endParaRPr lang="en-US" sz="1700" b="0" kern="1200" dirty="0"/>
        </a:p>
        <a:p>
          <a:pPr marL="171450" lvl="1" indent="-171450" algn="l" defTabSz="755650" rtl="0">
            <a:lnSpc>
              <a:spcPct val="90000"/>
            </a:lnSpc>
            <a:spcBef>
              <a:spcPct val="0"/>
            </a:spcBef>
            <a:spcAft>
              <a:spcPct val="15000"/>
            </a:spcAft>
            <a:buChar char="••"/>
          </a:pPr>
          <a:r>
            <a:rPr lang="en-US" sz="1700" b="1" kern="1200" dirty="0" smtClean="0"/>
            <a:t>Will</a:t>
          </a:r>
          <a:r>
            <a:rPr lang="en-US" sz="1700" kern="1200" dirty="0" smtClean="0"/>
            <a:t> the location and destination not become one that will depend entirely on tourist flows? </a:t>
          </a:r>
          <a:endParaRPr lang="en-US" sz="1700" kern="1200" dirty="0"/>
        </a:p>
      </dsp:txBody>
      <dsp:txXfrm>
        <a:off x="138955" y="978397"/>
        <a:ext cx="6251605" cy="256865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7CFC04-2779-47B7-8E01-D12860166D92}">
      <dsp:nvSpPr>
        <dsp:cNvPr id="0" name=""/>
        <dsp:cNvSpPr/>
      </dsp:nvSpPr>
      <dsp:spPr>
        <a:xfrm>
          <a:off x="0" y="1484"/>
          <a:ext cx="1002254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DF0DAD8-5629-456B-9E5A-568593CD9A4D}">
      <dsp:nvSpPr>
        <dsp:cNvPr id="0" name=""/>
        <dsp:cNvSpPr/>
      </dsp:nvSpPr>
      <dsp:spPr>
        <a:xfrm>
          <a:off x="0" y="1484"/>
          <a:ext cx="2004508" cy="14305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lvl="0" algn="l" defTabSz="622300" rtl="0">
            <a:lnSpc>
              <a:spcPct val="90000"/>
            </a:lnSpc>
            <a:spcBef>
              <a:spcPct val="0"/>
            </a:spcBef>
            <a:spcAft>
              <a:spcPct val="35000"/>
            </a:spcAft>
          </a:pPr>
          <a:r>
            <a:rPr lang="en-US" sz="1400" b="1" kern="1200" smtClean="0"/>
            <a:t>The basic idea </a:t>
          </a:r>
          <a:r>
            <a:rPr lang="en-US" sz="1400" kern="1200" smtClean="0"/>
            <a:t>of the World Tourism Organization (UNWTO) contains the following core values:</a:t>
          </a:r>
          <a:endParaRPr lang="en-US" sz="1400" kern="1200"/>
        </a:p>
      </dsp:txBody>
      <dsp:txXfrm>
        <a:off x="0" y="1484"/>
        <a:ext cx="2004508" cy="1430501"/>
      </dsp:txXfrm>
    </dsp:sp>
    <dsp:sp modelId="{F30AC03B-DDD9-4D84-AA82-B6A59F40C89E}">
      <dsp:nvSpPr>
        <dsp:cNvPr id="0" name=""/>
        <dsp:cNvSpPr/>
      </dsp:nvSpPr>
      <dsp:spPr>
        <a:xfrm>
          <a:off x="2154846" y="23835"/>
          <a:ext cx="7867696" cy="447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rtl="0">
            <a:lnSpc>
              <a:spcPct val="90000"/>
            </a:lnSpc>
            <a:spcBef>
              <a:spcPct val="0"/>
            </a:spcBef>
            <a:spcAft>
              <a:spcPct val="35000"/>
            </a:spcAft>
          </a:pPr>
          <a:r>
            <a:rPr lang="en-US" sz="1900" kern="1200" smtClean="0"/>
            <a:t>to promote tourism for the benefit of people and the planet;</a:t>
          </a:r>
          <a:endParaRPr lang="en-US" sz="1900" kern="1200"/>
        </a:p>
      </dsp:txBody>
      <dsp:txXfrm>
        <a:off x="2154846" y="23835"/>
        <a:ext cx="7867696" cy="447031"/>
      </dsp:txXfrm>
    </dsp:sp>
    <dsp:sp modelId="{231A5792-3803-493D-AF17-968DB47CE8F2}">
      <dsp:nvSpPr>
        <dsp:cNvPr id="0" name=""/>
        <dsp:cNvSpPr/>
      </dsp:nvSpPr>
      <dsp:spPr>
        <a:xfrm>
          <a:off x="2004508" y="470867"/>
          <a:ext cx="801803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561D47F-D469-4E37-B0A0-97D8308A23B2}">
      <dsp:nvSpPr>
        <dsp:cNvPr id="0" name=""/>
        <dsp:cNvSpPr/>
      </dsp:nvSpPr>
      <dsp:spPr>
        <a:xfrm>
          <a:off x="2154846" y="493219"/>
          <a:ext cx="7867696" cy="447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rtl="0">
            <a:lnSpc>
              <a:spcPct val="90000"/>
            </a:lnSpc>
            <a:spcBef>
              <a:spcPct val="0"/>
            </a:spcBef>
            <a:spcAft>
              <a:spcPct val="35000"/>
            </a:spcAft>
          </a:pPr>
          <a:r>
            <a:rPr lang="en-US" sz="1900" kern="1200" smtClean="0"/>
            <a:t>respect for diversity;</a:t>
          </a:r>
          <a:endParaRPr lang="en-US" sz="1900" kern="1200"/>
        </a:p>
      </dsp:txBody>
      <dsp:txXfrm>
        <a:off x="2154846" y="493219"/>
        <a:ext cx="7867696" cy="447031"/>
      </dsp:txXfrm>
    </dsp:sp>
    <dsp:sp modelId="{DB877BE6-858A-4147-A158-13AF444DD776}">
      <dsp:nvSpPr>
        <dsp:cNvPr id="0" name=""/>
        <dsp:cNvSpPr/>
      </dsp:nvSpPr>
      <dsp:spPr>
        <a:xfrm>
          <a:off x="2004508" y="940250"/>
          <a:ext cx="801803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624D895-48CD-49F3-B45B-86A401308BAF}">
      <dsp:nvSpPr>
        <dsp:cNvPr id="0" name=""/>
        <dsp:cNvSpPr/>
      </dsp:nvSpPr>
      <dsp:spPr>
        <a:xfrm>
          <a:off x="2154846" y="962602"/>
          <a:ext cx="7867696" cy="447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rtl="0">
            <a:lnSpc>
              <a:spcPct val="90000"/>
            </a:lnSpc>
            <a:spcBef>
              <a:spcPct val="0"/>
            </a:spcBef>
            <a:spcAft>
              <a:spcPct val="35000"/>
            </a:spcAft>
          </a:pPr>
          <a:r>
            <a:rPr lang="en-US" sz="1900" kern="1200" smtClean="0"/>
            <a:t>integrity and professionalism.</a:t>
          </a:r>
          <a:endParaRPr lang="en-US" sz="1900" kern="1200"/>
        </a:p>
      </dsp:txBody>
      <dsp:txXfrm>
        <a:off x="2154846" y="962602"/>
        <a:ext cx="7867696" cy="447031"/>
      </dsp:txXfrm>
    </dsp:sp>
    <dsp:sp modelId="{8FD516DD-F3CB-4B5C-A6F1-C318871554E9}">
      <dsp:nvSpPr>
        <dsp:cNvPr id="0" name=""/>
        <dsp:cNvSpPr/>
      </dsp:nvSpPr>
      <dsp:spPr>
        <a:xfrm>
          <a:off x="2004508" y="1409634"/>
          <a:ext cx="801803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DF3E589-975A-4192-A174-70C374CAD371}">
      <dsp:nvSpPr>
        <dsp:cNvPr id="0" name=""/>
        <dsp:cNvSpPr/>
      </dsp:nvSpPr>
      <dsp:spPr>
        <a:xfrm>
          <a:off x="0" y="1431985"/>
          <a:ext cx="1002254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7C2867-424E-4A1D-9EF3-D46FE00F90DA}">
      <dsp:nvSpPr>
        <dsp:cNvPr id="0" name=""/>
        <dsp:cNvSpPr/>
      </dsp:nvSpPr>
      <dsp:spPr>
        <a:xfrm>
          <a:off x="0" y="1431985"/>
          <a:ext cx="10022543" cy="5426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lvl="0" algn="ctr" defTabSz="622300" rtl="0">
            <a:lnSpc>
              <a:spcPct val="90000"/>
            </a:lnSpc>
            <a:spcBef>
              <a:spcPct val="0"/>
            </a:spcBef>
            <a:spcAft>
              <a:spcPct val="35000"/>
            </a:spcAft>
          </a:pPr>
          <a:r>
            <a:rPr lang="en-US" sz="1400" kern="1200" dirty="0" smtClean="0"/>
            <a:t>The more </a:t>
          </a:r>
          <a:r>
            <a:rPr lang="en-US" sz="1400" u="none" kern="1200" dirty="0" smtClean="0"/>
            <a:t>professionals (who are in love with tourism) are </a:t>
          </a:r>
          <a:r>
            <a:rPr lang="en-US" sz="1400" kern="1200" dirty="0" smtClean="0"/>
            <a:t>employed, the more creative ideas can be turned into tourism products.</a:t>
          </a:r>
          <a:endParaRPr lang="en-US" sz="1400" kern="1200" dirty="0"/>
        </a:p>
      </dsp:txBody>
      <dsp:txXfrm>
        <a:off x="0" y="1431985"/>
        <a:ext cx="10022543" cy="542617"/>
      </dsp:txXfrm>
    </dsp:sp>
    <dsp:sp modelId="{034E965B-0878-4079-B33A-048B100C61EA}">
      <dsp:nvSpPr>
        <dsp:cNvPr id="0" name=""/>
        <dsp:cNvSpPr/>
      </dsp:nvSpPr>
      <dsp:spPr>
        <a:xfrm>
          <a:off x="0" y="1974603"/>
          <a:ext cx="1002254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9A31889-6D94-49FF-9517-6AF1BCA52E11}">
      <dsp:nvSpPr>
        <dsp:cNvPr id="0" name=""/>
        <dsp:cNvSpPr/>
      </dsp:nvSpPr>
      <dsp:spPr>
        <a:xfrm>
          <a:off x="0" y="1974603"/>
          <a:ext cx="2004508" cy="14305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lvl="0" algn="l" defTabSz="622300" rtl="0">
            <a:lnSpc>
              <a:spcPct val="90000"/>
            </a:lnSpc>
            <a:spcBef>
              <a:spcPct val="0"/>
            </a:spcBef>
            <a:spcAft>
              <a:spcPct val="35000"/>
            </a:spcAft>
          </a:pPr>
          <a:r>
            <a:rPr lang="en-US" sz="1400" b="1" kern="1200" dirty="0" smtClean="0">
              <a:effectLst/>
              <a:latin typeface="Georgia" panose="02040502050405020303" pitchFamily="18" charset="0"/>
              <a:ea typeface="Georgia" panose="02040502050405020303" pitchFamily="18" charset="0"/>
              <a:cs typeface="Georgia" panose="02040502050405020303" pitchFamily="18" charset="0"/>
            </a:rPr>
            <a:t>How to manage the products of wine destinations?</a:t>
          </a:r>
          <a:endParaRPr lang="en-US" sz="1400" b="1" kern="1200" dirty="0" smtClean="0">
            <a:effectLst/>
            <a:latin typeface="Calibri" panose="020F0502020204030204" pitchFamily="34" charset="0"/>
            <a:ea typeface="Calibri" panose="020F0502020204030204" pitchFamily="34" charset="0"/>
          </a:endParaRPr>
        </a:p>
        <a:p>
          <a:pPr lvl="0" algn="l" defTabSz="622300">
            <a:lnSpc>
              <a:spcPct val="90000"/>
            </a:lnSpc>
            <a:spcBef>
              <a:spcPct val="0"/>
            </a:spcBef>
            <a:spcAft>
              <a:spcPct val="35000"/>
            </a:spcAft>
          </a:pPr>
          <a:r>
            <a:rPr lang="en-US" sz="1400" b="1" kern="1200" dirty="0" smtClean="0">
              <a:effectLst/>
              <a:latin typeface="Georgia" panose="02040502050405020303" pitchFamily="18" charset="0"/>
              <a:ea typeface="Georgia" panose="02040502050405020303" pitchFamily="18" charset="0"/>
              <a:cs typeface="Georgia" panose="02040502050405020303" pitchFamily="18" charset="0"/>
            </a:rPr>
            <a:t>Before that you need to ask yourself the following questions:</a:t>
          </a:r>
          <a:endParaRPr lang="en-US" sz="1400" b="1" kern="1200" dirty="0"/>
        </a:p>
      </dsp:txBody>
      <dsp:txXfrm>
        <a:off x="0" y="1974603"/>
        <a:ext cx="2004508" cy="1430501"/>
      </dsp:txXfrm>
    </dsp:sp>
    <dsp:sp modelId="{28A8F12B-17B1-47E1-818E-BEA87160CD37}">
      <dsp:nvSpPr>
        <dsp:cNvPr id="0" name=""/>
        <dsp:cNvSpPr/>
      </dsp:nvSpPr>
      <dsp:spPr>
        <a:xfrm>
          <a:off x="2154846" y="2007851"/>
          <a:ext cx="7867696" cy="664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rtl="0">
            <a:lnSpc>
              <a:spcPct val="90000"/>
            </a:lnSpc>
            <a:spcBef>
              <a:spcPct val="0"/>
            </a:spcBef>
            <a:spcAft>
              <a:spcPct val="35000"/>
            </a:spcAft>
          </a:pPr>
          <a:r>
            <a:rPr lang="en-US" sz="1900" kern="1200" dirty="0" smtClean="0"/>
            <a:t>Do you understand the essence, terms and principles of socially responsible business?</a:t>
          </a:r>
          <a:endParaRPr lang="en-US" sz="1900" kern="1200" dirty="0"/>
        </a:p>
      </dsp:txBody>
      <dsp:txXfrm>
        <a:off x="2154846" y="2007851"/>
        <a:ext cx="7867696" cy="664959"/>
      </dsp:txXfrm>
    </dsp:sp>
    <dsp:sp modelId="{AF5FA997-3F63-4B44-85C0-A4E46B537EA2}">
      <dsp:nvSpPr>
        <dsp:cNvPr id="0" name=""/>
        <dsp:cNvSpPr/>
      </dsp:nvSpPr>
      <dsp:spPr>
        <a:xfrm>
          <a:off x="2004508" y="2672810"/>
          <a:ext cx="801803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367EBCA-A351-465C-BA52-35BADFA9D391}">
      <dsp:nvSpPr>
        <dsp:cNvPr id="0" name=""/>
        <dsp:cNvSpPr/>
      </dsp:nvSpPr>
      <dsp:spPr>
        <a:xfrm>
          <a:off x="2154846" y="2706058"/>
          <a:ext cx="7867696" cy="6649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rtl="0">
            <a:lnSpc>
              <a:spcPct val="90000"/>
            </a:lnSpc>
            <a:spcBef>
              <a:spcPct val="0"/>
            </a:spcBef>
            <a:spcAft>
              <a:spcPct val="35000"/>
            </a:spcAft>
          </a:pPr>
          <a:r>
            <a:rPr lang="en-US" sz="1900" kern="1200" dirty="0" smtClean="0"/>
            <a:t>Do employees have enough income to travel and gain experience on their own?</a:t>
          </a:r>
          <a:endParaRPr lang="en-US" sz="1900" kern="1200" dirty="0"/>
        </a:p>
      </dsp:txBody>
      <dsp:txXfrm>
        <a:off x="2154846" y="2706058"/>
        <a:ext cx="7867696" cy="664959"/>
      </dsp:txXfrm>
    </dsp:sp>
    <dsp:sp modelId="{980E264F-6DB2-4D2F-90ED-39A1D9ACCB8A}">
      <dsp:nvSpPr>
        <dsp:cNvPr id="0" name=""/>
        <dsp:cNvSpPr/>
      </dsp:nvSpPr>
      <dsp:spPr>
        <a:xfrm>
          <a:off x="2004508" y="3371018"/>
          <a:ext cx="8018034"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smtClean="0"/>
              <a:t>The development of wine tourism and wine routes</a:t>
            </a:r>
            <a:endParaRPr lang="uk-UA"/>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9FE3240-2373-4F52-9581-8AFFC02EC0BF}" type="datetimeFigureOut">
              <a:rPr lang="uk-UA" smtClean="0"/>
              <a:t>09.02.2022</a:t>
            </a:fld>
            <a:endParaRPr lang="uk-UA"/>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2E88D9B-9527-4B7B-A533-02F3E87ADF80}" type="slidenum">
              <a:rPr lang="uk-UA" smtClean="0"/>
              <a:t>‹#›</a:t>
            </a:fld>
            <a:endParaRPr lang="uk-UA"/>
          </a:p>
        </p:txBody>
      </p:sp>
    </p:spTree>
    <p:extLst>
      <p:ext uri="{BB962C8B-B14F-4D97-AF65-F5344CB8AC3E}">
        <p14:creationId xmlns:p14="http://schemas.microsoft.com/office/powerpoint/2010/main" val="189053198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smtClean="0"/>
              <a:t>The development of wine tourism and wine routes</a:t>
            </a:r>
            <a:endParaRPr lang="uk-UA"/>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7DB11C-1906-4D9D-8281-D2E160BB71C7}" type="datetimeFigureOut">
              <a:rPr lang="uk-UA" smtClean="0"/>
              <a:t>09.02.2022</a:t>
            </a:fld>
            <a:endParaRPr lang="uk-UA"/>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DF12E2-9379-4049-87F4-D65146C59BA1}" type="slidenum">
              <a:rPr lang="uk-UA" smtClean="0"/>
              <a:t>‹#›</a:t>
            </a:fld>
            <a:endParaRPr lang="uk-UA"/>
          </a:p>
        </p:txBody>
      </p:sp>
    </p:spTree>
    <p:extLst>
      <p:ext uri="{BB962C8B-B14F-4D97-AF65-F5344CB8AC3E}">
        <p14:creationId xmlns:p14="http://schemas.microsoft.com/office/powerpoint/2010/main" val="193465334"/>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96044" y="1753985"/>
            <a:ext cx="9071956" cy="1755978"/>
          </a:xfrm>
          <a:prstGeom prst="rect">
            <a:avLst/>
          </a:prstGeom>
        </p:spPr>
        <p:txBody>
          <a:bodyPr anchor="b"/>
          <a:lstStyle>
            <a:lvl1pPr algn="ctr">
              <a:defRPr sz="6000"/>
            </a:lvl1pPr>
          </a:lstStyle>
          <a:p>
            <a:r>
              <a:rPr lang="ru-RU" smtClean="0"/>
              <a:t>Образец заголовка</a:t>
            </a:r>
            <a:endParaRPr lang="uk-UA"/>
          </a:p>
        </p:txBody>
      </p:sp>
      <p:sp>
        <p:nvSpPr>
          <p:cNvPr id="3" name="Подзаголовок 2"/>
          <p:cNvSpPr>
            <a:spLocks noGrp="1"/>
          </p:cNvSpPr>
          <p:nvPr>
            <p:ph type="subTitle" idx="1"/>
          </p:nvPr>
        </p:nvSpPr>
        <p:spPr>
          <a:xfrm>
            <a:off x="1596044" y="3602038"/>
            <a:ext cx="9071956" cy="1655762"/>
          </a:xfrm>
        </p:spPr>
        <p:txBody>
          <a:bodyPr/>
          <a:lstStyle>
            <a:lvl1pPr marL="0" indent="0" algn="ctr">
              <a:buNone/>
              <a:defRPr sz="2400"/>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ru-RU" smtClean="0"/>
              <a:t>Образец подзаголовка</a:t>
            </a:r>
            <a:endParaRPr lang="uk-UA"/>
          </a:p>
        </p:txBody>
      </p:sp>
    </p:spTree>
    <p:extLst>
      <p:ext uri="{BB962C8B-B14F-4D97-AF65-F5344CB8AC3E}">
        <p14:creationId xmlns:p14="http://schemas.microsoft.com/office/powerpoint/2010/main" val="195296674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172099"/>
            <a:ext cx="10515600" cy="518593"/>
          </a:xfrm>
          <a:prstGeom prst="rect">
            <a:avLst/>
          </a:prstGeom>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82FE84A9-DD8C-4A3F-9426-B5B5D29236A5}" type="datetime1">
              <a:rPr lang="uk-UA" smtClean="0"/>
              <a:t>09.02.2022</a:t>
            </a:fld>
            <a:endParaRPr lang="uk-UA"/>
          </a:p>
        </p:txBody>
      </p:sp>
      <p:sp>
        <p:nvSpPr>
          <p:cNvPr id="5" name="Нижний колонтитул 4"/>
          <p:cNvSpPr>
            <a:spLocks noGrp="1"/>
          </p:cNvSpPr>
          <p:nvPr>
            <p:ph type="ftr" sz="quarter" idx="11"/>
          </p:nvPr>
        </p:nvSpPr>
        <p:spPr/>
        <p:txBody>
          <a:bodyPr/>
          <a:lstStyle/>
          <a:p>
            <a:r>
              <a:rPr lang="en-US" smtClean="0"/>
              <a:t>WINE DESTINATION PRODUCT MANAGEMENT</a:t>
            </a:r>
            <a:endParaRPr lang="uk-UA"/>
          </a:p>
        </p:txBody>
      </p:sp>
      <p:sp>
        <p:nvSpPr>
          <p:cNvPr id="6" name="Номер слайда 5"/>
          <p:cNvSpPr>
            <a:spLocks noGrp="1"/>
          </p:cNvSpPr>
          <p:nvPr>
            <p:ph type="sldNum" sz="quarter" idx="12"/>
          </p:nvPr>
        </p:nvSpPr>
        <p:spPr/>
        <p:txBody>
          <a:bodyPr/>
          <a:lstStyle/>
          <a:p>
            <a:fld id="{A24210FF-16C9-4A48-8A1D-C2276CF8BDA6}" type="slidenum">
              <a:rPr lang="uk-UA" smtClean="0"/>
              <a:t>‹#›</a:t>
            </a:fld>
            <a:endParaRPr lang="uk-UA"/>
          </a:p>
        </p:txBody>
      </p:sp>
    </p:spTree>
    <p:extLst>
      <p:ext uri="{BB962C8B-B14F-4D97-AF65-F5344CB8AC3E}">
        <p14:creationId xmlns:p14="http://schemas.microsoft.com/office/powerpoint/2010/main" val="353100998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uk-UA"/>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FE3B0536-4EEC-4FB4-877B-2D68F9114877}" type="datetime1">
              <a:rPr lang="uk-UA" smtClean="0"/>
              <a:t>09.02.2022</a:t>
            </a:fld>
            <a:endParaRPr lang="uk-UA"/>
          </a:p>
        </p:txBody>
      </p:sp>
      <p:sp>
        <p:nvSpPr>
          <p:cNvPr id="5" name="Нижний колонтитул 4"/>
          <p:cNvSpPr>
            <a:spLocks noGrp="1"/>
          </p:cNvSpPr>
          <p:nvPr>
            <p:ph type="ftr" sz="quarter" idx="11"/>
          </p:nvPr>
        </p:nvSpPr>
        <p:spPr/>
        <p:txBody>
          <a:bodyPr/>
          <a:lstStyle/>
          <a:p>
            <a:r>
              <a:rPr lang="en-US" smtClean="0"/>
              <a:t>WINE DESTINATION PRODUCT MANAGEMENT</a:t>
            </a:r>
            <a:endParaRPr lang="uk-UA"/>
          </a:p>
        </p:txBody>
      </p:sp>
      <p:sp>
        <p:nvSpPr>
          <p:cNvPr id="6" name="Номер слайда 5"/>
          <p:cNvSpPr>
            <a:spLocks noGrp="1"/>
          </p:cNvSpPr>
          <p:nvPr>
            <p:ph type="sldNum" sz="quarter" idx="12"/>
          </p:nvPr>
        </p:nvSpPr>
        <p:spPr/>
        <p:txBody>
          <a:bodyPr/>
          <a:lstStyle/>
          <a:p>
            <a:fld id="{3C943B4D-F949-470E-99D7-B121F3FE2F30}" type="slidenum">
              <a:rPr lang="uk-UA" smtClean="0"/>
              <a:t>‹#›</a:t>
            </a:fld>
            <a:endParaRPr lang="uk-UA"/>
          </a:p>
        </p:txBody>
      </p:sp>
    </p:spTree>
    <p:extLst>
      <p:ext uri="{BB962C8B-B14F-4D97-AF65-F5344CB8AC3E}">
        <p14:creationId xmlns:p14="http://schemas.microsoft.com/office/powerpoint/2010/main" val="8316598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8C647959-9916-40DC-A2D0-CD6F38D3C24E}" type="datetime1">
              <a:rPr lang="uk-UA" smtClean="0"/>
              <a:t>09.02.2022</a:t>
            </a:fld>
            <a:endParaRPr lang="uk-UA"/>
          </a:p>
        </p:txBody>
      </p:sp>
      <p:sp>
        <p:nvSpPr>
          <p:cNvPr id="5" name="Нижний колонтитул 4"/>
          <p:cNvSpPr>
            <a:spLocks noGrp="1"/>
          </p:cNvSpPr>
          <p:nvPr>
            <p:ph type="ftr" sz="quarter" idx="11"/>
          </p:nvPr>
        </p:nvSpPr>
        <p:spPr/>
        <p:txBody>
          <a:bodyPr/>
          <a:lstStyle/>
          <a:p>
            <a:r>
              <a:rPr lang="en-US" smtClean="0"/>
              <a:t>WINE DESTINATION PRODUCT MANAGEMENT</a:t>
            </a:r>
            <a:endParaRPr lang="uk-UA"/>
          </a:p>
        </p:txBody>
      </p:sp>
      <p:sp>
        <p:nvSpPr>
          <p:cNvPr id="6" name="Номер слайда 5"/>
          <p:cNvSpPr>
            <a:spLocks noGrp="1"/>
          </p:cNvSpPr>
          <p:nvPr>
            <p:ph type="sldNum" sz="quarter" idx="12"/>
          </p:nvPr>
        </p:nvSpPr>
        <p:spPr/>
        <p:txBody>
          <a:bodyPr/>
          <a:lstStyle/>
          <a:p>
            <a:fld id="{3C943B4D-F949-470E-99D7-B121F3FE2F30}" type="slidenum">
              <a:rPr lang="uk-UA" smtClean="0"/>
              <a:t>‹#›</a:t>
            </a:fld>
            <a:endParaRPr lang="uk-UA"/>
          </a:p>
        </p:txBody>
      </p:sp>
    </p:spTree>
    <p:extLst>
      <p:ext uri="{BB962C8B-B14F-4D97-AF65-F5344CB8AC3E}">
        <p14:creationId xmlns:p14="http://schemas.microsoft.com/office/powerpoint/2010/main" val="16246050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42"/>
            <a:ext cx="10515600" cy="2852737"/>
          </a:xfrm>
        </p:spPr>
        <p:txBody>
          <a:bodyPr anchor="b"/>
          <a:lstStyle>
            <a:lvl1pPr>
              <a:defRPr sz="6000"/>
            </a:lvl1pPr>
          </a:lstStyle>
          <a:p>
            <a:r>
              <a:rPr lang="ru-RU" smtClean="0"/>
              <a:t>Образец заголовка</a:t>
            </a:r>
            <a:endParaRPr lang="uk-UA"/>
          </a:p>
        </p:txBody>
      </p:sp>
      <p:sp>
        <p:nvSpPr>
          <p:cNvPr id="3" name="Текст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5D27DE8-EA15-462B-99F5-D835FB6DEB96}" type="datetime1">
              <a:rPr lang="uk-UA" smtClean="0"/>
              <a:t>09.02.2022</a:t>
            </a:fld>
            <a:endParaRPr lang="uk-UA"/>
          </a:p>
        </p:txBody>
      </p:sp>
      <p:sp>
        <p:nvSpPr>
          <p:cNvPr id="5" name="Нижний колонтитул 4"/>
          <p:cNvSpPr>
            <a:spLocks noGrp="1"/>
          </p:cNvSpPr>
          <p:nvPr>
            <p:ph type="ftr" sz="quarter" idx="11"/>
          </p:nvPr>
        </p:nvSpPr>
        <p:spPr/>
        <p:txBody>
          <a:bodyPr/>
          <a:lstStyle/>
          <a:p>
            <a:r>
              <a:rPr lang="en-US" smtClean="0"/>
              <a:t>WINE DESTINATION PRODUCT MANAGEMENT</a:t>
            </a:r>
            <a:endParaRPr lang="uk-UA"/>
          </a:p>
        </p:txBody>
      </p:sp>
      <p:sp>
        <p:nvSpPr>
          <p:cNvPr id="6" name="Номер слайда 5"/>
          <p:cNvSpPr>
            <a:spLocks noGrp="1"/>
          </p:cNvSpPr>
          <p:nvPr>
            <p:ph type="sldNum" sz="quarter" idx="12"/>
          </p:nvPr>
        </p:nvSpPr>
        <p:spPr/>
        <p:txBody>
          <a:bodyPr/>
          <a:lstStyle/>
          <a:p>
            <a:fld id="{3C943B4D-F949-470E-99D7-B121F3FE2F30}" type="slidenum">
              <a:rPr lang="uk-UA" smtClean="0"/>
              <a:t>‹#›</a:t>
            </a:fld>
            <a:endParaRPr lang="uk-UA"/>
          </a:p>
        </p:txBody>
      </p:sp>
    </p:spTree>
    <p:extLst>
      <p:ext uri="{BB962C8B-B14F-4D97-AF65-F5344CB8AC3E}">
        <p14:creationId xmlns:p14="http://schemas.microsoft.com/office/powerpoint/2010/main" val="38618945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EFD12EEC-FED5-4919-BCD6-FAA9BED08DB5}" type="datetime1">
              <a:rPr lang="uk-UA" smtClean="0"/>
              <a:t>09.02.2022</a:t>
            </a:fld>
            <a:endParaRPr lang="uk-UA"/>
          </a:p>
        </p:txBody>
      </p:sp>
      <p:sp>
        <p:nvSpPr>
          <p:cNvPr id="6" name="Нижний колонтитул 5"/>
          <p:cNvSpPr>
            <a:spLocks noGrp="1"/>
          </p:cNvSpPr>
          <p:nvPr>
            <p:ph type="ftr" sz="quarter" idx="11"/>
          </p:nvPr>
        </p:nvSpPr>
        <p:spPr/>
        <p:txBody>
          <a:bodyPr/>
          <a:lstStyle/>
          <a:p>
            <a:r>
              <a:rPr lang="en-US" smtClean="0"/>
              <a:t>WINE DESTINATION PRODUCT MANAGEMENT</a:t>
            </a:r>
            <a:endParaRPr lang="uk-UA"/>
          </a:p>
        </p:txBody>
      </p:sp>
      <p:sp>
        <p:nvSpPr>
          <p:cNvPr id="7" name="Номер слайда 6"/>
          <p:cNvSpPr>
            <a:spLocks noGrp="1"/>
          </p:cNvSpPr>
          <p:nvPr>
            <p:ph type="sldNum" sz="quarter" idx="12"/>
          </p:nvPr>
        </p:nvSpPr>
        <p:spPr/>
        <p:txBody>
          <a:bodyPr/>
          <a:lstStyle/>
          <a:p>
            <a:fld id="{3C943B4D-F949-470E-99D7-B121F3FE2F30}" type="slidenum">
              <a:rPr lang="uk-UA" smtClean="0"/>
              <a:t>‹#›</a:t>
            </a:fld>
            <a:endParaRPr lang="uk-UA"/>
          </a:p>
        </p:txBody>
      </p:sp>
    </p:spTree>
    <p:extLst>
      <p:ext uri="{BB962C8B-B14F-4D97-AF65-F5344CB8AC3E}">
        <p14:creationId xmlns:p14="http://schemas.microsoft.com/office/powerpoint/2010/main" val="20897814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9"/>
            <a:ext cx="10515600" cy="1325563"/>
          </a:xfrm>
        </p:spPr>
        <p:txBody>
          <a:bodyPr/>
          <a:lstStyle/>
          <a:p>
            <a:r>
              <a:rPr lang="ru-RU" smtClean="0"/>
              <a:t>Образец заголовка</a:t>
            </a:r>
            <a:endParaRPr lang="uk-UA"/>
          </a:p>
        </p:txBody>
      </p:sp>
      <p:sp>
        <p:nvSpPr>
          <p:cNvPr id="3" name="Текст 2"/>
          <p:cNvSpPr>
            <a:spLocks noGrp="1"/>
          </p:cNvSpPr>
          <p:nvPr>
            <p:ph type="body" idx="1"/>
          </p:nvPr>
        </p:nvSpPr>
        <p:spPr>
          <a:xfrm>
            <a:off x="839789" y="1681163"/>
            <a:ext cx="5157787" cy="82391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ru-RU" smtClean="0"/>
              <a:t>Образец текста</a:t>
            </a:r>
          </a:p>
        </p:txBody>
      </p:sp>
      <p:sp>
        <p:nvSpPr>
          <p:cNvPr id="4" name="Объект 3"/>
          <p:cNvSpPr>
            <a:spLocks noGrp="1"/>
          </p:cNvSpPr>
          <p:nvPr>
            <p:ph sz="half" idx="2"/>
          </p:nvPr>
        </p:nvSpPr>
        <p:spPr>
          <a:xfrm>
            <a:off x="839789"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6172202" y="1681163"/>
            <a:ext cx="5183188" cy="82391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2"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61AB3BF3-60BD-42E5-82F5-CB8377118EDA}" type="datetime1">
              <a:rPr lang="uk-UA" smtClean="0"/>
              <a:t>09.02.2022</a:t>
            </a:fld>
            <a:endParaRPr lang="uk-UA"/>
          </a:p>
        </p:txBody>
      </p:sp>
      <p:sp>
        <p:nvSpPr>
          <p:cNvPr id="8" name="Нижний колонтитул 7"/>
          <p:cNvSpPr>
            <a:spLocks noGrp="1"/>
          </p:cNvSpPr>
          <p:nvPr>
            <p:ph type="ftr" sz="quarter" idx="11"/>
          </p:nvPr>
        </p:nvSpPr>
        <p:spPr/>
        <p:txBody>
          <a:bodyPr/>
          <a:lstStyle/>
          <a:p>
            <a:r>
              <a:rPr lang="en-US" smtClean="0"/>
              <a:t>WINE DESTINATION PRODUCT MANAGEMENT</a:t>
            </a:r>
            <a:endParaRPr lang="uk-UA"/>
          </a:p>
        </p:txBody>
      </p:sp>
      <p:sp>
        <p:nvSpPr>
          <p:cNvPr id="9" name="Номер слайда 8"/>
          <p:cNvSpPr>
            <a:spLocks noGrp="1"/>
          </p:cNvSpPr>
          <p:nvPr>
            <p:ph type="sldNum" sz="quarter" idx="12"/>
          </p:nvPr>
        </p:nvSpPr>
        <p:spPr/>
        <p:txBody>
          <a:bodyPr/>
          <a:lstStyle/>
          <a:p>
            <a:fld id="{3C943B4D-F949-470E-99D7-B121F3FE2F30}" type="slidenum">
              <a:rPr lang="uk-UA" smtClean="0"/>
              <a:t>‹#›</a:t>
            </a:fld>
            <a:endParaRPr lang="uk-UA"/>
          </a:p>
        </p:txBody>
      </p:sp>
    </p:spTree>
    <p:extLst>
      <p:ext uri="{BB962C8B-B14F-4D97-AF65-F5344CB8AC3E}">
        <p14:creationId xmlns:p14="http://schemas.microsoft.com/office/powerpoint/2010/main" val="10381774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E279B31E-A0F9-41F6-9C3C-053752E9D230}" type="datetime1">
              <a:rPr lang="uk-UA" smtClean="0"/>
              <a:t>09.02.2022</a:t>
            </a:fld>
            <a:endParaRPr lang="uk-UA"/>
          </a:p>
        </p:txBody>
      </p:sp>
      <p:sp>
        <p:nvSpPr>
          <p:cNvPr id="4" name="Нижний колонтитул 3"/>
          <p:cNvSpPr>
            <a:spLocks noGrp="1"/>
          </p:cNvSpPr>
          <p:nvPr>
            <p:ph type="ftr" sz="quarter" idx="11"/>
          </p:nvPr>
        </p:nvSpPr>
        <p:spPr/>
        <p:txBody>
          <a:bodyPr/>
          <a:lstStyle/>
          <a:p>
            <a:r>
              <a:rPr lang="en-US" smtClean="0"/>
              <a:t>WINE DESTINATION PRODUCT MANAGEMENT</a:t>
            </a:r>
            <a:endParaRPr lang="uk-UA"/>
          </a:p>
        </p:txBody>
      </p:sp>
      <p:sp>
        <p:nvSpPr>
          <p:cNvPr id="5" name="Номер слайда 4"/>
          <p:cNvSpPr>
            <a:spLocks noGrp="1"/>
          </p:cNvSpPr>
          <p:nvPr>
            <p:ph type="sldNum" sz="quarter" idx="12"/>
          </p:nvPr>
        </p:nvSpPr>
        <p:spPr/>
        <p:txBody>
          <a:bodyPr/>
          <a:lstStyle/>
          <a:p>
            <a:fld id="{3C943B4D-F949-470E-99D7-B121F3FE2F30}" type="slidenum">
              <a:rPr lang="uk-UA" smtClean="0"/>
              <a:t>‹#›</a:t>
            </a:fld>
            <a:endParaRPr lang="uk-UA"/>
          </a:p>
        </p:txBody>
      </p:sp>
    </p:spTree>
    <p:extLst>
      <p:ext uri="{BB962C8B-B14F-4D97-AF65-F5344CB8AC3E}">
        <p14:creationId xmlns:p14="http://schemas.microsoft.com/office/powerpoint/2010/main" val="32995411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7FB8DE4-DCE0-4B8E-89B1-DCAAEB0447F4}" type="datetime1">
              <a:rPr lang="uk-UA" smtClean="0"/>
              <a:t>09.02.2022</a:t>
            </a:fld>
            <a:endParaRPr lang="uk-UA"/>
          </a:p>
        </p:txBody>
      </p:sp>
      <p:sp>
        <p:nvSpPr>
          <p:cNvPr id="3" name="Нижний колонтитул 2"/>
          <p:cNvSpPr>
            <a:spLocks noGrp="1"/>
          </p:cNvSpPr>
          <p:nvPr>
            <p:ph type="ftr" sz="quarter" idx="11"/>
          </p:nvPr>
        </p:nvSpPr>
        <p:spPr/>
        <p:txBody>
          <a:bodyPr/>
          <a:lstStyle/>
          <a:p>
            <a:r>
              <a:rPr lang="en-US" smtClean="0"/>
              <a:t>WINE DESTINATION PRODUCT MANAGEMENT</a:t>
            </a:r>
            <a:endParaRPr lang="uk-UA"/>
          </a:p>
        </p:txBody>
      </p:sp>
      <p:sp>
        <p:nvSpPr>
          <p:cNvPr id="4" name="Номер слайда 3"/>
          <p:cNvSpPr>
            <a:spLocks noGrp="1"/>
          </p:cNvSpPr>
          <p:nvPr>
            <p:ph type="sldNum" sz="quarter" idx="12"/>
          </p:nvPr>
        </p:nvSpPr>
        <p:spPr/>
        <p:txBody>
          <a:bodyPr/>
          <a:lstStyle/>
          <a:p>
            <a:fld id="{3C943B4D-F949-470E-99D7-B121F3FE2F30}" type="slidenum">
              <a:rPr lang="uk-UA" smtClean="0"/>
              <a:t>‹#›</a:t>
            </a:fld>
            <a:endParaRPr lang="uk-UA"/>
          </a:p>
        </p:txBody>
      </p:sp>
    </p:spTree>
    <p:extLst>
      <p:ext uri="{BB962C8B-B14F-4D97-AF65-F5344CB8AC3E}">
        <p14:creationId xmlns:p14="http://schemas.microsoft.com/office/powerpoint/2010/main" val="10215022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Объект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110B2EFF-9FD9-42A6-94FF-2813437F7A44}" type="datetime1">
              <a:rPr lang="uk-UA" smtClean="0"/>
              <a:t>09.02.2022</a:t>
            </a:fld>
            <a:endParaRPr lang="uk-UA"/>
          </a:p>
        </p:txBody>
      </p:sp>
      <p:sp>
        <p:nvSpPr>
          <p:cNvPr id="6" name="Нижний колонтитул 5"/>
          <p:cNvSpPr>
            <a:spLocks noGrp="1"/>
          </p:cNvSpPr>
          <p:nvPr>
            <p:ph type="ftr" sz="quarter" idx="11"/>
          </p:nvPr>
        </p:nvSpPr>
        <p:spPr/>
        <p:txBody>
          <a:bodyPr/>
          <a:lstStyle/>
          <a:p>
            <a:r>
              <a:rPr lang="en-US" smtClean="0"/>
              <a:t>WINE DESTINATION PRODUCT MANAGEMENT</a:t>
            </a:r>
            <a:endParaRPr lang="uk-UA"/>
          </a:p>
        </p:txBody>
      </p:sp>
      <p:sp>
        <p:nvSpPr>
          <p:cNvPr id="7" name="Номер слайда 6"/>
          <p:cNvSpPr>
            <a:spLocks noGrp="1"/>
          </p:cNvSpPr>
          <p:nvPr>
            <p:ph type="sldNum" sz="quarter" idx="12"/>
          </p:nvPr>
        </p:nvSpPr>
        <p:spPr/>
        <p:txBody>
          <a:bodyPr/>
          <a:lstStyle/>
          <a:p>
            <a:fld id="{3C943B4D-F949-470E-99D7-B121F3FE2F30}" type="slidenum">
              <a:rPr lang="uk-UA" smtClean="0"/>
              <a:t>‹#›</a:t>
            </a:fld>
            <a:endParaRPr lang="uk-UA"/>
          </a:p>
        </p:txBody>
      </p:sp>
    </p:spTree>
    <p:extLst>
      <p:ext uri="{BB962C8B-B14F-4D97-AF65-F5344CB8AC3E}">
        <p14:creationId xmlns:p14="http://schemas.microsoft.com/office/powerpoint/2010/main" val="9351289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Рисунок 2"/>
          <p:cNvSpPr>
            <a:spLocks noGrp="1"/>
          </p:cNvSpPr>
          <p:nvPr>
            <p:ph type="pic" idx="1"/>
          </p:nvPr>
        </p:nvSpPr>
        <p:spPr>
          <a:xfrm>
            <a:off x="5183188" y="987429"/>
            <a:ext cx="6172200" cy="4873625"/>
          </a:xfrm>
        </p:spPr>
        <p:txBody>
          <a:bodyPr/>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8431F268-6D06-45D0-BF55-C3D5C130CAC7}" type="datetime1">
              <a:rPr lang="uk-UA" smtClean="0"/>
              <a:t>09.02.2022</a:t>
            </a:fld>
            <a:endParaRPr lang="uk-UA"/>
          </a:p>
        </p:txBody>
      </p:sp>
      <p:sp>
        <p:nvSpPr>
          <p:cNvPr id="6" name="Нижний колонтитул 5"/>
          <p:cNvSpPr>
            <a:spLocks noGrp="1"/>
          </p:cNvSpPr>
          <p:nvPr>
            <p:ph type="ftr" sz="quarter" idx="11"/>
          </p:nvPr>
        </p:nvSpPr>
        <p:spPr/>
        <p:txBody>
          <a:bodyPr/>
          <a:lstStyle/>
          <a:p>
            <a:r>
              <a:rPr lang="en-US" smtClean="0"/>
              <a:t>WINE DESTINATION PRODUCT MANAGEMENT</a:t>
            </a:r>
            <a:endParaRPr lang="uk-UA"/>
          </a:p>
        </p:txBody>
      </p:sp>
      <p:sp>
        <p:nvSpPr>
          <p:cNvPr id="7" name="Номер слайда 6"/>
          <p:cNvSpPr>
            <a:spLocks noGrp="1"/>
          </p:cNvSpPr>
          <p:nvPr>
            <p:ph type="sldNum" sz="quarter" idx="12"/>
          </p:nvPr>
        </p:nvSpPr>
        <p:spPr/>
        <p:txBody>
          <a:bodyPr/>
          <a:lstStyle/>
          <a:p>
            <a:fld id="{3C943B4D-F949-470E-99D7-B121F3FE2F30}" type="slidenum">
              <a:rPr lang="uk-UA" smtClean="0"/>
              <a:t>‹#›</a:t>
            </a:fld>
            <a:endParaRPr lang="uk-UA"/>
          </a:p>
        </p:txBody>
      </p:sp>
    </p:spTree>
    <p:extLst>
      <p:ext uri="{BB962C8B-B14F-4D97-AF65-F5344CB8AC3E}">
        <p14:creationId xmlns:p14="http://schemas.microsoft.com/office/powerpoint/2010/main" val="2473476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675967"/>
            <a:ext cx="10515600" cy="751349"/>
          </a:xfrm>
          <a:prstGeom prst="rect">
            <a:avLst/>
          </a:prstGeom>
        </p:spPr>
        <p:txBody>
          <a:bodyPr/>
          <a:lstStyle/>
          <a:p>
            <a:r>
              <a:rPr lang="ru-RU" dirty="0" smtClean="0"/>
              <a:t>Образец заголовка</a:t>
            </a:r>
            <a:endParaRPr lang="uk-UA" dirty="0"/>
          </a:p>
        </p:txBody>
      </p:sp>
      <p:sp>
        <p:nvSpPr>
          <p:cNvPr id="3" name="Объект 2"/>
          <p:cNvSpPr>
            <a:spLocks noGrp="1"/>
          </p:cNvSpPr>
          <p:nvPr>
            <p:ph idx="1"/>
          </p:nvPr>
        </p:nvSpPr>
        <p:spPr>
          <a:xfrm>
            <a:off x="838200" y="2427316"/>
            <a:ext cx="10515600" cy="372445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EAD96553-4F08-444E-BB92-05077A95CBF8}" type="datetime1">
              <a:rPr lang="uk-UA" smtClean="0"/>
              <a:t>09.02.2022</a:t>
            </a:fld>
            <a:endParaRPr lang="uk-UA"/>
          </a:p>
        </p:txBody>
      </p:sp>
      <p:sp>
        <p:nvSpPr>
          <p:cNvPr id="5" name="Нижний колонтитул 4"/>
          <p:cNvSpPr>
            <a:spLocks noGrp="1"/>
          </p:cNvSpPr>
          <p:nvPr>
            <p:ph type="ftr" sz="quarter" idx="11"/>
          </p:nvPr>
        </p:nvSpPr>
        <p:spPr/>
        <p:txBody>
          <a:bodyPr/>
          <a:lstStyle/>
          <a:p>
            <a:r>
              <a:rPr lang="en-US" smtClean="0"/>
              <a:t>WINE DESTINATION PRODUCT MANAGEMENT</a:t>
            </a:r>
            <a:endParaRPr lang="uk-UA"/>
          </a:p>
        </p:txBody>
      </p:sp>
      <p:sp>
        <p:nvSpPr>
          <p:cNvPr id="6" name="Номер слайда 5"/>
          <p:cNvSpPr>
            <a:spLocks noGrp="1"/>
          </p:cNvSpPr>
          <p:nvPr>
            <p:ph type="sldNum" sz="quarter" idx="12"/>
          </p:nvPr>
        </p:nvSpPr>
        <p:spPr/>
        <p:txBody>
          <a:bodyPr/>
          <a:lstStyle/>
          <a:p>
            <a:fld id="{A24210FF-16C9-4A48-8A1D-C2276CF8BDA6}" type="slidenum">
              <a:rPr lang="uk-UA" smtClean="0"/>
              <a:t>‹#›</a:t>
            </a:fld>
            <a:endParaRPr lang="uk-UA"/>
          </a:p>
        </p:txBody>
      </p:sp>
    </p:spTree>
    <p:extLst>
      <p:ext uri="{BB962C8B-B14F-4D97-AF65-F5344CB8AC3E}">
        <p14:creationId xmlns:p14="http://schemas.microsoft.com/office/powerpoint/2010/main" val="1008373506"/>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C8B5F110-167F-4BB7-9882-913BFA3F8536}" type="datetime1">
              <a:rPr lang="uk-UA" smtClean="0"/>
              <a:t>09.02.2022</a:t>
            </a:fld>
            <a:endParaRPr lang="uk-UA"/>
          </a:p>
        </p:txBody>
      </p:sp>
      <p:sp>
        <p:nvSpPr>
          <p:cNvPr id="5" name="Нижний колонтитул 4"/>
          <p:cNvSpPr>
            <a:spLocks noGrp="1"/>
          </p:cNvSpPr>
          <p:nvPr>
            <p:ph type="ftr" sz="quarter" idx="11"/>
          </p:nvPr>
        </p:nvSpPr>
        <p:spPr/>
        <p:txBody>
          <a:bodyPr/>
          <a:lstStyle/>
          <a:p>
            <a:r>
              <a:rPr lang="en-US" smtClean="0"/>
              <a:t>WINE DESTINATION PRODUCT MANAGEMENT</a:t>
            </a:r>
            <a:endParaRPr lang="uk-UA"/>
          </a:p>
        </p:txBody>
      </p:sp>
      <p:sp>
        <p:nvSpPr>
          <p:cNvPr id="6" name="Номер слайда 5"/>
          <p:cNvSpPr>
            <a:spLocks noGrp="1"/>
          </p:cNvSpPr>
          <p:nvPr>
            <p:ph type="sldNum" sz="quarter" idx="12"/>
          </p:nvPr>
        </p:nvSpPr>
        <p:spPr/>
        <p:txBody>
          <a:bodyPr/>
          <a:lstStyle/>
          <a:p>
            <a:fld id="{3C943B4D-F949-470E-99D7-B121F3FE2F30}" type="slidenum">
              <a:rPr lang="uk-UA" smtClean="0"/>
              <a:t>‹#›</a:t>
            </a:fld>
            <a:endParaRPr lang="uk-UA"/>
          </a:p>
        </p:txBody>
      </p:sp>
    </p:spTree>
    <p:extLst>
      <p:ext uri="{BB962C8B-B14F-4D97-AF65-F5344CB8AC3E}">
        <p14:creationId xmlns:p14="http://schemas.microsoft.com/office/powerpoint/2010/main" val="3547087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2" y="365125"/>
            <a:ext cx="2628900" cy="5811838"/>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838202"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B3A19D5D-80ED-4C82-BCF6-E40DBEC57545}" type="datetime1">
              <a:rPr lang="uk-UA" smtClean="0"/>
              <a:t>09.02.2022</a:t>
            </a:fld>
            <a:endParaRPr lang="uk-UA"/>
          </a:p>
        </p:txBody>
      </p:sp>
      <p:sp>
        <p:nvSpPr>
          <p:cNvPr id="5" name="Нижний колонтитул 4"/>
          <p:cNvSpPr>
            <a:spLocks noGrp="1"/>
          </p:cNvSpPr>
          <p:nvPr>
            <p:ph type="ftr" sz="quarter" idx="11"/>
          </p:nvPr>
        </p:nvSpPr>
        <p:spPr/>
        <p:txBody>
          <a:bodyPr/>
          <a:lstStyle/>
          <a:p>
            <a:r>
              <a:rPr lang="en-US" smtClean="0"/>
              <a:t>WINE DESTINATION PRODUCT MANAGEMENT</a:t>
            </a:r>
            <a:endParaRPr lang="uk-UA"/>
          </a:p>
        </p:txBody>
      </p:sp>
      <p:sp>
        <p:nvSpPr>
          <p:cNvPr id="6" name="Номер слайда 5"/>
          <p:cNvSpPr>
            <a:spLocks noGrp="1"/>
          </p:cNvSpPr>
          <p:nvPr>
            <p:ph type="sldNum" sz="quarter" idx="12"/>
          </p:nvPr>
        </p:nvSpPr>
        <p:spPr/>
        <p:txBody>
          <a:bodyPr/>
          <a:lstStyle/>
          <a:p>
            <a:fld id="{3C943B4D-F949-470E-99D7-B121F3FE2F30}" type="slidenum">
              <a:rPr lang="uk-UA" smtClean="0"/>
              <a:t>‹#›</a:t>
            </a:fld>
            <a:endParaRPr lang="uk-UA"/>
          </a:p>
        </p:txBody>
      </p:sp>
    </p:spTree>
    <p:extLst>
      <p:ext uri="{BB962C8B-B14F-4D97-AF65-F5344CB8AC3E}">
        <p14:creationId xmlns:p14="http://schemas.microsoft.com/office/powerpoint/2010/main" val="22855240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96044" y="1753985"/>
            <a:ext cx="9071956" cy="1755978"/>
          </a:xfrm>
          <a:prstGeom prst="rect">
            <a:avLst/>
          </a:prstGeom>
        </p:spPr>
        <p:txBody>
          <a:bodyPr anchor="b"/>
          <a:lstStyle>
            <a:lvl1pPr algn="ctr">
              <a:defRPr sz="6000"/>
            </a:lvl1pPr>
          </a:lstStyle>
          <a:p>
            <a:r>
              <a:rPr lang="ru-RU" smtClean="0"/>
              <a:t>Образец заголовка</a:t>
            </a:r>
            <a:endParaRPr lang="uk-UA"/>
          </a:p>
        </p:txBody>
      </p:sp>
      <p:sp>
        <p:nvSpPr>
          <p:cNvPr id="3" name="Подзаголовок 2"/>
          <p:cNvSpPr>
            <a:spLocks noGrp="1"/>
          </p:cNvSpPr>
          <p:nvPr>
            <p:ph type="subTitle" idx="1"/>
          </p:nvPr>
        </p:nvSpPr>
        <p:spPr>
          <a:xfrm>
            <a:off x="1596044" y="3602038"/>
            <a:ext cx="9071956" cy="1655762"/>
          </a:xfrm>
        </p:spPr>
        <p:txBody>
          <a:bodyPr/>
          <a:lstStyle>
            <a:lvl1pPr marL="0" indent="0" algn="ctr">
              <a:buNone/>
              <a:defRPr sz="2400"/>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ru-RU" smtClean="0"/>
              <a:t>Образец подзаголовка</a:t>
            </a:r>
            <a:endParaRPr lang="uk-UA"/>
          </a:p>
        </p:txBody>
      </p:sp>
    </p:spTree>
    <p:extLst>
      <p:ext uri="{BB962C8B-B14F-4D97-AF65-F5344CB8AC3E}">
        <p14:creationId xmlns:p14="http://schemas.microsoft.com/office/powerpoint/2010/main" val="676657352"/>
      </p:ext>
    </p:extLst>
  </p:cSld>
  <p:clrMapOvr>
    <a:masterClrMapping/>
  </p:clrMapOvr>
  <p:transition spd="slow">
    <p:wipe dir="r"/>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675967"/>
            <a:ext cx="10515600" cy="751349"/>
          </a:xfrm>
          <a:prstGeom prst="rect">
            <a:avLst/>
          </a:prstGeom>
        </p:spPr>
        <p:txBody>
          <a:bodyPr/>
          <a:lstStyle/>
          <a:p>
            <a:r>
              <a:rPr lang="ru-RU" dirty="0" smtClean="0"/>
              <a:t>Образец заголовка</a:t>
            </a:r>
            <a:endParaRPr lang="uk-UA" dirty="0"/>
          </a:p>
        </p:txBody>
      </p:sp>
      <p:sp>
        <p:nvSpPr>
          <p:cNvPr id="3" name="Объект 2"/>
          <p:cNvSpPr>
            <a:spLocks noGrp="1"/>
          </p:cNvSpPr>
          <p:nvPr>
            <p:ph idx="1"/>
          </p:nvPr>
        </p:nvSpPr>
        <p:spPr>
          <a:xfrm>
            <a:off x="838200" y="2427316"/>
            <a:ext cx="10515600" cy="372445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49028C7-09DD-41D9-808B-077A10F396A0}" type="datetime1">
              <a:rPr kumimoji="0" lang="uk-UA" sz="1200" b="0" i="0" u="none" strike="noStrike" kern="1200" cap="none" spc="0" normalizeH="0" baseline="0" noProof="0" smtClean="0">
                <a:ln>
                  <a:noFill/>
                </a:ln>
                <a:solidFill>
                  <a:prstClr val="black">
                    <a:tint val="75000"/>
                  </a:prstClr>
                </a:solidFill>
                <a:effectLst/>
                <a:uLnTx/>
                <a:uFillTx/>
                <a:latin typeface="Georgi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09.02.2022</a:t>
            </a:fld>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tint val="75000"/>
                  </a:prstClr>
                </a:solidFill>
                <a:effectLst/>
                <a:uLnTx/>
                <a:uFillTx/>
                <a:latin typeface="Georgia"/>
                <a:ea typeface="+mn-ea"/>
                <a:cs typeface="+mn-cs"/>
              </a:rPr>
              <a:t>WINE TOUR GUIDING</a:t>
            </a:r>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4210FF-16C9-4A48-8A1D-C2276CF8BDA6}" type="slidenum">
              <a:rPr kumimoji="0" lang="uk-UA" sz="1200" b="0" i="0" u="none" strike="noStrike" kern="1200" cap="none" spc="0" normalizeH="0" baseline="0" noProof="0" smtClean="0">
                <a:ln>
                  <a:noFill/>
                </a:ln>
                <a:solidFill>
                  <a:prstClr val="black">
                    <a:tint val="75000"/>
                  </a:prstClr>
                </a:solidFill>
                <a:effectLst/>
                <a:uLnTx/>
                <a:uFillTx/>
                <a:latin typeface="Georg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Tree>
    <p:extLst>
      <p:ext uri="{BB962C8B-B14F-4D97-AF65-F5344CB8AC3E}">
        <p14:creationId xmlns:p14="http://schemas.microsoft.com/office/powerpoint/2010/main" val="3480234931"/>
      </p:ext>
    </p:extLst>
  </p:cSld>
  <p:clrMapOvr>
    <a:masterClrMapping/>
  </p:clrMapOvr>
  <p:transition spd="slow">
    <p:wipe dir="r"/>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42"/>
            <a:ext cx="10515600" cy="2852737"/>
          </a:xfrm>
          <a:prstGeom prst="rect">
            <a:avLst/>
          </a:prstGeom>
        </p:spPr>
        <p:txBody>
          <a:bodyPr anchor="b"/>
          <a:lstStyle>
            <a:lvl1pPr>
              <a:defRPr sz="6000"/>
            </a:lvl1pPr>
          </a:lstStyle>
          <a:p>
            <a:r>
              <a:rPr lang="ru-RU" smtClean="0"/>
              <a:t>Образец заголовка</a:t>
            </a:r>
            <a:endParaRPr lang="uk-UA"/>
          </a:p>
        </p:txBody>
      </p:sp>
      <p:sp>
        <p:nvSpPr>
          <p:cNvPr id="3" name="Текст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EB3D17F-9CD9-4C35-9DC0-ED462E86FE13}" type="datetime1">
              <a:rPr kumimoji="0" lang="uk-UA" sz="1200" b="0" i="0" u="none" strike="noStrike" kern="1200" cap="none" spc="0" normalizeH="0" baseline="0" noProof="0" smtClean="0">
                <a:ln>
                  <a:noFill/>
                </a:ln>
                <a:solidFill>
                  <a:prstClr val="black">
                    <a:tint val="75000"/>
                  </a:prstClr>
                </a:solidFill>
                <a:effectLst/>
                <a:uLnTx/>
                <a:uFillTx/>
                <a:latin typeface="Georgi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09.02.2022</a:t>
            </a:fld>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tint val="75000"/>
                  </a:prstClr>
                </a:solidFill>
                <a:effectLst/>
                <a:uLnTx/>
                <a:uFillTx/>
                <a:latin typeface="Georgia"/>
                <a:ea typeface="+mn-ea"/>
                <a:cs typeface="+mn-cs"/>
              </a:rPr>
              <a:t>WINE TOUR GUIDING</a:t>
            </a:r>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4210FF-16C9-4A48-8A1D-C2276CF8BDA6}" type="slidenum">
              <a:rPr kumimoji="0" lang="uk-UA" sz="1200" b="0" i="0" u="none" strike="noStrike" kern="1200" cap="none" spc="0" normalizeH="0" baseline="0" noProof="0" smtClean="0">
                <a:ln>
                  <a:noFill/>
                </a:ln>
                <a:solidFill>
                  <a:prstClr val="black">
                    <a:tint val="75000"/>
                  </a:prstClr>
                </a:solidFill>
                <a:effectLst/>
                <a:uLnTx/>
                <a:uFillTx/>
                <a:latin typeface="Georg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Tree>
    <p:extLst>
      <p:ext uri="{BB962C8B-B14F-4D97-AF65-F5344CB8AC3E}">
        <p14:creationId xmlns:p14="http://schemas.microsoft.com/office/powerpoint/2010/main" val="833692940"/>
      </p:ext>
    </p:extLst>
  </p:cSld>
  <p:clrMapOvr>
    <a:masterClrMapping/>
  </p:clrMapOvr>
  <p:transition spd="slow">
    <p:wipe dir="r"/>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2051784"/>
            <a:ext cx="10515600" cy="518593"/>
          </a:xfrm>
          <a:prstGeom prst="rect">
            <a:avLst/>
          </a:prstGeom>
        </p:spPr>
        <p:txBody>
          <a:bodyPr/>
          <a:lstStyle/>
          <a:p>
            <a:r>
              <a:rPr lang="ru-RU" smtClean="0"/>
              <a:t>Образец заголовка</a:t>
            </a:r>
            <a:endParaRPr lang="uk-UA"/>
          </a:p>
        </p:txBody>
      </p:sp>
      <p:sp>
        <p:nvSpPr>
          <p:cNvPr id="3" name="Объект 2"/>
          <p:cNvSpPr>
            <a:spLocks noGrp="1"/>
          </p:cNvSpPr>
          <p:nvPr>
            <p:ph sz="half" idx="1"/>
          </p:nvPr>
        </p:nvSpPr>
        <p:spPr>
          <a:xfrm>
            <a:off x="838200" y="2660073"/>
            <a:ext cx="5181600" cy="3516890"/>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uk-UA" dirty="0"/>
          </a:p>
        </p:txBody>
      </p:sp>
      <p:sp>
        <p:nvSpPr>
          <p:cNvPr id="4" name="Объект 3"/>
          <p:cNvSpPr>
            <a:spLocks noGrp="1"/>
          </p:cNvSpPr>
          <p:nvPr>
            <p:ph sz="half" idx="2"/>
          </p:nvPr>
        </p:nvSpPr>
        <p:spPr>
          <a:xfrm>
            <a:off x="6172200" y="2660073"/>
            <a:ext cx="5181600" cy="3516890"/>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uk-UA" dirty="0"/>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1D5418F-FD2C-4B3B-96FF-F14A5D4D166B}" type="datetime1">
              <a:rPr kumimoji="0" lang="uk-UA" sz="1200" b="0" i="0" u="none" strike="noStrike" kern="1200" cap="none" spc="0" normalizeH="0" baseline="0" noProof="0" smtClean="0">
                <a:ln>
                  <a:noFill/>
                </a:ln>
                <a:solidFill>
                  <a:prstClr val="black">
                    <a:tint val="75000"/>
                  </a:prstClr>
                </a:solidFill>
                <a:effectLst/>
                <a:uLnTx/>
                <a:uFillTx/>
                <a:latin typeface="Georgi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09.02.2022</a:t>
            </a:fld>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tint val="75000"/>
                  </a:prstClr>
                </a:solidFill>
                <a:effectLst/>
                <a:uLnTx/>
                <a:uFillTx/>
                <a:latin typeface="Georgia"/>
                <a:ea typeface="+mn-ea"/>
                <a:cs typeface="+mn-cs"/>
              </a:rPr>
              <a:t>WINE TOUR GUIDING</a:t>
            </a:r>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4210FF-16C9-4A48-8A1D-C2276CF8BDA6}" type="slidenum">
              <a:rPr kumimoji="0" lang="uk-UA" sz="1200" b="0" i="0" u="none" strike="noStrike" kern="1200" cap="none" spc="0" normalizeH="0" baseline="0" noProof="0" smtClean="0">
                <a:ln>
                  <a:noFill/>
                </a:ln>
                <a:solidFill>
                  <a:prstClr val="black">
                    <a:tint val="75000"/>
                  </a:prstClr>
                </a:solidFill>
                <a:effectLst/>
                <a:uLnTx/>
                <a:uFillTx/>
                <a:latin typeface="Georg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Tree>
    <p:extLst>
      <p:ext uri="{BB962C8B-B14F-4D97-AF65-F5344CB8AC3E}">
        <p14:creationId xmlns:p14="http://schemas.microsoft.com/office/powerpoint/2010/main" val="794641124"/>
      </p:ext>
    </p:extLst>
  </p:cSld>
  <p:clrMapOvr>
    <a:masterClrMapping/>
  </p:clrMapOvr>
  <p:transition spd="slow">
    <p:wipe dir="r"/>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712422"/>
            <a:ext cx="10515600" cy="936489"/>
          </a:xfrm>
          <a:prstGeom prst="rect">
            <a:avLst/>
          </a:prstGeom>
        </p:spPr>
        <p:txBody>
          <a:bodyPr/>
          <a:lstStyle/>
          <a:p>
            <a:r>
              <a:rPr lang="ru-RU" smtClean="0"/>
              <a:t>Образец заголовка</a:t>
            </a:r>
            <a:endParaRPr lang="uk-UA"/>
          </a:p>
        </p:txBody>
      </p:sp>
      <p:sp>
        <p:nvSpPr>
          <p:cNvPr id="3" name="Текст 2"/>
          <p:cNvSpPr>
            <a:spLocks noGrp="1"/>
          </p:cNvSpPr>
          <p:nvPr>
            <p:ph type="body" idx="1"/>
          </p:nvPr>
        </p:nvSpPr>
        <p:spPr>
          <a:xfrm>
            <a:off x="839789" y="2670641"/>
            <a:ext cx="5157787" cy="82391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ru-RU" smtClean="0"/>
              <a:t>Образец текста</a:t>
            </a:r>
          </a:p>
        </p:txBody>
      </p:sp>
      <p:sp>
        <p:nvSpPr>
          <p:cNvPr id="4" name="Объект 3"/>
          <p:cNvSpPr>
            <a:spLocks noGrp="1"/>
          </p:cNvSpPr>
          <p:nvPr>
            <p:ph sz="half" idx="2"/>
          </p:nvPr>
        </p:nvSpPr>
        <p:spPr>
          <a:xfrm>
            <a:off x="839789" y="3516283"/>
            <a:ext cx="5157787" cy="267337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6172202" y="2670641"/>
            <a:ext cx="5183188" cy="82391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2" y="3494553"/>
            <a:ext cx="5183188" cy="269511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8B1708F-ED3A-4F76-B42C-3F733148A00F}" type="datetime1">
              <a:rPr kumimoji="0" lang="uk-UA" sz="1200" b="0" i="0" u="none" strike="noStrike" kern="1200" cap="none" spc="0" normalizeH="0" baseline="0" noProof="0" smtClean="0">
                <a:ln>
                  <a:noFill/>
                </a:ln>
                <a:solidFill>
                  <a:prstClr val="black">
                    <a:tint val="75000"/>
                  </a:prstClr>
                </a:solidFill>
                <a:effectLst/>
                <a:uLnTx/>
                <a:uFillTx/>
                <a:latin typeface="Georgi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09.02.2022</a:t>
            </a:fld>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
        <p:nvSpPr>
          <p:cNvPr id="8" name="Нижний колонтитул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tint val="75000"/>
                  </a:prstClr>
                </a:solidFill>
                <a:effectLst/>
                <a:uLnTx/>
                <a:uFillTx/>
                <a:latin typeface="Georgia"/>
                <a:ea typeface="+mn-ea"/>
                <a:cs typeface="+mn-cs"/>
              </a:rPr>
              <a:t>WINE TOUR GUIDING</a:t>
            </a:r>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
        <p:nvSpPr>
          <p:cNvPr id="9" name="Номер слайда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4210FF-16C9-4A48-8A1D-C2276CF8BDA6}" type="slidenum">
              <a:rPr kumimoji="0" lang="uk-UA" sz="1200" b="0" i="0" u="none" strike="noStrike" kern="1200" cap="none" spc="0" normalizeH="0" baseline="0" noProof="0" smtClean="0">
                <a:ln>
                  <a:noFill/>
                </a:ln>
                <a:solidFill>
                  <a:prstClr val="black">
                    <a:tint val="75000"/>
                  </a:prstClr>
                </a:solidFill>
                <a:effectLst/>
                <a:uLnTx/>
                <a:uFillTx/>
                <a:latin typeface="Georg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Tree>
    <p:extLst>
      <p:ext uri="{BB962C8B-B14F-4D97-AF65-F5344CB8AC3E}">
        <p14:creationId xmlns:p14="http://schemas.microsoft.com/office/powerpoint/2010/main" val="3032797313"/>
      </p:ext>
    </p:extLst>
  </p:cSld>
  <p:clrMapOvr>
    <a:masterClrMapping/>
  </p:clrMapOvr>
  <p:transition spd="slow">
    <p:wipe dir="r"/>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778928"/>
            <a:ext cx="10515600" cy="518593"/>
          </a:xfrm>
          <a:prstGeom prst="rect">
            <a:avLst/>
          </a:prstGeom>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73CC30C-1839-49B6-8E8E-93F8FDB89FF7}" type="datetime1">
              <a:rPr kumimoji="0" lang="uk-UA" sz="1200" b="0" i="0" u="none" strike="noStrike" kern="1200" cap="none" spc="0" normalizeH="0" baseline="0" noProof="0" smtClean="0">
                <a:ln>
                  <a:noFill/>
                </a:ln>
                <a:solidFill>
                  <a:prstClr val="black">
                    <a:tint val="75000"/>
                  </a:prstClr>
                </a:solidFill>
                <a:effectLst/>
                <a:uLnTx/>
                <a:uFillTx/>
                <a:latin typeface="Georgi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09.02.2022</a:t>
            </a:fld>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
        <p:nvSpPr>
          <p:cNvPr id="4" name="Нижний колонтитул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tint val="75000"/>
                  </a:prstClr>
                </a:solidFill>
                <a:effectLst/>
                <a:uLnTx/>
                <a:uFillTx/>
                <a:latin typeface="Georgia"/>
                <a:ea typeface="+mn-ea"/>
                <a:cs typeface="+mn-cs"/>
              </a:rPr>
              <a:t>WINE TOUR GUIDING</a:t>
            </a:r>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
        <p:nvSpPr>
          <p:cNvPr id="5" name="Номер слайда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4210FF-16C9-4A48-8A1D-C2276CF8BDA6}" type="slidenum">
              <a:rPr kumimoji="0" lang="uk-UA" sz="1200" b="0" i="0" u="none" strike="noStrike" kern="1200" cap="none" spc="0" normalizeH="0" baseline="0" noProof="0" smtClean="0">
                <a:ln>
                  <a:noFill/>
                </a:ln>
                <a:solidFill>
                  <a:prstClr val="black">
                    <a:tint val="75000"/>
                  </a:prstClr>
                </a:solidFill>
                <a:effectLst/>
                <a:uLnTx/>
                <a:uFillTx/>
                <a:latin typeface="Georg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Tree>
    <p:extLst>
      <p:ext uri="{BB962C8B-B14F-4D97-AF65-F5344CB8AC3E}">
        <p14:creationId xmlns:p14="http://schemas.microsoft.com/office/powerpoint/2010/main" val="2899952574"/>
      </p:ext>
    </p:extLst>
  </p:cSld>
  <p:clrMapOvr>
    <a:masterClrMapping/>
  </p:clrMapOvr>
  <p:transition spd="slow">
    <p:wipe dir="r"/>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7166F43-4886-44C9-8B4D-0DBCE2C80EEF}" type="datetime1">
              <a:rPr kumimoji="0" lang="uk-UA" sz="1200" b="0" i="0" u="none" strike="noStrike" kern="1200" cap="none" spc="0" normalizeH="0" baseline="0" noProof="0" smtClean="0">
                <a:ln>
                  <a:noFill/>
                </a:ln>
                <a:solidFill>
                  <a:prstClr val="black">
                    <a:tint val="75000"/>
                  </a:prstClr>
                </a:solidFill>
                <a:effectLst/>
                <a:uLnTx/>
                <a:uFillTx/>
                <a:latin typeface="Georgi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09.02.2022</a:t>
            </a:fld>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
        <p:nvSpPr>
          <p:cNvPr id="3" name="Нижний колонтитул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tint val="75000"/>
                  </a:prstClr>
                </a:solidFill>
                <a:effectLst/>
                <a:uLnTx/>
                <a:uFillTx/>
                <a:latin typeface="Georgia"/>
                <a:ea typeface="+mn-ea"/>
                <a:cs typeface="+mn-cs"/>
              </a:rPr>
              <a:t>WINE TOUR GUIDING</a:t>
            </a:r>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
        <p:nvSpPr>
          <p:cNvPr id="4" name="Номер слайда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4210FF-16C9-4A48-8A1D-C2276CF8BDA6}" type="slidenum">
              <a:rPr kumimoji="0" lang="uk-UA" sz="1200" b="0" i="0" u="none" strike="noStrike" kern="1200" cap="none" spc="0" normalizeH="0" baseline="0" noProof="0" smtClean="0">
                <a:ln>
                  <a:noFill/>
                </a:ln>
                <a:solidFill>
                  <a:prstClr val="black">
                    <a:tint val="75000"/>
                  </a:prstClr>
                </a:solidFill>
                <a:effectLst/>
                <a:uLnTx/>
                <a:uFillTx/>
                <a:latin typeface="Georg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Tree>
    <p:extLst>
      <p:ext uri="{BB962C8B-B14F-4D97-AF65-F5344CB8AC3E}">
        <p14:creationId xmlns:p14="http://schemas.microsoft.com/office/powerpoint/2010/main" val="2928582047"/>
      </p:ext>
    </p:extLst>
  </p:cSld>
  <p:clrMapOvr>
    <a:masterClrMapping/>
  </p:clrMapOvr>
  <p:transition spd="slow">
    <p:wipe dir="r"/>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1712422"/>
            <a:ext cx="3932237" cy="840278"/>
          </a:xfrm>
          <a:prstGeom prst="rect">
            <a:avLst/>
          </a:prstGeom>
        </p:spPr>
        <p:txBody>
          <a:bodyPr anchor="b"/>
          <a:lstStyle>
            <a:lvl1pPr>
              <a:defRPr sz="3200"/>
            </a:lvl1pPr>
          </a:lstStyle>
          <a:p>
            <a:r>
              <a:rPr lang="ru-RU" smtClean="0"/>
              <a:t>Образец заголовка</a:t>
            </a:r>
            <a:endParaRPr lang="uk-UA"/>
          </a:p>
        </p:txBody>
      </p:sp>
      <p:sp>
        <p:nvSpPr>
          <p:cNvPr id="3" name="Объект 2"/>
          <p:cNvSpPr>
            <a:spLocks noGrp="1"/>
          </p:cNvSpPr>
          <p:nvPr>
            <p:ph idx="1"/>
          </p:nvPr>
        </p:nvSpPr>
        <p:spPr>
          <a:xfrm>
            <a:off x="5183188" y="1712422"/>
            <a:ext cx="6172200" cy="414863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uk-UA" dirty="0"/>
          </a:p>
        </p:txBody>
      </p:sp>
      <p:sp>
        <p:nvSpPr>
          <p:cNvPr id="4" name="Текст 3"/>
          <p:cNvSpPr>
            <a:spLocks noGrp="1"/>
          </p:cNvSpPr>
          <p:nvPr>
            <p:ph type="body" sz="half" idx="2"/>
          </p:nvPr>
        </p:nvSpPr>
        <p:spPr>
          <a:xfrm>
            <a:off x="839788" y="2552700"/>
            <a:ext cx="3932237" cy="3316288"/>
          </a:xfr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3204E95-FB61-4270-A30E-849E865D4EE5}" type="datetime1">
              <a:rPr kumimoji="0" lang="uk-UA" sz="1200" b="0" i="0" u="none" strike="noStrike" kern="1200" cap="none" spc="0" normalizeH="0" baseline="0" noProof="0" smtClean="0">
                <a:ln>
                  <a:noFill/>
                </a:ln>
                <a:solidFill>
                  <a:prstClr val="black">
                    <a:tint val="75000"/>
                  </a:prstClr>
                </a:solidFill>
                <a:effectLst/>
                <a:uLnTx/>
                <a:uFillTx/>
                <a:latin typeface="Georgi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09.02.2022</a:t>
            </a:fld>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tint val="75000"/>
                  </a:prstClr>
                </a:solidFill>
                <a:effectLst/>
                <a:uLnTx/>
                <a:uFillTx/>
                <a:latin typeface="Georgia"/>
                <a:ea typeface="+mn-ea"/>
                <a:cs typeface="+mn-cs"/>
              </a:rPr>
              <a:t>WINE TOUR GUIDING</a:t>
            </a:r>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4210FF-16C9-4A48-8A1D-C2276CF8BDA6}" type="slidenum">
              <a:rPr kumimoji="0" lang="uk-UA" sz="1200" b="0" i="0" u="none" strike="noStrike" kern="1200" cap="none" spc="0" normalizeH="0" baseline="0" noProof="0" smtClean="0">
                <a:ln>
                  <a:noFill/>
                </a:ln>
                <a:solidFill>
                  <a:prstClr val="black">
                    <a:tint val="75000"/>
                  </a:prstClr>
                </a:solidFill>
                <a:effectLst/>
                <a:uLnTx/>
                <a:uFillTx/>
                <a:latin typeface="Georg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Tree>
    <p:extLst>
      <p:ext uri="{BB962C8B-B14F-4D97-AF65-F5344CB8AC3E}">
        <p14:creationId xmlns:p14="http://schemas.microsoft.com/office/powerpoint/2010/main" val="2448518621"/>
      </p:ext>
    </p:extLst>
  </p:cSld>
  <p:clrMapOvr>
    <a:masterClrMapping/>
  </p:clrMapOvr>
  <p:transition spd="slow">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1709742"/>
            <a:ext cx="10515600" cy="2852737"/>
          </a:xfrm>
          <a:prstGeom prst="rect">
            <a:avLst/>
          </a:prstGeom>
        </p:spPr>
        <p:txBody>
          <a:bodyPr anchor="b"/>
          <a:lstStyle>
            <a:lvl1pPr>
              <a:defRPr sz="6000"/>
            </a:lvl1pPr>
          </a:lstStyle>
          <a:p>
            <a:r>
              <a:rPr lang="ru-RU" smtClean="0"/>
              <a:t>Образец заголовка</a:t>
            </a:r>
            <a:endParaRPr lang="uk-UA"/>
          </a:p>
        </p:txBody>
      </p:sp>
      <p:sp>
        <p:nvSpPr>
          <p:cNvPr id="3" name="Текст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1E3DE42-4201-47C1-8C85-4E2A357B196F}" type="datetime1">
              <a:rPr lang="uk-UA" smtClean="0"/>
              <a:t>09.02.2022</a:t>
            </a:fld>
            <a:endParaRPr lang="uk-UA"/>
          </a:p>
        </p:txBody>
      </p:sp>
      <p:sp>
        <p:nvSpPr>
          <p:cNvPr id="5" name="Нижний колонтитул 4"/>
          <p:cNvSpPr>
            <a:spLocks noGrp="1"/>
          </p:cNvSpPr>
          <p:nvPr>
            <p:ph type="ftr" sz="quarter" idx="11"/>
          </p:nvPr>
        </p:nvSpPr>
        <p:spPr/>
        <p:txBody>
          <a:bodyPr/>
          <a:lstStyle/>
          <a:p>
            <a:r>
              <a:rPr lang="en-US" smtClean="0"/>
              <a:t>WINE DESTINATION PRODUCT MANAGEMENT</a:t>
            </a:r>
            <a:endParaRPr lang="uk-UA"/>
          </a:p>
        </p:txBody>
      </p:sp>
      <p:sp>
        <p:nvSpPr>
          <p:cNvPr id="6" name="Номер слайда 5"/>
          <p:cNvSpPr>
            <a:spLocks noGrp="1"/>
          </p:cNvSpPr>
          <p:nvPr>
            <p:ph type="sldNum" sz="quarter" idx="12"/>
          </p:nvPr>
        </p:nvSpPr>
        <p:spPr/>
        <p:txBody>
          <a:bodyPr/>
          <a:lstStyle/>
          <a:p>
            <a:fld id="{A24210FF-16C9-4A48-8A1D-C2276CF8BDA6}" type="slidenum">
              <a:rPr lang="uk-UA" smtClean="0"/>
              <a:t>‹#›</a:t>
            </a:fld>
            <a:endParaRPr lang="uk-UA"/>
          </a:p>
        </p:txBody>
      </p:sp>
    </p:spTree>
    <p:extLst>
      <p:ext uri="{BB962C8B-B14F-4D97-AF65-F5344CB8AC3E}">
        <p14:creationId xmlns:p14="http://schemas.microsoft.com/office/powerpoint/2010/main" val="795091792"/>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2103365"/>
            <a:ext cx="3932237" cy="831027"/>
          </a:xfrm>
          <a:prstGeom prst="rect">
            <a:avLst/>
          </a:prstGeom>
        </p:spPr>
        <p:txBody>
          <a:bodyPr anchor="b"/>
          <a:lstStyle>
            <a:lvl1pPr>
              <a:defRPr sz="3200"/>
            </a:lvl1pPr>
          </a:lstStyle>
          <a:p>
            <a:r>
              <a:rPr lang="ru-RU" dirty="0" smtClean="0"/>
              <a:t>Образец заголовка</a:t>
            </a:r>
            <a:endParaRPr lang="uk-UA" dirty="0"/>
          </a:p>
        </p:txBody>
      </p:sp>
      <p:sp>
        <p:nvSpPr>
          <p:cNvPr id="3" name="Рисунок 2"/>
          <p:cNvSpPr>
            <a:spLocks noGrp="1"/>
          </p:cNvSpPr>
          <p:nvPr>
            <p:ph type="pic" idx="1"/>
          </p:nvPr>
        </p:nvSpPr>
        <p:spPr>
          <a:xfrm>
            <a:off x="5183188" y="2103364"/>
            <a:ext cx="6172200" cy="3757685"/>
          </a:xfrm>
        </p:spPr>
        <p:txBody>
          <a:bodyPr/>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endParaRPr lang="uk-UA" dirty="0"/>
          </a:p>
        </p:txBody>
      </p:sp>
      <p:sp>
        <p:nvSpPr>
          <p:cNvPr id="4" name="Текст 3"/>
          <p:cNvSpPr>
            <a:spLocks noGrp="1"/>
          </p:cNvSpPr>
          <p:nvPr>
            <p:ph type="body" sz="half" idx="2"/>
          </p:nvPr>
        </p:nvSpPr>
        <p:spPr>
          <a:xfrm>
            <a:off x="839788" y="2934392"/>
            <a:ext cx="3932237" cy="2934595"/>
          </a:xfr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A2177E2-F20A-429B-8888-BD751D0D7F7D}" type="datetime1">
              <a:rPr kumimoji="0" lang="uk-UA" sz="1200" b="0" i="0" u="none" strike="noStrike" kern="1200" cap="none" spc="0" normalizeH="0" baseline="0" noProof="0" smtClean="0">
                <a:ln>
                  <a:noFill/>
                </a:ln>
                <a:solidFill>
                  <a:prstClr val="black">
                    <a:tint val="75000"/>
                  </a:prstClr>
                </a:solidFill>
                <a:effectLst/>
                <a:uLnTx/>
                <a:uFillTx/>
                <a:latin typeface="Georgi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09.02.2022</a:t>
            </a:fld>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
        <p:nvSpPr>
          <p:cNvPr id="6" name="Нижний колонтитул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tint val="75000"/>
                  </a:prstClr>
                </a:solidFill>
                <a:effectLst/>
                <a:uLnTx/>
                <a:uFillTx/>
                <a:latin typeface="Georgia"/>
                <a:ea typeface="+mn-ea"/>
                <a:cs typeface="+mn-cs"/>
              </a:rPr>
              <a:t>WINE TOUR GUIDING</a:t>
            </a:r>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
        <p:nvSpPr>
          <p:cNvPr id="7" name="Номер слайда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4210FF-16C9-4A48-8A1D-C2276CF8BDA6}" type="slidenum">
              <a:rPr kumimoji="0" lang="uk-UA" sz="1200" b="0" i="0" u="none" strike="noStrike" kern="1200" cap="none" spc="0" normalizeH="0" baseline="0" noProof="0" smtClean="0">
                <a:ln>
                  <a:noFill/>
                </a:ln>
                <a:solidFill>
                  <a:prstClr val="black">
                    <a:tint val="75000"/>
                  </a:prstClr>
                </a:solidFill>
                <a:effectLst/>
                <a:uLnTx/>
                <a:uFillTx/>
                <a:latin typeface="Georg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Tree>
    <p:extLst>
      <p:ext uri="{BB962C8B-B14F-4D97-AF65-F5344CB8AC3E}">
        <p14:creationId xmlns:p14="http://schemas.microsoft.com/office/powerpoint/2010/main" val="363692472"/>
      </p:ext>
    </p:extLst>
  </p:cSld>
  <p:clrMapOvr>
    <a:masterClrMapping/>
  </p:clrMapOvr>
  <p:transition spd="slow">
    <p:wipe dir="r"/>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172099"/>
            <a:ext cx="10515600" cy="518593"/>
          </a:xfrm>
          <a:prstGeom prst="rect">
            <a:avLst/>
          </a:prstGeom>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111B3FE-4E6B-40D1-A958-B8335A0738E0}" type="datetime1">
              <a:rPr kumimoji="0" lang="uk-UA" sz="1200" b="0" i="0" u="none" strike="noStrike" kern="1200" cap="none" spc="0" normalizeH="0" baseline="0" noProof="0" smtClean="0">
                <a:ln>
                  <a:noFill/>
                </a:ln>
                <a:solidFill>
                  <a:prstClr val="black">
                    <a:tint val="75000"/>
                  </a:prstClr>
                </a:solidFill>
                <a:effectLst/>
                <a:uLnTx/>
                <a:uFillTx/>
                <a:latin typeface="Georgi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09.02.2022</a:t>
            </a:fld>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
        <p:nvSpPr>
          <p:cNvPr id="5" name="Нижний колонтитул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tint val="75000"/>
                  </a:prstClr>
                </a:solidFill>
                <a:effectLst/>
                <a:uLnTx/>
                <a:uFillTx/>
                <a:latin typeface="Georgia"/>
                <a:ea typeface="+mn-ea"/>
                <a:cs typeface="+mn-cs"/>
              </a:rPr>
              <a:t>WINE TOUR GUIDING</a:t>
            </a:r>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
        <p:nvSpPr>
          <p:cNvPr id="6" name="Номер слайда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4210FF-16C9-4A48-8A1D-C2276CF8BDA6}" type="slidenum">
              <a:rPr kumimoji="0" lang="uk-UA" sz="1200" b="0" i="0" u="none" strike="noStrike" kern="1200" cap="none" spc="0" normalizeH="0" baseline="0" noProof="0" smtClean="0">
                <a:ln>
                  <a:noFill/>
                </a:ln>
                <a:solidFill>
                  <a:prstClr val="black">
                    <a:tint val="75000"/>
                  </a:prstClr>
                </a:solidFill>
                <a:effectLst/>
                <a:uLnTx/>
                <a:uFillTx/>
                <a:latin typeface="Georgi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Tree>
    <p:extLst>
      <p:ext uri="{BB962C8B-B14F-4D97-AF65-F5344CB8AC3E}">
        <p14:creationId xmlns:p14="http://schemas.microsoft.com/office/powerpoint/2010/main" val="2078831756"/>
      </p:ext>
    </p:extLst>
  </p:cSld>
  <p:clrMapOvr>
    <a:masterClrMapping/>
  </p:clrMapOvr>
  <p:transition spd="slow">
    <p:wipe dir="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2051784"/>
            <a:ext cx="10515600" cy="518593"/>
          </a:xfrm>
          <a:prstGeom prst="rect">
            <a:avLst/>
          </a:prstGeom>
        </p:spPr>
        <p:txBody>
          <a:bodyPr/>
          <a:lstStyle/>
          <a:p>
            <a:r>
              <a:rPr lang="ru-RU" smtClean="0"/>
              <a:t>Образец заголовка</a:t>
            </a:r>
            <a:endParaRPr lang="uk-UA"/>
          </a:p>
        </p:txBody>
      </p:sp>
      <p:sp>
        <p:nvSpPr>
          <p:cNvPr id="3" name="Объект 2"/>
          <p:cNvSpPr>
            <a:spLocks noGrp="1"/>
          </p:cNvSpPr>
          <p:nvPr>
            <p:ph sz="half" idx="1"/>
          </p:nvPr>
        </p:nvSpPr>
        <p:spPr>
          <a:xfrm>
            <a:off x="838200" y="2660073"/>
            <a:ext cx="5181600" cy="3516890"/>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uk-UA" dirty="0"/>
          </a:p>
        </p:txBody>
      </p:sp>
      <p:sp>
        <p:nvSpPr>
          <p:cNvPr id="4" name="Объект 3"/>
          <p:cNvSpPr>
            <a:spLocks noGrp="1"/>
          </p:cNvSpPr>
          <p:nvPr>
            <p:ph sz="half" idx="2"/>
          </p:nvPr>
        </p:nvSpPr>
        <p:spPr>
          <a:xfrm>
            <a:off x="6172200" y="2660073"/>
            <a:ext cx="5181600" cy="3516890"/>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uk-UA" dirty="0"/>
          </a:p>
        </p:txBody>
      </p:sp>
      <p:sp>
        <p:nvSpPr>
          <p:cNvPr id="5" name="Дата 4"/>
          <p:cNvSpPr>
            <a:spLocks noGrp="1"/>
          </p:cNvSpPr>
          <p:nvPr>
            <p:ph type="dt" sz="half" idx="10"/>
          </p:nvPr>
        </p:nvSpPr>
        <p:spPr/>
        <p:txBody>
          <a:bodyPr/>
          <a:lstStyle/>
          <a:p>
            <a:fld id="{BB355EFB-CC5E-4B82-A2E4-D7A62E56BF6A}" type="datetime1">
              <a:rPr lang="uk-UA" smtClean="0"/>
              <a:t>09.02.2022</a:t>
            </a:fld>
            <a:endParaRPr lang="uk-UA"/>
          </a:p>
        </p:txBody>
      </p:sp>
      <p:sp>
        <p:nvSpPr>
          <p:cNvPr id="6" name="Нижний колонтитул 5"/>
          <p:cNvSpPr>
            <a:spLocks noGrp="1"/>
          </p:cNvSpPr>
          <p:nvPr>
            <p:ph type="ftr" sz="quarter" idx="11"/>
          </p:nvPr>
        </p:nvSpPr>
        <p:spPr/>
        <p:txBody>
          <a:bodyPr/>
          <a:lstStyle/>
          <a:p>
            <a:r>
              <a:rPr lang="en-US" smtClean="0"/>
              <a:t>WINE DESTINATION PRODUCT MANAGEMENT</a:t>
            </a:r>
            <a:endParaRPr lang="uk-UA"/>
          </a:p>
        </p:txBody>
      </p:sp>
      <p:sp>
        <p:nvSpPr>
          <p:cNvPr id="7" name="Номер слайда 6"/>
          <p:cNvSpPr>
            <a:spLocks noGrp="1"/>
          </p:cNvSpPr>
          <p:nvPr>
            <p:ph type="sldNum" sz="quarter" idx="12"/>
          </p:nvPr>
        </p:nvSpPr>
        <p:spPr/>
        <p:txBody>
          <a:bodyPr/>
          <a:lstStyle/>
          <a:p>
            <a:fld id="{A24210FF-16C9-4A48-8A1D-C2276CF8BDA6}" type="slidenum">
              <a:rPr lang="uk-UA" smtClean="0"/>
              <a:t>‹#›</a:t>
            </a:fld>
            <a:endParaRPr lang="uk-UA"/>
          </a:p>
        </p:txBody>
      </p:sp>
    </p:spTree>
    <p:extLst>
      <p:ext uri="{BB962C8B-B14F-4D97-AF65-F5344CB8AC3E}">
        <p14:creationId xmlns:p14="http://schemas.microsoft.com/office/powerpoint/2010/main" val="386391327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712422"/>
            <a:ext cx="10515600" cy="936489"/>
          </a:xfrm>
          <a:prstGeom prst="rect">
            <a:avLst/>
          </a:prstGeom>
        </p:spPr>
        <p:txBody>
          <a:bodyPr/>
          <a:lstStyle/>
          <a:p>
            <a:r>
              <a:rPr lang="ru-RU" smtClean="0"/>
              <a:t>Образец заголовка</a:t>
            </a:r>
            <a:endParaRPr lang="uk-UA"/>
          </a:p>
        </p:txBody>
      </p:sp>
      <p:sp>
        <p:nvSpPr>
          <p:cNvPr id="3" name="Текст 2"/>
          <p:cNvSpPr>
            <a:spLocks noGrp="1"/>
          </p:cNvSpPr>
          <p:nvPr>
            <p:ph type="body" idx="1"/>
          </p:nvPr>
        </p:nvSpPr>
        <p:spPr>
          <a:xfrm>
            <a:off x="839789" y="2670641"/>
            <a:ext cx="5157787" cy="82391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ru-RU" smtClean="0"/>
              <a:t>Образец текста</a:t>
            </a:r>
          </a:p>
        </p:txBody>
      </p:sp>
      <p:sp>
        <p:nvSpPr>
          <p:cNvPr id="4" name="Объект 3"/>
          <p:cNvSpPr>
            <a:spLocks noGrp="1"/>
          </p:cNvSpPr>
          <p:nvPr>
            <p:ph sz="half" idx="2"/>
          </p:nvPr>
        </p:nvSpPr>
        <p:spPr>
          <a:xfrm>
            <a:off x="839789" y="3516283"/>
            <a:ext cx="5157787" cy="267337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6172202" y="2670641"/>
            <a:ext cx="5183188" cy="82391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2" y="3494553"/>
            <a:ext cx="5183188" cy="269511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DB2E6A03-086B-4ECA-95B3-CF4A91106411}" type="datetime1">
              <a:rPr lang="uk-UA" smtClean="0"/>
              <a:t>09.02.2022</a:t>
            </a:fld>
            <a:endParaRPr lang="uk-UA"/>
          </a:p>
        </p:txBody>
      </p:sp>
      <p:sp>
        <p:nvSpPr>
          <p:cNvPr id="8" name="Нижний колонтитул 7"/>
          <p:cNvSpPr>
            <a:spLocks noGrp="1"/>
          </p:cNvSpPr>
          <p:nvPr>
            <p:ph type="ftr" sz="quarter" idx="11"/>
          </p:nvPr>
        </p:nvSpPr>
        <p:spPr/>
        <p:txBody>
          <a:bodyPr/>
          <a:lstStyle/>
          <a:p>
            <a:r>
              <a:rPr lang="en-US" smtClean="0"/>
              <a:t>WINE DESTINATION PRODUCT MANAGEMENT</a:t>
            </a:r>
            <a:endParaRPr lang="uk-UA"/>
          </a:p>
        </p:txBody>
      </p:sp>
      <p:sp>
        <p:nvSpPr>
          <p:cNvPr id="9" name="Номер слайда 8"/>
          <p:cNvSpPr>
            <a:spLocks noGrp="1"/>
          </p:cNvSpPr>
          <p:nvPr>
            <p:ph type="sldNum" sz="quarter" idx="12"/>
          </p:nvPr>
        </p:nvSpPr>
        <p:spPr/>
        <p:txBody>
          <a:bodyPr/>
          <a:lstStyle/>
          <a:p>
            <a:fld id="{A24210FF-16C9-4A48-8A1D-C2276CF8BDA6}" type="slidenum">
              <a:rPr lang="uk-UA" smtClean="0"/>
              <a:t>‹#›</a:t>
            </a:fld>
            <a:endParaRPr lang="uk-UA"/>
          </a:p>
        </p:txBody>
      </p:sp>
    </p:spTree>
    <p:extLst>
      <p:ext uri="{BB962C8B-B14F-4D97-AF65-F5344CB8AC3E}">
        <p14:creationId xmlns:p14="http://schemas.microsoft.com/office/powerpoint/2010/main" val="291712501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778928"/>
            <a:ext cx="10515600" cy="518593"/>
          </a:xfrm>
          <a:prstGeom prst="rect">
            <a:avLst/>
          </a:prstGeom>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2170BE3D-5B8A-41ED-B9EF-917831F64BC9}" type="datetime1">
              <a:rPr lang="uk-UA" smtClean="0"/>
              <a:t>09.02.2022</a:t>
            </a:fld>
            <a:endParaRPr lang="uk-UA"/>
          </a:p>
        </p:txBody>
      </p:sp>
      <p:sp>
        <p:nvSpPr>
          <p:cNvPr id="4" name="Нижний колонтитул 3"/>
          <p:cNvSpPr>
            <a:spLocks noGrp="1"/>
          </p:cNvSpPr>
          <p:nvPr>
            <p:ph type="ftr" sz="quarter" idx="11"/>
          </p:nvPr>
        </p:nvSpPr>
        <p:spPr/>
        <p:txBody>
          <a:bodyPr/>
          <a:lstStyle/>
          <a:p>
            <a:r>
              <a:rPr lang="en-US" smtClean="0"/>
              <a:t>WINE DESTINATION PRODUCT MANAGEMENT</a:t>
            </a:r>
            <a:endParaRPr lang="uk-UA"/>
          </a:p>
        </p:txBody>
      </p:sp>
      <p:sp>
        <p:nvSpPr>
          <p:cNvPr id="5" name="Номер слайда 4"/>
          <p:cNvSpPr>
            <a:spLocks noGrp="1"/>
          </p:cNvSpPr>
          <p:nvPr>
            <p:ph type="sldNum" sz="quarter" idx="12"/>
          </p:nvPr>
        </p:nvSpPr>
        <p:spPr/>
        <p:txBody>
          <a:bodyPr/>
          <a:lstStyle/>
          <a:p>
            <a:fld id="{A24210FF-16C9-4A48-8A1D-C2276CF8BDA6}" type="slidenum">
              <a:rPr lang="uk-UA" smtClean="0"/>
              <a:t>‹#›</a:t>
            </a:fld>
            <a:endParaRPr lang="uk-UA"/>
          </a:p>
        </p:txBody>
      </p:sp>
    </p:spTree>
    <p:extLst>
      <p:ext uri="{BB962C8B-B14F-4D97-AF65-F5344CB8AC3E}">
        <p14:creationId xmlns:p14="http://schemas.microsoft.com/office/powerpoint/2010/main" val="67429344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F2C7CB8-107B-4AED-8C71-B855DA9D88EB}" type="datetime1">
              <a:rPr lang="uk-UA" smtClean="0"/>
              <a:t>09.02.2022</a:t>
            </a:fld>
            <a:endParaRPr lang="uk-UA"/>
          </a:p>
        </p:txBody>
      </p:sp>
      <p:sp>
        <p:nvSpPr>
          <p:cNvPr id="3" name="Нижний колонтитул 2"/>
          <p:cNvSpPr>
            <a:spLocks noGrp="1"/>
          </p:cNvSpPr>
          <p:nvPr>
            <p:ph type="ftr" sz="quarter" idx="11"/>
          </p:nvPr>
        </p:nvSpPr>
        <p:spPr/>
        <p:txBody>
          <a:bodyPr/>
          <a:lstStyle/>
          <a:p>
            <a:r>
              <a:rPr lang="en-US" smtClean="0"/>
              <a:t>WINE DESTINATION PRODUCT MANAGEMENT</a:t>
            </a:r>
            <a:endParaRPr lang="uk-UA"/>
          </a:p>
        </p:txBody>
      </p:sp>
      <p:sp>
        <p:nvSpPr>
          <p:cNvPr id="4" name="Номер слайда 3"/>
          <p:cNvSpPr>
            <a:spLocks noGrp="1"/>
          </p:cNvSpPr>
          <p:nvPr>
            <p:ph type="sldNum" sz="quarter" idx="12"/>
          </p:nvPr>
        </p:nvSpPr>
        <p:spPr/>
        <p:txBody>
          <a:bodyPr/>
          <a:lstStyle/>
          <a:p>
            <a:fld id="{A24210FF-16C9-4A48-8A1D-C2276CF8BDA6}" type="slidenum">
              <a:rPr lang="uk-UA" smtClean="0"/>
              <a:t>‹#›</a:t>
            </a:fld>
            <a:endParaRPr lang="uk-UA"/>
          </a:p>
        </p:txBody>
      </p:sp>
    </p:spTree>
    <p:extLst>
      <p:ext uri="{BB962C8B-B14F-4D97-AF65-F5344CB8AC3E}">
        <p14:creationId xmlns:p14="http://schemas.microsoft.com/office/powerpoint/2010/main" val="279361359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1712422"/>
            <a:ext cx="3932237" cy="840278"/>
          </a:xfrm>
          <a:prstGeom prst="rect">
            <a:avLst/>
          </a:prstGeom>
        </p:spPr>
        <p:txBody>
          <a:bodyPr anchor="b"/>
          <a:lstStyle>
            <a:lvl1pPr>
              <a:defRPr sz="3200"/>
            </a:lvl1pPr>
          </a:lstStyle>
          <a:p>
            <a:r>
              <a:rPr lang="ru-RU" smtClean="0"/>
              <a:t>Образец заголовка</a:t>
            </a:r>
            <a:endParaRPr lang="uk-UA"/>
          </a:p>
        </p:txBody>
      </p:sp>
      <p:sp>
        <p:nvSpPr>
          <p:cNvPr id="3" name="Объект 2"/>
          <p:cNvSpPr>
            <a:spLocks noGrp="1"/>
          </p:cNvSpPr>
          <p:nvPr>
            <p:ph idx="1"/>
          </p:nvPr>
        </p:nvSpPr>
        <p:spPr>
          <a:xfrm>
            <a:off x="5183188" y="1712422"/>
            <a:ext cx="6172200" cy="414863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uk-UA" dirty="0"/>
          </a:p>
        </p:txBody>
      </p:sp>
      <p:sp>
        <p:nvSpPr>
          <p:cNvPr id="4" name="Текст 3"/>
          <p:cNvSpPr>
            <a:spLocks noGrp="1"/>
          </p:cNvSpPr>
          <p:nvPr>
            <p:ph type="body" sz="half" idx="2"/>
          </p:nvPr>
        </p:nvSpPr>
        <p:spPr>
          <a:xfrm>
            <a:off x="839788" y="2552700"/>
            <a:ext cx="3932237" cy="3316288"/>
          </a:xfr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00F16E82-B2B6-4FC1-9C9A-4ABAF8F4F433}" type="datetime1">
              <a:rPr lang="uk-UA" smtClean="0"/>
              <a:t>09.02.2022</a:t>
            </a:fld>
            <a:endParaRPr lang="uk-UA"/>
          </a:p>
        </p:txBody>
      </p:sp>
      <p:sp>
        <p:nvSpPr>
          <p:cNvPr id="6" name="Нижний колонтитул 5"/>
          <p:cNvSpPr>
            <a:spLocks noGrp="1"/>
          </p:cNvSpPr>
          <p:nvPr>
            <p:ph type="ftr" sz="quarter" idx="11"/>
          </p:nvPr>
        </p:nvSpPr>
        <p:spPr/>
        <p:txBody>
          <a:bodyPr/>
          <a:lstStyle/>
          <a:p>
            <a:r>
              <a:rPr lang="en-US" smtClean="0"/>
              <a:t>WINE DESTINATION PRODUCT MANAGEMENT</a:t>
            </a:r>
            <a:endParaRPr lang="uk-UA"/>
          </a:p>
        </p:txBody>
      </p:sp>
      <p:sp>
        <p:nvSpPr>
          <p:cNvPr id="7" name="Номер слайда 6"/>
          <p:cNvSpPr>
            <a:spLocks noGrp="1"/>
          </p:cNvSpPr>
          <p:nvPr>
            <p:ph type="sldNum" sz="quarter" idx="12"/>
          </p:nvPr>
        </p:nvSpPr>
        <p:spPr/>
        <p:txBody>
          <a:bodyPr/>
          <a:lstStyle/>
          <a:p>
            <a:fld id="{A24210FF-16C9-4A48-8A1D-C2276CF8BDA6}" type="slidenum">
              <a:rPr lang="uk-UA" smtClean="0"/>
              <a:t>‹#›</a:t>
            </a:fld>
            <a:endParaRPr lang="uk-UA"/>
          </a:p>
        </p:txBody>
      </p:sp>
    </p:spTree>
    <p:extLst>
      <p:ext uri="{BB962C8B-B14F-4D97-AF65-F5344CB8AC3E}">
        <p14:creationId xmlns:p14="http://schemas.microsoft.com/office/powerpoint/2010/main" val="328573064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2103365"/>
            <a:ext cx="3932237" cy="831027"/>
          </a:xfrm>
          <a:prstGeom prst="rect">
            <a:avLst/>
          </a:prstGeom>
        </p:spPr>
        <p:txBody>
          <a:bodyPr anchor="b"/>
          <a:lstStyle>
            <a:lvl1pPr>
              <a:defRPr sz="3200"/>
            </a:lvl1pPr>
          </a:lstStyle>
          <a:p>
            <a:r>
              <a:rPr lang="ru-RU" dirty="0" smtClean="0"/>
              <a:t>Образец заголовка</a:t>
            </a:r>
            <a:endParaRPr lang="uk-UA" dirty="0"/>
          </a:p>
        </p:txBody>
      </p:sp>
      <p:sp>
        <p:nvSpPr>
          <p:cNvPr id="3" name="Рисунок 2"/>
          <p:cNvSpPr>
            <a:spLocks noGrp="1"/>
          </p:cNvSpPr>
          <p:nvPr>
            <p:ph type="pic" idx="1"/>
          </p:nvPr>
        </p:nvSpPr>
        <p:spPr>
          <a:xfrm>
            <a:off x="5183188" y="2103364"/>
            <a:ext cx="6172200" cy="3757685"/>
          </a:xfrm>
        </p:spPr>
        <p:txBody>
          <a:bodyPr/>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endParaRPr lang="uk-UA" dirty="0"/>
          </a:p>
        </p:txBody>
      </p:sp>
      <p:sp>
        <p:nvSpPr>
          <p:cNvPr id="4" name="Текст 3"/>
          <p:cNvSpPr>
            <a:spLocks noGrp="1"/>
          </p:cNvSpPr>
          <p:nvPr>
            <p:ph type="body" sz="half" idx="2"/>
          </p:nvPr>
        </p:nvSpPr>
        <p:spPr>
          <a:xfrm>
            <a:off x="839788" y="2934392"/>
            <a:ext cx="3932237" cy="2934595"/>
          </a:xfr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F01BA3DB-B179-4282-98CE-5958A6386833}" type="datetime1">
              <a:rPr lang="uk-UA" smtClean="0"/>
              <a:t>09.02.2022</a:t>
            </a:fld>
            <a:endParaRPr lang="uk-UA"/>
          </a:p>
        </p:txBody>
      </p:sp>
      <p:sp>
        <p:nvSpPr>
          <p:cNvPr id="6" name="Нижний колонтитул 5"/>
          <p:cNvSpPr>
            <a:spLocks noGrp="1"/>
          </p:cNvSpPr>
          <p:nvPr>
            <p:ph type="ftr" sz="quarter" idx="11"/>
          </p:nvPr>
        </p:nvSpPr>
        <p:spPr/>
        <p:txBody>
          <a:bodyPr/>
          <a:lstStyle/>
          <a:p>
            <a:r>
              <a:rPr lang="en-US" smtClean="0"/>
              <a:t>WINE DESTINATION PRODUCT MANAGEMENT</a:t>
            </a:r>
            <a:endParaRPr lang="uk-UA"/>
          </a:p>
        </p:txBody>
      </p:sp>
      <p:sp>
        <p:nvSpPr>
          <p:cNvPr id="7" name="Номер слайда 6"/>
          <p:cNvSpPr>
            <a:spLocks noGrp="1"/>
          </p:cNvSpPr>
          <p:nvPr>
            <p:ph type="sldNum" sz="quarter" idx="12"/>
          </p:nvPr>
        </p:nvSpPr>
        <p:spPr/>
        <p:txBody>
          <a:bodyPr/>
          <a:lstStyle/>
          <a:p>
            <a:fld id="{A24210FF-16C9-4A48-8A1D-C2276CF8BDA6}" type="slidenum">
              <a:rPr lang="uk-UA" smtClean="0"/>
              <a:t>‹#›</a:t>
            </a:fld>
            <a:endParaRPr lang="uk-UA"/>
          </a:p>
        </p:txBody>
      </p:sp>
    </p:spTree>
    <p:extLst>
      <p:ext uri="{BB962C8B-B14F-4D97-AF65-F5344CB8AC3E}">
        <p14:creationId xmlns:p14="http://schemas.microsoft.com/office/powerpoint/2010/main" val="100691208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17" Type="http://schemas.openxmlformats.org/officeDocument/2006/relationships/image" Target="../media/image5.jpe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3.jpg"/><Relationship Id="rId10" Type="http://schemas.openxmlformats.org/officeDocument/2006/relationships/slideLayout" Target="../slideLayouts/slideLayout10.xml"/><Relationship Id="rId19" Type="http://schemas.openxmlformats.org/officeDocument/2006/relationships/image" Target="../media/image7.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jp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image" Target="../media/image2.png"/><Relationship Id="rId18" Type="http://schemas.openxmlformats.org/officeDocument/2006/relationships/image" Target="../media/image7.jpeg"/><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image" Target="../media/image1.jpg"/><Relationship Id="rId17" Type="http://schemas.openxmlformats.org/officeDocument/2006/relationships/image" Target="../media/image6.png"/><Relationship Id="rId2" Type="http://schemas.openxmlformats.org/officeDocument/2006/relationships/slideLayout" Target="../slideLayouts/slideLayout23.xml"/><Relationship Id="rId16" Type="http://schemas.openxmlformats.org/officeDocument/2006/relationships/image" Target="../media/image5.jpeg"/><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theme" Target="../theme/theme3.xml"/><Relationship Id="rId5" Type="http://schemas.openxmlformats.org/officeDocument/2006/relationships/slideLayout" Target="../slideLayouts/slideLayout26.xml"/><Relationship Id="rId15" Type="http://schemas.openxmlformats.org/officeDocument/2006/relationships/image" Target="../media/image4.png"/><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image" Target="../media/image3.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t="-3000" b="-3000"/>
          </a:stretch>
        </a:blipFill>
        <a:effectLst/>
      </p:bgPr>
    </p:bg>
    <p:spTree>
      <p:nvGrpSpPr>
        <p:cNvPr id="1" name=""/>
        <p:cNvGrpSpPr/>
        <p:nvPr/>
      </p:nvGrpSpPr>
      <p:grpSpPr>
        <a:xfrm>
          <a:off x="0" y="0"/>
          <a:ext cx="0" cy="0"/>
          <a:chOff x="0" y="0"/>
          <a:chExt cx="0" cy="0"/>
        </a:xfrm>
      </p:grpSpPr>
      <p:sp>
        <p:nvSpPr>
          <p:cNvPr id="3" name="Текст 2"/>
          <p:cNvSpPr>
            <a:spLocks noGrp="1"/>
          </p:cNvSpPr>
          <p:nvPr>
            <p:ph type="body" idx="1"/>
          </p:nvPr>
        </p:nvSpPr>
        <p:spPr>
          <a:xfrm>
            <a:off x="838200" y="1800436"/>
            <a:ext cx="10515600" cy="4351338"/>
          </a:xfrm>
          <a:prstGeom prst="rect">
            <a:avLst/>
          </a:prstGeom>
        </p:spPr>
        <p:txBody>
          <a:bodyPr vert="horz" lIns="91440" tIns="45720" rIns="91440" bIns="45720"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uk-UA" dirty="0"/>
          </a:p>
        </p:txBody>
      </p:sp>
      <p:sp>
        <p:nvSpPr>
          <p:cNvPr id="4" name="Дата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B1862-5BA7-4C68-9CD3-09325AAC470E}" type="datetime1">
              <a:rPr lang="uk-UA" smtClean="0"/>
              <a:t>09.02.2022</a:t>
            </a:fld>
            <a:endParaRPr lang="uk-UA" dirty="0"/>
          </a:p>
        </p:txBody>
      </p:sp>
      <p:sp>
        <p:nvSpPr>
          <p:cNvPr id="5" name="Нижний колонтитул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WINE DESTINATION PRODUCT MANAGEMENT</a:t>
            </a:r>
            <a:endParaRPr lang="uk-UA" dirty="0"/>
          </a:p>
        </p:txBody>
      </p:sp>
      <p:sp>
        <p:nvSpPr>
          <p:cNvPr id="6" name="Номер слайда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endParaRPr lang="uk-UA" dirty="0"/>
          </a:p>
        </p:txBody>
      </p:sp>
      <p:pic>
        <p:nvPicPr>
          <p:cNvPr id="14" name="Рисунок 13"/>
          <p:cNvPicPr>
            <a:picLocks noChangeAspect="1"/>
          </p:cNvPicPr>
          <p:nvPr userDrawn="1"/>
        </p:nvPicPr>
        <p:blipFill>
          <a:blip r:embed="rId13">
            <a:extLst>
              <a:ext uri="{BEBA8EAE-BF5A-486C-A8C5-ECC9F3942E4B}">
                <a14:imgProps xmlns:a14="http://schemas.microsoft.com/office/drawing/2010/main">
                  <a14:imgLayer r:embed="rId14">
                    <a14:imgEffect>
                      <a14:saturation sat="108000"/>
                    </a14:imgEffect>
                  </a14:imgLayer>
                </a14:imgProps>
              </a:ext>
            </a:extLst>
          </a:blip>
          <a:stretch>
            <a:fillRect/>
          </a:stretch>
        </p:blipFill>
        <p:spPr>
          <a:xfrm>
            <a:off x="761437" y="118650"/>
            <a:ext cx="1720800" cy="1642185"/>
          </a:xfrm>
          <a:prstGeom prst="rect">
            <a:avLst/>
          </a:prstGeom>
          <a:blipFill dpi="0" rotWithShape="1">
            <a:blip r:embed="rId15">
              <a:alphaModFix amt="0"/>
              <a:extLst>
                <a:ext uri="{28A0092B-C50C-407E-A947-70E740481C1C}">
                  <a14:useLocalDpi xmlns:a14="http://schemas.microsoft.com/office/drawing/2010/main" val="0"/>
                </a:ext>
              </a:extLst>
            </a:blip>
            <a:srcRect/>
            <a:tile tx="0" ty="0" sx="100000" sy="100000" flip="y" algn="tl"/>
          </a:blipFill>
        </p:spPr>
      </p:pic>
      <p:pic>
        <p:nvPicPr>
          <p:cNvPr id="15" name="Рисунок 14"/>
          <p:cNvPicPr>
            <a:picLocks noChangeAspect="1"/>
          </p:cNvPicPr>
          <p:nvPr userDrawn="1"/>
        </p:nvPicPr>
        <p:blipFill>
          <a:blip r:embed="rId16"/>
          <a:stretch>
            <a:fillRect/>
          </a:stretch>
        </p:blipFill>
        <p:spPr>
          <a:xfrm>
            <a:off x="5235306" y="79050"/>
            <a:ext cx="1721387" cy="1721386"/>
          </a:xfrm>
          <a:prstGeom prst="rect">
            <a:avLst/>
          </a:prstGeom>
          <a:blipFill dpi="0" rotWithShape="1">
            <a:blip r:embed="rId17" cstate="print">
              <a:alphaModFix amt="0"/>
              <a:extLst>
                <a:ext uri="{28A0092B-C50C-407E-A947-70E740481C1C}">
                  <a14:useLocalDpi xmlns:a14="http://schemas.microsoft.com/office/drawing/2010/main" val="0"/>
                </a:ext>
              </a:extLst>
            </a:blip>
            <a:srcRect/>
            <a:stretch>
              <a:fillRect/>
            </a:stretch>
          </a:blipFill>
        </p:spPr>
      </p:pic>
      <p:pic>
        <p:nvPicPr>
          <p:cNvPr id="16" name="Рисунок 15"/>
          <p:cNvPicPr>
            <a:picLocks noChangeAspect="1"/>
          </p:cNvPicPr>
          <p:nvPr userDrawn="1"/>
        </p:nvPicPr>
        <p:blipFill>
          <a:blip r:embed="rId18"/>
          <a:stretch>
            <a:fillRect/>
          </a:stretch>
        </p:blipFill>
        <p:spPr>
          <a:xfrm>
            <a:off x="9632999" y="259746"/>
            <a:ext cx="1720800" cy="1367622"/>
          </a:xfrm>
          <a:prstGeom prst="rect">
            <a:avLst/>
          </a:prstGeom>
          <a:blipFill>
            <a:blip r:embed="rId19" cstate="print">
              <a:alphaModFix amt="0"/>
              <a:extLst>
                <a:ext uri="{28A0092B-C50C-407E-A947-70E740481C1C}">
                  <a14:useLocalDpi xmlns:a14="http://schemas.microsoft.com/office/drawing/2010/main" val="0"/>
                </a:ext>
              </a:extLst>
            </a:blip>
            <a:stretch>
              <a:fillRect/>
            </a:stretch>
          </a:blipFill>
        </p:spPr>
      </p:pic>
    </p:spTree>
    <p:extLst>
      <p:ext uri="{BB962C8B-B14F-4D97-AF65-F5344CB8AC3E}">
        <p14:creationId xmlns:p14="http://schemas.microsoft.com/office/powerpoint/2010/main" val="1905911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hf sldNum="0" hdr="0" dt="0"/>
  <p:txStyles>
    <p:titleStyle>
      <a:lvl1pPr algn="l" defTabSz="914354"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t="-3000" b="-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1495EA-587C-4199-9C3B-CF7E9975EF5F}" type="datetime1">
              <a:rPr lang="uk-UA" smtClean="0"/>
              <a:t>09.02.2022</a:t>
            </a:fld>
            <a:endParaRPr lang="uk-UA"/>
          </a:p>
        </p:txBody>
      </p:sp>
      <p:sp>
        <p:nvSpPr>
          <p:cNvPr id="5" name="Нижний колонтитул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WINE DESTINATION PRODUCT MANAGEMENT</a:t>
            </a:r>
            <a:endParaRPr lang="uk-UA"/>
          </a:p>
        </p:txBody>
      </p:sp>
      <p:sp>
        <p:nvSpPr>
          <p:cNvPr id="6" name="Номер слайда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943B4D-F949-470E-99D7-B121F3FE2F30}" type="slidenum">
              <a:rPr lang="uk-UA" smtClean="0"/>
              <a:t>‹#›</a:t>
            </a:fld>
            <a:endParaRPr lang="uk-UA"/>
          </a:p>
        </p:txBody>
      </p:sp>
    </p:spTree>
    <p:extLst>
      <p:ext uri="{BB962C8B-B14F-4D97-AF65-F5344CB8AC3E}">
        <p14:creationId xmlns:p14="http://schemas.microsoft.com/office/powerpoint/2010/main" val="6167510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sldNum="0" hdr="0" dt="0"/>
  <p:txStyles>
    <p:titleStyle>
      <a:lvl1pPr algn="l" defTabSz="914354"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t="-3000" b="-3000"/>
          </a:stretch>
        </a:blipFill>
        <a:effectLst/>
      </p:bgPr>
    </p:bg>
    <p:spTree>
      <p:nvGrpSpPr>
        <p:cNvPr id="1" name=""/>
        <p:cNvGrpSpPr/>
        <p:nvPr/>
      </p:nvGrpSpPr>
      <p:grpSpPr>
        <a:xfrm>
          <a:off x="0" y="0"/>
          <a:ext cx="0" cy="0"/>
          <a:chOff x="0" y="0"/>
          <a:chExt cx="0" cy="0"/>
        </a:xfrm>
      </p:grpSpPr>
      <p:sp>
        <p:nvSpPr>
          <p:cNvPr id="3" name="Текст 2"/>
          <p:cNvSpPr>
            <a:spLocks noGrp="1"/>
          </p:cNvSpPr>
          <p:nvPr>
            <p:ph type="body" idx="1"/>
          </p:nvPr>
        </p:nvSpPr>
        <p:spPr>
          <a:xfrm>
            <a:off x="838200" y="1800436"/>
            <a:ext cx="10515600" cy="4351338"/>
          </a:xfrm>
          <a:prstGeom prst="rect">
            <a:avLst/>
          </a:prstGeom>
        </p:spPr>
        <p:txBody>
          <a:bodyPr vert="horz" lIns="91440" tIns="45720" rIns="91440" bIns="45720"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uk-UA" dirty="0"/>
          </a:p>
        </p:txBody>
      </p:sp>
      <p:sp>
        <p:nvSpPr>
          <p:cNvPr id="4" name="Дата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B1464FD-E6AB-452C-BDAF-AE2890830BD9}" type="datetime1">
              <a:rPr kumimoji="0" lang="uk-UA" sz="1200" b="0" i="0" u="none" strike="noStrike" kern="1200" cap="none" spc="0" normalizeH="0" baseline="0" noProof="0" smtClean="0">
                <a:ln>
                  <a:noFill/>
                </a:ln>
                <a:solidFill>
                  <a:prstClr val="black">
                    <a:tint val="75000"/>
                  </a:prstClr>
                </a:solidFill>
                <a:effectLst/>
                <a:uLnTx/>
                <a:uFillTx/>
                <a:latin typeface="Georgia"/>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09.02.2022</a:t>
            </a:fld>
            <a:endParaRPr kumimoji="0" lang="uk-UA" sz="1200" b="0" i="0" u="none" strike="noStrike" kern="1200" cap="none" spc="0" normalizeH="0" baseline="0" noProof="0" dirty="0">
              <a:ln>
                <a:noFill/>
              </a:ln>
              <a:solidFill>
                <a:prstClr val="black">
                  <a:tint val="75000"/>
                </a:prstClr>
              </a:solidFill>
              <a:effectLst/>
              <a:uLnTx/>
              <a:uFillTx/>
              <a:latin typeface="Georgia"/>
              <a:ea typeface="+mn-ea"/>
              <a:cs typeface="+mn-cs"/>
            </a:endParaRPr>
          </a:p>
        </p:txBody>
      </p:sp>
      <p:sp>
        <p:nvSpPr>
          <p:cNvPr id="5" name="Нижний колонтитул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tint val="75000"/>
                  </a:prstClr>
                </a:solidFill>
                <a:effectLst/>
                <a:uLnTx/>
                <a:uFillTx/>
                <a:latin typeface="Georgia"/>
                <a:ea typeface="+mn-ea"/>
                <a:cs typeface="+mn-cs"/>
              </a:rPr>
              <a:t>WINE TOUR GUIDING</a:t>
            </a:r>
            <a:endParaRPr kumimoji="0" lang="uk-UA" sz="1200" b="0" i="0" u="none" strike="noStrike" kern="1200" cap="none" spc="0" normalizeH="0" baseline="0" noProof="0" dirty="0">
              <a:ln>
                <a:noFill/>
              </a:ln>
              <a:solidFill>
                <a:prstClr val="black">
                  <a:tint val="75000"/>
                </a:prstClr>
              </a:solidFill>
              <a:effectLst/>
              <a:uLnTx/>
              <a:uFillTx/>
              <a:latin typeface="Georgia"/>
              <a:ea typeface="+mn-ea"/>
              <a:cs typeface="+mn-cs"/>
            </a:endParaRPr>
          </a:p>
        </p:txBody>
      </p:sp>
      <p:sp>
        <p:nvSpPr>
          <p:cNvPr id="6" name="Номер слайда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uk-UA" sz="1200" b="0" i="0" u="none" strike="noStrike" kern="1200" cap="none" spc="0" normalizeH="0" baseline="0" noProof="0" dirty="0">
              <a:ln>
                <a:noFill/>
              </a:ln>
              <a:solidFill>
                <a:prstClr val="black">
                  <a:tint val="75000"/>
                </a:prstClr>
              </a:solidFill>
              <a:effectLst/>
              <a:uLnTx/>
              <a:uFillTx/>
              <a:latin typeface="Georgia"/>
              <a:ea typeface="+mn-ea"/>
              <a:cs typeface="+mn-cs"/>
            </a:endParaRPr>
          </a:p>
        </p:txBody>
      </p:sp>
      <p:pic>
        <p:nvPicPr>
          <p:cNvPr id="14" name="Рисунок 13"/>
          <p:cNvPicPr>
            <a:picLocks noChangeAspect="1"/>
          </p:cNvPicPr>
          <p:nvPr userDrawn="1"/>
        </p:nvPicPr>
        <p:blipFill>
          <a:blip r:embed="rId13">
            <a:extLst/>
          </a:blip>
          <a:stretch>
            <a:fillRect/>
          </a:stretch>
        </p:blipFill>
        <p:spPr>
          <a:xfrm>
            <a:off x="761437" y="118650"/>
            <a:ext cx="1720800" cy="1642185"/>
          </a:xfrm>
          <a:prstGeom prst="rect">
            <a:avLst/>
          </a:prstGeom>
          <a:blipFill dpi="0" rotWithShape="1">
            <a:blip r:embed="rId14">
              <a:alphaModFix amt="0"/>
              <a:extLst>
                <a:ext uri="{28A0092B-C50C-407E-A947-70E740481C1C}">
                  <a14:useLocalDpi xmlns:a14="http://schemas.microsoft.com/office/drawing/2010/main" val="0"/>
                </a:ext>
              </a:extLst>
            </a:blip>
            <a:srcRect/>
            <a:tile tx="0" ty="0" sx="100000" sy="100000" flip="y" algn="tl"/>
          </a:blipFill>
        </p:spPr>
      </p:pic>
      <p:pic>
        <p:nvPicPr>
          <p:cNvPr id="15" name="Рисунок 14"/>
          <p:cNvPicPr>
            <a:picLocks noChangeAspect="1"/>
          </p:cNvPicPr>
          <p:nvPr userDrawn="1"/>
        </p:nvPicPr>
        <p:blipFill>
          <a:blip r:embed="rId15"/>
          <a:stretch>
            <a:fillRect/>
          </a:stretch>
        </p:blipFill>
        <p:spPr>
          <a:xfrm>
            <a:off x="5235306" y="79050"/>
            <a:ext cx="1721387" cy="1721386"/>
          </a:xfrm>
          <a:prstGeom prst="rect">
            <a:avLst/>
          </a:prstGeom>
          <a:blipFill dpi="0" rotWithShape="1">
            <a:blip r:embed="rId16" cstate="print">
              <a:alphaModFix amt="0"/>
              <a:extLst>
                <a:ext uri="{28A0092B-C50C-407E-A947-70E740481C1C}">
                  <a14:useLocalDpi xmlns:a14="http://schemas.microsoft.com/office/drawing/2010/main" val="0"/>
                </a:ext>
              </a:extLst>
            </a:blip>
            <a:srcRect/>
            <a:stretch>
              <a:fillRect/>
            </a:stretch>
          </a:blipFill>
        </p:spPr>
      </p:pic>
      <p:pic>
        <p:nvPicPr>
          <p:cNvPr id="16" name="Рисунок 15"/>
          <p:cNvPicPr>
            <a:picLocks noChangeAspect="1"/>
          </p:cNvPicPr>
          <p:nvPr userDrawn="1"/>
        </p:nvPicPr>
        <p:blipFill>
          <a:blip r:embed="rId17"/>
          <a:stretch>
            <a:fillRect/>
          </a:stretch>
        </p:blipFill>
        <p:spPr>
          <a:xfrm>
            <a:off x="9632999" y="259746"/>
            <a:ext cx="1720800" cy="1367622"/>
          </a:xfrm>
          <a:prstGeom prst="rect">
            <a:avLst/>
          </a:prstGeom>
          <a:blipFill>
            <a:blip r:embed="rId18" cstate="print">
              <a:alphaModFix amt="0"/>
              <a:extLst>
                <a:ext uri="{28A0092B-C50C-407E-A947-70E740481C1C}">
                  <a14:useLocalDpi xmlns:a14="http://schemas.microsoft.com/office/drawing/2010/main" val="0"/>
                </a:ext>
              </a:extLst>
            </a:blip>
            <a:stretch>
              <a:fillRect/>
            </a:stretch>
          </a:blipFill>
        </p:spPr>
      </p:pic>
    </p:spTree>
    <p:extLst>
      <p:ext uri="{BB962C8B-B14F-4D97-AF65-F5344CB8AC3E}">
        <p14:creationId xmlns:p14="http://schemas.microsoft.com/office/powerpoint/2010/main" val="384219745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transition spd="slow">
    <p:wipe dir="r"/>
  </p:transition>
  <p:timing>
    <p:tnLst>
      <p:par>
        <p:cTn id="1" dur="indefinite" restart="never" nodeType="tmRoot"/>
      </p:par>
    </p:tnLst>
  </p:timing>
  <p:hf sldNum="0" hdr="0" dt="0"/>
  <p:txStyles>
    <p:titleStyle>
      <a:lvl1pPr algn="l" defTabSz="914354"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2.png"/><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5.png"/><Relationship Id="rId2" Type="http://schemas.openxmlformats.org/officeDocument/2006/relationships/diagramData" Target="../diagrams/data2.xml"/><Relationship Id="rId1" Type="http://schemas.openxmlformats.org/officeDocument/2006/relationships/slideLayout" Target="../slideLayouts/slideLayout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16.png"/><Relationship Id="rId2" Type="http://schemas.openxmlformats.org/officeDocument/2006/relationships/diagramData" Target="../diagrams/data3.xml"/><Relationship Id="rId1" Type="http://schemas.openxmlformats.org/officeDocument/2006/relationships/slideLayout" Target="../slideLayouts/slideLayout9.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9.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9.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1" y="2492187"/>
            <a:ext cx="10515600" cy="1775013"/>
          </a:xfrm>
        </p:spPr>
        <p:txBody>
          <a:bodyPr/>
          <a:lstStyle/>
          <a:p>
            <a:pPr algn="ctr"/>
            <a:r>
              <a:rPr lang="en-US" cap="all" dirty="0">
                <a:solidFill>
                  <a:srgbClr val="A71E3B"/>
                </a:solidFill>
              </a:rPr>
              <a:t>Wine Destination Product Management</a:t>
            </a:r>
            <a:endParaRPr lang="uk-UA" cap="all" dirty="0"/>
          </a:p>
        </p:txBody>
      </p:sp>
      <p:sp>
        <p:nvSpPr>
          <p:cNvPr id="3" name="Текст 2"/>
          <p:cNvSpPr>
            <a:spLocks noGrp="1"/>
          </p:cNvSpPr>
          <p:nvPr>
            <p:ph type="body" idx="1"/>
          </p:nvPr>
        </p:nvSpPr>
        <p:spPr/>
        <p:txBody>
          <a:bodyPr>
            <a:normAutofit/>
          </a:bodyPr>
          <a:lstStyle/>
          <a:p>
            <a:pPr algn="ctr"/>
            <a:r>
              <a:rPr lang="en-US" b="1" cap="all" dirty="0" smtClean="0">
                <a:solidFill>
                  <a:srgbClr val="A71E3B"/>
                </a:solidFill>
              </a:rPr>
              <a:t>Part </a:t>
            </a:r>
            <a:r>
              <a:rPr lang="en-US" b="1" cap="all" dirty="0" smtClean="0">
                <a:solidFill>
                  <a:srgbClr val="A71E3B"/>
                </a:solidFill>
                <a:sym typeface="Symbol" panose="05050102010706020507" pitchFamily="18" charset="2"/>
              </a:rPr>
              <a:t></a:t>
            </a:r>
            <a:endParaRPr lang="en-US" b="1" cap="all" dirty="0">
              <a:solidFill>
                <a:srgbClr val="A71E3B"/>
              </a:solidFill>
              <a:sym typeface="Symbol" panose="05050102010706020507" pitchFamily="18" charset="2"/>
            </a:endParaRPr>
          </a:p>
          <a:p>
            <a:pPr algn="ctr"/>
            <a:r>
              <a:rPr lang="en-US" cap="all" dirty="0">
                <a:solidFill>
                  <a:srgbClr val="A71E3B"/>
                </a:solidFill>
              </a:rPr>
              <a:t>The choosing а development trajectory of </a:t>
            </a:r>
            <a:r>
              <a:rPr lang="en-US" cap="all" dirty="0" smtClean="0">
                <a:solidFill>
                  <a:srgbClr val="A71E3B"/>
                </a:solidFill>
              </a:rPr>
              <a:t>winery</a:t>
            </a:r>
            <a:r>
              <a:rPr lang="uk-UA" cap="all" dirty="0" smtClean="0">
                <a:solidFill>
                  <a:srgbClr val="A71E3B"/>
                </a:solidFill>
              </a:rPr>
              <a:t>.</a:t>
            </a:r>
          </a:p>
          <a:p>
            <a:pPr algn="ctr"/>
            <a:r>
              <a:rPr lang="en-US" cap="all" dirty="0" smtClean="0">
                <a:solidFill>
                  <a:srgbClr val="A71E3B"/>
                </a:solidFill>
              </a:rPr>
              <a:t>The </a:t>
            </a:r>
            <a:r>
              <a:rPr lang="en-US" cap="all" dirty="0">
                <a:solidFill>
                  <a:srgbClr val="A71E3B"/>
                </a:solidFill>
              </a:rPr>
              <a:t>transition of a wine consumer to a wine tourist</a:t>
            </a: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8480" y="1575177"/>
            <a:ext cx="6644640" cy="609600"/>
          </a:xfrm>
          <a:prstGeom prst="rect">
            <a:avLst/>
          </a:prstGeom>
        </p:spPr>
      </p:pic>
    </p:spTree>
    <p:extLst>
      <p:ext uri="{BB962C8B-B14F-4D97-AF65-F5344CB8AC3E}">
        <p14:creationId xmlns:p14="http://schemas.microsoft.com/office/powerpoint/2010/main" val="2348333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048870" y="3343481"/>
            <a:ext cx="10121153" cy="2456684"/>
          </a:xfrm>
        </p:spPr>
        <p:txBody>
          <a:bodyPr anchor="ctr">
            <a:normAutofit/>
          </a:bodyPr>
          <a:lstStyle/>
          <a:p>
            <a:pPr marL="358775" indent="-358775" algn="just">
              <a:lnSpc>
                <a:spcPct val="100000"/>
              </a:lnSpc>
            </a:pPr>
            <a:r>
              <a:rPr lang="en-US" b="1" dirty="0">
                <a:solidFill>
                  <a:srgbClr val="293A96"/>
                </a:solidFill>
              </a:rPr>
              <a:t>The ratio of tourist wishes and opportunities with tourist products and a range of services of a particular area determines the level of efficiency of the destination. </a:t>
            </a:r>
            <a:r>
              <a:rPr lang="en-US" dirty="0"/>
              <a:t>The efficiency of the destination development leads to its greater popularity and intensity of tourist flow.</a:t>
            </a:r>
          </a:p>
          <a:p>
            <a:pPr marL="358775" indent="-358775" algn="just">
              <a:lnSpc>
                <a:spcPct val="100000"/>
              </a:lnSpc>
            </a:pPr>
            <a:r>
              <a:rPr lang="en-US" dirty="0"/>
              <a:t>On the contrary, a narrow choice for the tourist services and tourist products, as well as wine products, leads to the homogeneity of the territories, does not give the territory the beauty of a tourist destination.</a:t>
            </a:r>
          </a:p>
          <a:p>
            <a:pPr marL="358775" indent="-358775" algn="just">
              <a:lnSpc>
                <a:spcPct val="100000"/>
              </a:lnSpc>
            </a:pPr>
            <a:r>
              <a:rPr lang="en-US" dirty="0"/>
              <a:t>Attractiveness or magnetization of the destination, i.e. </a:t>
            </a:r>
            <a:r>
              <a:rPr lang="en-US" b="1" dirty="0">
                <a:solidFill>
                  <a:srgbClr val="293A96"/>
                </a:solidFill>
              </a:rPr>
              <a:t>the territory, services and products that are attractive to tourists processes, their interactivity </a:t>
            </a:r>
            <a:r>
              <a:rPr lang="en-US" dirty="0"/>
              <a:t>― strengthens the socio-economic status of regions and countries.</a:t>
            </a:r>
          </a:p>
        </p:txBody>
      </p:sp>
      <p:sp>
        <p:nvSpPr>
          <p:cNvPr id="13" name="Нижний колонтитул 12"/>
          <p:cNvSpPr>
            <a:spLocks noGrp="1"/>
          </p:cNvSpPr>
          <p:nvPr>
            <p:ph type="ftr" sz="quarter" idx="11"/>
          </p:nvPr>
        </p:nvSpPr>
        <p:spPr/>
        <p:txBody>
          <a:bodyPr/>
          <a:lstStyle/>
          <a:p>
            <a:r>
              <a:rPr lang="en-US" cap="all" dirty="0" smtClean="0"/>
              <a:t>WINE DESTINATION PRODUCT MANAGEMENT</a:t>
            </a:r>
            <a:endParaRPr lang="uk-UA" cap="all" dirty="0"/>
          </a:p>
        </p:txBody>
      </p:sp>
      <p:sp>
        <p:nvSpPr>
          <p:cNvPr id="6" name="Заголовок 1"/>
          <p:cNvSpPr>
            <a:spLocks noGrp="1"/>
          </p:cNvSpPr>
          <p:nvPr>
            <p:ph type="title"/>
          </p:nvPr>
        </p:nvSpPr>
        <p:spPr>
          <a:xfrm>
            <a:off x="1048870" y="1675967"/>
            <a:ext cx="10121153" cy="583139"/>
          </a:xfrm>
          <a:solidFill>
            <a:srgbClr val="A71E3B"/>
          </a:solidFill>
          <a:ln>
            <a:noFill/>
          </a:ln>
        </p:spPr>
        <p:txBody>
          <a:bodyPr/>
          <a:lstStyle/>
          <a:p>
            <a:pPr algn="ctr"/>
            <a:r>
              <a:rPr lang="en-US" sz="3600" dirty="0">
                <a:solidFill>
                  <a:schemeClr val="bg1"/>
                </a:solidFill>
              </a:rPr>
              <a:t>Definition “Wine Destination” (cont’d)</a:t>
            </a:r>
          </a:p>
        </p:txBody>
      </p:sp>
      <p:sp>
        <p:nvSpPr>
          <p:cNvPr id="7" name="Прямоугольник 6"/>
          <p:cNvSpPr/>
          <p:nvPr/>
        </p:nvSpPr>
        <p:spPr>
          <a:xfrm>
            <a:off x="1048870" y="2478128"/>
            <a:ext cx="10130118" cy="646331"/>
          </a:xfrm>
          <a:prstGeom prst="rect">
            <a:avLst/>
          </a:prstGeom>
        </p:spPr>
        <p:txBody>
          <a:bodyPr wrap="square">
            <a:spAutoFit/>
          </a:bodyPr>
          <a:lstStyle/>
          <a:p>
            <a:pPr marL="285750" indent="-285750">
              <a:buFont typeface="Wingdings" panose="05000000000000000000" pitchFamily="2" charset="2"/>
              <a:buChar char="ü"/>
            </a:pPr>
            <a:r>
              <a:rPr lang="en-US" b="1" i="1" dirty="0">
                <a:solidFill>
                  <a:srgbClr val="A71E3B"/>
                </a:solidFill>
                <a:ea typeface="Georgia" panose="02040502050405020303" pitchFamily="18" charset="0"/>
                <a:cs typeface="Georgia" panose="02040502050405020303" pitchFamily="18" charset="0"/>
              </a:rPr>
              <a:t>Wine destinations within destinations - region, country, district, route, attraction, etc.</a:t>
            </a:r>
          </a:p>
        </p:txBody>
      </p:sp>
    </p:spTree>
    <p:extLst>
      <p:ext uri="{BB962C8B-B14F-4D97-AF65-F5344CB8AC3E}">
        <p14:creationId xmlns:p14="http://schemas.microsoft.com/office/powerpoint/2010/main" val="3300843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Нижний колонтитул 12"/>
          <p:cNvSpPr>
            <a:spLocks noGrp="1"/>
          </p:cNvSpPr>
          <p:nvPr>
            <p:ph type="ftr" sz="quarter" idx="11"/>
          </p:nvPr>
        </p:nvSpPr>
        <p:spPr/>
        <p:txBody>
          <a:bodyPr/>
          <a:lstStyle/>
          <a:p>
            <a:r>
              <a:rPr lang="en-US" cap="all" dirty="0" smtClean="0"/>
              <a:t>WINE DESTINATION PRODUCT MANAGEMENT</a:t>
            </a:r>
            <a:endParaRPr lang="uk-UA" cap="all" dirty="0"/>
          </a:p>
        </p:txBody>
      </p:sp>
      <p:pic>
        <p:nvPicPr>
          <p:cNvPr id="5" name="Рисунок 4"/>
          <p:cNvPicPr>
            <a:picLocks noChangeAspect="1"/>
          </p:cNvPicPr>
          <p:nvPr/>
        </p:nvPicPr>
        <p:blipFill>
          <a:blip r:embed="rId2"/>
          <a:stretch>
            <a:fillRect/>
          </a:stretch>
        </p:blipFill>
        <p:spPr>
          <a:xfrm>
            <a:off x="1048870" y="3751776"/>
            <a:ext cx="3358048" cy="2367014"/>
          </a:xfrm>
          <a:prstGeom prst="rect">
            <a:avLst/>
          </a:prstGeom>
        </p:spPr>
      </p:pic>
      <p:sp>
        <p:nvSpPr>
          <p:cNvPr id="6" name="Заголовок 1"/>
          <p:cNvSpPr>
            <a:spLocks noGrp="1"/>
          </p:cNvSpPr>
          <p:nvPr>
            <p:ph type="title"/>
          </p:nvPr>
        </p:nvSpPr>
        <p:spPr>
          <a:xfrm>
            <a:off x="1048870" y="1675967"/>
            <a:ext cx="10121153" cy="583139"/>
          </a:xfrm>
          <a:solidFill>
            <a:srgbClr val="A71E3B"/>
          </a:solidFill>
          <a:ln>
            <a:noFill/>
          </a:ln>
        </p:spPr>
        <p:txBody>
          <a:bodyPr/>
          <a:lstStyle/>
          <a:p>
            <a:pPr algn="ctr"/>
            <a:r>
              <a:rPr lang="en-US" sz="3600" dirty="0">
                <a:solidFill>
                  <a:schemeClr val="bg1"/>
                </a:solidFill>
              </a:rPr>
              <a:t>Definition “Wine Destination” (cont’d)</a:t>
            </a:r>
          </a:p>
        </p:txBody>
      </p:sp>
      <p:sp>
        <p:nvSpPr>
          <p:cNvPr id="7" name="Прямоугольник 6"/>
          <p:cNvSpPr/>
          <p:nvPr/>
        </p:nvSpPr>
        <p:spPr>
          <a:xfrm>
            <a:off x="1048870" y="2478128"/>
            <a:ext cx="10130118" cy="646331"/>
          </a:xfrm>
          <a:prstGeom prst="rect">
            <a:avLst/>
          </a:prstGeom>
        </p:spPr>
        <p:txBody>
          <a:bodyPr wrap="square">
            <a:spAutoFit/>
          </a:bodyPr>
          <a:lstStyle/>
          <a:p>
            <a:pPr marL="285750" indent="-285750">
              <a:buFont typeface="Wingdings" panose="05000000000000000000" pitchFamily="2" charset="2"/>
              <a:buChar char="ü"/>
            </a:pPr>
            <a:r>
              <a:rPr lang="en-US" b="1" i="1" dirty="0">
                <a:solidFill>
                  <a:srgbClr val="A71E3B"/>
                </a:solidFill>
                <a:ea typeface="Georgia" panose="02040502050405020303" pitchFamily="18" charset="0"/>
                <a:cs typeface="Georgia" panose="02040502050405020303" pitchFamily="18" charset="0"/>
              </a:rPr>
              <a:t>Wine destinations within destinations - region, country, district, route, attraction, etc.</a:t>
            </a:r>
          </a:p>
        </p:txBody>
      </p:sp>
      <p:sp>
        <p:nvSpPr>
          <p:cNvPr id="2" name="Скругленная прямоугольная выноска 1"/>
          <p:cNvSpPr/>
          <p:nvPr/>
        </p:nvSpPr>
        <p:spPr>
          <a:xfrm>
            <a:off x="4473387" y="3542201"/>
            <a:ext cx="3567953" cy="2679305"/>
          </a:xfrm>
          <a:prstGeom prst="wedgeRoundRectCallout">
            <a:avLst>
              <a:gd name="adj1" fmla="val -51679"/>
              <a:gd name="adj2" fmla="val -29387"/>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000" b="1" dirty="0" smtClean="0">
                <a:solidFill>
                  <a:schemeClr val="tx1"/>
                </a:solidFill>
              </a:rPr>
              <a:t>The </a:t>
            </a:r>
            <a:r>
              <a:rPr lang="en-US" sz="1000" b="1" dirty="0">
                <a:solidFill>
                  <a:schemeClr val="tx1"/>
                </a:solidFill>
              </a:rPr>
              <a:t>4th UNWTO Global Conference on Wine </a:t>
            </a:r>
            <a:r>
              <a:rPr lang="en-US" sz="1000" b="1" dirty="0" smtClean="0">
                <a:solidFill>
                  <a:schemeClr val="tx1"/>
                </a:solidFill>
              </a:rPr>
              <a:t>Tourism, 2019:</a:t>
            </a:r>
          </a:p>
          <a:p>
            <a:pPr algn="ctr"/>
            <a:r>
              <a:rPr lang="ru-RU" sz="1000" dirty="0" smtClean="0">
                <a:solidFill>
                  <a:schemeClr val="tx1"/>
                </a:solidFill>
              </a:rPr>
              <a:t>“</a:t>
            </a:r>
            <a:r>
              <a:rPr lang="en-US" sz="1000" dirty="0">
                <a:solidFill>
                  <a:schemeClr val="tx1"/>
                </a:solidFill>
              </a:rPr>
              <a:t>Home to numbers of Chile’s most famous wines, the region's desirable terroir, combined with persistent, focused marketing have successfully launched </a:t>
            </a:r>
            <a:r>
              <a:rPr lang="en-US" sz="1000" dirty="0" err="1">
                <a:solidFill>
                  <a:schemeClr val="tx1"/>
                </a:solidFill>
              </a:rPr>
              <a:t>Colchagua</a:t>
            </a:r>
            <a:r>
              <a:rPr lang="en-US" sz="1000" dirty="0">
                <a:solidFill>
                  <a:schemeClr val="tx1"/>
                </a:solidFill>
              </a:rPr>
              <a:t> Valley to the level of international acclaim. In terms of innovation, independent winemakers across Chile continue challenging the norms of more traditional winemaking, from creating new blends and resurrecting old grapes to implementing dry and organic, biodynamic farming practices</a:t>
            </a:r>
            <a:r>
              <a:rPr lang="en-US" sz="1000" dirty="0" smtClean="0">
                <a:solidFill>
                  <a:schemeClr val="tx1"/>
                </a:solidFill>
              </a:rPr>
              <a:t>.”</a:t>
            </a:r>
          </a:p>
          <a:p>
            <a:pPr algn="ctr"/>
            <a:endParaRPr lang="ru-RU" sz="500" dirty="0" smtClean="0">
              <a:solidFill>
                <a:srgbClr val="293A96"/>
              </a:solidFill>
            </a:endParaRPr>
          </a:p>
          <a:p>
            <a:pPr algn="ctr"/>
            <a:r>
              <a:rPr lang="en-US" sz="800" b="1" dirty="0" smtClean="0">
                <a:solidFill>
                  <a:srgbClr val="293A96"/>
                </a:solidFill>
              </a:rPr>
              <a:t>Link </a:t>
            </a:r>
            <a:r>
              <a:rPr lang="en-US" sz="800" b="1" dirty="0">
                <a:solidFill>
                  <a:srgbClr val="293A96"/>
                </a:solidFill>
              </a:rPr>
              <a:t>and Learn more</a:t>
            </a:r>
          </a:p>
          <a:p>
            <a:pPr algn="ctr"/>
            <a:r>
              <a:rPr lang="en-US" sz="800" dirty="0" smtClean="0">
                <a:solidFill>
                  <a:srgbClr val="293A96"/>
                </a:solidFill>
              </a:rPr>
              <a:t>https</a:t>
            </a:r>
            <a:r>
              <a:rPr lang="en-US" sz="800" dirty="0">
                <a:solidFill>
                  <a:srgbClr val="293A96"/>
                </a:solidFill>
              </a:rPr>
              <a:t>://www.gochile.cl/en/tours/colchagua-vall</a:t>
            </a:r>
          </a:p>
          <a:p>
            <a:pPr algn="ctr"/>
            <a:r>
              <a:rPr lang="en-US" sz="800" dirty="0">
                <a:solidFill>
                  <a:srgbClr val="293A96"/>
                </a:solidFill>
              </a:rPr>
              <a:t>ey-wine-route.htm</a:t>
            </a:r>
          </a:p>
          <a:p>
            <a:pPr algn="ctr"/>
            <a:r>
              <a:rPr lang="en-US" sz="800" dirty="0">
                <a:solidFill>
                  <a:srgbClr val="293A96"/>
                </a:solidFill>
              </a:rPr>
              <a:t>https://www.chile.travel/en/uncategorized/win</a:t>
            </a:r>
          </a:p>
          <a:p>
            <a:pPr algn="ctr"/>
            <a:r>
              <a:rPr lang="en-US" sz="800" dirty="0">
                <a:solidFill>
                  <a:srgbClr val="293A96"/>
                </a:solidFill>
              </a:rPr>
              <a:t>e-tours-in-chile-tasting-2</a:t>
            </a:r>
            <a:r>
              <a:rPr lang="en-US" sz="800" dirty="0" smtClean="0">
                <a:solidFill>
                  <a:srgbClr val="293A96"/>
                </a:solidFill>
              </a:rPr>
              <a:t>/</a:t>
            </a:r>
          </a:p>
        </p:txBody>
      </p:sp>
      <p:sp>
        <p:nvSpPr>
          <p:cNvPr id="9" name="Прямоугольник 8"/>
          <p:cNvSpPr/>
          <p:nvPr/>
        </p:nvSpPr>
        <p:spPr>
          <a:xfrm>
            <a:off x="1048870" y="3105445"/>
            <a:ext cx="4075155" cy="369332"/>
          </a:xfrm>
          <a:prstGeom prst="rect">
            <a:avLst/>
          </a:prstGeom>
        </p:spPr>
        <p:txBody>
          <a:bodyPr wrap="none">
            <a:spAutoFit/>
          </a:bodyPr>
          <a:lstStyle/>
          <a:p>
            <a:pPr algn="ctr"/>
            <a:r>
              <a:rPr lang="en-US" cap="all" dirty="0">
                <a:solidFill>
                  <a:srgbClr val="293A97"/>
                </a:solidFill>
              </a:rPr>
              <a:t>real cases and best practices</a:t>
            </a:r>
            <a:endParaRPr lang="uk-UA" cap="all" dirty="0">
              <a:solidFill>
                <a:srgbClr val="293A97"/>
              </a:solidFill>
            </a:endParaRPr>
          </a:p>
        </p:txBody>
      </p:sp>
      <p:sp>
        <p:nvSpPr>
          <p:cNvPr id="10" name="Стрелка вправо 9"/>
          <p:cNvSpPr/>
          <p:nvPr/>
        </p:nvSpPr>
        <p:spPr>
          <a:xfrm>
            <a:off x="8107809" y="4642142"/>
            <a:ext cx="515472" cy="546847"/>
          </a:xfrm>
          <a:prstGeom prst="rightArrow">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1" name="Скругленный прямоугольник 10"/>
          <p:cNvSpPr/>
          <p:nvPr/>
        </p:nvSpPr>
        <p:spPr>
          <a:xfrm>
            <a:off x="8623281" y="3542201"/>
            <a:ext cx="2555708" cy="267930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b="1" dirty="0" smtClean="0"/>
              <a:t>Key elements of</a:t>
            </a:r>
            <a:r>
              <a:rPr lang="ru-RU" sz="1200" b="1" dirty="0" smtClean="0"/>
              <a:t> </a:t>
            </a:r>
            <a:r>
              <a:rPr lang="en-US" sz="1200" b="1" dirty="0" smtClean="0"/>
              <a:t>Success</a:t>
            </a:r>
            <a:r>
              <a:rPr lang="ru-RU" sz="1200" b="1" dirty="0" smtClean="0"/>
              <a:t>:</a:t>
            </a:r>
          </a:p>
          <a:p>
            <a:pPr algn="ctr"/>
            <a:endParaRPr lang="ru-RU" sz="1200" dirty="0"/>
          </a:p>
          <a:p>
            <a:pPr marL="358775" indent="-358775" algn="just"/>
            <a:r>
              <a:rPr lang="en-US" sz="1200" dirty="0" smtClean="0"/>
              <a:t>Creation </a:t>
            </a:r>
            <a:r>
              <a:rPr lang="en-US" sz="1200" dirty="0"/>
              <a:t>of strong and stable governance models: </a:t>
            </a:r>
            <a:r>
              <a:rPr lang="en-US" sz="1200" dirty="0" smtClean="0"/>
              <a:t>public, private, public ownership</a:t>
            </a:r>
            <a:endParaRPr lang="ru-RU" sz="1200" dirty="0" smtClean="0"/>
          </a:p>
          <a:p>
            <a:pPr marL="358775" indent="-358775" algn="just"/>
            <a:r>
              <a:rPr lang="en-US" sz="1200" dirty="0" smtClean="0"/>
              <a:t>Creation of territory </a:t>
            </a:r>
            <a:r>
              <a:rPr lang="en-US" sz="1200" dirty="0"/>
              <a:t>and destination branding</a:t>
            </a:r>
            <a:endParaRPr lang="ru-RU" sz="1200" dirty="0"/>
          </a:p>
          <a:p>
            <a:pPr marL="358775" indent="-358775" algn="just"/>
            <a:r>
              <a:rPr lang="en-US" sz="1200" dirty="0" smtClean="0"/>
              <a:t>Using </a:t>
            </a:r>
            <a:r>
              <a:rPr lang="en-US" sz="1200" dirty="0"/>
              <a:t>the "Go Digital" model: everything happens in tourism on mobile devices </a:t>
            </a:r>
            <a:r>
              <a:rPr lang="en-US" sz="1200" dirty="0" smtClean="0"/>
              <a:t>(marketing</a:t>
            </a:r>
            <a:r>
              <a:rPr lang="en-US" sz="1200" dirty="0"/>
              <a:t>, sales, loyalty, destination </a:t>
            </a:r>
            <a:r>
              <a:rPr lang="en-US" sz="1200" dirty="0" smtClean="0"/>
              <a:t>image, incl.)</a:t>
            </a:r>
            <a:endParaRPr lang="en-US" sz="1200" dirty="0"/>
          </a:p>
        </p:txBody>
      </p:sp>
    </p:spTree>
    <p:extLst>
      <p:ext uri="{BB962C8B-B14F-4D97-AF65-F5344CB8AC3E}">
        <p14:creationId xmlns:p14="http://schemas.microsoft.com/office/powerpoint/2010/main" val="1626984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2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048870" y="2850776"/>
            <a:ext cx="10121153" cy="3018214"/>
          </a:xfrm>
        </p:spPr>
        <p:txBody>
          <a:bodyPr vert="horz" lIns="91440" tIns="45720" rIns="91440" bIns="45720" rtlCol="0" anchor="ctr">
            <a:normAutofit/>
          </a:bodyPr>
          <a:lstStyle/>
          <a:p>
            <a:pPr marL="358775" indent="-358775" algn="just">
              <a:lnSpc>
                <a:spcPct val="100000"/>
              </a:lnSpc>
            </a:pPr>
            <a:r>
              <a:rPr lang="en-US" b="1" dirty="0">
                <a:solidFill>
                  <a:srgbClr val="293A96"/>
                </a:solidFill>
              </a:rPr>
              <a:t>Destination management </a:t>
            </a:r>
            <a:r>
              <a:rPr lang="en-US" dirty="0"/>
              <a:t>in wine tourism has a successful historical experience. In most countries of the world, the managerial function is performed by associations (</a:t>
            </a:r>
            <a:r>
              <a:rPr lang="en-US" b="1" dirty="0">
                <a:solidFill>
                  <a:srgbClr val="293A96"/>
                </a:solidFill>
              </a:rPr>
              <a:t>including associations of wine producers or tourist representatives</a:t>
            </a:r>
            <a:r>
              <a:rPr lang="en-US" dirty="0"/>
              <a:t>), national and regional organizations for the management of tourist destinations.</a:t>
            </a:r>
            <a:endParaRPr lang="uk-UA" dirty="0"/>
          </a:p>
          <a:p>
            <a:pPr marL="358775" indent="-358775" algn="just">
              <a:lnSpc>
                <a:spcPct val="100000"/>
              </a:lnSpc>
            </a:pPr>
            <a:r>
              <a:rPr lang="en-US" dirty="0"/>
              <a:t>Of course, each business can decide independently to preserve and increase the existing tourist potential around, to provide the necessary conditions for the organization of tourist services. But to intensify the improvement of the quality of services on a large scale, </a:t>
            </a:r>
            <a:r>
              <a:rPr lang="en-US" b="1" dirty="0">
                <a:solidFill>
                  <a:srgbClr val="293A96"/>
                </a:solidFill>
              </a:rPr>
              <a:t>to obtain a synergistic (maximum) effect </a:t>
            </a:r>
            <a:r>
              <a:rPr lang="en-US" dirty="0"/>
              <a:t>from the satisfaction of tourists is possible only with the coordination of actions of other participants in the development of destinations.</a:t>
            </a:r>
            <a:endParaRPr lang="ru-RU" dirty="0"/>
          </a:p>
        </p:txBody>
      </p:sp>
      <p:sp>
        <p:nvSpPr>
          <p:cNvPr id="13" name="Нижний колонтитул 12"/>
          <p:cNvSpPr>
            <a:spLocks noGrp="1"/>
          </p:cNvSpPr>
          <p:nvPr>
            <p:ph type="ftr" sz="quarter" idx="11"/>
          </p:nvPr>
        </p:nvSpPr>
        <p:spPr/>
        <p:txBody>
          <a:bodyPr/>
          <a:lstStyle/>
          <a:p>
            <a:r>
              <a:rPr lang="en-US" smtClean="0"/>
              <a:t>WINE DESTINATION PRODUCT MANAGEMENT</a:t>
            </a:r>
            <a:endParaRPr lang="uk-UA" dirty="0"/>
          </a:p>
        </p:txBody>
      </p:sp>
      <p:sp>
        <p:nvSpPr>
          <p:cNvPr id="6" name="Заголовок 1"/>
          <p:cNvSpPr>
            <a:spLocks noGrp="1"/>
          </p:cNvSpPr>
          <p:nvPr>
            <p:ph type="title"/>
          </p:nvPr>
        </p:nvSpPr>
        <p:spPr>
          <a:xfrm>
            <a:off x="1048870" y="1675967"/>
            <a:ext cx="10121153" cy="583139"/>
          </a:xfrm>
          <a:solidFill>
            <a:srgbClr val="A71E3B"/>
          </a:solidFill>
          <a:ln>
            <a:noFill/>
          </a:ln>
        </p:spPr>
        <p:txBody>
          <a:bodyPr/>
          <a:lstStyle/>
          <a:p>
            <a:pPr algn="ctr"/>
            <a:r>
              <a:rPr lang="en-US" sz="3600" dirty="0">
                <a:solidFill>
                  <a:schemeClr val="bg1"/>
                </a:solidFill>
              </a:rPr>
              <a:t>Definition “Wine Destination” (cont’d)</a:t>
            </a:r>
          </a:p>
        </p:txBody>
      </p:sp>
      <p:sp>
        <p:nvSpPr>
          <p:cNvPr id="7" name="Прямоугольник 6"/>
          <p:cNvSpPr/>
          <p:nvPr/>
        </p:nvSpPr>
        <p:spPr>
          <a:xfrm>
            <a:off x="1048870" y="2363412"/>
            <a:ext cx="5051383" cy="369332"/>
          </a:xfrm>
          <a:prstGeom prst="rect">
            <a:avLst/>
          </a:prstGeom>
        </p:spPr>
        <p:txBody>
          <a:bodyPr wrap="none">
            <a:spAutoFit/>
          </a:bodyPr>
          <a:lstStyle/>
          <a:p>
            <a:pPr marL="285750" indent="-285750">
              <a:buFont typeface="Wingdings" panose="05000000000000000000" pitchFamily="2" charset="2"/>
              <a:buChar char="ü"/>
            </a:pPr>
            <a:r>
              <a:rPr lang="en-US" b="1" i="1" dirty="0">
                <a:solidFill>
                  <a:srgbClr val="A71E3B"/>
                </a:solidFill>
                <a:ea typeface="Georgia" panose="02040502050405020303" pitchFamily="18" charset="0"/>
                <a:cs typeface="Georgia" panose="02040502050405020303" pitchFamily="18" charset="0"/>
              </a:rPr>
              <a:t>Key stakeholders of wine destinations</a:t>
            </a:r>
            <a:endParaRPr lang="uk-UA" b="1" i="1" dirty="0">
              <a:solidFill>
                <a:srgbClr val="A71E3B"/>
              </a:solidFill>
              <a:ea typeface="Georgia" panose="02040502050405020303" pitchFamily="18" charset="0"/>
              <a:cs typeface="Georgia" panose="02040502050405020303" pitchFamily="18" charset="0"/>
            </a:endParaRPr>
          </a:p>
        </p:txBody>
      </p:sp>
    </p:spTree>
    <p:extLst>
      <p:ext uri="{BB962C8B-B14F-4D97-AF65-F5344CB8AC3E}">
        <p14:creationId xmlns:p14="http://schemas.microsoft.com/office/powerpoint/2010/main" val="3479848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Нижний колонтитул 12"/>
          <p:cNvSpPr>
            <a:spLocks noGrp="1"/>
          </p:cNvSpPr>
          <p:nvPr>
            <p:ph type="ftr" sz="quarter" idx="11"/>
          </p:nvPr>
        </p:nvSpPr>
        <p:spPr/>
        <p:txBody>
          <a:bodyPr/>
          <a:lstStyle/>
          <a:p>
            <a:r>
              <a:rPr lang="en-US" smtClean="0"/>
              <a:t>WINE DESTINATION PRODUCT MANAGEMENT</a:t>
            </a:r>
            <a:endParaRPr lang="uk-UA" dirty="0"/>
          </a:p>
        </p:txBody>
      </p:sp>
      <p:pic>
        <p:nvPicPr>
          <p:cNvPr id="5" name="Рисунок 4"/>
          <p:cNvPicPr>
            <a:picLocks noChangeAspect="1"/>
          </p:cNvPicPr>
          <p:nvPr/>
        </p:nvPicPr>
        <p:blipFill>
          <a:blip r:embed="rId2"/>
          <a:stretch>
            <a:fillRect/>
          </a:stretch>
        </p:blipFill>
        <p:spPr>
          <a:xfrm>
            <a:off x="1048870" y="3556281"/>
            <a:ext cx="2364273" cy="1958607"/>
          </a:xfrm>
          <a:prstGeom prst="rect">
            <a:avLst/>
          </a:prstGeom>
        </p:spPr>
      </p:pic>
      <p:sp>
        <p:nvSpPr>
          <p:cNvPr id="6" name="Заголовок 1"/>
          <p:cNvSpPr>
            <a:spLocks noGrp="1"/>
          </p:cNvSpPr>
          <p:nvPr>
            <p:ph type="title"/>
          </p:nvPr>
        </p:nvSpPr>
        <p:spPr>
          <a:xfrm>
            <a:off x="1048870" y="1675967"/>
            <a:ext cx="10121153" cy="583139"/>
          </a:xfrm>
          <a:solidFill>
            <a:srgbClr val="A71E3B"/>
          </a:solidFill>
          <a:ln>
            <a:noFill/>
          </a:ln>
        </p:spPr>
        <p:txBody>
          <a:bodyPr/>
          <a:lstStyle/>
          <a:p>
            <a:pPr algn="ctr"/>
            <a:r>
              <a:rPr lang="en-US" sz="3600" dirty="0">
                <a:solidFill>
                  <a:schemeClr val="bg1"/>
                </a:solidFill>
              </a:rPr>
              <a:t>Definition “Wine Destination” (cont’d)</a:t>
            </a:r>
          </a:p>
        </p:txBody>
      </p:sp>
      <p:sp>
        <p:nvSpPr>
          <p:cNvPr id="3" name="Скругленная прямоугольная выноска 2"/>
          <p:cNvSpPr/>
          <p:nvPr/>
        </p:nvSpPr>
        <p:spPr>
          <a:xfrm>
            <a:off x="3666566" y="3338142"/>
            <a:ext cx="7431740" cy="2757857"/>
          </a:xfrm>
          <a:prstGeom prst="wedgeRoundRectCallout">
            <a:avLst>
              <a:gd name="adj1" fmla="val -53760"/>
              <a:gd name="adj2" fmla="val -9771"/>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000" b="1" dirty="0">
                <a:solidFill>
                  <a:schemeClr val="tx1"/>
                </a:solidFill>
              </a:rPr>
              <a:t>Classic </a:t>
            </a:r>
            <a:r>
              <a:rPr lang="en-US" sz="1000" b="1" dirty="0">
                <a:solidFill>
                  <a:srgbClr val="A71E3B"/>
                </a:solidFill>
              </a:rPr>
              <a:t>New Zealand </a:t>
            </a:r>
            <a:r>
              <a:rPr lang="en-US" sz="1000" b="1" dirty="0">
                <a:solidFill>
                  <a:schemeClr val="tx1"/>
                </a:solidFill>
              </a:rPr>
              <a:t>Wine </a:t>
            </a:r>
            <a:r>
              <a:rPr lang="en-US" sz="1000" b="1" dirty="0" smtClean="0">
                <a:solidFill>
                  <a:schemeClr val="tx1"/>
                </a:solidFill>
              </a:rPr>
              <a:t>Trail</a:t>
            </a:r>
          </a:p>
          <a:p>
            <a:pPr algn="ctr"/>
            <a:r>
              <a:rPr lang="en-US" sz="1000" dirty="0" err="1" smtClean="0">
                <a:solidFill>
                  <a:schemeClr val="tx1"/>
                </a:solidFill>
              </a:rPr>
              <a:t>i</a:t>
            </a:r>
            <a:r>
              <a:rPr lang="en-US" sz="1000" dirty="0" smtClean="0">
                <a:solidFill>
                  <a:schemeClr val="tx1"/>
                </a:solidFill>
              </a:rPr>
              <a:t>-SITE is </a:t>
            </a:r>
            <a:r>
              <a:rPr lang="en-US" sz="1000" b="1" dirty="0" smtClean="0">
                <a:solidFill>
                  <a:schemeClr val="tx1"/>
                </a:solidFill>
              </a:rPr>
              <a:t>New Zealand</a:t>
            </a:r>
            <a:r>
              <a:rPr lang="en-US" sz="1000" dirty="0" smtClean="0">
                <a:solidFill>
                  <a:schemeClr val="tx1"/>
                </a:solidFill>
              </a:rPr>
              <a:t>'s official visitor information network with over 60 </a:t>
            </a:r>
            <a:r>
              <a:rPr lang="en-US" sz="1000" dirty="0" err="1" smtClean="0">
                <a:solidFill>
                  <a:schemeClr val="tx1"/>
                </a:solidFill>
              </a:rPr>
              <a:t>i</a:t>
            </a:r>
            <a:r>
              <a:rPr lang="en-US" sz="1000" dirty="0">
                <a:solidFill>
                  <a:schemeClr val="tx1"/>
                </a:solidFill>
              </a:rPr>
              <a:t>-SITEs nationwide. The website features a database of tourism industry operators in New Zealand. The following types of businesses appear on newzealand.com: accommodation, activities &amp; tours, online booking,  travel agents and airlines, visitor information services</a:t>
            </a:r>
            <a:r>
              <a:rPr lang="en-US" sz="1000" dirty="0" smtClean="0">
                <a:solidFill>
                  <a:schemeClr val="tx1"/>
                </a:solidFill>
              </a:rPr>
              <a:t>.</a:t>
            </a:r>
          </a:p>
          <a:p>
            <a:pPr algn="ctr"/>
            <a:r>
              <a:rPr lang="en-US" sz="1000" b="1" dirty="0" smtClean="0">
                <a:solidFill>
                  <a:schemeClr val="tx1"/>
                </a:solidFill>
              </a:rPr>
              <a:t>Offers </a:t>
            </a:r>
            <a:r>
              <a:rPr lang="en-US" sz="1000" b="1" dirty="0">
                <a:solidFill>
                  <a:schemeClr val="tx1"/>
                </a:solidFill>
              </a:rPr>
              <a:t>for wine </a:t>
            </a:r>
            <a:r>
              <a:rPr lang="en-US" sz="1000" b="1" dirty="0" smtClean="0">
                <a:solidFill>
                  <a:schemeClr val="tx1"/>
                </a:solidFill>
              </a:rPr>
              <a:t>tourists:</a:t>
            </a:r>
            <a:r>
              <a:rPr lang="en-US" sz="1000" dirty="0">
                <a:solidFill>
                  <a:schemeClr val="tx1"/>
                </a:solidFill>
              </a:rPr>
              <a:t> </a:t>
            </a:r>
            <a:r>
              <a:rPr lang="en-US" sz="1000" dirty="0" smtClean="0">
                <a:solidFill>
                  <a:schemeClr val="tx1"/>
                </a:solidFill>
              </a:rPr>
              <a:t>the </a:t>
            </a:r>
            <a:r>
              <a:rPr lang="en-US" sz="1000" dirty="0">
                <a:solidFill>
                  <a:schemeClr val="tx1"/>
                </a:solidFill>
              </a:rPr>
              <a:t>Marlborough Wine &amp; Food </a:t>
            </a:r>
            <a:r>
              <a:rPr lang="en-US" sz="1000" dirty="0" smtClean="0">
                <a:solidFill>
                  <a:schemeClr val="tx1"/>
                </a:solidFill>
              </a:rPr>
              <a:t>Festival,</a:t>
            </a:r>
            <a:endParaRPr lang="en-US" sz="1000" dirty="0">
              <a:solidFill>
                <a:schemeClr val="tx1"/>
              </a:solidFill>
            </a:endParaRPr>
          </a:p>
          <a:p>
            <a:pPr algn="ctr"/>
            <a:r>
              <a:rPr lang="en-US" sz="1000" dirty="0" smtClean="0">
                <a:solidFill>
                  <a:schemeClr val="tx1"/>
                </a:solidFill>
              </a:rPr>
              <a:t>Vineyard Tour</a:t>
            </a:r>
            <a:r>
              <a:rPr lang="en-US" sz="1000" dirty="0">
                <a:solidFill>
                  <a:schemeClr val="tx1"/>
                </a:solidFill>
              </a:rPr>
              <a:t>s, Tasting, Winery Lunch Tours, Lunch Wine </a:t>
            </a:r>
            <a:r>
              <a:rPr lang="en-US" sz="1000" dirty="0" smtClean="0">
                <a:solidFill>
                  <a:schemeClr val="tx1"/>
                </a:solidFill>
              </a:rPr>
              <a:t>Tours</a:t>
            </a:r>
          </a:p>
          <a:p>
            <a:pPr algn="ctr"/>
            <a:r>
              <a:rPr lang="en-US" sz="1000" b="1" dirty="0" smtClean="0">
                <a:solidFill>
                  <a:srgbClr val="293A96"/>
                </a:solidFill>
              </a:rPr>
              <a:t>Link and Learn more</a:t>
            </a:r>
          </a:p>
          <a:p>
            <a:pPr algn="ctr"/>
            <a:r>
              <a:rPr lang="en-US" sz="1000" dirty="0" smtClean="0">
                <a:solidFill>
                  <a:srgbClr val="293A96"/>
                </a:solidFill>
              </a:rPr>
              <a:t>https://www.newzealand.com/int/feature/class</a:t>
            </a:r>
          </a:p>
          <a:p>
            <a:pPr algn="ctr"/>
            <a:r>
              <a:rPr lang="en-US" sz="1000" dirty="0" err="1" smtClean="0">
                <a:solidFill>
                  <a:srgbClr val="293A96"/>
                </a:solidFill>
              </a:rPr>
              <a:t>ic</a:t>
            </a:r>
            <a:r>
              <a:rPr lang="en-US" sz="1000" dirty="0" smtClean="0">
                <a:solidFill>
                  <a:srgbClr val="293A96"/>
                </a:solidFill>
              </a:rPr>
              <a:t>-new-</a:t>
            </a:r>
            <a:r>
              <a:rPr lang="en-US" sz="1000" dirty="0" err="1" smtClean="0">
                <a:solidFill>
                  <a:srgbClr val="293A96"/>
                </a:solidFill>
              </a:rPr>
              <a:t>zealand</a:t>
            </a:r>
            <a:r>
              <a:rPr lang="en-US" sz="1000" dirty="0" smtClean="0">
                <a:solidFill>
                  <a:srgbClr val="293A96"/>
                </a:solidFill>
              </a:rPr>
              <a:t>-wine-trail-itinerary/</a:t>
            </a:r>
          </a:p>
          <a:p>
            <a:pPr algn="ctr"/>
            <a:r>
              <a:rPr lang="en-US" sz="1000" dirty="0">
                <a:solidFill>
                  <a:srgbClr val="293A96"/>
                </a:solidFill>
              </a:rPr>
              <a:t>https://alpinewinetours.co.nz/dinner-tour/</a:t>
            </a:r>
            <a:endParaRPr lang="en-US" sz="1000" dirty="0" smtClean="0">
              <a:solidFill>
                <a:srgbClr val="293A96"/>
              </a:solidFill>
            </a:endParaRPr>
          </a:p>
          <a:p>
            <a:pPr algn="ctr"/>
            <a:endParaRPr lang="en-US" sz="500" b="1" dirty="0" smtClean="0">
              <a:solidFill>
                <a:schemeClr val="tx1"/>
              </a:solidFill>
            </a:endParaRPr>
          </a:p>
          <a:p>
            <a:pPr algn="ctr"/>
            <a:r>
              <a:rPr lang="en-US" sz="1000" b="1" dirty="0">
                <a:solidFill>
                  <a:schemeClr val="tx1"/>
                </a:solidFill>
              </a:rPr>
              <a:t>Valais Wine Trail </a:t>
            </a:r>
            <a:r>
              <a:rPr lang="en-US" sz="1000" b="1" dirty="0" smtClean="0">
                <a:solidFill>
                  <a:schemeClr val="tx1"/>
                </a:solidFill>
              </a:rPr>
              <a:t>(</a:t>
            </a:r>
            <a:r>
              <a:rPr lang="en-US" sz="1000" b="1" dirty="0">
                <a:solidFill>
                  <a:srgbClr val="A71E3B"/>
                </a:solidFill>
              </a:rPr>
              <a:t>Switzerland</a:t>
            </a:r>
            <a:r>
              <a:rPr lang="en-US" sz="1000" b="1" dirty="0" smtClean="0">
                <a:solidFill>
                  <a:schemeClr val="tx1"/>
                </a:solidFill>
              </a:rPr>
              <a:t>)</a:t>
            </a:r>
          </a:p>
          <a:p>
            <a:pPr algn="ctr"/>
            <a:r>
              <a:rPr lang="en-US" sz="1000" dirty="0" smtClean="0">
                <a:solidFill>
                  <a:schemeClr val="tx1"/>
                </a:solidFill>
              </a:rPr>
              <a:t>It was </a:t>
            </a:r>
            <a:r>
              <a:rPr lang="en-US" sz="1000" dirty="0">
                <a:solidFill>
                  <a:schemeClr val="tx1"/>
                </a:solidFill>
              </a:rPr>
              <a:t>completed in 2007. The Wine Trail consists of </a:t>
            </a:r>
            <a:r>
              <a:rPr lang="en-US" sz="1000" dirty="0" smtClean="0">
                <a:solidFill>
                  <a:schemeClr val="tx1"/>
                </a:solidFill>
              </a:rPr>
              <a:t>66km </a:t>
            </a:r>
            <a:r>
              <a:rPr lang="en-US" sz="1000" dirty="0">
                <a:solidFill>
                  <a:schemeClr val="tx1"/>
                </a:solidFill>
              </a:rPr>
              <a:t>of hiking trails, graded roads, and some sections of paved </a:t>
            </a:r>
            <a:r>
              <a:rPr lang="en-US" sz="1000" dirty="0" smtClean="0">
                <a:solidFill>
                  <a:schemeClr val="tx1"/>
                </a:solidFill>
              </a:rPr>
              <a:t>road, and </a:t>
            </a:r>
            <a:r>
              <a:rPr lang="en-US" sz="1000" dirty="0">
                <a:solidFill>
                  <a:schemeClr val="tx1"/>
                </a:solidFill>
              </a:rPr>
              <a:t>the Wine and Vineyard Museum. Part of the Wine Trail is featured on other tours (for example, Cheese, Chocolate and the Scenic Alps tour</a:t>
            </a:r>
            <a:r>
              <a:rPr lang="en-US" sz="1000" dirty="0" smtClean="0">
                <a:solidFill>
                  <a:schemeClr val="tx1"/>
                </a:solidFill>
              </a:rPr>
              <a:t>). </a:t>
            </a:r>
          </a:p>
          <a:p>
            <a:pPr algn="ctr"/>
            <a:r>
              <a:rPr lang="en-US" sz="1000" b="1" dirty="0">
                <a:solidFill>
                  <a:schemeClr val="tx1"/>
                </a:solidFill>
              </a:rPr>
              <a:t>Offers for wine </a:t>
            </a:r>
            <a:r>
              <a:rPr lang="en-US" sz="1000" b="1" dirty="0" smtClean="0">
                <a:solidFill>
                  <a:schemeClr val="tx1"/>
                </a:solidFill>
              </a:rPr>
              <a:t>tourists</a:t>
            </a:r>
            <a:r>
              <a:rPr lang="en-US" sz="1000" dirty="0">
                <a:solidFill>
                  <a:schemeClr val="tx1"/>
                </a:solidFill>
              </a:rPr>
              <a:t>: </a:t>
            </a:r>
            <a:r>
              <a:rPr lang="en-US" sz="1000" dirty="0" smtClean="0">
                <a:solidFill>
                  <a:schemeClr val="tx1"/>
                </a:solidFill>
              </a:rPr>
              <a:t>Hiking </a:t>
            </a:r>
            <a:r>
              <a:rPr lang="en-US" sz="1000" dirty="0">
                <a:solidFill>
                  <a:schemeClr val="tx1"/>
                </a:solidFill>
              </a:rPr>
              <a:t>and </a:t>
            </a:r>
            <a:r>
              <a:rPr lang="en-US" sz="1000" dirty="0" smtClean="0">
                <a:solidFill>
                  <a:schemeClr val="tx1"/>
                </a:solidFill>
              </a:rPr>
              <a:t>Cycling tours</a:t>
            </a:r>
            <a:r>
              <a:rPr lang="en-US" sz="1000" dirty="0">
                <a:solidFill>
                  <a:schemeClr val="tx1"/>
                </a:solidFill>
              </a:rPr>
              <a:t>, Vineyard Tours, Tasting</a:t>
            </a:r>
            <a:endParaRPr lang="en-US" sz="1000" dirty="0" smtClean="0">
              <a:solidFill>
                <a:schemeClr val="tx1"/>
              </a:solidFill>
            </a:endParaRPr>
          </a:p>
          <a:p>
            <a:pPr algn="ctr"/>
            <a:r>
              <a:rPr lang="en-US" sz="1000" b="1" dirty="0" smtClean="0">
                <a:solidFill>
                  <a:srgbClr val="293A96"/>
                </a:solidFill>
              </a:rPr>
              <a:t>Link </a:t>
            </a:r>
            <a:r>
              <a:rPr lang="en-US" sz="1000" b="1" dirty="0">
                <a:solidFill>
                  <a:srgbClr val="293A96"/>
                </a:solidFill>
              </a:rPr>
              <a:t>and Learn more</a:t>
            </a:r>
          </a:p>
          <a:p>
            <a:pPr algn="ctr"/>
            <a:r>
              <a:rPr lang="en-US" sz="1000" dirty="0">
                <a:solidFill>
                  <a:srgbClr val="293A96"/>
                </a:solidFill>
              </a:rPr>
              <a:t>https://www.alpenwild.com/staticpage/valais-wine-trail/</a:t>
            </a:r>
            <a:endParaRPr lang="uk-UA" dirty="0"/>
          </a:p>
        </p:txBody>
      </p:sp>
      <p:sp>
        <p:nvSpPr>
          <p:cNvPr id="8" name="Прямоугольник 7"/>
          <p:cNvSpPr/>
          <p:nvPr/>
        </p:nvSpPr>
        <p:spPr>
          <a:xfrm>
            <a:off x="1048870" y="2363412"/>
            <a:ext cx="5051383" cy="369332"/>
          </a:xfrm>
          <a:prstGeom prst="rect">
            <a:avLst/>
          </a:prstGeom>
        </p:spPr>
        <p:txBody>
          <a:bodyPr wrap="none">
            <a:spAutoFit/>
          </a:bodyPr>
          <a:lstStyle/>
          <a:p>
            <a:pPr marL="285750" indent="-285750">
              <a:buFont typeface="Wingdings" panose="05000000000000000000" pitchFamily="2" charset="2"/>
              <a:buChar char="ü"/>
            </a:pPr>
            <a:r>
              <a:rPr lang="en-US" b="1" i="1" dirty="0">
                <a:solidFill>
                  <a:srgbClr val="A71E3B"/>
                </a:solidFill>
                <a:ea typeface="Georgia" panose="02040502050405020303" pitchFamily="18" charset="0"/>
                <a:cs typeface="Georgia" panose="02040502050405020303" pitchFamily="18" charset="0"/>
              </a:rPr>
              <a:t>Key stakeholders of wine destinations</a:t>
            </a:r>
            <a:endParaRPr lang="uk-UA" b="1" i="1" dirty="0">
              <a:solidFill>
                <a:srgbClr val="A71E3B"/>
              </a:solidFill>
              <a:ea typeface="Georgia" panose="02040502050405020303" pitchFamily="18" charset="0"/>
              <a:cs typeface="Georgia" panose="02040502050405020303" pitchFamily="18" charset="0"/>
            </a:endParaRPr>
          </a:p>
        </p:txBody>
      </p:sp>
      <p:sp>
        <p:nvSpPr>
          <p:cNvPr id="9" name="Прямоугольник 8"/>
          <p:cNvSpPr/>
          <p:nvPr/>
        </p:nvSpPr>
        <p:spPr>
          <a:xfrm>
            <a:off x="1048870" y="2850777"/>
            <a:ext cx="4075155" cy="369332"/>
          </a:xfrm>
          <a:prstGeom prst="rect">
            <a:avLst/>
          </a:prstGeom>
        </p:spPr>
        <p:txBody>
          <a:bodyPr wrap="none">
            <a:spAutoFit/>
          </a:bodyPr>
          <a:lstStyle/>
          <a:p>
            <a:pPr algn="ctr"/>
            <a:r>
              <a:rPr lang="en-US" cap="all" dirty="0">
                <a:solidFill>
                  <a:srgbClr val="293A97"/>
                </a:solidFill>
              </a:rPr>
              <a:t>real cases and best practices</a:t>
            </a:r>
            <a:endParaRPr lang="uk-UA" cap="all" dirty="0">
              <a:solidFill>
                <a:srgbClr val="293A97"/>
              </a:solidFill>
            </a:endParaRPr>
          </a:p>
        </p:txBody>
      </p:sp>
    </p:spTree>
    <p:extLst>
      <p:ext uri="{BB962C8B-B14F-4D97-AF65-F5344CB8AC3E}">
        <p14:creationId xmlns:p14="http://schemas.microsoft.com/office/powerpoint/2010/main" val="1686752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Схема 6"/>
          <p:cNvGraphicFramePr/>
          <p:nvPr>
            <p:extLst>
              <p:ext uri="{D42A27DB-BD31-4B8C-83A1-F6EECF244321}">
                <p14:modId xmlns:p14="http://schemas.microsoft.com/office/powerpoint/2010/main" val="1140716009"/>
              </p:ext>
            </p:extLst>
          </p:nvPr>
        </p:nvGraphicFramePr>
        <p:xfrm>
          <a:off x="3783106" y="2868705"/>
          <a:ext cx="7386917" cy="31645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Нижний колонтитул 12"/>
          <p:cNvSpPr>
            <a:spLocks noGrp="1"/>
          </p:cNvSpPr>
          <p:nvPr>
            <p:ph type="ftr" sz="quarter" idx="11"/>
          </p:nvPr>
        </p:nvSpPr>
        <p:spPr/>
        <p:txBody>
          <a:bodyPr/>
          <a:lstStyle/>
          <a:p>
            <a:r>
              <a:rPr lang="en-US" smtClean="0"/>
              <a:t>WINE DESTINATION PRODUCT MANAGEMENT</a:t>
            </a:r>
            <a:endParaRPr lang="uk-UA"/>
          </a:p>
        </p:txBody>
      </p:sp>
      <p:pic>
        <p:nvPicPr>
          <p:cNvPr id="5" name="Рисунок 4"/>
          <p:cNvPicPr>
            <a:picLocks noChangeAspect="1"/>
          </p:cNvPicPr>
          <p:nvPr/>
        </p:nvPicPr>
        <p:blipFill>
          <a:blip r:embed="rId7"/>
          <a:stretch>
            <a:fillRect/>
          </a:stretch>
        </p:blipFill>
        <p:spPr>
          <a:xfrm>
            <a:off x="1124339" y="3825273"/>
            <a:ext cx="2201567" cy="1934620"/>
          </a:xfrm>
          <a:prstGeom prst="rect">
            <a:avLst/>
          </a:prstGeom>
        </p:spPr>
      </p:pic>
      <p:sp>
        <p:nvSpPr>
          <p:cNvPr id="6" name="Заголовок 1"/>
          <p:cNvSpPr>
            <a:spLocks noGrp="1"/>
          </p:cNvSpPr>
          <p:nvPr>
            <p:ph type="title"/>
          </p:nvPr>
        </p:nvSpPr>
        <p:spPr>
          <a:xfrm>
            <a:off x="1048870" y="1675967"/>
            <a:ext cx="10121153" cy="583139"/>
          </a:xfrm>
          <a:solidFill>
            <a:srgbClr val="A71E3B"/>
          </a:solidFill>
          <a:ln>
            <a:noFill/>
          </a:ln>
        </p:spPr>
        <p:txBody>
          <a:bodyPr/>
          <a:lstStyle/>
          <a:p>
            <a:pPr algn="ctr"/>
            <a:r>
              <a:rPr lang="en-US" sz="3600" dirty="0">
                <a:solidFill>
                  <a:schemeClr val="bg1"/>
                </a:solidFill>
              </a:rPr>
              <a:t>Definition “Wine Destination” (cont’d)</a:t>
            </a:r>
          </a:p>
        </p:txBody>
      </p:sp>
      <p:sp>
        <p:nvSpPr>
          <p:cNvPr id="2" name="Прямоугольник 1"/>
          <p:cNvSpPr/>
          <p:nvPr/>
        </p:nvSpPr>
        <p:spPr>
          <a:xfrm>
            <a:off x="1048870" y="2342439"/>
            <a:ext cx="9843248" cy="369332"/>
          </a:xfrm>
          <a:prstGeom prst="rect">
            <a:avLst/>
          </a:prstGeom>
        </p:spPr>
        <p:txBody>
          <a:bodyPr wrap="square">
            <a:spAutoFit/>
          </a:bodyPr>
          <a:lstStyle/>
          <a:p>
            <a:pPr marL="285750" indent="-285750">
              <a:buFont typeface="Wingdings" panose="05000000000000000000" pitchFamily="2" charset="2"/>
              <a:buChar char="ü"/>
            </a:pPr>
            <a:r>
              <a:rPr lang="en-US" b="1" i="1" dirty="0">
                <a:solidFill>
                  <a:srgbClr val="A71E3B"/>
                </a:solidFill>
                <a:ea typeface="Georgia" panose="02040502050405020303" pitchFamily="18" charset="0"/>
                <a:cs typeface="Georgia" panose="02040502050405020303" pitchFamily="18" charset="0"/>
              </a:rPr>
              <a:t>Critical success factors for the development of wine destinations</a:t>
            </a:r>
          </a:p>
        </p:txBody>
      </p:sp>
      <p:sp>
        <p:nvSpPr>
          <p:cNvPr id="9" name="Скругленная прямоугольная выноска 8"/>
          <p:cNvSpPr/>
          <p:nvPr/>
        </p:nvSpPr>
        <p:spPr>
          <a:xfrm>
            <a:off x="1124340" y="2868705"/>
            <a:ext cx="2506366" cy="788896"/>
          </a:xfrm>
          <a:prstGeom prst="wedgeRoundRectCallout">
            <a:avLst>
              <a:gd name="adj1" fmla="val -23833"/>
              <a:gd name="adj2" fmla="val 63542"/>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sz="500" dirty="0" smtClean="0">
              <a:solidFill>
                <a:srgbClr val="293A96"/>
              </a:solidFill>
            </a:endParaRPr>
          </a:p>
          <a:p>
            <a:pPr algn="ctr"/>
            <a:r>
              <a:rPr lang="en-US" sz="800" b="1" dirty="0" smtClean="0">
                <a:solidFill>
                  <a:srgbClr val="293A96"/>
                </a:solidFill>
              </a:rPr>
              <a:t>Link </a:t>
            </a:r>
            <a:r>
              <a:rPr lang="en-US" sz="800" b="1" dirty="0">
                <a:solidFill>
                  <a:srgbClr val="293A96"/>
                </a:solidFill>
              </a:rPr>
              <a:t>and Learn </a:t>
            </a:r>
            <a:r>
              <a:rPr lang="en-US" sz="800" b="1" dirty="0" smtClean="0">
                <a:solidFill>
                  <a:srgbClr val="293A96"/>
                </a:solidFill>
              </a:rPr>
              <a:t>more</a:t>
            </a:r>
          </a:p>
          <a:p>
            <a:pPr algn="ctr"/>
            <a:r>
              <a:rPr lang="en-US" sz="800" dirty="0">
                <a:solidFill>
                  <a:srgbClr val="1155CD"/>
                </a:solidFill>
              </a:rPr>
              <a:t>https://</a:t>
            </a:r>
            <a:r>
              <a:rPr lang="en-US" sz="800" dirty="0" smtClean="0">
                <a:solidFill>
                  <a:srgbClr val="1155CD"/>
                </a:solidFill>
              </a:rPr>
              <a:t>www.unwto.org/event/5-unwto-global-conference-on-wine-tourism/</a:t>
            </a:r>
          </a:p>
          <a:p>
            <a:pPr algn="ctr"/>
            <a:r>
              <a:rPr lang="en-US" sz="800" dirty="0">
                <a:solidFill>
                  <a:srgbClr val="1155CD"/>
                </a:solidFill>
              </a:rPr>
              <a:t>https://www.winetourismconferenceonline.com/</a:t>
            </a:r>
            <a:endParaRPr lang="en-US" sz="800" dirty="0" smtClean="0">
              <a:solidFill>
                <a:srgbClr val="1155CD"/>
              </a:solidFill>
            </a:endParaRPr>
          </a:p>
          <a:p>
            <a:pPr algn="ctr"/>
            <a:r>
              <a:rPr lang="en-US" sz="800" dirty="0">
                <a:solidFill>
                  <a:srgbClr val="1155CD"/>
                </a:solidFill>
              </a:rPr>
              <a:t>https://www.greatwinecapitals.com/best-of-wine-tourism</a:t>
            </a:r>
            <a:r>
              <a:rPr lang="en-US" sz="800" dirty="0" smtClean="0">
                <a:solidFill>
                  <a:srgbClr val="1155CD"/>
                </a:solidFill>
              </a:rPr>
              <a:t>/</a:t>
            </a:r>
            <a:endParaRPr lang="en-US" sz="800" dirty="0">
              <a:solidFill>
                <a:srgbClr val="1155CD"/>
              </a:solidFill>
            </a:endParaRPr>
          </a:p>
        </p:txBody>
      </p:sp>
    </p:spTree>
    <p:extLst>
      <p:ext uri="{BB962C8B-B14F-4D97-AF65-F5344CB8AC3E}">
        <p14:creationId xmlns:p14="http://schemas.microsoft.com/office/powerpoint/2010/main" val="1808363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graphicEl>
                                              <a:dgm id="{2FF19D35-6654-4981-8CA5-2CBE49D754F8}"/>
                                            </p:graphicEl>
                                          </p:spTgt>
                                        </p:tgtEl>
                                        <p:attrNameLst>
                                          <p:attrName>style.visibility</p:attrName>
                                        </p:attrNameLst>
                                      </p:cBhvr>
                                      <p:to>
                                        <p:strVal val="visible"/>
                                      </p:to>
                                    </p:set>
                                    <p:animEffect transition="in" filter="wipe(left)">
                                      <p:cBhvr>
                                        <p:cTn id="7" dur="1750"/>
                                        <p:tgtEl>
                                          <p:spTgt spid="7">
                                            <p:graphicEl>
                                              <a:dgm id="{2FF19D35-6654-4981-8CA5-2CBE49D754F8}"/>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graphicEl>
                                              <a:dgm id="{32932D3E-49CE-4DCD-B0CB-E696151CF359}"/>
                                            </p:graphicEl>
                                          </p:spTgt>
                                        </p:tgtEl>
                                        <p:attrNameLst>
                                          <p:attrName>style.visibility</p:attrName>
                                        </p:attrNameLst>
                                      </p:cBhvr>
                                      <p:to>
                                        <p:strVal val="visible"/>
                                      </p:to>
                                    </p:set>
                                    <p:animEffect transition="in" filter="wipe(left)">
                                      <p:cBhvr>
                                        <p:cTn id="12" dur="1750"/>
                                        <p:tgtEl>
                                          <p:spTgt spid="7">
                                            <p:graphicEl>
                                              <a:dgm id="{32932D3E-49CE-4DCD-B0CB-E696151CF359}"/>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20587" y="2711771"/>
            <a:ext cx="7449672" cy="3536629"/>
          </a:xfrm>
        </p:spPr>
        <p:txBody>
          <a:bodyPr anchor="ctr">
            <a:normAutofit fontScale="85000" lnSpcReduction="10000"/>
          </a:bodyPr>
          <a:lstStyle/>
          <a:p>
            <a:pPr marL="358775" lvl="0" indent="-358775" algn="just">
              <a:lnSpc>
                <a:spcPct val="100000"/>
              </a:lnSpc>
            </a:pPr>
            <a:r>
              <a:rPr lang="en-US" b="1" dirty="0">
                <a:solidFill>
                  <a:srgbClr val="293A96"/>
                </a:solidFill>
              </a:rPr>
              <a:t>The transformation of the winery </a:t>
            </a:r>
            <a:r>
              <a:rPr lang="en-US" dirty="0"/>
              <a:t>and the adaptation of the renewed wine tourism business model depends on the ambitious goals of the entrepreneur ― the format to which the entrepreneur needs to change</a:t>
            </a:r>
            <a:r>
              <a:rPr lang="en-US" dirty="0" smtClean="0"/>
              <a:t>:</a:t>
            </a:r>
          </a:p>
          <a:p>
            <a:pPr marL="717550" lvl="0" indent="-358775" algn="just">
              <a:lnSpc>
                <a:spcPct val="100000"/>
              </a:lnSpc>
              <a:buFont typeface="Arial" panose="020B0604020202020204" pitchFamily="34" charset="0"/>
              <a:buChar char="•"/>
            </a:pPr>
            <a:r>
              <a:rPr lang="en-US" b="1" dirty="0" smtClean="0">
                <a:solidFill>
                  <a:srgbClr val="293A96"/>
                </a:solidFill>
              </a:rPr>
              <a:t>the </a:t>
            </a:r>
            <a:r>
              <a:rPr lang="en-US" b="1" dirty="0">
                <a:solidFill>
                  <a:srgbClr val="293A96"/>
                </a:solidFill>
              </a:rPr>
              <a:t>wine collection turns into a wine shop;</a:t>
            </a:r>
            <a:endParaRPr lang="uk-UA" b="1" dirty="0">
              <a:solidFill>
                <a:srgbClr val="293A96"/>
              </a:solidFill>
            </a:endParaRPr>
          </a:p>
          <a:p>
            <a:pPr marL="717550" lvl="0" indent="-358775" algn="just">
              <a:lnSpc>
                <a:spcPct val="100000"/>
              </a:lnSpc>
              <a:buFont typeface="Arial" panose="020B0604020202020204" pitchFamily="34" charset="0"/>
              <a:buChar char="•"/>
            </a:pPr>
            <a:r>
              <a:rPr lang="en-US" b="1" dirty="0">
                <a:solidFill>
                  <a:srgbClr val="293A96"/>
                </a:solidFill>
              </a:rPr>
              <a:t>historical and interesting exhibits - in the museum;</a:t>
            </a:r>
            <a:endParaRPr lang="uk-UA" b="1" dirty="0">
              <a:solidFill>
                <a:srgbClr val="293A96"/>
              </a:solidFill>
            </a:endParaRPr>
          </a:p>
          <a:p>
            <a:pPr marL="717550" lvl="0" indent="-358775" algn="just">
              <a:lnSpc>
                <a:spcPct val="100000"/>
              </a:lnSpc>
              <a:buFont typeface="Arial" panose="020B0604020202020204" pitchFamily="34" charset="0"/>
              <a:buChar char="•"/>
            </a:pPr>
            <a:r>
              <a:rPr lang="en-US" b="1" dirty="0">
                <a:solidFill>
                  <a:srgbClr val="293A96"/>
                </a:solidFill>
              </a:rPr>
              <a:t>the process of wine production and master classes - to school;</a:t>
            </a:r>
            <a:endParaRPr lang="uk-UA" b="1" dirty="0">
              <a:solidFill>
                <a:srgbClr val="293A96"/>
              </a:solidFill>
            </a:endParaRPr>
          </a:p>
          <a:p>
            <a:pPr marL="717550" lvl="0" indent="-358775" algn="just">
              <a:lnSpc>
                <a:spcPct val="100000"/>
              </a:lnSpc>
              <a:buFont typeface="Arial" panose="020B0604020202020204" pitchFamily="34" charset="0"/>
              <a:buChar char="•"/>
            </a:pPr>
            <a:r>
              <a:rPr lang="en-US" b="1" dirty="0">
                <a:solidFill>
                  <a:srgbClr val="293A96"/>
                </a:solidFill>
              </a:rPr>
              <a:t>healing and recreational resources - in services for relaxation.</a:t>
            </a:r>
            <a:endParaRPr lang="uk-UA" b="1" dirty="0">
              <a:solidFill>
                <a:srgbClr val="293A96"/>
              </a:solidFill>
            </a:endParaRPr>
          </a:p>
          <a:p>
            <a:pPr marL="358775" indent="-358775" algn="just">
              <a:lnSpc>
                <a:spcPct val="100000"/>
              </a:lnSpc>
            </a:pPr>
            <a:r>
              <a:rPr lang="en-US" dirty="0"/>
              <a:t>Investment in such a range of services is always a limiting factor. But the search for them is also possible through an organized management body (association or foundation).</a:t>
            </a:r>
            <a:endParaRPr lang="uk-UA" dirty="0"/>
          </a:p>
          <a:p>
            <a:pPr marL="358775" indent="-358775" algn="ctr">
              <a:lnSpc>
                <a:spcPct val="100000"/>
              </a:lnSpc>
            </a:pPr>
            <a:r>
              <a:rPr lang="en-US" dirty="0">
                <a:latin typeface="Georgia" panose="02040502050405020303" pitchFamily="18" charset="0"/>
                <a:ea typeface="Georgia" panose="02040502050405020303" pitchFamily="18" charset="0"/>
                <a:cs typeface="Georgia" panose="02040502050405020303" pitchFamily="18" charset="0"/>
              </a:rPr>
              <a:t>Along with </a:t>
            </a:r>
            <a:r>
              <a:rPr lang="en-US" b="1" dirty="0">
                <a:solidFill>
                  <a:srgbClr val="293A96"/>
                </a:solidFill>
                <a:latin typeface="Georgia" panose="02040502050405020303" pitchFamily="18" charset="0"/>
                <a:ea typeface="Georgia" panose="02040502050405020303" pitchFamily="18" charset="0"/>
                <a:cs typeface="Georgia" panose="02040502050405020303" pitchFamily="18" charset="0"/>
              </a:rPr>
              <a:t>destination management</a:t>
            </a:r>
            <a:r>
              <a:rPr lang="en-US" dirty="0">
                <a:latin typeface="Georgia" panose="02040502050405020303" pitchFamily="18" charset="0"/>
                <a:ea typeface="Georgia" panose="02040502050405020303" pitchFamily="18" charset="0"/>
                <a:cs typeface="Georgia" panose="02040502050405020303" pitchFamily="18" charset="0"/>
              </a:rPr>
              <a:t>, the significant role of management organizations can be seen in the field of marketing. </a:t>
            </a:r>
            <a:r>
              <a:rPr lang="en-US" b="1" dirty="0">
                <a:solidFill>
                  <a:srgbClr val="293A96"/>
                </a:solidFill>
                <a:latin typeface="Georgia" panose="02040502050405020303" pitchFamily="18" charset="0"/>
                <a:ea typeface="Georgia" panose="02040502050405020303" pitchFamily="18" charset="0"/>
                <a:cs typeface="Georgia" panose="02040502050405020303" pitchFamily="18" charset="0"/>
              </a:rPr>
              <a:t>Destination marketing organizations </a:t>
            </a:r>
            <a:r>
              <a:rPr lang="en-US" dirty="0">
                <a:latin typeface="Georgia" panose="02040502050405020303" pitchFamily="18" charset="0"/>
                <a:ea typeface="Georgia" panose="02040502050405020303" pitchFamily="18" charset="0"/>
                <a:cs typeface="Georgia" panose="02040502050405020303" pitchFamily="18" charset="0"/>
              </a:rPr>
              <a:t>(in world practice occur separately from management organizations) advertise the destination as an attractive place for travel </a:t>
            </a:r>
            <a:r>
              <a:rPr lang="en-US" dirty="0"/>
              <a:t>―</a:t>
            </a:r>
            <a:r>
              <a:rPr lang="en-US" dirty="0" smtClean="0">
                <a:latin typeface="Georgia" panose="02040502050405020303" pitchFamily="18" charset="0"/>
                <a:ea typeface="Georgia" panose="02040502050405020303" pitchFamily="18" charset="0"/>
                <a:cs typeface="Georgia" panose="02040502050405020303" pitchFamily="18" charset="0"/>
              </a:rPr>
              <a:t> </a:t>
            </a:r>
            <a:r>
              <a:rPr lang="en-US" dirty="0">
                <a:latin typeface="Georgia" panose="02040502050405020303" pitchFamily="18" charset="0"/>
                <a:ea typeface="Georgia" panose="02040502050405020303" pitchFamily="18" charset="0"/>
                <a:cs typeface="Georgia" panose="02040502050405020303" pitchFamily="18" charset="0"/>
              </a:rPr>
              <a:t>this is their main function.</a:t>
            </a:r>
            <a:endParaRPr lang="uk-UA" dirty="0"/>
          </a:p>
        </p:txBody>
      </p:sp>
      <p:sp>
        <p:nvSpPr>
          <p:cNvPr id="13" name="Нижний колонтитул 12"/>
          <p:cNvSpPr>
            <a:spLocks noGrp="1"/>
          </p:cNvSpPr>
          <p:nvPr>
            <p:ph type="ftr" sz="quarter" idx="11"/>
          </p:nvPr>
        </p:nvSpPr>
        <p:spPr/>
        <p:txBody>
          <a:bodyPr/>
          <a:lstStyle/>
          <a:p>
            <a:r>
              <a:rPr lang="en-US" smtClean="0"/>
              <a:t>WINE DESTINATION PRODUCT MANAGEMENT</a:t>
            </a:r>
            <a:endParaRPr lang="uk-UA" dirty="0"/>
          </a:p>
        </p:txBody>
      </p:sp>
      <p:pic>
        <p:nvPicPr>
          <p:cNvPr id="5" name="Рисунок 4"/>
          <p:cNvPicPr>
            <a:picLocks noChangeAspect="1"/>
          </p:cNvPicPr>
          <p:nvPr/>
        </p:nvPicPr>
        <p:blipFill>
          <a:blip r:embed="rId2"/>
          <a:stretch>
            <a:fillRect/>
          </a:stretch>
        </p:blipFill>
        <p:spPr>
          <a:xfrm>
            <a:off x="9136238" y="4389439"/>
            <a:ext cx="2114467" cy="1079032"/>
          </a:xfrm>
          <a:prstGeom prst="rect">
            <a:avLst/>
          </a:prstGeom>
        </p:spPr>
      </p:pic>
      <p:sp>
        <p:nvSpPr>
          <p:cNvPr id="6" name="Заголовок 1"/>
          <p:cNvSpPr>
            <a:spLocks noGrp="1"/>
          </p:cNvSpPr>
          <p:nvPr>
            <p:ph type="title"/>
          </p:nvPr>
        </p:nvSpPr>
        <p:spPr>
          <a:xfrm>
            <a:off x="1048870" y="1675967"/>
            <a:ext cx="10121153" cy="583139"/>
          </a:xfrm>
          <a:solidFill>
            <a:srgbClr val="A71E3B"/>
          </a:solidFill>
          <a:ln>
            <a:noFill/>
          </a:ln>
        </p:spPr>
        <p:txBody>
          <a:bodyPr/>
          <a:lstStyle/>
          <a:p>
            <a:pPr algn="ctr"/>
            <a:r>
              <a:rPr lang="en-US" sz="3600" dirty="0">
                <a:solidFill>
                  <a:schemeClr val="bg1"/>
                </a:solidFill>
              </a:rPr>
              <a:t>Definition “Wine Destination” (cont’d)</a:t>
            </a:r>
          </a:p>
        </p:txBody>
      </p:sp>
      <p:sp>
        <p:nvSpPr>
          <p:cNvPr id="7" name="Прямоугольник 6"/>
          <p:cNvSpPr/>
          <p:nvPr/>
        </p:nvSpPr>
        <p:spPr>
          <a:xfrm>
            <a:off x="1048870" y="2342439"/>
            <a:ext cx="9843248" cy="369332"/>
          </a:xfrm>
          <a:prstGeom prst="rect">
            <a:avLst/>
          </a:prstGeom>
        </p:spPr>
        <p:txBody>
          <a:bodyPr wrap="square">
            <a:spAutoFit/>
          </a:bodyPr>
          <a:lstStyle/>
          <a:p>
            <a:pPr marL="285750" indent="-285750">
              <a:buFont typeface="Wingdings" panose="05000000000000000000" pitchFamily="2" charset="2"/>
              <a:buChar char="ü"/>
            </a:pPr>
            <a:r>
              <a:rPr lang="en-US" b="1" i="1" dirty="0">
                <a:solidFill>
                  <a:srgbClr val="A71E3B"/>
                </a:solidFill>
                <a:ea typeface="Georgia" panose="02040502050405020303" pitchFamily="18" charset="0"/>
                <a:cs typeface="Georgia" panose="02040502050405020303" pitchFamily="18" charset="0"/>
              </a:rPr>
              <a:t>Critical success factors for the development of wine destinations</a:t>
            </a:r>
          </a:p>
        </p:txBody>
      </p:sp>
      <p:sp>
        <p:nvSpPr>
          <p:cNvPr id="8" name="Скругленная прямоугольная выноска 7"/>
          <p:cNvSpPr/>
          <p:nvPr/>
        </p:nvSpPr>
        <p:spPr>
          <a:xfrm>
            <a:off x="9439835" y="2795104"/>
            <a:ext cx="1730188" cy="1247978"/>
          </a:xfrm>
          <a:prstGeom prst="wedgeRoundRectCallout">
            <a:avLst>
              <a:gd name="adj1" fmla="val -6735"/>
              <a:gd name="adj2" fmla="val 81500"/>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sz="500" dirty="0" smtClean="0">
              <a:solidFill>
                <a:srgbClr val="293A96"/>
              </a:solidFill>
            </a:endParaRPr>
          </a:p>
          <a:p>
            <a:pPr algn="ctr"/>
            <a:r>
              <a:rPr lang="en-US" sz="800" b="1" dirty="0" smtClean="0">
                <a:solidFill>
                  <a:srgbClr val="293A96"/>
                </a:solidFill>
              </a:rPr>
              <a:t>Link </a:t>
            </a:r>
            <a:r>
              <a:rPr lang="en-US" sz="800" b="1" dirty="0">
                <a:solidFill>
                  <a:srgbClr val="293A96"/>
                </a:solidFill>
              </a:rPr>
              <a:t>and Learn </a:t>
            </a:r>
            <a:r>
              <a:rPr lang="en-US" sz="800" b="1" dirty="0" smtClean="0">
                <a:solidFill>
                  <a:srgbClr val="293A96"/>
                </a:solidFill>
              </a:rPr>
              <a:t>more</a:t>
            </a:r>
          </a:p>
          <a:p>
            <a:pPr algn="ctr"/>
            <a:r>
              <a:rPr lang="en-US" sz="800" dirty="0">
                <a:solidFill>
                  <a:srgbClr val="293A96"/>
                </a:solidFill>
              </a:rPr>
              <a:t>https://</a:t>
            </a:r>
            <a:r>
              <a:rPr lang="en-US" sz="800" dirty="0" smtClean="0">
                <a:solidFill>
                  <a:srgbClr val="293A96"/>
                </a:solidFill>
              </a:rPr>
              <a:t>conferenceindex.org/conferences/wine-tourism</a:t>
            </a:r>
          </a:p>
          <a:p>
            <a:pPr algn="ctr"/>
            <a:r>
              <a:rPr lang="en-US" sz="800" dirty="0" smtClean="0">
                <a:solidFill>
                  <a:srgbClr val="293A96"/>
                </a:solidFill>
              </a:rPr>
              <a:t>https</a:t>
            </a:r>
            <a:r>
              <a:rPr lang="en-US" sz="800" dirty="0">
                <a:solidFill>
                  <a:srgbClr val="293A96"/>
                </a:solidFill>
              </a:rPr>
              <a:t>://conferenceindex.org/</a:t>
            </a:r>
            <a:endParaRPr lang="en-US" sz="800" dirty="0" smtClean="0">
              <a:solidFill>
                <a:srgbClr val="293A96"/>
              </a:solidFill>
            </a:endParaRPr>
          </a:p>
        </p:txBody>
      </p:sp>
    </p:spTree>
    <p:extLst>
      <p:ext uri="{BB962C8B-B14F-4D97-AF65-F5344CB8AC3E}">
        <p14:creationId xmlns:p14="http://schemas.microsoft.com/office/powerpoint/2010/main" val="638476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up)">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up)">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up)">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wipe(up)">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048871" y="2855567"/>
            <a:ext cx="10306520" cy="3294222"/>
          </a:xfrm>
        </p:spPr>
        <p:txBody>
          <a:bodyPr anchor="ctr">
            <a:noAutofit/>
          </a:bodyPr>
          <a:lstStyle/>
          <a:p>
            <a:pPr marL="358775" indent="-358775" algn="just">
              <a:lnSpc>
                <a:spcPct val="100000"/>
              </a:lnSpc>
            </a:pPr>
            <a:r>
              <a:rPr lang="en-US" b="1" dirty="0">
                <a:solidFill>
                  <a:srgbClr val="293A96"/>
                </a:solidFill>
              </a:rPr>
              <a:t>Destination management and marketing </a:t>
            </a:r>
            <a:r>
              <a:rPr lang="en-US" dirty="0"/>
              <a:t>are the processes of integrating visitor or consumer needs (demand) and product or experience (offers). In the conditions of wine tourism development, these are the processes of integration of tourist demand and wineries with all additional tourist and non-tourist services.</a:t>
            </a:r>
          </a:p>
          <a:p>
            <a:pPr marL="358775" indent="-358775" algn="just">
              <a:lnSpc>
                <a:spcPct val="100000"/>
              </a:lnSpc>
            </a:pPr>
            <a:r>
              <a:rPr lang="en-US" b="1" dirty="0">
                <a:solidFill>
                  <a:srgbClr val="293A96"/>
                </a:solidFill>
              </a:rPr>
              <a:t>Raising visitor awareness and demand for the destination and its products is quite difficult without external stakeholders,</a:t>
            </a:r>
            <a:r>
              <a:rPr lang="en-US" dirty="0">
                <a:solidFill>
                  <a:srgbClr val="293A96"/>
                </a:solidFill>
              </a:rPr>
              <a:t> </a:t>
            </a:r>
            <a:r>
              <a:rPr lang="en-US" dirty="0"/>
              <a:t>because it is necessary to:</a:t>
            </a:r>
          </a:p>
          <a:p>
            <a:pPr marL="717550" indent="-358775" algn="just">
              <a:lnSpc>
                <a:spcPct val="100000"/>
              </a:lnSpc>
            </a:pPr>
            <a:r>
              <a:rPr lang="en-US" dirty="0"/>
              <a:t>•	communicate clearly and effectively with visitors to the area;</a:t>
            </a:r>
          </a:p>
          <a:p>
            <a:pPr marL="717550" indent="-358775" algn="just">
              <a:lnSpc>
                <a:spcPct val="100000"/>
              </a:lnSpc>
            </a:pPr>
            <a:r>
              <a:rPr lang="en-US" dirty="0"/>
              <a:t>•	timely inform about unique offers and promotions, holidays and festivals;</a:t>
            </a:r>
          </a:p>
          <a:p>
            <a:pPr marL="717550" indent="-358775" algn="just">
              <a:lnSpc>
                <a:spcPct val="100000"/>
              </a:lnSpc>
            </a:pPr>
            <a:r>
              <a:rPr lang="en-US" dirty="0"/>
              <a:t>•	understand the issues of branding territories.</a:t>
            </a:r>
          </a:p>
        </p:txBody>
      </p:sp>
      <p:sp>
        <p:nvSpPr>
          <p:cNvPr id="13" name="Нижний колонтитул 12"/>
          <p:cNvSpPr>
            <a:spLocks noGrp="1"/>
          </p:cNvSpPr>
          <p:nvPr>
            <p:ph type="ftr" sz="quarter" idx="11"/>
          </p:nvPr>
        </p:nvSpPr>
        <p:spPr/>
        <p:txBody>
          <a:bodyPr/>
          <a:lstStyle/>
          <a:p>
            <a:r>
              <a:rPr lang="en-US" smtClean="0"/>
              <a:t>WINE DESTINATION PRODUCT MANAGEMENT</a:t>
            </a:r>
            <a:endParaRPr lang="uk-UA"/>
          </a:p>
        </p:txBody>
      </p:sp>
      <p:sp>
        <p:nvSpPr>
          <p:cNvPr id="6" name="Заголовок 1"/>
          <p:cNvSpPr>
            <a:spLocks noGrp="1"/>
          </p:cNvSpPr>
          <p:nvPr>
            <p:ph type="title"/>
          </p:nvPr>
        </p:nvSpPr>
        <p:spPr>
          <a:xfrm>
            <a:off x="1048870" y="1675967"/>
            <a:ext cx="10121153" cy="583139"/>
          </a:xfrm>
          <a:solidFill>
            <a:srgbClr val="A71E3B"/>
          </a:solidFill>
          <a:ln>
            <a:noFill/>
          </a:ln>
        </p:spPr>
        <p:txBody>
          <a:bodyPr/>
          <a:lstStyle/>
          <a:p>
            <a:pPr algn="ctr"/>
            <a:r>
              <a:rPr lang="en-US" sz="2800" dirty="0">
                <a:solidFill>
                  <a:schemeClr val="bg1"/>
                </a:solidFill>
              </a:rPr>
              <a:t>Definition “Destination Management Organization</a:t>
            </a:r>
            <a:r>
              <a:rPr lang="en-US" sz="2800" dirty="0" smtClean="0">
                <a:solidFill>
                  <a:schemeClr val="bg1"/>
                </a:solidFill>
              </a:rPr>
              <a:t>” (DMO)</a:t>
            </a:r>
            <a:endParaRPr lang="en-US" sz="2800" dirty="0">
              <a:solidFill>
                <a:schemeClr val="bg1"/>
              </a:solidFill>
            </a:endParaRPr>
          </a:p>
        </p:txBody>
      </p:sp>
      <p:sp>
        <p:nvSpPr>
          <p:cNvPr id="2" name="Прямоугольник 1"/>
          <p:cNvSpPr/>
          <p:nvPr/>
        </p:nvSpPr>
        <p:spPr>
          <a:xfrm>
            <a:off x="1048870" y="2434107"/>
            <a:ext cx="6939720" cy="369332"/>
          </a:xfrm>
          <a:prstGeom prst="rect">
            <a:avLst/>
          </a:prstGeom>
        </p:spPr>
        <p:txBody>
          <a:bodyPr wrap="none">
            <a:spAutoFit/>
          </a:bodyPr>
          <a:lstStyle/>
          <a:p>
            <a:pPr marL="285750" indent="-285750">
              <a:buFont typeface="Wingdings" panose="05000000000000000000" pitchFamily="2" charset="2"/>
              <a:buChar char="ü"/>
            </a:pPr>
            <a:r>
              <a:rPr lang="en-US" b="1" i="1" dirty="0">
                <a:solidFill>
                  <a:srgbClr val="A71E3B"/>
                </a:solidFill>
                <a:ea typeface="Georgia" panose="02040502050405020303" pitchFamily="18" charset="0"/>
                <a:cs typeface="Georgia" panose="02040502050405020303" pitchFamily="18" charset="0"/>
              </a:rPr>
              <a:t>DMO as a strategic leader in destination development</a:t>
            </a:r>
          </a:p>
        </p:txBody>
      </p:sp>
    </p:spTree>
    <p:extLst>
      <p:ext uri="{BB962C8B-B14F-4D97-AF65-F5344CB8AC3E}">
        <p14:creationId xmlns:p14="http://schemas.microsoft.com/office/powerpoint/2010/main" val="341966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up)">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up)">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Нижний колонтитул 12"/>
          <p:cNvSpPr>
            <a:spLocks noGrp="1"/>
          </p:cNvSpPr>
          <p:nvPr>
            <p:ph type="ftr" sz="quarter" idx="11"/>
          </p:nvPr>
        </p:nvSpPr>
        <p:spPr/>
        <p:txBody>
          <a:bodyPr/>
          <a:lstStyle/>
          <a:p>
            <a:r>
              <a:rPr lang="en-US" smtClean="0"/>
              <a:t>WINE DESTINATION PRODUCT MANAGEMENT</a:t>
            </a:r>
            <a:endParaRPr lang="uk-UA"/>
          </a:p>
        </p:txBody>
      </p:sp>
      <p:pic>
        <p:nvPicPr>
          <p:cNvPr id="5" name="Рисунок 4"/>
          <p:cNvPicPr>
            <a:picLocks noChangeAspect="1"/>
          </p:cNvPicPr>
          <p:nvPr/>
        </p:nvPicPr>
        <p:blipFill>
          <a:blip r:embed="rId2"/>
          <a:stretch>
            <a:fillRect/>
          </a:stretch>
        </p:blipFill>
        <p:spPr>
          <a:xfrm>
            <a:off x="1048870" y="3801035"/>
            <a:ext cx="1755503" cy="1692806"/>
          </a:xfrm>
          <a:prstGeom prst="rect">
            <a:avLst/>
          </a:prstGeom>
        </p:spPr>
      </p:pic>
      <p:sp>
        <p:nvSpPr>
          <p:cNvPr id="6" name="Заголовок 1"/>
          <p:cNvSpPr>
            <a:spLocks noGrp="1"/>
          </p:cNvSpPr>
          <p:nvPr>
            <p:ph type="title"/>
          </p:nvPr>
        </p:nvSpPr>
        <p:spPr>
          <a:xfrm>
            <a:off x="1048870" y="1675967"/>
            <a:ext cx="10121153" cy="583139"/>
          </a:xfrm>
          <a:solidFill>
            <a:srgbClr val="A71E3B"/>
          </a:solidFill>
          <a:ln>
            <a:noFill/>
          </a:ln>
        </p:spPr>
        <p:txBody>
          <a:bodyPr/>
          <a:lstStyle/>
          <a:p>
            <a:pPr algn="ctr"/>
            <a:r>
              <a:rPr lang="en-US" sz="2600" dirty="0">
                <a:solidFill>
                  <a:schemeClr val="bg1"/>
                </a:solidFill>
              </a:rPr>
              <a:t>Definition “Destination Management Organization</a:t>
            </a:r>
            <a:r>
              <a:rPr lang="en-US" sz="2600" dirty="0" smtClean="0">
                <a:solidFill>
                  <a:schemeClr val="bg1"/>
                </a:solidFill>
              </a:rPr>
              <a:t>” (</a:t>
            </a:r>
            <a:r>
              <a:rPr lang="en-US" sz="2600" dirty="0">
                <a:solidFill>
                  <a:schemeClr val="bg1"/>
                </a:solidFill>
              </a:rPr>
              <a:t>DMO) (cont’d)</a:t>
            </a:r>
          </a:p>
        </p:txBody>
      </p:sp>
      <p:sp>
        <p:nvSpPr>
          <p:cNvPr id="2" name="Прямоугольник 1"/>
          <p:cNvSpPr/>
          <p:nvPr/>
        </p:nvSpPr>
        <p:spPr>
          <a:xfrm>
            <a:off x="1048870" y="2434107"/>
            <a:ext cx="6939720" cy="369332"/>
          </a:xfrm>
          <a:prstGeom prst="rect">
            <a:avLst/>
          </a:prstGeom>
        </p:spPr>
        <p:txBody>
          <a:bodyPr wrap="none">
            <a:spAutoFit/>
          </a:bodyPr>
          <a:lstStyle/>
          <a:p>
            <a:pPr marL="285750" indent="-285750">
              <a:buFont typeface="Wingdings" panose="05000000000000000000" pitchFamily="2" charset="2"/>
              <a:buChar char="ü"/>
            </a:pPr>
            <a:r>
              <a:rPr lang="en-US" b="1" i="1" dirty="0">
                <a:solidFill>
                  <a:srgbClr val="A71E3B"/>
                </a:solidFill>
                <a:ea typeface="Georgia" panose="02040502050405020303" pitchFamily="18" charset="0"/>
                <a:cs typeface="Georgia" panose="02040502050405020303" pitchFamily="18" charset="0"/>
              </a:rPr>
              <a:t>DMO as a strategic leader in destination development</a:t>
            </a:r>
          </a:p>
        </p:txBody>
      </p:sp>
      <p:sp>
        <p:nvSpPr>
          <p:cNvPr id="7" name="Скругленная прямоугольная выноска 6"/>
          <p:cNvSpPr/>
          <p:nvPr/>
        </p:nvSpPr>
        <p:spPr>
          <a:xfrm>
            <a:off x="2949388" y="3236077"/>
            <a:ext cx="8220635" cy="3120277"/>
          </a:xfrm>
          <a:prstGeom prst="wedgeRoundRectCallout">
            <a:avLst>
              <a:gd name="adj1" fmla="val -56022"/>
              <a:gd name="adj2" fmla="val 135"/>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b="1" dirty="0">
                <a:solidFill>
                  <a:schemeClr val="tx1"/>
                </a:solidFill>
              </a:rPr>
              <a:t>The report on Gastronomy Tourism –The Case of </a:t>
            </a:r>
            <a:r>
              <a:rPr lang="en-US" sz="1200" b="1" dirty="0">
                <a:solidFill>
                  <a:srgbClr val="A71E3B"/>
                </a:solidFill>
              </a:rPr>
              <a:t>Japan</a:t>
            </a:r>
            <a:r>
              <a:rPr lang="en-US" sz="1200" b="1" dirty="0">
                <a:solidFill>
                  <a:schemeClr val="tx1"/>
                </a:solidFill>
              </a:rPr>
              <a:t> </a:t>
            </a:r>
            <a:r>
              <a:rPr lang="en-US" sz="1200" b="1" dirty="0" smtClean="0">
                <a:solidFill>
                  <a:schemeClr val="tx1"/>
                </a:solidFill>
              </a:rPr>
              <a:t>(UNWTO, 2019</a:t>
            </a:r>
            <a:r>
              <a:rPr lang="en-US" sz="1200" b="1" dirty="0">
                <a:solidFill>
                  <a:schemeClr val="tx1"/>
                </a:solidFill>
              </a:rPr>
              <a:t>) </a:t>
            </a:r>
            <a:r>
              <a:rPr lang="en-US" sz="1200" dirty="0" smtClean="0">
                <a:solidFill>
                  <a:schemeClr val="tx1"/>
                </a:solidFill>
              </a:rPr>
              <a:t>positions </a:t>
            </a:r>
            <a:r>
              <a:rPr lang="en-US" sz="1200" b="1" dirty="0">
                <a:solidFill>
                  <a:srgbClr val="293A96"/>
                </a:solidFill>
              </a:rPr>
              <a:t>gastronomy tourism as a </a:t>
            </a:r>
            <a:r>
              <a:rPr lang="en-US" sz="1200" b="1" dirty="0" smtClean="0">
                <a:solidFill>
                  <a:srgbClr val="293A96"/>
                </a:solidFill>
              </a:rPr>
              <a:t>policy</a:t>
            </a:r>
            <a:r>
              <a:rPr lang="en-US" sz="1200" dirty="0" smtClean="0">
                <a:solidFill>
                  <a:schemeClr val="tx1"/>
                </a:solidFill>
              </a:rPr>
              <a:t>.</a:t>
            </a:r>
          </a:p>
          <a:p>
            <a:pPr algn="ctr"/>
            <a:r>
              <a:rPr lang="en-US" sz="1200" b="1" dirty="0">
                <a:solidFill>
                  <a:schemeClr val="tx1"/>
                </a:solidFill>
              </a:rPr>
              <a:t>Gastronomy tourism in Japan features a relatively high degree of public-private </a:t>
            </a:r>
            <a:r>
              <a:rPr lang="en-US" sz="1200" b="1" dirty="0" smtClean="0">
                <a:solidFill>
                  <a:schemeClr val="tx1"/>
                </a:solidFill>
              </a:rPr>
              <a:t>collaboration</a:t>
            </a:r>
          </a:p>
          <a:p>
            <a:pPr marL="358775" indent="-358775" algn="just"/>
            <a:endParaRPr lang="en-US" sz="500" dirty="0" smtClean="0">
              <a:solidFill>
                <a:schemeClr val="tx1"/>
              </a:solidFill>
            </a:endParaRPr>
          </a:p>
          <a:p>
            <a:pPr marL="358775" indent="-358775" algn="just"/>
            <a:r>
              <a:rPr lang="en-US" sz="1000" dirty="0">
                <a:solidFill>
                  <a:schemeClr val="tx1"/>
                </a:solidFill>
              </a:rPr>
              <a:t>Looking at the municipalities with business collaboration, the most common categories of collaboration are: collaboration with local enterprises, producers and production organizations; nationwide enterprises; educational institutions.</a:t>
            </a:r>
          </a:p>
          <a:p>
            <a:pPr marL="358775" indent="-358775" algn="just"/>
            <a:r>
              <a:rPr lang="en-US" sz="1000" dirty="0">
                <a:solidFill>
                  <a:schemeClr val="tx1"/>
                </a:solidFill>
              </a:rPr>
              <a:t>Among the most effective collaboration efforts between municipalities and enterprises have been those with:</a:t>
            </a:r>
          </a:p>
          <a:p>
            <a:pPr marL="358775" algn="just"/>
            <a:r>
              <a:rPr lang="en-US" sz="1000" dirty="0">
                <a:solidFill>
                  <a:schemeClr val="tx1"/>
                </a:solidFill>
              </a:rPr>
              <a:t>Local media exposure (47%);</a:t>
            </a:r>
          </a:p>
          <a:p>
            <a:pPr marL="358775" algn="just"/>
            <a:r>
              <a:rPr lang="en-US" sz="1000" dirty="0">
                <a:solidFill>
                  <a:schemeClr val="tx1"/>
                </a:solidFill>
              </a:rPr>
              <a:t>Sales of products, restaurants and accommodation (42%);</a:t>
            </a:r>
          </a:p>
          <a:p>
            <a:pPr marL="358775" algn="just"/>
            <a:r>
              <a:rPr lang="en-US" sz="1000" dirty="0">
                <a:solidFill>
                  <a:schemeClr val="tx1"/>
                </a:solidFill>
              </a:rPr>
              <a:t>Enhanced recognition of region (33%).</a:t>
            </a:r>
          </a:p>
          <a:p>
            <a:pPr marL="358775" indent="-358775" algn="just"/>
            <a:r>
              <a:rPr lang="en-US" sz="1000" dirty="0">
                <a:solidFill>
                  <a:schemeClr val="tx1"/>
                </a:solidFill>
              </a:rPr>
              <a:t>UNWTO and key stakeholders of </a:t>
            </a:r>
            <a:r>
              <a:rPr lang="en-US" sz="1000" dirty="0" smtClean="0">
                <a:solidFill>
                  <a:schemeClr val="tx1"/>
                </a:solidFill>
              </a:rPr>
              <a:t>gastronomy (wine) </a:t>
            </a:r>
            <a:r>
              <a:rPr lang="en-US" sz="1000" dirty="0">
                <a:solidFill>
                  <a:schemeClr val="tx1"/>
                </a:solidFill>
              </a:rPr>
              <a:t>tourism of Japan now see tourism as a process of sustainable development for local communities, one that goes beyond tourism policy to policies encouraging agricultural and regional advances, developing human resources, and creating jobs. Gastronomy </a:t>
            </a:r>
            <a:r>
              <a:rPr lang="en-US" sz="1000" dirty="0" smtClean="0">
                <a:solidFill>
                  <a:schemeClr val="tx1"/>
                </a:solidFill>
              </a:rPr>
              <a:t>(also wine</a:t>
            </a:r>
            <a:r>
              <a:rPr lang="en-US" sz="1000" dirty="0">
                <a:solidFill>
                  <a:schemeClr val="tx1"/>
                </a:solidFill>
              </a:rPr>
              <a:t>) tourism is taking shape as a focal point in this multiplex process</a:t>
            </a:r>
            <a:r>
              <a:rPr lang="en-US" sz="1000" dirty="0" smtClean="0">
                <a:solidFill>
                  <a:schemeClr val="tx1"/>
                </a:solidFill>
              </a:rPr>
              <a:t>.</a:t>
            </a:r>
          </a:p>
          <a:p>
            <a:pPr marL="358775" indent="-358775" algn="just"/>
            <a:endParaRPr lang="en-US" sz="500" dirty="0" smtClean="0">
              <a:solidFill>
                <a:schemeClr val="tx1"/>
              </a:solidFill>
            </a:endParaRPr>
          </a:p>
          <a:p>
            <a:pPr algn="ctr"/>
            <a:r>
              <a:rPr lang="en-US" sz="1000" b="1" dirty="0" smtClean="0">
                <a:solidFill>
                  <a:srgbClr val="293A96"/>
                </a:solidFill>
              </a:rPr>
              <a:t>Link </a:t>
            </a:r>
            <a:r>
              <a:rPr lang="en-US" sz="1000" b="1" dirty="0">
                <a:solidFill>
                  <a:srgbClr val="293A96"/>
                </a:solidFill>
              </a:rPr>
              <a:t>and Learn </a:t>
            </a:r>
            <a:r>
              <a:rPr lang="en-US" sz="1000" b="1" dirty="0" smtClean="0">
                <a:solidFill>
                  <a:srgbClr val="293A96"/>
                </a:solidFill>
              </a:rPr>
              <a:t>more</a:t>
            </a:r>
          </a:p>
          <a:p>
            <a:pPr algn="ctr"/>
            <a:r>
              <a:rPr lang="en-US" sz="800" dirty="0">
                <a:solidFill>
                  <a:srgbClr val="293A96"/>
                </a:solidFill>
              </a:rPr>
              <a:t>https://</a:t>
            </a:r>
            <a:r>
              <a:rPr lang="en-US" sz="800" dirty="0" smtClean="0">
                <a:solidFill>
                  <a:srgbClr val="293A96"/>
                </a:solidFill>
              </a:rPr>
              <a:t>www.yamanashi-kankou.jp/english/explore-by-area/isawa-koshu-winery/yamanashi-wine.html</a:t>
            </a:r>
          </a:p>
          <a:p>
            <a:pPr algn="ctr"/>
            <a:r>
              <a:rPr lang="en-US" sz="800" dirty="0" smtClean="0">
                <a:solidFill>
                  <a:srgbClr val="293A96"/>
                </a:solidFill>
              </a:rPr>
              <a:t>https</a:t>
            </a:r>
            <a:r>
              <a:rPr lang="en-US" sz="800" dirty="0">
                <a:solidFill>
                  <a:srgbClr val="293A96"/>
                </a:solidFill>
              </a:rPr>
              <a:t>://</a:t>
            </a:r>
            <a:r>
              <a:rPr lang="en-US" sz="800" dirty="0" smtClean="0">
                <a:solidFill>
                  <a:srgbClr val="293A96"/>
                </a:solidFill>
              </a:rPr>
              <a:t>www.japan.travel/en/travel-directory/Wine/</a:t>
            </a:r>
          </a:p>
          <a:p>
            <a:pPr algn="ctr"/>
            <a:r>
              <a:rPr lang="en-US" sz="800" dirty="0">
                <a:solidFill>
                  <a:srgbClr val="293A96"/>
                </a:solidFill>
              </a:rPr>
              <a:t>https://www.e-unwto.org/doi/pdf/10.18111/9789284420919</a:t>
            </a:r>
            <a:endParaRPr lang="en-US" sz="800" dirty="0" smtClean="0">
              <a:solidFill>
                <a:srgbClr val="293A96"/>
              </a:solidFill>
            </a:endParaRPr>
          </a:p>
        </p:txBody>
      </p:sp>
      <p:sp>
        <p:nvSpPr>
          <p:cNvPr id="9" name="Прямоугольник 8"/>
          <p:cNvSpPr/>
          <p:nvPr/>
        </p:nvSpPr>
        <p:spPr>
          <a:xfrm>
            <a:off x="1048870" y="2866745"/>
            <a:ext cx="4075155" cy="369332"/>
          </a:xfrm>
          <a:prstGeom prst="rect">
            <a:avLst/>
          </a:prstGeom>
        </p:spPr>
        <p:txBody>
          <a:bodyPr wrap="none">
            <a:spAutoFit/>
          </a:bodyPr>
          <a:lstStyle/>
          <a:p>
            <a:pPr algn="ctr"/>
            <a:r>
              <a:rPr lang="en-US" cap="all" dirty="0">
                <a:solidFill>
                  <a:srgbClr val="293A97"/>
                </a:solidFill>
              </a:rPr>
              <a:t>real cases and best practices</a:t>
            </a:r>
            <a:endParaRPr lang="uk-UA" cap="all" dirty="0">
              <a:solidFill>
                <a:srgbClr val="293A97"/>
              </a:solidFill>
            </a:endParaRPr>
          </a:p>
        </p:txBody>
      </p:sp>
    </p:spTree>
    <p:extLst>
      <p:ext uri="{BB962C8B-B14F-4D97-AF65-F5344CB8AC3E}">
        <p14:creationId xmlns:p14="http://schemas.microsoft.com/office/powerpoint/2010/main" val="141141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bg/>
                                          </p:spTgt>
                                        </p:tgtEl>
                                        <p:attrNameLst>
                                          <p:attrName>style.visibility</p:attrName>
                                        </p:attrNameLst>
                                      </p:cBhvr>
                                      <p:to>
                                        <p:strVal val="visible"/>
                                      </p:to>
                                    </p:set>
                                    <p:animEffect transition="in" filter="wipe(left)">
                                      <p:cBhvr>
                                        <p:cTn id="12" dur="2500"/>
                                        <p:tgtEl>
                                          <p:spTgt spid="7">
                                            <p:bg/>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wipe(left)">
                                      <p:cBhvr>
                                        <p:cTn id="17" dur="2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wipe(left)">
                                      <p:cBhvr>
                                        <p:cTn id="22" dur="2500"/>
                                        <p:tgtEl>
                                          <p:spTgt spid="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Effect transition="in" filter="wipe(left)">
                                      <p:cBhvr>
                                        <p:cTn id="27" dur="2500"/>
                                        <p:tgtEl>
                                          <p:spTgt spid="7">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xEl>
                                              <p:pRg st="4" end="4"/>
                                            </p:txEl>
                                          </p:spTgt>
                                        </p:tgtEl>
                                        <p:attrNameLst>
                                          <p:attrName>style.visibility</p:attrName>
                                        </p:attrNameLst>
                                      </p:cBhvr>
                                      <p:to>
                                        <p:strVal val="visible"/>
                                      </p:to>
                                    </p:set>
                                    <p:animEffect transition="in" filter="wipe(left)">
                                      <p:cBhvr>
                                        <p:cTn id="32" dur="2500"/>
                                        <p:tgtEl>
                                          <p:spTgt spid="7">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
                                            <p:txEl>
                                              <p:pRg st="5" end="5"/>
                                            </p:txEl>
                                          </p:spTgt>
                                        </p:tgtEl>
                                        <p:attrNameLst>
                                          <p:attrName>style.visibility</p:attrName>
                                        </p:attrNameLst>
                                      </p:cBhvr>
                                      <p:to>
                                        <p:strVal val="visible"/>
                                      </p:to>
                                    </p:set>
                                    <p:animEffect transition="in" filter="wipe(left)">
                                      <p:cBhvr>
                                        <p:cTn id="37" dur="2500"/>
                                        <p:tgtEl>
                                          <p:spTgt spid="7">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
                                            <p:txEl>
                                              <p:pRg st="6" end="6"/>
                                            </p:txEl>
                                          </p:spTgt>
                                        </p:tgtEl>
                                        <p:attrNameLst>
                                          <p:attrName>style.visibility</p:attrName>
                                        </p:attrNameLst>
                                      </p:cBhvr>
                                      <p:to>
                                        <p:strVal val="visible"/>
                                      </p:to>
                                    </p:set>
                                    <p:animEffect transition="in" filter="wipe(left)">
                                      <p:cBhvr>
                                        <p:cTn id="42" dur="2500"/>
                                        <p:tgtEl>
                                          <p:spTgt spid="7">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7">
                                            <p:txEl>
                                              <p:pRg st="7" end="7"/>
                                            </p:txEl>
                                          </p:spTgt>
                                        </p:tgtEl>
                                        <p:attrNameLst>
                                          <p:attrName>style.visibility</p:attrName>
                                        </p:attrNameLst>
                                      </p:cBhvr>
                                      <p:to>
                                        <p:strVal val="visible"/>
                                      </p:to>
                                    </p:set>
                                    <p:animEffect transition="in" filter="wipe(left)">
                                      <p:cBhvr>
                                        <p:cTn id="47" dur="2500"/>
                                        <p:tgtEl>
                                          <p:spTgt spid="7">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7">
                                            <p:txEl>
                                              <p:pRg st="8" end="8"/>
                                            </p:txEl>
                                          </p:spTgt>
                                        </p:tgtEl>
                                        <p:attrNameLst>
                                          <p:attrName>style.visibility</p:attrName>
                                        </p:attrNameLst>
                                      </p:cBhvr>
                                      <p:to>
                                        <p:strVal val="visible"/>
                                      </p:to>
                                    </p:set>
                                    <p:animEffect transition="in" filter="wipe(left)">
                                      <p:cBhvr>
                                        <p:cTn id="52" dur="2500"/>
                                        <p:tgtEl>
                                          <p:spTgt spid="7">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7">
                                            <p:txEl>
                                              <p:pRg st="10" end="10"/>
                                            </p:txEl>
                                          </p:spTgt>
                                        </p:tgtEl>
                                        <p:attrNameLst>
                                          <p:attrName>style.visibility</p:attrName>
                                        </p:attrNameLst>
                                      </p:cBhvr>
                                      <p:to>
                                        <p:strVal val="visible"/>
                                      </p:to>
                                    </p:set>
                                    <p:animEffect transition="in" filter="wipe(left)">
                                      <p:cBhvr>
                                        <p:cTn id="57" dur="2500"/>
                                        <p:tgtEl>
                                          <p:spTgt spid="7">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7">
                                            <p:txEl>
                                              <p:pRg st="11" end="11"/>
                                            </p:txEl>
                                          </p:spTgt>
                                        </p:tgtEl>
                                        <p:attrNameLst>
                                          <p:attrName>style.visibility</p:attrName>
                                        </p:attrNameLst>
                                      </p:cBhvr>
                                      <p:to>
                                        <p:strVal val="visible"/>
                                      </p:to>
                                    </p:set>
                                    <p:animEffect transition="in" filter="wipe(left)">
                                      <p:cBhvr>
                                        <p:cTn id="62" dur="2500"/>
                                        <p:tgtEl>
                                          <p:spTgt spid="7">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7">
                                            <p:txEl>
                                              <p:pRg st="12" end="12"/>
                                            </p:txEl>
                                          </p:spTgt>
                                        </p:tgtEl>
                                        <p:attrNameLst>
                                          <p:attrName>style.visibility</p:attrName>
                                        </p:attrNameLst>
                                      </p:cBhvr>
                                      <p:to>
                                        <p:strVal val="visible"/>
                                      </p:to>
                                    </p:set>
                                    <p:animEffect transition="in" filter="wipe(left)">
                                      <p:cBhvr>
                                        <p:cTn id="67" dur="2500"/>
                                        <p:tgtEl>
                                          <p:spTgt spid="7">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7">
                                            <p:txEl>
                                              <p:pRg st="13" end="13"/>
                                            </p:txEl>
                                          </p:spTgt>
                                        </p:tgtEl>
                                        <p:attrNameLst>
                                          <p:attrName>style.visibility</p:attrName>
                                        </p:attrNameLst>
                                      </p:cBhvr>
                                      <p:to>
                                        <p:strVal val="visible"/>
                                      </p:to>
                                    </p:set>
                                    <p:animEffect transition="in" filter="wipe(left)">
                                      <p:cBhvr>
                                        <p:cTn id="72" dur="2500"/>
                                        <p:tgtEl>
                                          <p:spTgt spid="7">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3347541583"/>
              </p:ext>
            </p:extLst>
          </p:nvPr>
        </p:nvGraphicFramePr>
        <p:xfrm>
          <a:off x="1048869" y="2920708"/>
          <a:ext cx="7333128" cy="32517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Нижний колонтитул 12"/>
          <p:cNvSpPr>
            <a:spLocks noGrp="1"/>
          </p:cNvSpPr>
          <p:nvPr>
            <p:ph type="ftr" sz="quarter" idx="11"/>
          </p:nvPr>
        </p:nvSpPr>
        <p:spPr/>
        <p:txBody>
          <a:bodyPr/>
          <a:lstStyle/>
          <a:p>
            <a:r>
              <a:rPr lang="en-US" smtClean="0"/>
              <a:t>WINE DESTINATION PRODUCT MANAGEMENT</a:t>
            </a:r>
            <a:endParaRPr lang="uk-UA" dirty="0"/>
          </a:p>
        </p:txBody>
      </p:sp>
      <p:pic>
        <p:nvPicPr>
          <p:cNvPr id="5" name="Рисунок 4"/>
          <p:cNvPicPr>
            <a:picLocks noChangeAspect="1"/>
          </p:cNvPicPr>
          <p:nvPr/>
        </p:nvPicPr>
        <p:blipFill>
          <a:blip r:embed="rId7"/>
          <a:stretch>
            <a:fillRect/>
          </a:stretch>
        </p:blipFill>
        <p:spPr>
          <a:xfrm>
            <a:off x="8444751" y="3473500"/>
            <a:ext cx="2662239" cy="1937664"/>
          </a:xfrm>
          <a:prstGeom prst="rect">
            <a:avLst/>
          </a:prstGeom>
        </p:spPr>
      </p:pic>
      <p:sp>
        <p:nvSpPr>
          <p:cNvPr id="2" name="Прямоугольник 1"/>
          <p:cNvSpPr/>
          <p:nvPr/>
        </p:nvSpPr>
        <p:spPr>
          <a:xfrm>
            <a:off x="1048869" y="2344611"/>
            <a:ext cx="10058121" cy="369332"/>
          </a:xfrm>
          <a:prstGeom prst="rect">
            <a:avLst/>
          </a:prstGeom>
        </p:spPr>
        <p:txBody>
          <a:bodyPr wrap="square">
            <a:spAutoFit/>
          </a:bodyPr>
          <a:lstStyle/>
          <a:p>
            <a:pPr marL="285750" indent="-285750">
              <a:buFont typeface="Wingdings" panose="05000000000000000000" pitchFamily="2" charset="2"/>
              <a:buChar char="ü"/>
            </a:pPr>
            <a:r>
              <a:rPr lang="en-US" b="1" i="1" dirty="0">
                <a:solidFill>
                  <a:srgbClr val="A71E3B"/>
                </a:solidFill>
                <a:ea typeface="Georgia" panose="02040502050405020303" pitchFamily="18" charset="0"/>
                <a:cs typeface="Georgia" panose="02040502050405020303" pitchFamily="18" charset="0"/>
              </a:rPr>
              <a:t>Marketing Strategies for the Development of Wine Tourism Destinations</a:t>
            </a:r>
          </a:p>
        </p:txBody>
      </p:sp>
      <p:sp>
        <p:nvSpPr>
          <p:cNvPr id="6" name="Заголовок 1"/>
          <p:cNvSpPr>
            <a:spLocks noGrp="1"/>
          </p:cNvSpPr>
          <p:nvPr>
            <p:ph type="title"/>
          </p:nvPr>
        </p:nvSpPr>
        <p:spPr>
          <a:xfrm>
            <a:off x="1048870" y="1675967"/>
            <a:ext cx="10121153" cy="583139"/>
          </a:xfrm>
          <a:solidFill>
            <a:srgbClr val="A71E3B"/>
          </a:solidFill>
          <a:ln>
            <a:noFill/>
          </a:ln>
        </p:spPr>
        <p:txBody>
          <a:bodyPr/>
          <a:lstStyle/>
          <a:p>
            <a:pPr algn="ctr"/>
            <a:r>
              <a:rPr lang="en-US" sz="2600" dirty="0">
                <a:solidFill>
                  <a:schemeClr val="bg1"/>
                </a:solidFill>
              </a:rPr>
              <a:t>Definition “Destination Management Organization</a:t>
            </a:r>
            <a:r>
              <a:rPr lang="en-US" sz="2600" dirty="0" smtClean="0">
                <a:solidFill>
                  <a:schemeClr val="bg1"/>
                </a:solidFill>
              </a:rPr>
              <a:t>” (</a:t>
            </a:r>
            <a:r>
              <a:rPr lang="en-US" sz="2600" dirty="0">
                <a:solidFill>
                  <a:schemeClr val="bg1"/>
                </a:solidFill>
              </a:rPr>
              <a:t>DMO) (cont’d)</a:t>
            </a:r>
          </a:p>
        </p:txBody>
      </p:sp>
    </p:spTree>
    <p:extLst>
      <p:ext uri="{BB962C8B-B14F-4D97-AF65-F5344CB8AC3E}">
        <p14:creationId xmlns:p14="http://schemas.microsoft.com/office/powerpoint/2010/main" val="1927087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graphicEl>
                                              <a:dgm id="{CB622A7E-F3A4-426D-BD5F-3405BB879B59}"/>
                                            </p:graphicEl>
                                          </p:spTgt>
                                        </p:tgtEl>
                                        <p:attrNameLst>
                                          <p:attrName>style.visibility</p:attrName>
                                        </p:attrNameLst>
                                      </p:cBhvr>
                                      <p:to>
                                        <p:strVal val="visible"/>
                                      </p:to>
                                    </p:set>
                                    <p:animEffect transition="in" filter="wipe(up)">
                                      <p:cBhvr>
                                        <p:cTn id="7" dur="1750"/>
                                        <p:tgtEl>
                                          <p:spTgt spid="3">
                                            <p:graphicEl>
                                              <a:dgm id="{CB622A7E-F3A4-426D-BD5F-3405BB879B5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graphicEl>
                                              <a:dgm id="{C18B4C53-B50D-44FE-94D6-DAB1F2E224B2}"/>
                                            </p:graphicEl>
                                          </p:spTgt>
                                        </p:tgtEl>
                                        <p:attrNameLst>
                                          <p:attrName>style.visibility</p:attrName>
                                        </p:attrNameLst>
                                      </p:cBhvr>
                                      <p:to>
                                        <p:strVal val="visible"/>
                                      </p:to>
                                    </p:set>
                                    <p:animEffect transition="in" filter="wipe(up)">
                                      <p:cBhvr>
                                        <p:cTn id="12" dur="1750"/>
                                        <p:tgtEl>
                                          <p:spTgt spid="3">
                                            <p:graphicEl>
                                              <a:dgm id="{C18B4C53-B50D-44FE-94D6-DAB1F2E224B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extLst>
              <p:ext uri="{D42A27DB-BD31-4B8C-83A1-F6EECF244321}">
                <p14:modId xmlns:p14="http://schemas.microsoft.com/office/powerpoint/2010/main" val="1717343738"/>
              </p:ext>
            </p:extLst>
          </p:nvPr>
        </p:nvGraphicFramePr>
        <p:xfrm>
          <a:off x="1111624" y="2713943"/>
          <a:ext cx="7041776" cy="35254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Нижний колонтитул 12"/>
          <p:cNvSpPr>
            <a:spLocks noGrp="1"/>
          </p:cNvSpPr>
          <p:nvPr>
            <p:ph type="ftr" sz="quarter" idx="11"/>
          </p:nvPr>
        </p:nvSpPr>
        <p:spPr/>
        <p:txBody>
          <a:bodyPr/>
          <a:lstStyle/>
          <a:p>
            <a:r>
              <a:rPr lang="en-US" smtClean="0"/>
              <a:t>WINE DESTINATION PRODUCT MANAGEMENT</a:t>
            </a:r>
            <a:endParaRPr lang="uk-UA" dirty="0"/>
          </a:p>
        </p:txBody>
      </p:sp>
      <p:sp>
        <p:nvSpPr>
          <p:cNvPr id="2" name="Прямоугольник 1"/>
          <p:cNvSpPr/>
          <p:nvPr/>
        </p:nvSpPr>
        <p:spPr>
          <a:xfrm>
            <a:off x="1048869" y="2344611"/>
            <a:ext cx="10058121" cy="369332"/>
          </a:xfrm>
          <a:prstGeom prst="rect">
            <a:avLst/>
          </a:prstGeom>
        </p:spPr>
        <p:txBody>
          <a:bodyPr wrap="square">
            <a:spAutoFit/>
          </a:bodyPr>
          <a:lstStyle/>
          <a:p>
            <a:pPr marL="285750" indent="-285750">
              <a:buFont typeface="Wingdings" panose="05000000000000000000" pitchFamily="2" charset="2"/>
              <a:buChar char="ü"/>
            </a:pPr>
            <a:r>
              <a:rPr lang="en-US" b="1" i="1" dirty="0">
                <a:solidFill>
                  <a:srgbClr val="A71E3B"/>
                </a:solidFill>
                <a:ea typeface="Georgia" panose="02040502050405020303" pitchFamily="18" charset="0"/>
                <a:cs typeface="Georgia" panose="02040502050405020303" pitchFamily="18" charset="0"/>
              </a:rPr>
              <a:t>Marketing Strategies for the Development of Wine Tourism Destinations</a:t>
            </a:r>
          </a:p>
        </p:txBody>
      </p:sp>
      <p:sp>
        <p:nvSpPr>
          <p:cNvPr id="6" name="Заголовок 1"/>
          <p:cNvSpPr>
            <a:spLocks noGrp="1"/>
          </p:cNvSpPr>
          <p:nvPr>
            <p:ph type="title"/>
          </p:nvPr>
        </p:nvSpPr>
        <p:spPr>
          <a:xfrm>
            <a:off x="1048870" y="1675967"/>
            <a:ext cx="10121153" cy="583139"/>
          </a:xfrm>
          <a:solidFill>
            <a:srgbClr val="A71E3B"/>
          </a:solidFill>
          <a:ln>
            <a:noFill/>
          </a:ln>
        </p:spPr>
        <p:txBody>
          <a:bodyPr/>
          <a:lstStyle/>
          <a:p>
            <a:pPr algn="ctr"/>
            <a:r>
              <a:rPr lang="en-US" sz="2600" dirty="0">
                <a:solidFill>
                  <a:schemeClr val="bg1"/>
                </a:solidFill>
              </a:rPr>
              <a:t>Definition “Destination Management Organization</a:t>
            </a:r>
            <a:r>
              <a:rPr lang="en-US" sz="2600" dirty="0" smtClean="0">
                <a:solidFill>
                  <a:schemeClr val="bg1"/>
                </a:solidFill>
              </a:rPr>
              <a:t>” (</a:t>
            </a:r>
            <a:r>
              <a:rPr lang="en-US" sz="2600" dirty="0">
                <a:solidFill>
                  <a:schemeClr val="bg1"/>
                </a:solidFill>
              </a:rPr>
              <a:t>DMO) (cont’d)</a:t>
            </a:r>
          </a:p>
        </p:txBody>
      </p:sp>
      <p:pic>
        <p:nvPicPr>
          <p:cNvPr id="7" name="Рисунок 6"/>
          <p:cNvPicPr>
            <a:picLocks noChangeAspect="1"/>
          </p:cNvPicPr>
          <p:nvPr/>
        </p:nvPicPr>
        <p:blipFill>
          <a:blip r:embed="rId7"/>
          <a:stretch>
            <a:fillRect/>
          </a:stretch>
        </p:blipFill>
        <p:spPr>
          <a:xfrm>
            <a:off x="8464558" y="3575224"/>
            <a:ext cx="2642432" cy="1802930"/>
          </a:xfrm>
          <a:prstGeom prst="rect">
            <a:avLst/>
          </a:prstGeom>
        </p:spPr>
      </p:pic>
    </p:spTree>
    <p:extLst>
      <p:ext uri="{BB962C8B-B14F-4D97-AF65-F5344CB8AC3E}">
        <p14:creationId xmlns:p14="http://schemas.microsoft.com/office/powerpoint/2010/main" val="2639600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graphicEl>
                                              <a:dgm id="{DD61999A-2E29-452E-9994-73130C8A29FD}"/>
                                            </p:graphicEl>
                                          </p:spTgt>
                                        </p:tgtEl>
                                        <p:attrNameLst>
                                          <p:attrName>style.visibility</p:attrName>
                                        </p:attrNameLst>
                                      </p:cBhvr>
                                      <p:to>
                                        <p:strVal val="visible"/>
                                      </p:to>
                                    </p:set>
                                    <p:animEffect transition="in" filter="wipe(up)">
                                      <p:cBhvr>
                                        <p:cTn id="7" dur="2500"/>
                                        <p:tgtEl>
                                          <p:spTgt spid="3">
                                            <p:graphicEl>
                                              <a:dgm id="{DD61999A-2E29-452E-9994-73130C8A29F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graphicEl>
                                              <a:dgm id="{AE16CC1F-CB4E-484A-A2BD-3711785FF7F9}"/>
                                            </p:graphicEl>
                                          </p:spTgt>
                                        </p:tgtEl>
                                        <p:attrNameLst>
                                          <p:attrName>style.visibility</p:attrName>
                                        </p:attrNameLst>
                                      </p:cBhvr>
                                      <p:to>
                                        <p:strVal val="visible"/>
                                      </p:to>
                                    </p:set>
                                    <p:animEffect transition="in" filter="wipe(up)">
                                      <p:cBhvr>
                                        <p:cTn id="12" dur="2500"/>
                                        <p:tgtEl>
                                          <p:spTgt spid="3">
                                            <p:graphicEl>
                                              <a:dgm id="{AE16CC1F-CB4E-484A-A2BD-3711785FF7F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lvl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675967"/>
            <a:ext cx="10515600" cy="636927"/>
          </a:xfrm>
          <a:solidFill>
            <a:srgbClr val="A71E3B"/>
          </a:solidFill>
          <a:ln>
            <a:noFill/>
          </a:ln>
        </p:spPr>
        <p:txBody>
          <a:bodyPr/>
          <a:lstStyle/>
          <a:p>
            <a:pPr algn="ctr"/>
            <a:r>
              <a:rPr lang="en-US" sz="3600" dirty="0">
                <a:solidFill>
                  <a:schemeClr val="bg1"/>
                </a:solidFill>
              </a:rPr>
              <a:t>Learning Objectives</a:t>
            </a:r>
            <a:endParaRPr lang="uk-UA" sz="3600" dirty="0">
              <a:solidFill>
                <a:schemeClr val="bg1"/>
              </a:solidFill>
            </a:endParaRPr>
          </a:p>
        </p:txBody>
      </p:sp>
      <p:sp>
        <p:nvSpPr>
          <p:cNvPr id="3" name="Объект 2"/>
          <p:cNvSpPr>
            <a:spLocks noGrp="1"/>
          </p:cNvSpPr>
          <p:nvPr>
            <p:ph idx="1"/>
          </p:nvPr>
        </p:nvSpPr>
        <p:spPr>
          <a:xfrm>
            <a:off x="838200" y="2427316"/>
            <a:ext cx="10515600" cy="3847978"/>
          </a:xfrm>
        </p:spPr>
        <p:txBody>
          <a:bodyPr anchor="ctr">
            <a:normAutofit fontScale="92500" lnSpcReduction="10000"/>
          </a:bodyPr>
          <a:lstStyle/>
          <a:p>
            <a:pPr marL="0" indent="0">
              <a:buNone/>
            </a:pPr>
            <a:r>
              <a:rPr lang="en-US" sz="2000" b="1" dirty="0">
                <a:solidFill>
                  <a:srgbClr val="293A97"/>
                </a:solidFill>
              </a:rPr>
              <a:t>After studying this chapter, you should be able to</a:t>
            </a:r>
            <a:r>
              <a:rPr lang="en-US" sz="2000" b="1" dirty="0" smtClean="0">
                <a:solidFill>
                  <a:srgbClr val="293A97"/>
                </a:solidFill>
              </a:rPr>
              <a:t>:</a:t>
            </a:r>
          </a:p>
          <a:p>
            <a:pPr marL="358775" indent="-358775">
              <a:lnSpc>
                <a:spcPct val="110000"/>
              </a:lnSpc>
            </a:pPr>
            <a:r>
              <a:rPr lang="en-US" sz="2000" b="1" dirty="0" smtClean="0"/>
              <a:t>Identify </a:t>
            </a:r>
            <a:r>
              <a:rPr lang="en-US" sz="2000" b="1" dirty="0"/>
              <a:t>ecological, social and economic aspects to choose а development trajectory of winery</a:t>
            </a:r>
            <a:endParaRPr lang="en-US" sz="2000" b="1" dirty="0" smtClean="0"/>
          </a:p>
          <a:p>
            <a:pPr marL="358775" indent="-358775">
              <a:lnSpc>
                <a:spcPct val="110000"/>
              </a:lnSpc>
            </a:pPr>
            <a:r>
              <a:rPr lang="en-US" sz="2000" b="1" dirty="0" smtClean="0"/>
              <a:t>Determine </a:t>
            </a:r>
            <a:r>
              <a:rPr lang="en-US" sz="2000" b="1" dirty="0" smtClean="0"/>
              <a:t>Driving </a:t>
            </a:r>
            <a:r>
              <a:rPr lang="en-US" sz="2000" b="1" dirty="0"/>
              <a:t>Forces of </a:t>
            </a:r>
            <a:r>
              <a:rPr lang="en-US" sz="2000" b="1" dirty="0" smtClean="0"/>
              <a:t>changing</a:t>
            </a:r>
            <a:r>
              <a:rPr lang="ru-RU" sz="2000" b="1" dirty="0" smtClean="0"/>
              <a:t> </a:t>
            </a:r>
            <a:r>
              <a:rPr lang="en-US" sz="2000" b="1" dirty="0" smtClean="0"/>
              <a:t>of region</a:t>
            </a:r>
            <a:r>
              <a:rPr lang="en-US" sz="2000" b="1" dirty="0"/>
              <a:t>, country, district</a:t>
            </a:r>
            <a:endParaRPr lang="en-US" sz="2000" b="1" dirty="0" smtClean="0"/>
          </a:p>
          <a:p>
            <a:pPr marL="358775" indent="-358775">
              <a:lnSpc>
                <a:spcPct val="110000"/>
              </a:lnSpc>
            </a:pPr>
            <a:r>
              <a:rPr lang="en-US" sz="2000" b="1" dirty="0" smtClean="0"/>
              <a:t>Identify the factors influencing the development of </a:t>
            </a:r>
            <a:r>
              <a:rPr lang="en-US" sz="2000" b="1" dirty="0" smtClean="0"/>
              <a:t>wine destinations</a:t>
            </a:r>
          </a:p>
          <a:p>
            <a:pPr marL="358775" indent="-358775">
              <a:lnSpc>
                <a:spcPct val="110000"/>
              </a:lnSpc>
            </a:pPr>
            <a:r>
              <a:rPr lang="en-US" sz="2000" b="1" dirty="0" smtClean="0"/>
              <a:t>Understand critical </a:t>
            </a:r>
            <a:r>
              <a:rPr lang="en-US" sz="2000" b="1" dirty="0"/>
              <a:t>success factors for the development of wine </a:t>
            </a:r>
            <a:r>
              <a:rPr lang="en-US" sz="2000" b="1" dirty="0" smtClean="0"/>
              <a:t>destinations</a:t>
            </a:r>
            <a:endParaRPr lang="en-US" sz="2000" b="1" dirty="0" smtClean="0"/>
          </a:p>
          <a:p>
            <a:pPr marL="358775" indent="-358775">
              <a:lnSpc>
                <a:spcPct val="110000"/>
              </a:lnSpc>
            </a:pPr>
            <a:r>
              <a:rPr lang="en-US" sz="2000" b="1" dirty="0" smtClean="0"/>
              <a:t>Discuss </a:t>
            </a:r>
            <a:r>
              <a:rPr lang="en-US" sz="2000" b="1" dirty="0" smtClean="0"/>
              <a:t>successful </a:t>
            </a:r>
            <a:r>
              <a:rPr lang="en-US" sz="2000" b="1" dirty="0"/>
              <a:t>Destination Management Organization  </a:t>
            </a:r>
            <a:endParaRPr lang="en-US" sz="2000" b="1" dirty="0" smtClean="0"/>
          </a:p>
          <a:p>
            <a:pPr marL="358775" indent="-358775">
              <a:lnSpc>
                <a:spcPct val="110000"/>
              </a:lnSpc>
            </a:pPr>
            <a:r>
              <a:rPr lang="en-US" sz="2000" b="1" dirty="0" smtClean="0"/>
              <a:t>Understand and discuss the </a:t>
            </a:r>
            <a:r>
              <a:rPr lang="en-US" sz="2000" b="1" dirty="0" smtClean="0"/>
              <a:t>marketing strategies </a:t>
            </a:r>
            <a:r>
              <a:rPr lang="en-US" sz="2000" b="1" dirty="0"/>
              <a:t>for the </a:t>
            </a:r>
            <a:r>
              <a:rPr lang="en-US" sz="2000" b="1" dirty="0" smtClean="0"/>
              <a:t>development </a:t>
            </a:r>
            <a:r>
              <a:rPr lang="en-US" sz="2000" b="1" dirty="0"/>
              <a:t>of </a:t>
            </a:r>
            <a:r>
              <a:rPr lang="en-US" sz="2000" b="1" dirty="0" smtClean="0"/>
              <a:t>wine tourism</a:t>
            </a:r>
          </a:p>
          <a:p>
            <a:pPr marL="358775" indent="-358775">
              <a:lnSpc>
                <a:spcPct val="110000"/>
              </a:lnSpc>
            </a:pPr>
            <a:r>
              <a:rPr lang="en-US" sz="2000" b="1" dirty="0"/>
              <a:t>Evaluate and Discuss the level of development of the wine tourism product</a:t>
            </a:r>
          </a:p>
        </p:txBody>
      </p:sp>
      <p:sp>
        <p:nvSpPr>
          <p:cNvPr id="4" name="Нижний колонтитул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tint val="75000"/>
                  </a:prstClr>
                </a:solidFill>
                <a:effectLst/>
                <a:uLnTx/>
                <a:uFillTx/>
                <a:latin typeface="Georgia"/>
                <a:ea typeface="+mn-ea"/>
                <a:cs typeface="+mn-cs"/>
              </a:rPr>
              <a:t>WINE TOUR GUIDING</a:t>
            </a:r>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Tree>
    <p:extLst>
      <p:ext uri="{BB962C8B-B14F-4D97-AF65-F5344CB8AC3E}">
        <p14:creationId xmlns:p14="http://schemas.microsoft.com/office/powerpoint/2010/main" val="355216980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up)">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up)">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up)">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up)">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
                                            <p:txEl>
                                              <p:charRg st="500" end="574"/>
                                            </p:txEl>
                                          </p:spTgt>
                                        </p:tgtEl>
                                        <p:attrNameLst>
                                          <p:attrName>style.visibility</p:attrName>
                                        </p:attrNameLst>
                                      </p:cBhvr>
                                      <p:to>
                                        <p:strVal val="visible"/>
                                      </p:to>
                                    </p:set>
                                    <p:animEffect transition="in" filter="wipe(up)">
                                      <p:cBhvr>
                                        <p:cTn id="42" dur="500"/>
                                        <p:tgtEl>
                                          <p:spTgt spid="3">
                                            <p:txEl>
                                              <p:charRg st="500" end="57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Нижний колонтитул 12"/>
          <p:cNvSpPr>
            <a:spLocks noGrp="1"/>
          </p:cNvSpPr>
          <p:nvPr>
            <p:ph type="ftr" sz="quarter" idx="11"/>
          </p:nvPr>
        </p:nvSpPr>
        <p:spPr/>
        <p:txBody>
          <a:bodyPr/>
          <a:lstStyle/>
          <a:p>
            <a:r>
              <a:rPr lang="en-US" dirty="0" smtClean="0"/>
              <a:t>WINE DESTINATION PRODUCT MANAGEMENT</a:t>
            </a:r>
            <a:endParaRPr lang="uk-UA" dirty="0"/>
          </a:p>
        </p:txBody>
      </p:sp>
      <p:sp>
        <p:nvSpPr>
          <p:cNvPr id="6" name="Заголовок 1"/>
          <p:cNvSpPr>
            <a:spLocks noGrp="1"/>
          </p:cNvSpPr>
          <p:nvPr>
            <p:ph type="title"/>
          </p:nvPr>
        </p:nvSpPr>
        <p:spPr>
          <a:xfrm>
            <a:off x="1048870" y="1675967"/>
            <a:ext cx="10121153" cy="529351"/>
          </a:xfrm>
          <a:solidFill>
            <a:srgbClr val="A71E3B"/>
          </a:solidFill>
          <a:ln>
            <a:noFill/>
          </a:ln>
        </p:spPr>
        <p:txBody>
          <a:bodyPr/>
          <a:lstStyle/>
          <a:p>
            <a:pPr algn="ctr"/>
            <a:r>
              <a:rPr lang="en-US" sz="2600" dirty="0" smtClean="0">
                <a:solidFill>
                  <a:schemeClr val="bg1"/>
                </a:solidFill>
              </a:rPr>
              <a:t>Development of Wine </a:t>
            </a:r>
            <a:r>
              <a:rPr lang="en-US" sz="2600" dirty="0">
                <a:solidFill>
                  <a:schemeClr val="bg1"/>
                </a:solidFill>
              </a:rPr>
              <a:t>Tourism </a:t>
            </a:r>
            <a:r>
              <a:rPr lang="en-US" sz="2600" dirty="0" smtClean="0">
                <a:solidFill>
                  <a:schemeClr val="bg1"/>
                </a:solidFill>
              </a:rPr>
              <a:t>Product</a:t>
            </a:r>
            <a:endParaRPr lang="en-US" sz="2600" dirty="0">
              <a:solidFill>
                <a:schemeClr val="bg1"/>
              </a:solidFill>
            </a:endParaRPr>
          </a:p>
        </p:txBody>
      </p:sp>
      <p:sp>
        <p:nvSpPr>
          <p:cNvPr id="3" name="Скругленный прямоугольник 2"/>
          <p:cNvSpPr/>
          <p:nvPr/>
        </p:nvSpPr>
        <p:spPr>
          <a:xfrm>
            <a:off x="2371164" y="4128467"/>
            <a:ext cx="7485529" cy="1906905"/>
          </a:xfrm>
          <a:prstGeom prst="round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sz="1600" b="1" dirty="0">
                <a:solidFill>
                  <a:srgbClr val="293A96"/>
                </a:solidFill>
              </a:rPr>
              <a:t>What are we </a:t>
            </a:r>
            <a:r>
              <a:rPr lang="en-US" sz="1600" b="1" dirty="0" smtClean="0">
                <a:solidFill>
                  <a:srgbClr val="293A96"/>
                </a:solidFill>
              </a:rPr>
              <a:t>selling?</a:t>
            </a:r>
          </a:p>
          <a:p>
            <a:pPr algn="ctr"/>
            <a:r>
              <a:rPr lang="en-US" sz="1600" dirty="0" smtClean="0"/>
              <a:t>Wine</a:t>
            </a:r>
            <a:r>
              <a:rPr lang="en-US" sz="1600" dirty="0"/>
              <a:t>, wine tour, vineyard tour, tasting, other activities, services</a:t>
            </a:r>
            <a:r>
              <a:rPr lang="en-US" sz="1600" dirty="0" smtClean="0"/>
              <a:t>...</a:t>
            </a:r>
          </a:p>
          <a:p>
            <a:pPr algn="ctr"/>
            <a:endParaRPr lang="en-US" sz="500" dirty="0" smtClean="0"/>
          </a:p>
          <a:p>
            <a:pPr algn="ctr"/>
            <a:r>
              <a:rPr lang="en-US" sz="1600" b="1" dirty="0" smtClean="0">
                <a:solidFill>
                  <a:srgbClr val="293A96"/>
                </a:solidFill>
              </a:rPr>
              <a:t>Who </a:t>
            </a:r>
            <a:r>
              <a:rPr lang="en-US" sz="1600" b="1" dirty="0">
                <a:solidFill>
                  <a:srgbClr val="293A96"/>
                </a:solidFill>
              </a:rPr>
              <a:t>is the </a:t>
            </a:r>
            <a:r>
              <a:rPr lang="en-US" sz="1600" b="1" dirty="0" smtClean="0">
                <a:solidFill>
                  <a:srgbClr val="293A96"/>
                </a:solidFill>
              </a:rPr>
              <a:t>Seller?</a:t>
            </a:r>
          </a:p>
          <a:p>
            <a:pPr algn="ctr"/>
            <a:r>
              <a:rPr lang="en-US" sz="1600" dirty="0" smtClean="0"/>
              <a:t>Each </a:t>
            </a:r>
            <a:r>
              <a:rPr lang="en-US" sz="1600" dirty="0"/>
              <a:t>participant of the </a:t>
            </a:r>
            <a:r>
              <a:rPr lang="en-US" sz="1600" dirty="0" smtClean="0"/>
              <a:t>DMO </a:t>
            </a:r>
            <a:r>
              <a:rPr lang="en-US" sz="1600" dirty="0"/>
              <a:t>+ </a:t>
            </a:r>
            <a:r>
              <a:rPr lang="en-US" sz="1600" dirty="0" smtClean="0"/>
              <a:t>Tour Operators</a:t>
            </a:r>
          </a:p>
          <a:p>
            <a:pPr algn="ctr"/>
            <a:endParaRPr lang="en-US" sz="500" dirty="0" smtClean="0"/>
          </a:p>
          <a:p>
            <a:pPr algn="ctr"/>
            <a:r>
              <a:rPr lang="en-US" sz="1600" b="1" dirty="0" smtClean="0">
                <a:solidFill>
                  <a:srgbClr val="293A96"/>
                </a:solidFill>
              </a:rPr>
              <a:t>Who </a:t>
            </a:r>
            <a:r>
              <a:rPr lang="en-US" sz="1600" b="1" dirty="0">
                <a:solidFill>
                  <a:srgbClr val="293A96"/>
                </a:solidFill>
              </a:rPr>
              <a:t>is the </a:t>
            </a:r>
            <a:r>
              <a:rPr lang="en-US" sz="1600" b="1" dirty="0" smtClean="0">
                <a:solidFill>
                  <a:srgbClr val="293A96"/>
                </a:solidFill>
              </a:rPr>
              <a:t>buyer?</a:t>
            </a:r>
          </a:p>
          <a:p>
            <a:pPr algn="ctr"/>
            <a:r>
              <a:rPr lang="en-US" sz="1600" dirty="0" smtClean="0"/>
              <a:t>Travel Agents </a:t>
            </a:r>
            <a:r>
              <a:rPr lang="en-US" sz="1600" dirty="0"/>
              <a:t>+ Wine </a:t>
            </a:r>
            <a:r>
              <a:rPr lang="en-US" sz="1600" dirty="0" smtClean="0"/>
              <a:t>Tourists </a:t>
            </a:r>
            <a:endParaRPr lang="uk-UA" sz="1600" dirty="0"/>
          </a:p>
        </p:txBody>
      </p:sp>
      <p:grpSp>
        <p:nvGrpSpPr>
          <p:cNvPr id="2" name="Группа 1"/>
          <p:cNvGrpSpPr/>
          <p:nvPr/>
        </p:nvGrpSpPr>
        <p:grpSpPr>
          <a:xfrm>
            <a:off x="1053317" y="2583493"/>
            <a:ext cx="10112257" cy="1166798"/>
            <a:chOff x="1053317" y="2583493"/>
            <a:chExt cx="10112257" cy="1166798"/>
          </a:xfrm>
        </p:grpSpPr>
        <p:sp>
          <p:nvSpPr>
            <p:cNvPr id="4" name="Полилиния 3"/>
            <p:cNvSpPr/>
            <p:nvPr/>
          </p:nvSpPr>
          <p:spPr>
            <a:xfrm>
              <a:off x="1053317" y="2583493"/>
              <a:ext cx="1944664" cy="1166798"/>
            </a:xfrm>
            <a:custGeom>
              <a:avLst/>
              <a:gdLst>
                <a:gd name="connsiteX0" fmla="*/ 0 w 1944664"/>
                <a:gd name="connsiteY0" fmla="*/ 116680 h 1166798"/>
                <a:gd name="connsiteX1" fmla="*/ 116680 w 1944664"/>
                <a:gd name="connsiteY1" fmla="*/ 0 h 1166798"/>
                <a:gd name="connsiteX2" fmla="*/ 1827984 w 1944664"/>
                <a:gd name="connsiteY2" fmla="*/ 0 h 1166798"/>
                <a:gd name="connsiteX3" fmla="*/ 1944664 w 1944664"/>
                <a:gd name="connsiteY3" fmla="*/ 116680 h 1166798"/>
                <a:gd name="connsiteX4" fmla="*/ 1944664 w 1944664"/>
                <a:gd name="connsiteY4" fmla="*/ 1050118 h 1166798"/>
                <a:gd name="connsiteX5" fmla="*/ 1827984 w 1944664"/>
                <a:gd name="connsiteY5" fmla="*/ 1166798 h 1166798"/>
                <a:gd name="connsiteX6" fmla="*/ 116680 w 1944664"/>
                <a:gd name="connsiteY6" fmla="*/ 1166798 h 1166798"/>
                <a:gd name="connsiteX7" fmla="*/ 0 w 1944664"/>
                <a:gd name="connsiteY7" fmla="*/ 1050118 h 1166798"/>
                <a:gd name="connsiteX8" fmla="*/ 0 w 1944664"/>
                <a:gd name="connsiteY8" fmla="*/ 116680 h 1166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4664" h="1166798">
                  <a:moveTo>
                    <a:pt x="0" y="116680"/>
                  </a:moveTo>
                  <a:cubicBezTo>
                    <a:pt x="0" y="52239"/>
                    <a:pt x="52239" y="0"/>
                    <a:pt x="116680" y="0"/>
                  </a:cubicBezTo>
                  <a:lnTo>
                    <a:pt x="1827984" y="0"/>
                  </a:lnTo>
                  <a:cubicBezTo>
                    <a:pt x="1892425" y="0"/>
                    <a:pt x="1944664" y="52239"/>
                    <a:pt x="1944664" y="116680"/>
                  </a:cubicBezTo>
                  <a:lnTo>
                    <a:pt x="1944664" y="1050118"/>
                  </a:lnTo>
                  <a:cubicBezTo>
                    <a:pt x="1944664" y="1114559"/>
                    <a:pt x="1892425" y="1166798"/>
                    <a:pt x="1827984" y="1166798"/>
                  </a:cubicBezTo>
                  <a:lnTo>
                    <a:pt x="116680" y="1166798"/>
                  </a:lnTo>
                  <a:cubicBezTo>
                    <a:pt x="52239" y="1166798"/>
                    <a:pt x="0" y="1114559"/>
                    <a:pt x="0" y="1050118"/>
                  </a:cubicBezTo>
                  <a:lnTo>
                    <a:pt x="0" y="116680"/>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alpha val="90000"/>
                <a:hueOff val="0"/>
                <a:satOff val="0"/>
                <a:lumOff val="0"/>
                <a:alphaOff val="0"/>
              </a:schemeClr>
            </a:fillRef>
            <a:effectRef idx="1">
              <a:schemeClr val="accent1">
                <a:alpha val="90000"/>
                <a:hueOff val="0"/>
                <a:satOff val="0"/>
                <a:lumOff val="0"/>
                <a:alphaOff val="0"/>
              </a:schemeClr>
            </a:effectRef>
            <a:fontRef idx="minor">
              <a:schemeClr val="dk1"/>
            </a:fontRef>
          </p:style>
          <p:txBody>
            <a:bodyPr spcFirstLastPara="0" vert="horz" wrap="square" lIns="102754" tIns="102754" rIns="102754" bIns="102754" numCol="1" spcCol="1270" anchor="ctr" anchorCtr="0">
              <a:noAutofit/>
            </a:bodyPr>
            <a:lstStyle/>
            <a:p>
              <a:pPr lvl="0" algn="ctr" defTabSz="800100" rtl="0">
                <a:lnSpc>
                  <a:spcPct val="90000"/>
                </a:lnSpc>
                <a:spcBef>
                  <a:spcPct val="0"/>
                </a:spcBef>
                <a:spcAft>
                  <a:spcPct val="35000"/>
                </a:spcAft>
              </a:pPr>
              <a:r>
                <a:rPr lang="en-US" sz="1800" kern="1200" smtClean="0"/>
                <a:t>Winery + Vineyard + Museum + Hotel =</a:t>
              </a:r>
              <a:endParaRPr lang="en-US" sz="1800" kern="1200"/>
            </a:p>
          </p:txBody>
        </p:sp>
        <p:sp>
          <p:nvSpPr>
            <p:cNvPr id="5" name="Полилиния 4"/>
            <p:cNvSpPr/>
            <p:nvPr/>
          </p:nvSpPr>
          <p:spPr>
            <a:xfrm>
              <a:off x="3192449" y="2925754"/>
              <a:ext cx="412268" cy="482276"/>
            </a:xfrm>
            <a:custGeom>
              <a:avLst/>
              <a:gdLst>
                <a:gd name="connsiteX0" fmla="*/ 0 w 412268"/>
                <a:gd name="connsiteY0" fmla="*/ 96455 h 482276"/>
                <a:gd name="connsiteX1" fmla="*/ 206134 w 412268"/>
                <a:gd name="connsiteY1" fmla="*/ 96455 h 482276"/>
                <a:gd name="connsiteX2" fmla="*/ 206134 w 412268"/>
                <a:gd name="connsiteY2" fmla="*/ 0 h 482276"/>
                <a:gd name="connsiteX3" fmla="*/ 412268 w 412268"/>
                <a:gd name="connsiteY3" fmla="*/ 241138 h 482276"/>
                <a:gd name="connsiteX4" fmla="*/ 206134 w 412268"/>
                <a:gd name="connsiteY4" fmla="*/ 482276 h 482276"/>
                <a:gd name="connsiteX5" fmla="*/ 206134 w 412268"/>
                <a:gd name="connsiteY5" fmla="*/ 385821 h 482276"/>
                <a:gd name="connsiteX6" fmla="*/ 0 w 412268"/>
                <a:gd name="connsiteY6" fmla="*/ 385821 h 482276"/>
                <a:gd name="connsiteX7" fmla="*/ 0 w 412268"/>
                <a:gd name="connsiteY7" fmla="*/ 96455 h 482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2268" h="482276">
                  <a:moveTo>
                    <a:pt x="0" y="96455"/>
                  </a:moveTo>
                  <a:lnTo>
                    <a:pt x="206134" y="96455"/>
                  </a:lnTo>
                  <a:lnTo>
                    <a:pt x="206134" y="0"/>
                  </a:lnTo>
                  <a:lnTo>
                    <a:pt x="412268" y="241138"/>
                  </a:lnTo>
                  <a:lnTo>
                    <a:pt x="206134" y="482276"/>
                  </a:lnTo>
                  <a:lnTo>
                    <a:pt x="206134" y="385821"/>
                  </a:lnTo>
                  <a:lnTo>
                    <a:pt x="0" y="385821"/>
                  </a:lnTo>
                  <a:lnTo>
                    <a:pt x="0" y="96455"/>
                  </a:lnTo>
                  <a:close/>
                </a:path>
              </a:pathLst>
            </a:custGeom>
          </p:spPr>
          <p:style>
            <a:lnRef idx="0">
              <a:schemeClr val="accent1">
                <a:shade val="90000"/>
                <a:hueOff val="0"/>
                <a:satOff val="0"/>
                <a:lumOff val="0"/>
                <a:alphaOff val="0"/>
              </a:schemeClr>
            </a:lnRef>
            <a:fillRef idx="2">
              <a:schemeClr val="accent1">
                <a:shade val="90000"/>
                <a:hueOff val="0"/>
                <a:satOff val="0"/>
                <a:lumOff val="0"/>
                <a:alphaOff val="0"/>
              </a:schemeClr>
            </a:fillRef>
            <a:effectRef idx="1">
              <a:schemeClr val="accent1">
                <a:shade val="90000"/>
                <a:hueOff val="0"/>
                <a:satOff val="0"/>
                <a:lumOff val="0"/>
                <a:alphaOff val="0"/>
              </a:schemeClr>
            </a:effectRef>
            <a:fontRef idx="minor">
              <a:schemeClr val="dk1"/>
            </a:fontRef>
          </p:style>
          <p:txBody>
            <a:bodyPr spcFirstLastPara="0" vert="horz" wrap="square" lIns="0" tIns="96455" rIns="123680" bIns="96455" numCol="1" spcCol="1270" anchor="ctr" anchorCtr="0">
              <a:noAutofit/>
            </a:bodyPr>
            <a:lstStyle/>
            <a:p>
              <a:pPr lvl="0" algn="ctr" defTabSz="622300">
                <a:lnSpc>
                  <a:spcPct val="90000"/>
                </a:lnSpc>
                <a:spcBef>
                  <a:spcPct val="0"/>
                </a:spcBef>
                <a:spcAft>
                  <a:spcPct val="35000"/>
                </a:spcAft>
              </a:pPr>
              <a:endParaRPr lang="ru-RU" sz="1400" kern="1200"/>
            </a:p>
          </p:txBody>
        </p:sp>
        <p:sp>
          <p:nvSpPr>
            <p:cNvPr id="7" name="Полилиния 6"/>
            <p:cNvSpPr/>
            <p:nvPr/>
          </p:nvSpPr>
          <p:spPr>
            <a:xfrm>
              <a:off x="3775848" y="2583493"/>
              <a:ext cx="1944664" cy="1166798"/>
            </a:xfrm>
            <a:custGeom>
              <a:avLst/>
              <a:gdLst>
                <a:gd name="connsiteX0" fmla="*/ 0 w 1944664"/>
                <a:gd name="connsiteY0" fmla="*/ 116680 h 1166798"/>
                <a:gd name="connsiteX1" fmla="*/ 116680 w 1944664"/>
                <a:gd name="connsiteY1" fmla="*/ 0 h 1166798"/>
                <a:gd name="connsiteX2" fmla="*/ 1827984 w 1944664"/>
                <a:gd name="connsiteY2" fmla="*/ 0 h 1166798"/>
                <a:gd name="connsiteX3" fmla="*/ 1944664 w 1944664"/>
                <a:gd name="connsiteY3" fmla="*/ 116680 h 1166798"/>
                <a:gd name="connsiteX4" fmla="*/ 1944664 w 1944664"/>
                <a:gd name="connsiteY4" fmla="*/ 1050118 h 1166798"/>
                <a:gd name="connsiteX5" fmla="*/ 1827984 w 1944664"/>
                <a:gd name="connsiteY5" fmla="*/ 1166798 h 1166798"/>
                <a:gd name="connsiteX6" fmla="*/ 116680 w 1944664"/>
                <a:gd name="connsiteY6" fmla="*/ 1166798 h 1166798"/>
                <a:gd name="connsiteX7" fmla="*/ 0 w 1944664"/>
                <a:gd name="connsiteY7" fmla="*/ 1050118 h 1166798"/>
                <a:gd name="connsiteX8" fmla="*/ 0 w 1944664"/>
                <a:gd name="connsiteY8" fmla="*/ 116680 h 1166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4664" h="1166798">
                  <a:moveTo>
                    <a:pt x="0" y="116680"/>
                  </a:moveTo>
                  <a:cubicBezTo>
                    <a:pt x="0" y="52239"/>
                    <a:pt x="52239" y="0"/>
                    <a:pt x="116680" y="0"/>
                  </a:cubicBezTo>
                  <a:lnTo>
                    <a:pt x="1827984" y="0"/>
                  </a:lnTo>
                  <a:cubicBezTo>
                    <a:pt x="1892425" y="0"/>
                    <a:pt x="1944664" y="52239"/>
                    <a:pt x="1944664" y="116680"/>
                  </a:cubicBezTo>
                  <a:lnTo>
                    <a:pt x="1944664" y="1050118"/>
                  </a:lnTo>
                  <a:cubicBezTo>
                    <a:pt x="1944664" y="1114559"/>
                    <a:pt x="1892425" y="1166798"/>
                    <a:pt x="1827984" y="1166798"/>
                  </a:cubicBezTo>
                  <a:lnTo>
                    <a:pt x="116680" y="1166798"/>
                  </a:lnTo>
                  <a:cubicBezTo>
                    <a:pt x="52239" y="1166798"/>
                    <a:pt x="0" y="1114559"/>
                    <a:pt x="0" y="1050118"/>
                  </a:cubicBezTo>
                  <a:lnTo>
                    <a:pt x="0" y="116680"/>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alpha val="90000"/>
                <a:hueOff val="0"/>
                <a:satOff val="0"/>
                <a:lumOff val="0"/>
                <a:alphaOff val="-13333"/>
              </a:schemeClr>
            </a:fillRef>
            <a:effectRef idx="1">
              <a:schemeClr val="accent1">
                <a:alpha val="90000"/>
                <a:hueOff val="0"/>
                <a:satOff val="0"/>
                <a:lumOff val="0"/>
                <a:alphaOff val="-13333"/>
              </a:schemeClr>
            </a:effectRef>
            <a:fontRef idx="minor">
              <a:schemeClr val="dk1"/>
            </a:fontRef>
          </p:style>
          <p:txBody>
            <a:bodyPr spcFirstLastPara="0" vert="horz" wrap="square" lIns="102754" tIns="102754" rIns="102754" bIns="102754" numCol="1" spcCol="1270" anchor="ctr" anchorCtr="0">
              <a:noAutofit/>
            </a:bodyPr>
            <a:lstStyle/>
            <a:p>
              <a:pPr lvl="0" algn="ctr" defTabSz="800100" rtl="0">
                <a:lnSpc>
                  <a:spcPct val="90000"/>
                </a:lnSpc>
                <a:spcBef>
                  <a:spcPct val="0"/>
                </a:spcBef>
                <a:spcAft>
                  <a:spcPct val="35000"/>
                </a:spcAft>
              </a:pPr>
              <a:r>
                <a:rPr lang="en-US" sz="1800" kern="1200" smtClean="0"/>
                <a:t>Wine Tourism location</a:t>
              </a:r>
              <a:endParaRPr lang="en-US" sz="1800" kern="1200"/>
            </a:p>
          </p:txBody>
        </p:sp>
        <p:sp>
          <p:nvSpPr>
            <p:cNvPr id="10" name="Полилиния 9"/>
            <p:cNvSpPr/>
            <p:nvPr/>
          </p:nvSpPr>
          <p:spPr>
            <a:xfrm>
              <a:off x="6498379" y="2583493"/>
              <a:ext cx="1944664" cy="1166798"/>
            </a:xfrm>
            <a:custGeom>
              <a:avLst/>
              <a:gdLst>
                <a:gd name="connsiteX0" fmla="*/ 0 w 1944664"/>
                <a:gd name="connsiteY0" fmla="*/ 116680 h 1166798"/>
                <a:gd name="connsiteX1" fmla="*/ 116680 w 1944664"/>
                <a:gd name="connsiteY1" fmla="*/ 0 h 1166798"/>
                <a:gd name="connsiteX2" fmla="*/ 1827984 w 1944664"/>
                <a:gd name="connsiteY2" fmla="*/ 0 h 1166798"/>
                <a:gd name="connsiteX3" fmla="*/ 1944664 w 1944664"/>
                <a:gd name="connsiteY3" fmla="*/ 116680 h 1166798"/>
                <a:gd name="connsiteX4" fmla="*/ 1944664 w 1944664"/>
                <a:gd name="connsiteY4" fmla="*/ 1050118 h 1166798"/>
                <a:gd name="connsiteX5" fmla="*/ 1827984 w 1944664"/>
                <a:gd name="connsiteY5" fmla="*/ 1166798 h 1166798"/>
                <a:gd name="connsiteX6" fmla="*/ 116680 w 1944664"/>
                <a:gd name="connsiteY6" fmla="*/ 1166798 h 1166798"/>
                <a:gd name="connsiteX7" fmla="*/ 0 w 1944664"/>
                <a:gd name="connsiteY7" fmla="*/ 1050118 h 1166798"/>
                <a:gd name="connsiteX8" fmla="*/ 0 w 1944664"/>
                <a:gd name="connsiteY8" fmla="*/ 116680 h 1166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4664" h="1166798">
                  <a:moveTo>
                    <a:pt x="0" y="116680"/>
                  </a:moveTo>
                  <a:cubicBezTo>
                    <a:pt x="0" y="52239"/>
                    <a:pt x="52239" y="0"/>
                    <a:pt x="116680" y="0"/>
                  </a:cubicBezTo>
                  <a:lnTo>
                    <a:pt x="1827984" y="0"/>
                  </a:lnTo>
                  <a:cubicBezTo>
                    <a:pt x="1892425" y="0"/>
                    <a:pt x="1944664" y="52239"/>
                    <a:pt x="1944664" y="116680"/>
                  </a:cubicBezTo>
                  <a:lnTo>
                    <a:pt x="1944664" y="1050118"/>
                  </a:lnTo>
                  <a:cubicBezTo>
                    <a:pt x="1944664" y="1114559"/>
                    <a:pt x="1892425" y="1166798"/>
                    <a:pt x="1827984" y="1166798"/>
                  </a:cubicBezTo>
                  <a:lnTo>
                    <a:pt x="116680" y="1166798"/>
                  </a:lnTo>
                  <a:cubicBezTo>
                    <a:pt x="52239" y="1166798"/>
                    <a:pt x="0" y="1114559"/>
                    <a:pt x="0" y="1050118"/>
                  </a:cubicBezTo>
                  <a:lnTo>
                    <a:pt x="0" y="116680"/>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alpha val="90000"/>
                <a:hueOff val="0"/>
                <a:satOff val="0"/>
                <a:lumOff val="0"/>
                <a:alphaOff val="-26667"/>
              </a:schemeClr>
            </a:fillRef>
            <a:effectRef idx="1">
              <a:schemeClr val="accent1">
                <a:alpha val="90000"/>
                <a:hueOff val="0"/>
                <a:satOff val="0"/>
                <a:lumOff val="0"/>
                <a:alphaOff val="-26667"/>
              </a:schemeClr>
            </a:effectRef>
            <a:fontRef idx="minor">
              <a:schemeClr val="dk1"/>
            </a:fontRef>
          </p:style>
          <p:txBody>
            <a:bodyPr spcFirstLastPara="0" vert="horz" wrap="square" lIns="102754" tIns="102754" rIns="102754" bIns="102754" numCol="1" spcCol="1270" anchor="ctr" anchorCtr="0">
              <a:noAutofit/>
            </a:bodyPr>
            <a:lstStyle/>
            <a:p>
              <a:pPr lvl="0" algn="ctr" defTabSz="800100" rtl="0">
                <a:lnSpc>
                  <a:spcPct val="90000"/>
                </a:lnSpc>
                <a:spcBef>
                  <a:spcPct val="0"/>
                </a:spcBef>
                <a:spcAft>
                  <a:spcPct val="35000"/>
                </a:spcAft>
              </a:pPr>
              <a:r>
                <a:rPr lang="en-US" sz="1800" kern="1200" dirty="0" smtClean="0"/>
                <a:t>Wine Tourism locations + DMO + Territory branding =</a:t>
              </a:r>
              <a:endParaRPr lang="en-US" sz="1800" kern="1200" dirty="0"/>
            </a:p>
          </p:txBody>
        </p:sp>
        <p:sp>
          <p:nvSpPr>
            <p:cNvPr id="11" name="Полилиния 10"/>
            <p:cNvSpPr/>
            <p:nvPr/>
          </p:nvSpPr>
          <p:spPr>
            <a:xfrm>
              <a:off x="8637510" y="2925754"/>
              <a:ext cx="412268" cy="482276"/>
            </a:xfrm>
            <a:custGeom>
              <a:avLst/>
              <a:gdLst>
                <a:gd name="connsiteX0" fmla="*/ 0 w 412268"/>
                <a:gd name="connsiteY0" fmla="*/ 96455 h 482276"/>
                <a:gd name="connsiteX1" fmla="*/ 206134 w 412268"/>
                <a:gd name="connsiteY1" fmla="*/ 96455 h 482276"/>
                <a:gd name="connsiteX2" fmla="*/ 206134 w 412268"/>
                <a:gd name="connsiteY2" fmla="*/ 0 h 482276"/>
                <a:gd name="connsiteX3" fmla="*/ 412268 w 412268"/>
                <a:gd name="connsiteY3" fmla="*/ 241138 h 482276"/>
                <a:gd name="connsiteX4" fmla="*/ 206134 w 412268"/>
                <a:gd name="connsiteY4" fmla="*/ 482276 h 482276"/>
                <a:gd name="connsiteX5" fmla="*/ 206134 w 412268"/>
                <a:gd name="connsiteY5" fmla="*/ 385821 h 482276"/>
                <a:gd name="connsiteX6" fmla="*/ 0 w 412268"/>
                <a:gd name="connsiteY6" fmla="*/ 385821 h 482276"/>
                <a:gd name="connsiteX7" fmla="*/ 0 w 412268"/>
                <a:gd name="connsiteY7" fmla="*/ 96455 h 482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2268" h="482276">
                  <a:moveTo>
                    <a:pt x="0" y="96455"/>
                  </a:moveTo>
                  <a:lnTo>
                    <a:pt x="206134" y="96455"/>
                  </a:lnTo>
                  <a:lnTo>
                    <a:pt x="206134" y="0"/>
                  </a:lnTo>
                  <a:lnTo>
                    <a:pt x="412268" y="241138"/>
                  </a:lnTo>
                  <a:lnTo>
                    <a:pt x="206134" y="482276"/>
                  </a:lnTo>
                  <a:lnTo>
                    <a:pt x="206134" y="385821"/>
                  </a:lnTo>
                  <a:lnTo>
                    <a:pt x="0" y="385821"/>
                  </a:lnTo>
                  <a:lnTo>
                    <a:pt x="0" y="96455"/>
                  </a:lnTo>
                  <a:close/>
                </a:path>
              </a:pathLst>
            </a:custGeom>
          </p:spPr>
          <p:style>
            <a:lnRef idx="0">
              <a:schemeClr val="accent1">
                <a:shade val="90000"/>
                <a:hueOff val="350915"/>
                <a:satOff val="-3215"/>
                <a:lumOff val="27754"/>
                <a:alphaOff val="0"/>
              </a:schemeClr>
            </a:lnRef>
            <a:fillRef idx="2">
              <a:schemeClr val="accent1">
                <a:shade val="90000"/>
                <a:hueOff val="350915"/>
                <a:satOff val="-3215"/>
                <a:lumOff val="27754"/>
                <a:alphaOff val="0"/>
              </a:schemeClr>
            </a:fillRef>
            <a:effectRef idx="1">
              <a:schemeClr val="accent1">
                <a:shade val="90000"/>
                <a:hueOff val="350915"/>
                <a:satOff val="-3215"/>
                <a:lumOff val="27754"/>
                <a:alphaOff val="0"/>
              </a:schemeClr>
            </a:effectRef>
            <a:fontRef idx="minor">
              <a:schemeClr val="dk1"/>
            </a:fontRef>
          </p:style>
          <p:txBody>
            <a:bodyPr spcFirstLastPara="0" vert="horz" wrap="square" lIns="0" tIns="96455" rIns="123680" bIns="96455" numCol="1" spcCol="1270" anchor="ctr" anchorCtr="0">
              <a:noAutofit/>
            </a:bodyPr>
            <a:lstStyle/>
            <a:p>
              <a:pPr lvl="0" algn="ctr" defTabSz="622300">
                <a:lnSpc>
                  <a:spcPct val="90000"/>
                </a:lnSpc>
                <a:spcBef>
                  <a:spcPct val="0"/>
                </a:spcBef>
                <a:spcAft>
                  <a:spcPct val="35000"/>
                </a:spcAft>
              </a:pPr>
              <a:endParaRPr lang="ru-RU" sz="1400" kern="1200"/>
            </a:p>
          </p:txBody>
        </p:sp>
        <p:sp>
          <p:nvSpPr>
            <p:cNvPr id="12" name="Полилиния 11"/>
            <p:cNvSpPr/>
            <p:nvPr/>
          </p:nvSpPr>
          <p:spPr>
            <a:xfrm>
              <a:off x="9220910" y="2583493"/>
              <a:ext cx="1944664" cy="1166798"/>
            </a:xfrm>
            <a:custGeom>
              <a:avLst/>
              <a:gdLst>
                <a:gd name="connsiteX0" fmla="*/ 0 w 1944664"/>
                <a:gd name="connsiteY0" fmla="*/ 116680 h 1166798"/>
                <a:gd name="connsiteX1" fmla="*/ 116680 w 1944664"/>
                <a:gd name="connsiteY1" fmla="*/ 0 h 1166798"/>
                <a:gd name="connsiteX2" fmla="*/ 1827984 w 1944664"/>
                <a:gd name="connsiteY2" fmla="*/ 0 h 1166798"/>
                <a:gd name="connsiteX3" fmla="*/ 1944664 w 1944664"/>
                <a:gd name="connsiteY3" fmla="*/ 116680 h 1166798"/>
                <a:gd name="connsiteX4" fmla="*/ 1944664 w 1944664"/>
                <a:gd name="connsiteY4" fmla="*/ 1050118 h 1166798"/>
                <a:gd name="connsiteX5" fmla="*/ 1827984 w 1944664"/>
                <a:gd name="connsiteY5" fmla="*/ 1166798 h 1166798"/>
                <a:gd name="connsiteX6" fmla="*/ 116680 w 1944664"/>
                <a:gd name="connsiteY6" fmla="*/ 1166798 h 1166798"/>
                <a:gd name="connsiteX7" fmla="*/ 0 w 1944664"/>
                <a:gd name="connsiteY7" fmla="*/ 1050118 h 1166798"/>
                <a:gd name="connsiteX8" fmla="*/ 0 w 1944664"/>
                <a:gd name="connsiteY8" fmla="*/ 116680 h 1166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4664" h="1166798">
                  <a:moveTo>
                    <a:pt x="0" y="116680"/>
                  </a:moveTo>
                  <a:cubicBezTo>
                    <a:pt x="0" y="52239"/>
                    <a:pt x="52239" y="0"/>
                    <a:pt x="116680" y="0"/>
                  </a:cubicBezTo>
                  <a:lnTo>
                    <a:pt x="1827984" y="0"/>
                  </a:lnTo>
                  <a:cubicBezTo>
                    <a:pt x="1892425" y="0"/>
                    <a:pt x="1944664" y="52239"/>
                    <a:pt x="1944664" y="116680"/>
                  </a:cubicBezTo>
                  <a:lnTo>
                    <a:pt x="1944664" y="1050118"/>
                  </a:lnTo>
                  <a:cubicBezTo>
                    <a:pt x="1944664" y="1114559"/>
                    <a:pt x="1892425" y="1166798"/>
                    <a:pt x="1827984" y="1166798"/>
                  </a:cubicBezTo>
                  <a:lnTo>
                    <a:pt x="116680" y="1166798"/>
                  </a:lnTo>
                  <a:cubicBezTo>
                    <a:pt x="52239" y="1166798"/>
                    <a:pt x="0" y="1114559"/>
                    <a:pt x="0" y="1050118"/>
                  </a:cubicBezTo>
                  <a:lnTo>
                    <a:pt x="0" y="116680"/>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1">
                <a:alpha val="90000"/>
                <a:hueOff val="0"/>
                <a:satOff val="0"/>
                <a:lumOff val="0"/>
                <a:alphaOff val="-40000"/>
              </a:schemeClr>
            </a:fillRef>
            <a:effectRef idx="1">
              <a:schemeClr val="accent1">
                <a:alpha val="90000"/>
                <a:hueOff val="0"/>
                <a:satOff val="0"/>
                <a:lumOff val="0"/>
                <a:alphaOff val="-40000"/>
              </a:schemeClr>
            </a:effectRef>
            <a:fontRef idx="minor">
              <a:schemeClr val="dk1"/>
            </a:fontRef>
          </p:style>
          <p:txBody>
            <a:bodyPr spcFirstLastPara="0" vert="horz" wrap="square" lIns="102754" tIns="102754" rIns="102754" bIns="102754" numCol="1" spcCol="1270" anchor="ctr" anchorCtr="0">
              <a:noAutofit/>
            </a:bodyPr>
            <a:lstStyle/>
            <a:p>
              <a:pPr lvl="0" algn="ctr" defTabSz="800100" rtl="0">
                <a:lnSpc>
                  <a:spcPct val="90000"/>
                </a:lnSpc>
                <a:spcBef>
                  <a:spcPct val="0"/>
                </a:spcBef>
                <a:spcAft>
                  <a:spcPct val="35000"/>
                </a:spcAft>
              </a:pPr>
              <a:r>
                <a:rPr lang="en-US" sz="1800" kern="1200" smtClean="0"/>
                <a:t>Wine Tourism Product</a:t>
              </a:r>
              <a:endParaRPr lang="en-US" sz="1800" kern="1200"/>
            </a:p>
          </p:txBody>
        </p:sp>
      </p:grpSp>
    </p:spTree>
    <p:extLst>
      <p:ext uri="{BB962C8B-B14F-4D97-AF65-F5344CB8AC3E}">
        <p14:creationId xmlns:p14="http://schemas.microsoft.com/office/powerpoint/2010/main" val="2245448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up)">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up)">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up)">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up)">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up)">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wipe(up)">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left)">
                                      <p:cBhvr>
                                        <p:cTn id="42" dur="2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048870" y="2294966"/>
            <a:ext cx="6598024" cy="3792069"/>
          </a:xfrm>
        </p:spPr>
        <p:txBody>
          <a:bodyPr anchor="ctr">
            <a:noAutofit/>
          </a:bodyPr>
          <a:lstStyle/>
          <a:p>
            <a:pPr marL="358775" indent="-358775" algn="just">
              <a:lnSpc>
                <a:spcPct val="100000"/>
              </a:lnSpc>
            </a:pPr>
            <a:r>
              <a:rPr lang="en-US" b="1" dirty="0">
                <a:solidFill>
                  <a:srgbClr val="293A96"/>
                </a:solidFill>
              </a:rPr>
              <a:t>Transition, transformation, development </a:t>
            </a:r>
            <a:r>
              <a:rPr lang="ru-RU" dirty="0"/>
              <a:t>―</a:t>
            </a:r>
            <a:r>
              <a:rPr lang="en-US" dirty="0" smtClean="0"/>
              <a:t> </a:t>
            </a:r>
            <a:r>
              <a:rPr lang="en-US" dirty="0"/>
              <a:t>it is desirable these terms were synonymous with winemaking to progress, which promises economic benefits to society.</a:t>
            </a:r>
            <a:endParaRPr lang="uk-UA" dirty="0"/>
          </a:p>
          <a:p>
            <a:pPr marL="358775" indent="-358775" algn="just">
              <a:lnSpc>
                <a:spcPct val="100000"/>
              </a:lnSpc>
            </a:pPr>
            <a:r>
              <a:rPr lang="en-US" dirty="0"/>
              <a:t>E</a:t>
            </a:r>
            <a:r>
              <a:rPr lang="en-US" dirty="0" smtClean="0"/>
              <a:t>conomic </a:t>
            </a:r>
            <a:r>
              <a:rPr lang="en-US" dirty="0"/>
              <a:t>benefits cannot be without initial investment</a:t>
            </a:r>
            <a:r>
              <a:rPr lang="en-US" dirty="0" smtClean="0"/>
              <a:t>.</a:t>
            </a:r>
          </a:p>
          <a:p>
            <a:pPr marL="358775" indent="-358775" algn="just">
              <a:lnSpc>
                <a:spcPct val="100000"/>
              </a:lnSpc>
            </a:pPr>
            <a:r>
              <a:rPr lang="en-US" dirty="0" smtClean="0"/>
              <a:t>And </a:t>
            </a:r>
            <a:r>
              <a:rPr lang="en-US" dirty="0"/>
              <a:t>in no case should they be invested only in “</a:t>
            </a:r>
            <a:r>
              <a:rPr lang="en-US" b="1" dirty="0">
                <a:solidFill>
                  <a:srgbClr val="293A96"/>
                </a:solidFill>
              </a:rPr>
              <a:t>rigid</a:t>
            </a:r>
            <a:r>
              <a:rPr lang="en-US" dirty="0"/>
              <a:t>” infrastructure </a:t>
            </a:r>
            <a:r>
              <a:rPr lang="ru-RU" dirty="0"/>
              <a:t>―</a:t>
            </a:r>
            <a:r>
              <a:rPr lang="en-US" dirty="0" smtClean="0"/>
              <a:t> </a:t>
            </a:r>
            <a:r>
              <a:rPr lang="en-US" dirty="0"/>
              <a:t>buildings, roads, bridges, etc.  Investing in “</a:t>
            </a:r>
            <a:r>
              <a:rPr lang="en-US" b="1" dirty="0">
                <a:solidFill>
                  <a:srgbClr val="293A96"/>
                </a:solidFill>
              </a:rPr>
              <a:t>soft</a:t>
            </a:r>
            <a:r>
              <a:rPr lang="en-US" dirty="0"/>
              <a:t>” infrastructure is a prerequisite for the success of the tourism business, especially in rural areas (and wine tourism is largely concerned with rural development):</a:t>
            </a:r>
            <a:endParaRPr lang="uk-UA" dirty="0"/>
          </a:p>
          <a:p>
            <a:pPr marL="717550" lvl="0" indent="-358775" algn="just">
              <a:lnSpc>
                <a:spcPct val="100000"/>
              </a:lnSpc>
              <a:spcBef>
                <a:spcPts val="0"/>
              </a:spcBef>
              <a:buFont typeface="Arial" panose="020B0604020202020204" pitchFamily="34" charset="0"/>
              <a:buChar char="•"/>
            </a:pPr>
            <a:r>
              <a:rPr lang="en-US" dirty="0"/>
              <a:t>parks, observation decks;</a:t>
            </a:r>
            <a:endParaRPr lang="uk-UA" dirty="0"/>
          </a:p>
          <a:p>
            <a:pPr marL="717550" lvl="0" indent="-358775" algn="just">
              <a:lnSpc>
                <a:spcPct val="100000"/>
              </a:lnSpc>
              <a:spcBef>
                <a:spcPts val="0"/>
              </a:spcBef>
              <a:buFont typeface="Arial" panose="020B0604020202020204" pitchFamily="34" charset="0"/>
              <a:buChar char="•"/>
            </a:pPr>
            <a:r>
              <a:rPr lang="en-US" dirty="0"/>
              <a:t>cultural centers, platforms for theatrical performances;</a:t>
            </a:r>
            <a:endParaRPr lang="uk-UA" dirty="0"/>
          </a:p>
          <a:p>
            <a:pPr marL="717550" lvl="0" indent="-358775" algn="just">
              <a:lnSpc>
                <a:spcPct val="100000"/>
              </a:lnSpc>
              <a:spcBef>
                <a:spcPts val="0"/>
              </a:spcBef>
              <a:buFont typeface="Arial" panose="020B0604020202020204" pitchFamily="34" charset="0"/>
              <a:buChar char="•"/>
            </a:pPr>
            <a:r>
              <a:rPr lang="en-US" dirty="0"/>
              <a:t>natural attractions;</a:t>
            </a:r>
            <a:endParaRPr lang="uk-UA" dirty="0"/>
          </a:p>
          <a:p>
            <a:pPr marL="717550" lvl="0" indent="-358775" algn="just">
              <a:lnSpc>
                <a:spcPct val="100000"/>
              </a:lnSpc>
              <a:spcBef>
                <a:spcPts val="0"/>
              </a:spcBef>
              <a:buFont typeface="Arial" panose="020B0604020202020204" pitchFamily="34" charset="0"/>
              <a:buChar char="•"/>
            </a:pPr>
            <a:r>
              <a:rPr lang="en-US" dirty="0"/>
              <a:t>open areas for master classes and others</a:t>
            </a:r>
            <a:r>
              <a:rPr lang="en-US" dirty="0" smtClean="0"/>
              <a:t>.</a:t>
            </a:r>
            <a:endParaRPr lang="uk-UA" dirty="0"/>
          </a:p>
        </p:txBody>
      </p:sp>
      <p:sp>
        <p:nvSpPr>
          <p:cNvPr id="13" name="Нижний колонтитул 12"/>
          <p:cNvSpPr>
            <a:spLocks noGrp="1"/>
          </p:cNvSpPr>
          <p:nvPr>
            <p:ph type="ftr" sz="quarter" idx="11"/>
          </p:nvPr>
        </p:nvSpPr>
        <p:spPr/>
        <p:txBody>
          <a:bodyPr/>
          <a:lstStyle/>
          <a:p>
            <a:r>
              <a:rPr lang="en-US" smtClean="0"/>
              <a:t>WINE DESTINATION PRODUCT MANAGEMENT</a:t>
            </a:r>
            <a:endParaRPr lang="uk-UA" dirty="0"/>
          </a:p>
        </p:txBody>
      </p:sp>
      <p:pic>
        <p:nvPicPr>
          <p:cNvPr id="5" name="Рисунок 4"/>
          <p:cNvPicPr>
            <a:picLocks noChangeAspect="1"/>
          </p:cNvPicPr>
          <p:nvPr/>
        </p:nvPicPr>
        <p:blipFill>
          <a:blip r:embed="rId2"/>
          <a:stretch>
            <a:fillRect/>
          </a:stretch>
        </p:blipFill>
        <p:spPr>
          <a:xfrm>
            <a:off x="7718612" y="2402541"/>
            <a:ext cx="3521849" cy="2420471"/>
          </a:xfrm>
          <a:prstGeom prst="rect">
            <a:avLst/>
          </a:prstGeom>
        </p:spPr>
      </p:pic>
      <p:sp>
        <p:nvSpPr>
          <p:cNvPr id="6" name="Заголовок 1"/>
          <p:cNvSpPr>
            <a:spLocks noGrp="1"/>
          </p:cNvSpPr>
          <p:nvPr>
            <p:ph type="title"/>
          </p:nvPr>
        </p:nvSpPr>
        <p:spPr>
          <a:xfrm>
            <a:off x="1048870" y="1675967"/>
            <a:ext cx="10121153" cy="529351"/>
          </a:xfrm>
          <a:solidFill>
            <a:srgbClr val="A71E3B"/>
          </a:solidFill>
          <a:ln>
            <a:noFill/>
          </a:ln>
        </p:spPr>
        <p:txBody>
          <a:bodyPr/>
          <a:lstStyle/>
          <a:p>
            <a:pPr algn="ctr"/>
            <a:r>
              <a:rPr lang="en-US" sz="2600" dirty="0">
                <a:solidFill>
                  <a:schemeClr val="bg1"/>
                </a:solidFill>
              </a:rPr>
              <a:t>Development of Wine Tourism </a:t>
            </a:r>
            <a:r>
              <a:rPr lang="en-US" sz="2600" dirty="0" smtClean="0">
                <a:solidFill>
                  <a:schemeClr val="bg1"/>
                </a:solidFill>
              </a:rPr>
              <a:t>Product (</a:t>
            </a:r>
            <a:r>
              <a:rPr lang="en-US" sz="2600" dirty="0">
                <a:solidFill>
                  <a:schemeClr val="bg1"/>
                </a:solidFill>
              </a:rPr>
              <a:t>cont’d)</a:t>
            </a:r>
          </a:p>
        </p:txBody>
      </p:sp>
      <p:sp>
        <p:nvSpPr>
          <p:cNvPr id="7" name="Скругленная прямоугольная выноска 6"/>
          <p:cNvSpPr/>
          <p:nvPr/>
        </p:nvSpPr>
        <p:spPr>
          <a:xfrm>
            <a:off x="8226353" y="5020235"/>
            <a:ext cx="2506366" cy="788896"/>
          </a:xfrm>
          <a:prstGeom prst="wedgeRoundRectCallout">
            <a:avLst>
              <a:gd name="adj1" fmla="val -21330"/>
              <a:gd name="adj2" fmla="val -84185"/>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ru-RU" sz="500" dirty="0" smtClean="0">
              <a:solidFill>
                <a:srgbClr val="293A96"/>
              </a:solidFill>
            </a:endParaRPr>
          </a:p>
          <a:p>
            <a:pPr algn="ctr"/>
            <a:r>
              <a:rPr lang="en-US" sz="800" b="1" dirty="0" smtClean="0">
                <a:solidFill>
                  <a:srgbClr val="293A96"/>
                </a:solidFill>
              </a:rPr>
              <a:t>Link </a:t>
            </a:r>
            <a:r>
              <a:rPr lang="en-US" sz="800" b="1" dirty="0">
                <a:solidFill>
                  <a:srgbClr val="293A96"/>
                </a:solidFill>
              </a:rPr>
              <a:t>and Learn </a:t>
            </a:r>
            <a:r>
              <a:rPr lang="en-US" sz="800" b="1" dirty="0" smtClean="0">
                <a:solidFill>
                  <a:srgbClr val="293A96"/>
                </a:solidFill>
              </a:rPr>
              <a:t>more</a:t>
            </a:r>
          </a:p>
          <a:p>
            <a:pPr algn="ctr"/>
            <a:r>
              <a:rPr lang="en-US" sz="800" dirty="0">
                <a:solidFill>
                  <a:srgbClr val="293A96"/>
                </a:solidFill>
              </a:rPr>
              <a:t>https://</a:t>
            </a:r>
            <a:r>
              <a:rPr lang="en-US" sz="800" dirty="0" smtClean="0">
                <a:solidFill>
                  <a:srgbClr val="293A96"/>
                </a:solidFill>
              </a:rPr>
              <a:t>www.archdaily.com/search/projects/categories/winery?page=2</a:t>
            </a:r>
            <a:endParaRPr lang="en-US" sz="800" dirty="0">
              <a:solidFill>
                <a:srgbClr val="293A96"/>
              </a:solidFill>
            </a:endParaRPr>
          </a:p>
        </p:txBody>
      </p:sp>
    </p:spTree>
    <p:extLst>
      <p:ext uri="{BB962C8B-B14F-4D97-AF65-F5344CB8AC3E}">
        <p14:creationId xmlns:p14="http://schemas.microsoft.com/office/powerpoint/2010/main" val="3512292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up)">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up)">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up)">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up)">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wipe(up)">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wipe(up)">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3073561364"/>
              </p:ext>
            </p:extLst>
          </p:nvPr>
        </p:nvGraphicFramePr>
        <p:xfrm>
          <a:off x="1048870" y="2456329"/>
          <a:ext cx="10121153" cy="33169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Нижний колонтитул 12"/>
          <p:cNvSpPr>
            <a:spLocks noGrp="1"/>
          </p:cNvSpPr>
          <p:nvPr>
            <p:ph type="ftr" sz="quarter" idx="11"/>
          </p:nvPr>
        </p:nvSpPr>
        <p:spPr/>
        <p:txBody>
          <a:bodyPr/>
          <a:lstStyle/>
          <a:p>
            <a:r>
              <a:rPr lang="en-US" dirty="0" smtClean="0"/>
              <a:t>WINE DESTINATION PRODUCT MANAGEMENT</a:t>
            </a:r>
            <a:endParaRPr lang="uk-UA" dirty="0"/>
          </a:p>
        </p:txBody>
      </p:sp>
      <p:sp>
        <p:nvSpPr>
          <p:cNvPr id="8" name="Заголовок 1"/>
          <p:cNvSpPr>
            <a:spLocks noGrp="1"/>
          </p:cNvSpPr>
          <p:nvPr>
            <p:ph type="title"/>
          </p:nvPr>
        </p:nvSpPr>
        <p:spPr>
          <a:xfrm>
            <a:off x="1048870" y="1810437"/>
            <a:ext cx="10121153" cy="529351"/>
          </a:xfrm>
          <a:solidFill>
            <a:srgbClr val="A71E3B"/>
          </a:solidFill>
          <a:ln>
            <a:noFill/>
          </a:ln>
        </p:spPr>
        <p:txBody>
          <a:bodyPr/>
          <a:lstStyle/>
          <a:p>
            <a:pPr algn="ctr"/>
            <a:r>
              <a:rPr lang="en-US" sz="2600" dirty="0">
                <a:solidFill>
                  <a:schemeClr val="bg1"/>
                </a:solidFill>
              </a:rPr>
              <a:t>Development of Wine Tourism </a:t>
            </a:r>
            <a:r>
              <a:rPr lang="en-US" sz="2600" dirty="0" smtClean="0">
                <a:solidFill>
                  <a:schemeClr val="bg1"/>
                </a:solidFill>
              </a:rPr>
              <a:t>Product (</a:t>
            </a:r>
            <a:r>
              <a:rPr lang="en-US" sz="2600" dirty="0">
                <a:solidFill>
                  <a:schemeClr val="bg1"/>
                </a:solidFill>
              </a:rPr>
              <a:t>cont’d)</a:t>
            </a:r>
          </a:p>
        </p:txBody>
      </p:sp>
    </p:spTree>
    <p:extLst>
      <p:ext uri="{BB962C8B-B14F-4D97-AF65-F5344CB8AC3E}">
        <p14:creationId xmlns:p14="http://schemas.microsoft.com/office/powerpoint/2010/main" val="2710353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graphicEl>
                                              <a:dgm id="{46FFD24B-C5D8-464E-B12B-A1BD80034D3B}"/>
                                            </p:graphicEl>
                                          </p:spTgt>
                                        </p:tgtEl>
                                        <p:attrNameLst>
                                          <p:attrName>style.visibility</p:attrName>
                                        </p:attrNameLst>
                                      </p:cBhvr>
                                      <p:to>
                                        <p:strVal val="visible"/>
                                      </p:to>
                                    </p:set>
                                    <p:animEffect transition="in" filter="wipe(up)">
                                      <p:cBhvr>
                                        <p:cTn id="7" dur="1750"/>
                                        <p:tgtEl>
                                          <p:spTgt spid="2">
                                            <p:graphicEl>
                                              <a:dgm id="{46FFD24B-C5D8-464E-B12B-A1BD80034D3B}"/>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graphicEl>
                                              <a:dgm id="{B04B76C5-FDD8-4E0B-9F1D-87015B5C9788}"/>
                                            </p:graphicEl>
                                          </p:spTgt>
                                        </p:tgtEl>
                                        <p:attrNameLst>
                                          <p:attrName>style.visibility</p:attrName>
                                        </p:attrNameLst>
                                      </p:cBhvr>
                                      <p:to>
                                        <p:strVal val="visible"/>
                                      </p:to>
                                    </p:set>
                                    <p:animEffect transition="in" filter="wipe(up)">
                                      <p:cBhvr>
                                        <p:cTn id="12" dur="1750"/>
                                        <p:tgtEl>
                                          <p:spTgt spid="2">
                                            <p:graphicEl>
                                              <a:dgm id="{B04B76C5-FDD8-4E0B-9F1D-87015B5C9788}"/>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
                                            <p:graphicEl>
                                              <a:dgm id="{ADD92AC9-880E-435B-BCB9-1071DFD1F2E9}"/>
                                            </p:graphicEl>
                                          </p:spTgt>
                                        </p:tgtEl>
                                        <p:attrNameLst>
                                          <p:attrName>style.visibility</p:attrName>
                                        </p:attrNameLst>
                                      </p:cBhvr>
                                      <p:to>
                                        <p:strVal val="visible"/>
                                      </p:to>
                                    </p:set>
                                    <p:animEffect transition="in" filter="wipe(up)">
                                      <p:cBhvr>
                                        <p:cTn id="17" dur="1750"/>
                                        <p:tgtEl>
                                          <p:spTgt spid="2">
                                            <p:graphicEl>
                                              <a:dgm id="{ADD92AC9-880E-435B-BCB9-1071DFD1F2E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7906870" y="2837622"/>
            <a:ext cx="3263153" cy="2886428"/>
          </a:xfrm>
          <a:prstGeom prst="roundRect">
            <a:avLst/>
          </a:prstGeom>
          <a:ln>
            <a:solidFill>
              <a:srgbClr val="293A96"/>
            </a:solidFill>
          </a:ln>
        </p:spPr>
        <p:txBody>
          <a:bodyPr anchor="ctr">
            <a:normAutofit fontScale="92500" lnSpcReduction="10000"/>
          </a:bodyPr>
          <a:lstStyle/>
          <a:p>
            <a:pPr algn="ctr">
              <a:lnSpc>
                <a:spcPct val="100000"/>
              </a:lnSpc>
            </a:pPr>
            <a:r>
              <a:rPr lang="en-US" dirty="0"/>
              <a:t>To be able always to enjoy the benefits of the destination, which gives us nature, good geographical location, climate, it is necessary to monitor constantly the pressure exerted by tourism and minimize it through the use of rational management </a:t>
            </a:r>
            <a:r>
              <a:rPr lang="en-US" dirty="0" smtClean="0"/>
              <a:t>methods.</a:t>
            </a:r>
          </a:p>
          <a:p>
            <a:pPr algn="ctr">
              <a:lnSpc>
                <a:spcPct val="100000"/>
              </a:lnSpc>
            </a:pPr>
            <a:r>
              <a:rPr lang="en-US" b="1" dirty="0" smtClean="0"/>
              <a:t>Because </a:t>
            </a:r>
            <a:r>
              <a:rPr lang="en-US" b="1" dirty="0"/>
              <a:t>the Earth is the only for everyone. </a:t>
            </a:r>
            <a:endParaRPr lang="uk-UA" b="1" dirty="0"/>
          </a:p>
        </p:txBody>
      </p:sp>
      <p:sp>
        <p:nvSpPr>
          <p:cNvPr id="13" name="Нижний колонтитул 12"/>
          <p:cNvSpPr>
            <a:spLocks noGrp="1"/>
          </p:cNvSpPr>
          <p:nvPr>
            <p:ph type="ftr" sz="quarter" idx="11"/>
          </p:nvPr>
        </p:nvSpPr>
        <p:spPr/>
        <p:txBody>
          <a:bodyPr/>
          <a:lstStyle/>
          <a:p>
            <a:r>
              <a:rPr lang="en-US" smtClean="0"/>
              <a:t>WINE DESTINATION PRODUCT MANAGEMENT</a:t>
            </a:r>
            <a:endParaRPr lang="uk-UA" dirty="0"/>
          </a:p>
        </p:txBody>
      </p:sp>
      <p:graphicFrame>
        <p:nvGraphicFramePr>
          <p:cNvPr id="7" name="Схема 6"/>
          <p:cNvGraphicFramePr/>
          <p:nvPr>
            <p:extLst>
              <p:ext uri="{D42A27DB-BD31-4B8C-83A1-F6EECF244321}">
                <p14:modId xmlns:p14="http://schemas.microsoft.com/office/powerpoint/2010/main" val="3806761521"/>
              </p:ext>
            </p:extLst>
          </p:nvPr>
        </p:nvGraphicFramePr>
        <p:xfrm>
          <a:off x="1048870" y="2330824"/>
          <a:ext cx="6529515" cy="38368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Заголовок 1"/>
          <p:cNvSpPr>
            <a:spLocks noGrp="1"/>
          </p:cNvSpPr>
          <p:nvPr>
            <p:ph type="title"/>
          </p:nvPr>
        </p:nvSpPr>
        <p:spPr>
          <a:xfrm>
            <a:off x="1048870" y="1675967"/>
            <a:ext cx="10121153" cy="529351"/>
          </a:xfrm>
          <a:solidFill>
            <a:srgbClr val="A71E3B"/>
          </a:solidFill>
          <a:ln>
            <a:noFill/>
          </a:ln>
        </p:spPr>
        <p:txBody>
          <a:bodyPr/>
          <a:lstStyle/>
          <a:p>
            <a:pPr algn="ctr"/>
            <a:r>
              <a:rPr lang="en-US" sz="2600" dirty="0">
                <a:solidFill>
                  <a:schemeClr val="bg1"/>
                </a:solidFill>
              </a:rPr>
              <a:t>Development of Wine Tourism </a:t>
            </a:r>
            <a:r>
              <a:rPr lang="en-US" sz="2600" dirty="0" smtClean="0">
                <a:solidFill>
                  <a:schemeClr val="bg1"/>
                </a:solidFill>
              </a:rPr>
              <a:t>Product (</a:t>
            </a:r>
            <a:r>
              <a:rPr lang="en-US" sz="2600" dirty="0">
                <a:solidFill>
                  <a:schemeClr val="bg1"/>
                </a:solidFill>
              </a:rPr>
              <a:t>cont’d)</a:t>
            </a:r>
          </a:p>
        </p:txBody>
      </p:sp>
    </p:spTree>
    <p:extLst>
      <p:ext uri="{BB962C8B-B14F-4D97-AF65-F5344CB8AC3E}">
        <p14:creationId xmlns:p14="http://schemas.microsoft.com/office/powerpoint/2010/main" val="3787834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graphicEl>
                                              <a:dgm id="{643D8927-70BD-4EEB-981D-82AF19CD6908}"/>
                                            </p:graphicEl>
                                          </p:spTgt>
                                        </p:tgtEl>
                                        <p:attrNameLst>
                                          <p:attrName>style.visibility</p:attrName>
                                        </p:attrNameLst>
                                      </p:cBhvr>
                                      <p:to>
                                        <p:strVal val="visible"/>
                                      </p:to>
                                    </p:set>
                                    <p:animEffect transition="in" filter="wipe(up)">
                                      <p:cBhvr>
                                        <p:cTn id="7" dur="2500"/>
                                        <p:tgtEl>
                                          <p:spTgt spid="7">
                                            <p:graphicEl>
                                              <a:dgm id="{643D8927-70BD-4EEB-981D-82AF19CD6908}"/>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graphicEl>
                                              <a:dgm id="{D414078E-0393-4300-A26C-1F8EF1560723}"/>
                                            </p:graphicEl>
                                          </p:spTgt>
                                        </p:tgtEl>
                                        <p:attrNameLst>
                                          <p:attrName>style.visibility</p:attrName>
                                        </p:attrNameLst>
                                      </p:cBhvr>
                                      <p:to>
                                        <p:strVal val="visible"/>
                                      </p:to>
                                    </p:set>
                                    <p:animEffect transition="in" filter="wipe(up)">
                                      <p:cBhvr>
                                        <p:cTn id="12" dur="2500"/>
                                        <p:tgtEl>
                                          <p:spTgt spid="7">
                                            <p:graphicEl>
                                              <a:dgm id="{D414078E-0393-4300-A26C-1F8EF1560723}"/>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bg/>
                                          </p:spTgt>
                                        </p:tgtEl>
                                        <p:attrNameLst>
                                          <p:attrName>style.visibility</p:attrName>
                                        </p:attrNameLst>
                                      </p:cBhvr>
                                      <p:to>
                                        <p:strVal val="visible"/>
                                      </p:to>
                                    </p:set>
                                    <p:animEffect transition="in" filter="wipe(up)">
                                      <p:cBhvr>
                                        <p:cTn id="17" dur="500"/>
                                        <p:tgtEl>
                                          <p:spTgt spid="4">
                                            <p:bg/>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wipe(up)">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wipe(up)">
                                      <p:cBhvr>
                                        <p:cTn id="2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Graphic spid="7" grpId="0">
        <p:bldSub>
          <a:bldDgm bld="lvlOne"/>
        </p:bldSub>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Объект 10"/>
          <p:cNvGraphicFramePr>
            <a:graphicFrameLocks noGrp="1"/>
          </p:cNvGraphicFramePr>
          <p:nvPr>
            <p:ph sz="half" idx="1"/>
            <p:extLst>
              <p:ext uri="{D42A27DB-BD31-4B8C-83A1-F6EECF244321}">
                <p14:modId xmlns:p14="http://schemas.microsoft.com/office/powerpoint/2010/main" val="1440794204"/>
              </p:ext>
            </p:extLst>
          </p:nvPr>
        </p:nvGraphicFramePr>
        <p:xfrm>
          <a:off x="1048869" y="2581835"/>
          <a:ext cx="10022543" cy="34065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Нижний колонтитул 4"/>
          <p:cNvSpPr>
            <a:spLocks noGrp="1"/>
          </p:cNvSpPr>
          <p:nvPr>
            <p:ph type="ftr" sz="quarter" idx="11"/>
          </p:nvPr>
        </p:nvSpPr>
        <p:spPr/>
        <p:txBody>
          <a:bodyPr/>
          <a:lstStyle/>
          <a:p>
            <a:r>
              <a:rPr lang="en-US" smtClean="0"/>
              <a:t>WINE DESTINATION PRODUCT MANAGEMENT</a:t>
            </a:r>
            <a:endParaRPr lang="uk-UA"/>
          </a:p>
        </p:txBody>
      </p:sp>
      <p:sp>
        <p:nvSpPr>
          <p:cNvPr id="13" name="Заголовок 1"/>
          <p:cNvSpPr>
            <a:spLocks noGrp="1"/>
          </p:cNvSpPr>
          <p:nvPr>
            <p:ph type="title"/>
          </p:nvPr>
        </p:nvSpPr>
        <p:spPr>
          <a:xfrm>
            <a:off x="1048870" y="1675967"/>
            <a:ext cx="10121153" cy="529351"/>
          </a:xfrm>
          <a:solidFill>
            <a:srgbClr val="A71E3B"/>
          </a:solidFill>
          <a:ln>
            <a:noFill/>
          </a:ln>
        </p:spPr>
        <p:txBody>
          <a:bodyPr/>
          <a:lstStyle/>
          <a:p>
            <a:pPr algn="ctr"/>
            <a:r>
              <a:rPr lang="en-US" sz="2600" dirty="0">
                <a:solidFill>
                  <a:schemeClr val="bg1"/>
                </a:solidFill>
              </a:rPr>
              <a:t>Development of Wine Tourism </a:t>
            </a:r>
            <a:r>
              <a:rPr lang="en-US" sz="2600" dirty="0" smtClean="0">
                <a:solidFill>
                  <a:schemeClr val="bg1"/>
                </a:solidFill>
              </a:rPr>
              <a:t>Product (</a:t>
            </a:r>
            <a:r>
              <a:rPr lang="en-US" sz="2600" dirty="0">
                <a:solidFill>
                  <a:schemeClr val="bg1"/>
                </a:solidFill>
              </a:rPr>
              <a:t>cont’d)</a:t>
            </a:r>
          </a:p>
        </p:txBody>
      </p:sp>
    </p:spTree>
    <p:extLst>
      <p:ext uri="{BB962C8B-B14F-4D97-AF65-F5344CB8AC3E}">
        <p14:creationId xmlns:p14="http://schemas.microsoft.com/office/powerpoint/2010/main" val="3572409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graphicEl>
                                              <a:dgm id="{757CFC04-2779-47B7-8E01-D12860166D92}"/>
                                            </p:graphicEl>
                                          </p:spTgt>
                                        </p:tgtEl>
                                        <p:attrNameLst>
                                          <p:attrName>style.visibility</p:attrName>
                                        </p:attrNameLst>
                                      </p:cBhvr>
                                      <p:to>
                                        <p:strVal val="visible"/>
                                      </p:to>
                                    </p:set>
                                    <p:animEffect transition="in" filter="wipe(up)">
                                      <p:cBhvr>
                                        <p:cTn id="7" dur="2500"/>
                                        <p:tgtEl>
                                          <p:spTgt spid="11">
                                            <p:graphicEl>
                                              <a:dgm id="{757CFC04-2779-47B7-8E01-D12860166D92}"/>
                                            </p:graphic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1">
                                            <p:graphicEl>
                                              <a:dgm id="{1DF0DAD8-5629-456B-9E5A-568593CD9A4D}"/>
                                            </p:graphicEl>
                                          </p:spTgt>
                                        </p:tgtEl>
                                        <p:attrNameLst>
                                          <p:attrName>style.visibility</p:attrName>
                                        </p:attrNameLst>
                                      </p:cBhvr>
                                      <p:to>
                                        <p:strVal val="visible"/>
                                      </p:to>
                                    </p:set>
                                    <p:animEffect transition="in" filter="wipe(up)">
                                      <p:cBhvr>
                                        <p:cTn id="10" dur="2500"/>
                                        <p:tgtEl>
                                          <p:spTgt spid="11">
                                            <p:graphicEl>
                                              <a:dgm id="{1DF0DAD8-5629-456B-9E5A-568593CD9A4D}"/>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11">
                                            <p:graphicEl>
                                              <a:dgm id="{231A5792-3803-493D-AF17-968DB47CE8F2}"/>
                                            </p:graphicEl>
                                          </p:spTgt>
                                        </p:tgtEl>
                                        <p:attrNameLst>
                                          <p:attrName>style.visibility</p:attrName>
                                        </p:attrNameLst>
                                      </p:cBhvr>
                                      <p:to>
                                        <p:strVal val="visible"/>
                                      </p:to>
                                    </p:set>
                                    <p:animEffect transition="in" filter="wipe(up)">
                                      <p:cBhvr>
                                        <p:cTn id="15" dur="2500"/>
                                        <p:tgtEl>
                                          <p:spTgt spid="11">
                                            <p:graphicEl>
                                              <a:dgm id="{231A5792-3803-493D-AF17-968DB47CE8F2}"/>
                                            </p:graphicEl>
                                          </p:spTgt>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1">
                                            <p:graphicEl>
                                              <a:dgm id="{F30AC03B-DDD9-4D84-AA82-B6A59F40C89E}"/>
                                            </p:graphicEl>
                                          </p:spTgt>
                                        </p:tgtEl>
                                        <p:attrNameLst>
                                          <p:attrName>style.visibility</p:attrName>
                                        </p:attrNameLst>
                                      </p:cBhvr>
                                      <p:to>
                                        <p:strVal val="visible"/>
                                      </p:to>
                                    </p:set>
                                    <p:animEffect transition="in" filter="wipe(up)">
                                      <p:cBhvr>
                                        <p:cTn id="18" dur="2500"/>
                                        <p:tgtEl>
                                          <p:spTgt spid="11">
                                            <p:graphicEl>
                                              <a:dgm id="{F30AC03B-DDD9-4D84-AA82-B6A59F40C89E}"/>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1">
                                            <p:graphicEl>
                                              <a:dgm id="{DB877BE6-858A-4147-A158-13AF444DD776}"/>
                                            </p:graphicEl>
                                          </p:spTgt>
                                        </p:tgtEl>
                                        <p:attrNameLst>
                                          <p:attrName>style.visibility</p:attrName>
                                        </p:attrNameLst>
                                      </p:cBhvr>
                                      <p:to>
                                        <p:strVal val="visible"/>
                                      </p:to>
                                    </p:set>
                                    <p:animEffect transition="in" filter="wipe(up)">
                                      <p:cBhvr>
                                        <p:cTn id="23" dur="2500"/>
                                        <p:tgtEl>
                                          <p:spTgt spid="11">
                                            <p:graphicEl>
                                              <a:dgm id="{DB877BE6-858A-4147-A158-13AF444DD776}"/>
                                            </p:graphic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11">
                                            <p:graphicEl>
                                              <a:dgm id="{C561D47F-D469-4E37-B0A0-97D8308A23B2}"/>
                                            </p:graphicEl>
                                          </p:spTgt>
                                        </p:tgtEl>
                                        <p:attrNameLst>
                                          <p:attrName>style.visibility</p:attrName>
                                        </p:attrNameLst>
                                      </p:cBhvr>
                                      <p:to>
                                        <p:strVal val="visible"/>
                                      </p:to>
                                    </p:set>
                                    <p:animEffect transition="in" filter="wipe(up)">
                                      <p:cBhvr>
                                        <p:cTn id="26" dur="2500"/>
                                        <p:tgtEl>
                                          <p:spTgt spid="11">
                                            <p:graphicEl>
                                              <a:dgm id="{C561D47F-D469-4E37-B0A0-97D8308A23B2}"/>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11">
                                            <p:graphicEl>
                                              <a:dgm id="{8FD516DD-F3CB-4B5C-A6F1-C318871554E9}"/>
                                            </p:graphicEl>
                                          </p:spTgt>
                                        </p:tgtEl>
                                        <p:attrNameLst>
                                          <p:attrName>style.visibility</p:attrName>
                                        </p:attrNameLst>
                                      </p:cBhvr>
                                      <p:to>
                                        <p:strVal val="visible"/>
                                      </p:to>
                                    </p:set>
                                    <p:animEffect transition="in" filter="wipe(up)">
                                      <p:cBhvr>
                                        <p:cTn id="31" dur="2500"/>
                                        <p:tgtEl>
                                          <p:spTgt spid="11">
                                            <p:graphicEl>
                                              <a:dgm id="{8FD516DD-F3CB-4B5C-A6F1-C318871554E9}"/>
                                            </p:graphic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1">
                                            <p:graphicEl>
                                              <a:dgm id="{1624D895-48CD-49F3-B45B-86A401308BAF}"/>
                                            </p:graphicEl>
                                          </p:spTgt>
                                        </p:tgtEl>
                                        <p:attrNameLst>
                                          <p:attrName>style.visibility</p:attrName>
                                        </p:attrNameLst>
                                      </p:cBhvr>
                                      <p:to>
                                        <p:strVal val="visible"/>
                                      </p:to>
                                    </p:set>
                                    <p:animEffect transition="in" filter="wipe(up)">
                                      <p:cBhvr>
                                        <p:cTn id="34" dur="2500"/>
                                        <p:tgtEl>
                                          <p:spTgt spid="11">
                                            <p:graphicEl>
                                              <a:dgm id="{1624D895-48CD-49F3-B45B-86A401308BAF}"/>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11">
                                            <p:graphicEl>
                                              <a:dgm id="{FDF3E589-975A-4192-A174-70C374CAD371}"/>
                                            </p:graphicEl>
                                          </p:spTgt>
                                        </p:tgtEl>
                                        <p:attrNameLst>
                                          <p:attrName>style.visibility</p:attrName>
                                        </p:attrNameLst>
                                      </p:cBhvr>
                                      <p:to>
                                        <p:strVal val="visible"/>
                                      </p:to>
                                    </p:set>
                                    <p:animEffect transition="in" filter="wipe(up)">
                                      <p:cBhvr>
                                        <p:cTn id="39" dur="2500"/>
                                        <p:tgtEl>
                                          <p:spTgt spid="11">
                                            <p:graphicEl>
                                              <a:dgm id="{FDF3E589-975A-4192-A174-70C374CAD371}"/>
                                            </p:graphicEl>
                                          </p:spTgt>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11">
                                            <p:graphicEl>
                                              <a:dgm id="{0E7C2867-424E-4A1D-9EF3-D46FE00F90DA}"/>
                                            </p:graphicEl>
                                          </p:spTgt>
                                        </p:tgtEl>
                                        <p:attrNameLst>
                                          <p:attrName>style.visibility</p:attrName>
                                        </p:attrNameLst>
                                      </p:cBhvr>
                                      <p:to>
                                        <p:strVal val="visible"/>
                                      </p:to>
                                    </p:set>
                                    <p:animEffect transition="in" filter="wipe(up)">
                                      <p:cBhvr>
                                        <p:cTn id="42" dur="2500"/>
                                        <p:tgtEl>
                                          <p:spTgt spid="11">
                                            <p:graphicEl>
                                              <a:dgm id="{0E7C2867-424E-4A1D-9EF3-D46FE00F90DA}"/>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11">
                                            <p:graphicEl>
                                              <a:dgm id="{034E965B-0878-4079-B33A-048B100C61EA}"/>
                                            </p:graphicEl>
                                          </p:spTgt>
                                        </p:tgtEl>
                                        <p:attrNameLst>
                                          <p:attrName>style.visibility</p:attrName>
                                        </p:attrNameLst>
                                      </p:cBhvr>
                                      <p:to>
                                        <p:strVal val="visible"/>
                                      </p:to>
                                    </p:set>
                                    <p:animEffect transition="in" filter="wipe(up)">
                                      <p:cBhvr>
                                        <p:cTn id="47" dur="2500"/>
                                        <p:tgtEl>
                                          <p:spTgt spid="11">
                                            <p:graphicEl>
                                              <a:dgm id="{034E965B-0878-4079-B33A-048B100C61EA}"/>
                                            </p:graphicEl>
                                          </p:spTgt>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11">
                                            <p:graphicEl>
                                              <a:dgm id="{B9A31889-6D94-49FF-9517-6AF1BCA52E11}"/>
                                            </p:graphicEl>
                                          </p:spTgt>
                                        </p:tgtEl>
                                        <p:attrNameLst>
                                          <p:attrName>style.visibility</p:attrName>
                                        </p:attrNameLst>
                                      </p:cBhvr>
                                      <p:to>
                                        <p:strVal val="visible"/>
                                      </p:to>
                                    </p:set>
                                    <p:animEffect transition="in" filter="wipe(up)">
                                      <p:cBhvr>
                                        <p:cTn id="50" dur="2500"/>
                                        <p:tgtEl>
                                          <p:spTgt spid="11">
                                            <p:graphicEl>
                                              <a:dgm id="{B9A31889-6D94-49FF-9517-6AF1BCA52E11}"/>
                                            </p:graphic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11">
                                            <p:graphicEl>
                                              <a:dgm id="{AF5FA997-3F63-4B44-85C0-A4E46B537EA2}"/>
                                            </p:graphicEl>
                                          </p:spTgt>
                                        </p:tgtEl>
                                        <p:attrNameLst>
                                          <p:attrName>style.visibility</p:attrName>
                                        </p:attrNameLst>
                                      </p:cBhvr>
                                      <p:to>
                                        <p:strVal val="visible"/>
                                      </p:to>
                                    </p:set>
                                    <p:animEffect transition="in" filter="wipe(up)">
                                      <p:cBhvr>
                                        <p:cTn id="55" dur="2500"/>
                                        <p:tgtEl>
                                          <p:spTgt spid="11">
                                            <p:graphicEl>
                                              <a:dgm id="{AF5FA997-3F63-4B44-85C0-A4E46B537EA2}"/>
                                            </p:graphicEl>
                                          </p:spTgt>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11">
                                            <p:graphicEl>
                                              <a:dgm id="{28A8F12B-17B1-47E1-818E-BEA87160CD37}"/>
                                            </p:graphicEl>
                                          </p:spTgt>
                                        </p:tgtEl>
                                        <p:attrNameLst>
                                          <p:attrName>style.visibility</p:attrName>
                                        </p:attrNameLst>
                                      </p:cBhvr>
                                      <p:to>
                                        <p:strVal val="visible"/>
                                      </p:to>
                                    </p:set>
                                    <p:animEffect transition="in" filter="wipe(up)">
                                      <p:cBhvr>
                                        <p:cTn id="58" dur="2500"/>
                                        <p:tgtEl>
                                          <p:spTgt spid="11">
                                            <p:graphicEl>
                                              <a:dgm id="{28A8F12B-17B1-47E1-818E-BEA87160CD37}"/>
                                            </p:graphicEl>
                                          </p:spTgt>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11">
                                            <p:graphicEl>
                                              <a:dgm id="{980E264F-6DB2-4D2F-90ED-39A1D9ACCB8A}"/>
                                            </p:graphicEl>
                                          </p:spTgt>
                                        </p:tgtEl>
                                        <p:attrNameLst>
                                          <p:attrName>style.visibility</p:attrName>
                                        </p:attrNameLst>
                                      </p:cBhvr>
                                      <p:to>
                                        <p:strVal val="visible"/>
                                      </p:to>
                                    </p:set>
                                    <p:animEffect transition="in" filter="wipe(up)">
                                      <p:cBhvr>
                                        <p:cTn id="63" dur="2500"/>
                                        <p:tgtEl>
                                          <p:spTgt spid="11">
                                            <p:graphicEl>
                                              <a:dgm id="{980E264F-6DB2-4D2F-90ED-39A1D9ACCB8A}"/>
                                            </p:graphicEl>
                                          </p:spTgt>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11">
                                            <p:graphicEl>
                                              <a:dgm id="{D367EBCA-A351-465C-BA52-35BADFA9D391}"/>
                                            </p:graphicEl>
                                          </p:spTgt>
                                        </p:tgtEl>
                                        <p:attrNameLst>
                                          <p:attrName>style.visibility</p:attrName>
                                        </p:attrNameLst>
                                      </p:cBhvr>
                                      <p:to>
                                        <p:strVal val="visible"/>
                                      </p:to>
                                    </p:set>
                                    <p:animEffect transition="in" filter="wipe(up)">
                                      <p:cBhvr>
                                        <p:cTn id="66" dur="2500"/>
                                        <p:tgtEl>
                                          <p:spTgt spid="11">
                                            <p:graphicEl>
                                              <a:dgm id="{D367EBCA-A351-465C-BA52-35BADFA9D39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 grpId="0">
        <p:bldSub>
          <a:bldDgm bld="one"/>
        </p:bldSub>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8870" y="1675967"/>
            <a:ext cx="10121153" cy="583139"/>
          </a:xfrm>
          <a:solidFill>
            <a:srgbClr val="A71E3B"/>
          </a:solidFill>
          <a:ln>
            <a:noFill/>
          </a:ln>
        </p:spPr>
        <p:txBody>
          <a:bodyPr/>
          <a:lstStyle/>
          <a:p>
            <a:pPr algn="ctr"/>
            <a:r>
              <a:rPr lang="en-US" sz="3600" dirty="0">
                <a:solidFill>
                  <a:schemeClr val="bg1"/>
                </a:solidFill>
              </a:rPr>
              <a:t>Chapter Outline</a:t>
            </a:r>
            <a:endParaRPr lang="uk-UA" sz="3600" dirty="0">
              <a:solidFill>
                <a:schemeClr val="bg1"/>
              </a:solidFill>
            </a:endParaRPr>
          </a:p>
        </p:txBody>
      </p:sp>
      <p:sp>
        <p:nvSpPr>
          <p:cNvPr id="3" name="Объект 2"/>
          <p:cNvSpPr>
            <a:spLocks noGrp="1"/>
          </p:cNvSpPr>
          <p:nvPr>
            <p:ph idx="1"/>
          </p:nvPr>
        </p:nvSpPr>
        <p:spPr>
          <a:xfrm>
            <a:off x="1048870" y="2438400"/>
            <a:ext cx="10121153" cy="3713373"/>
          </a:xfrm>
        </p:spPr>
        <p:txBody>
          <a:bodyPr numCol="2">
            <a:normAutofit lnSpcReduction="10000"/>
          </a:bodyPr>
          <a:lstStyle/>
          <a:p>
            <a:pPr marL="342900" indent="-342900">
              <a:tabLst>
                <a:tab pos="457200" algn="l"/>
              </a:tabLst>
            </a:pPr>
            <a:r>
              <a:rPr lang="en-US" sz="2000" b="1" dirty="0">
                <a:solidFill>
                  <a:srgbClr val="A71E3B"/>
                </a:solidFill>
                <a:latin typeface="Georgia" panose="02040502050405020303" pitchFamily="18" charset="0"/>
              </a:rPr>
              <a:t>Dynamically changing competitive environment as a factor of winery </a:t>
            </a:r>
            <a:r>
              <a:rPr lang="en-US" sz="2000" b="1" dirty="0" smtClean="0">
                <a:solidFill>
                  <a:srgbClr val="A71E3B"/>
                </a:solidFill>
                <a:latin typeface="Georgia" panose="02040502050405020303" pitchFamily="18" charset="0"/>
              </a:rPr>
              <a:t>development</a:t>
            </a:r>
          </a:p>
          <a:p>
            <a:pPr marL="717550" indent="-358775">
              <a:buFont typeface="Wingdings" panose="05000000000000000000" pitchFamily="2" charset="2"/>
              <a:buChar char=""/>
              <a:tabLst>
                <a:tab pos="457200" algn="l"/>
              </a:tabLst>
            </a:pPr>
            <a:r>
              <a:rPr lang="en-US" sz="1800" dirty="0">
                <a:solidFill>
                  <a:srgbClr val="000000"/>
                </a:solidFill>
                <a:latin typeface="Georgia" panose="02040502050405020303" pitchFamily="18" charset="0"/>
              </a:rPr>
              <a:t>Integrating ecological, </a:t>
            </a:r>
            <a:r>
              <a:rPr lang="en-US" sz="1800" dirty="0" smtClean="0">
                <a:solidFill>
                  <a:srgbClr val="000000"/>
                </a:solidFill>
                <a:latin typeface="Georgia" panose="02040502050405020303" pitchFamily="18" charset="0"/>
              </a:rPr>
              <a:t>social </a:t>
            </a:r>
            <a:r>
              <a:rPr lang="en-US" sz="1800" dirty="0">
                <a:solidFill>
                  <a:srgbClr val="000000"/>
                </a:solidFill>
                <a:latin typeface="Georgia" panose="02040502050405020303" pitchFamily="18" charset="0"/>
              </a:rPr>
              <a:t>and </a:t>
            </a:r>
            <a:r>
              <a:rPr lang="en-US" sz="1800" dirty="0" smtClean="0">
                <a:solidFill>
                  <a:srgbClr val="000000"/>
                </a:solidFill>
                <a:latin typeface="Georgia" panose="02040502050405020303" pitchFamily="18" charset="0"/>
              </a:rPr>
              <a:t>economic</a:t>
            </a:r>
            <a:r>
              <a:rPr lang="ru-RU" sz="1800" dirty="0" smtClean="0">
                <a:solidFill>
                  <a:srgbClr val="000000"/>
                </a:solidFill>
                <a:latin typeface="Georgia" panose="02040502050405020303" pitchFamily="18" charset="0"/>
              </a:rPr>
              <a:t> </a:t>
            </a:r>
            <a:r>
              <a:rPr lang="en-US" sz="1800" dirty="0" smtClean="0">
                <a:solidFill>
                  <a:srgbClr val="000000"/>
                </a:solidFill>
                <a:latin typeface="Georgia" panose="02040502050405020303" pitchFamily="18" charset="0"/>
              </a:rPr>
              <a:t>aspects to choose </a:t>
            </a:r>
            <a:r>
              <a:rPr lang="en-US" sz="1800" dirty="0">
                <a:solidFill>
                  <a:srgbClr val="000000"/>
                </a:solidFill>
                <a:latin typeface="Georgia" panose="02040502050405020303" pitchFamily="18" charset="0"/>
              </a:rPr>
              <a:t>а development trajectory of </a:t>
            </a:r>
            <a:r>
              <a:rPr lang="en-US" sz="1800" dirty="0" smtClean="0">
                <a:solidFill>
                  <a:srgbClr val="000000"/>
                </a:solidFill>
                <a:latin typeface="Georgia" panose="02040502050405020303" pitchFamily="18" charset="0"/>
              </a:rPr>
              <a:t>winery</a:t>
            </a:r>
          </a:p>
          <a:p>
            <a:pPr marL="717550" indent="-358775">
              <a:buFont typeface="Wingdings" panose="05000000000000000000" pitchFamily="2" charset="2"/>
              <a:buChar char=""/>
              <a:tabLst>
                <a:tab pos="457200" algn="l"/>
              </a:tabLst>
            </a:pPr>
            <a:r>
              <a:rPr lang="en-US" sz="1800" dirty="0">
                <a:solidFill>
                  <a:srgbClr val="000000"/>
                </a:solidFill>
                <a:latin typeface="Georgia" panose="02040502050405020303" pitchFamily="18" charset="0"/>
              </a:rPr>
              <a:t>Wineries as Driving Forces of changing</a:t>
            </a:r>
            <a:endParaRPr lang="en-US" sz="500" b="1" dirty="0">
              <a:solidFill>
                <a:srgbClr val="A71E3B"/>
              </a:solidFill>
              <a:latin typeface="Georgia" panose="02040502050405020303" pitchFamily="18" charset="0"/>
            </a:endParaRPr>
          </a:p>
          <a:p>
            <a:pPr marL="342900" lvl="0" indent="-342900">
              <a:tabLst>
                <a:tab pos="457200" algn="l"/>
              </a:tabLst>
            </a:pPr>
            <a:r>
              <a:rPr lang="en-US" sz="2000" b="1" dirty="0" smtClean="0">
                <a:solidFill>
                  <a:srgbClr val="A71E3B"/>
                </a:solidFill>
                <a:latin typeface="Georgia" panose="02040502050405020303" pitchFamily="18" charset="0"/>
              </a:rPr>
              <a:t>Definition </a:t>
            </a:r>
            <a:r>
              <a:rPr lang="en-US" sz="2000" b="1" dirty="0">
                <a:solidFill>
                  <a:srgbClr val="A71E3B"/>
                </a:solidFill>
                <a:latin typeface="Georgia" panose="02040502050405020303" pitchFamily="18" charset="0"/>
              </a:rPr>
              <a:t>“Wine Destination”</a:t>
            </a:r>
            <a:endParaRPr lang="en-US" sz="1400" dirty="0">
              <a:latin typeface="Times New Roman" panose="02020603050405020304" pitchFamily="18" charset="0"/>
              <a:ea typeface="Times New Roman" panose="02020603050405020304" pitchFamily="18" charset="0"/>
              <a:cs typeface="Times New Roman" panose="02020603050405020304" pitchFamily="18" charset="0"/>
            </a:endParaRPr>
          </a:p>
          <a:p>
            <a:pPr marL="717550" lvl="0" indent="-358775">
              <a:buFont typeface="Wingdings" panose="05000000000000000000" pitchFamily="2" charset="2"/>
              <a:buChar char=""/>
              <a:tabLst>
                <a:tab pos="457200" algn="l"/>
              </a:tabLst>
            </a:pPr>
            <a:r>
              <a:rPr lang="en-US" sz="1800" dirty="0">
                <a:solidFill>
                  <a:srgbClr val="000000"/>
                </a:solidFill>
                <a:latin typeface="Georgia" panose="02040502050405020303" pitchFamily="18" charset="0"/>
              </a:rPr>
              <a:t>Wine destinations within destinations - region, country, district, route, attraction, etc</a:t>
            </a:r>
            <a:r>
              <a:rPr lang="en-US" sz="1800" dirty="0" smtClean="0">
                <a:solidFill>
                  <a:srgbClr val="000000"/>
                </a:solidFill>
                <a:latin typeface="Georgia" panose="02040502050405020303" pitchFamily="18" charset="0"/>
              </a:rPr>
              <a:t>.</a:t>
            </a:r>
          </a:p>
          <a:p>
            <a:pPr marL="717550" lvl="0" indent="-358775">
              <a:buFont typeface="Wingdings" panose="05000000000000000000" pitchFamily="2" charset="2"/>
              <a:buChar char=""/>
              <a:tabLst>
                <a:tab pos="457200" algn="l"/>
              </a:tabLst>
            </a:pPr>
            <a:r>
              <a:rPr lang="en-US" sz="1800" dirty="0">
                <a:solidFill>
                  <a:srgbClr val="000000"/>
                </a:solidFill>
                <a:latin typeface="Georgia" panose="02040502050405020303" pitchFamily="18" charset="0"/>
              </a:rPr>
              <a:t>Key stakeholders of wine destinations</a:t>
            </a:r>
            <a:r>
              <a:rPr lang="en-US" sz="1800" dirty="0" smtClean="0">
                <a:solidFill>
                  <a:srgbClr val="000000"/>
                </a:solidFill>
                <a:latin typeface="Georgia" panose="02040502050405020303" pitchFamily="18" charset="0"/>
              </a:rPr>
              <a:t>  </a:t>
            </a:r>
            <a:endParaRPr lang="en-US" sz="1400" dirty="0">
              <a:latin typeface="Times New Roman" panose="02020603050405020304" pitchFamily="18" charset="0"/>
              <a:ea typeface="Times New Roman" panose="02020603050405020304" pitchFamily="18" charset="0"/>
            </a:endParaRPr>
          </a:p>
          <a:p>
            <a:pPr marL="717550" lvl="0" indent="-358775">
              <a:buFont typeface="Wingdings" panose="05000000000000000000" pitchFamily="2" charset="2"/>
              <a:buChar char=""/>
              <a:tabLst>
                <a:tab pos="457200" algn="l"/>
              </a:tabLst>
            </a:pPr>
            <a:r>
              <a:rPr lang="en-US" sz="1800" dirty="0">
                <a:solidFill>
                  <a:srgbClr val="000000"/>
                </a:solidFill>
                <a:latin typeface="Georgia" panose="02040502050405020303" pitchFamily="18" charset="0"/>
              </a:rPr>
              <a:t>Critical success factors for the development of wine </a:t>
            </a:r>
            <a:r>
              <a:rPr lang="en-US" sz="1800" dirty="0" smtClean="0">
                <a:solidFill>
                  <a:srgbClr val="000000"/>
                </a:solidFill>
                <a:latin typeface="Georgia" panose="02040502050405020303" pitchFamily="18" charset="0"/>
              </a:rPr>
              <a:t>destinations</a:t>
            </a:r>
          </a:p>
          <a:p>
            <a:pPr marL="358775" lvl="0" indent="0">
              <a:buNone/>
              <a:tabLst>
                <a:tab pos="457200" algn="l"/>
              </a:tabLst>
            </a:pPr>
            <a:endParaRPr lang="en-US" sz="500" dirty="0" smtClean="0">
              <a:solidFill>
                <a:srgbClr val="000000"/>
              </a:solidFill>
              <a:latin typeface="Georgia" panose="02040502050405020303" pitchFamily="18" charset="0"/>
            </a:endParaRPr>
          </a:p>
          <a:p>
            <a:pPr marL="342900" indent="-342900">
              <a:tabLst>
                <a:tab pos="457200" algn="l"/>
              </a:tabLst>
            </a:pPr>
            <a:r>
              <a:rPr lang="en-US" sz="2000" b="1" dirty="0">
                <a:solidFill>
                  <a:srgbClr val="A71E3B"/>
                </a:solidFill>
                <a:latin typeface="Georgia" panose="02040502050405020303" pitchFamily="18" charset="0"/>
              </a:rPr>
              <a:t>Definition </a:t>
            </a:r>
            <a:r>
              <a:rPr lang="en-US" sz="2000" b="1" dirty="0" smtClean="0">
                <a:solidFill>
                  <a:srgbClr val="A71E3B"/>
                </a:solidFill>
                <a:latin typeface="Georgia" panose="02040502050405020303" pitchFamily="18" charset="0"/>
              </a:rPr>
              <a:t>“Destination </a:t>
            </a:r>
            <a:r>
              <a:rPr lang="en-US" sz="2000" b="1" dirty="0">
                <a:solidFill>
                  <a:srgbClr val="A71E3B"/>
                </a:solidFill>
                <a:latin typeface="Georgia" panose="02040502050405020303" pitchFamily="18" charset="0"/>
              </a:rPr>
              <a:t>Management </a:t>
            </a:r>
            <a:r>
              <a:rPr lang="en-US" sz="2000" b="1" dirty="0" smtClean="0">
                <a:solidFill>
                  <a:srgbClr val="A71E3B"/>
                </a:solidFill>
                <a:latin typeface="Georgia" panose="02040502050405020303" pitchFamily="18" charset="0"/>
              </a:rPr>
              <a:t>Organization” (DMO)</a:t>
            </a:r>
            <a:endParaRPr lang="en-US" sz="1400" dirty="0">
              <a:latin typeface="Times New Roman" panose="02020603050405020304" pitchFamily="18" charset="0"/>
              <a:ea typeface="Times New Roman" panose="02020603050405020304" pitchFamily="18" charset="0"/>
              <a:cs typeface="Times New Roman" panose="02020603050405020304" pitchFamily="18" charset="0"/>
            </a:endParaRPr>
          </a:p>
          <a:p>
            <a:pPr marL="717550" indent="-358775">
              <a:buFont typeface="Wingdings" panose="05000000000000000000" pitchFamily="2" charset="2"/>
              <a:buChar char=""/>
            </a:pPr>
            <a:r>
              <a:rPr lang="en-US" sz="1800" dirty="0" smtClean="0">
                <a:solidFill>
                  <a:srgbClr val="000000"/>
                </a:solidFill>
                <a:latin typeface="Georgia" panose="02040502050405020303" pitchFamily="18" charset="0"/>
              </a:rPr>
              <a:t>DMO </a:t>
            </a:r>
            <a:r>
              <a:rPr lang="en-US" sz="1800" dirty="0">
                <a:solidFill>
                  <a:srgbClr val="000000"/>
                </a:solidFill>
                <a:latin typeface="Georgia" panose="02040502050405020303" pitchFamily="18" charset="0"/>
              </a:rPr>
              <a:t>as a strategic leader in destination development</a:t>
            </a:r>
          </a:p>
          <a:p>
            <a:pPr marL="717550" lvl="0" indent="-342900">
              <a:buFont typeface="Wingdings" panose="05000000000000000000" pitchFamily="2" charset="2"/>
              <a:buChar char=""/>
              <a:tabLst>
                <a:tab pos="457200" algn="l"/>
              </a:tabLst>
            </a:pPr>
            <a:r>
              <a:rPr lang="en-US" sz="1800" dirty="0">
                <a:solidFill>
                  <a:srgbClr val="000000"/>
                </a:solidFill>
                <a:latin typeface="Georgia" panose="02040502050405020303" pitchFamily="18" charset="0"/>
              </a:rPr>
              <a:t>Marketing Strategies for the Development of Wine Tourism </a:t>
            </a:r>
            <a:r>
              <a:rPr lang="en-US" sz="1800" dirty="0" smtClean="0">
                <a:solidFill>
                  <a:srgbClr val="000000"/>
                </a:solidFill>
                <a:latin typeface="Georgia" panose="02040502050405020303" pitchFamily="18" charset="0"/>
              </a:rPr>
              <a:t>Destinations</a:t>
            </a:r>
          </a:p>
          <a:p>
            <a:pPr marL="374650" lvl="0" indent="0">
              <a:buNone/>
              <a:tabLst>
                <a:tab pos="457200" algn="l"/>
              </a:tabLst>
            </a:pPr>
            <a:endParaRPr lang="ru-RU" sz="500" dirty="0" smtClean="0">
              <a:solidFill>
                <a:srgbClr val="000000"/>
              </a:solidFill>
              <a:latin typeface="Georgia" panose="02040502050405020303" pitchFamily="18" charset="0"/>
            </a:endParaRPr>
          </a:p>
          <a:p>
            <a:pPr marL="342900" lvl="0" indent="-342900">
              <a:tabLst>
                <a:tab pos="457200" algn="l"/>
              </a:tabLst>
            </a:pPr>
            <a:r>
              <a:rPr lang="en-US" sz="2000" b="1" dirty="0" smtClean="0">
                <a:solidFill>
                  <a:srgbClr val="A71E3B"/>
                </a:solidFill>
                <a:latin typeface="Georgia" panose="02040502050405020303" pitchFamily="18" charset="0"/>
              </a:rPr>
              <a:t>Development of Wine </a:t>
            </a:r>
            <a:r>
              <a:rPr lang="en-US" sz="2000" b="1" dirty="0">
                <a:solidFill>
                  <a:srgbClr val="A71E3B"/>
                </a:solidFill>
                <a:latin typeface="Georgia" panose="02040502050405020303" pitchFamily="18" charset="0"/>
              </a:rPr>
              <a:t>Tourism </a:t>
            </a:r>
            <a:r>
              <a:rPr lang="en-US" sz="2000" b="1" dirty="0" smtClean="0">
                <a:solidFill>
                  <a:srgbClr val="A71E3B"/>
                </a:solidFill>
                <a:latin typeface="Georgia" panose="02040502050405020303" pitchFamily="18" charset="0"/>
              </a:rPr>
              <a:t>Product</a:t>
            </a:r>
          </a:p>
        </p:txBody>
      </p:sp>
      <p:sp>
        <p:nvSpPr>
          <p:cNvPr id="4" name="Нижний колонтитул 3"/>
          <p:cNvSpPr>
            <a:spLocks noGrp="1"/>
          </p:cNvSpPr>
          <p:nvPr>
            <p:ph type="ftr" sz="quarter" idx="11"/>
          </p:nvPr>
        </p:nvSpPr>
        <p:spPr/>
        <p:txBody>
          <a:bodyPr/>
          <a:lstStyle/>
          <a:p>
            <a:r>
              <a:rPr lang="en-US" smtClean="0"/>
              <a:t>WINE TOUR GUIDING</a:t>
            </a:r>
            <a:endParaRPr lang="uk-UA"/>
          </a:p>
        </p:txBody>
      </p:sp>
    </p:spTree>
    <p:extLst>
      <p:ext uri="{BB962C8B-B14F-4D97-AF65-F5344CB8AC3E}">
        <p14:creationId xmlns:p14="http://schemas.microsoft.com/office/powerpoint/2010/main" val="104313395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up)">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up)">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up)">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up)">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wipe(up)">
                                      <p:cBhvr>
                                        <p:cTn id="42" dur="500"/>
                                        <p:tgtEl>
                                          <p:spTgt spid="3">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wipe(up)">
                                      <p:cBhvr>
                                        <p:cTn id="47" dur="500"/>
                                        <p:tgtEl>
                                          <p:spTgt spid="3">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3">
                                            <p:txEl>
                                              <p:pRg st="10" end="10"/>
                                            </p:txEl>
                                          </p:spTgt>
                                        </p:tgtEl>
                                        <p:attrNameLst>
                                          <p:attrName>style.visibility</p:attrName>
                                        </p:attrNameLst>
                                      </p:cBhvr>
                                      <p:to>
                                        <p:strVal val="visible"/>
                                      </p:to>
                                    </p:set>
                                    <p:animEffect transition="in" filter="wipe(up)">
                                      <p:cBhvr>
                                        <p:cTn id="52" dur="500"/>
                                        <p:tgtEl>
                                          <p:spTgt spid="3">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3">
                                            <p:txEl>
                                              <p:pRg st="12" end="12"/>
                                            </p:txEl>
                                          </p:spTgt>
                                        </p:tgtEl>
                                        <p:attrNameLst>
                                          <p:attrName>style.visibility</p:attrName>
                                        </p:attrNameLst>
                                      </p:cBhvr>
                                      <p:to>
                                        <p:strVal val="visible"/>
                                      </p:to>
                                    </p:set>
                                    <p:animEffect transition="in" filter="wipe(up)">
                                      <p:cBhvr>
                                        <p:cTn id="57"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ижний колонтитул 1"/>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tint val="75000"/>
                  </a:prstClr>
                </a:solidFill>
                <a:effectLst/>
                <a:uLnTx/>
                <a:uFillTx/>
                <a:latin typeface="Georgia"/>
                <a:ea typeface="+mn-ea"/>
                <a:cs typeface="+mn-cs"/>
              </a:rPr>
              <a:t>WINE TOUR GUIDING</a:t>
            </a:r>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
        <p:nvSpPr>
          <p:cNvPr id="3" name="Заголовок 1"/>
          <p:cNvSpPr txBox="1">
            <a:spLocks/>
          </p:cNvSpPr>
          <p:nvPr/>
        </p:nvSpPr>
        <p:spPr>
          <a:xfrm>
            <a:off x="1030941" y="1684931"/>
            <a:ext cx="10130118" cy="708645"/>
          </a:xfrm>
          <a:prstGeom prst="rect">
            <a:avLst/>
          </a:prstGeom>
          <a:solidFill>
            <a:srgbClr val="A71E3B"/>
          </a:solidFill>
          <a:ln>
            <a:noFill/>
          </a:ln>
        </p:spPr>
        <p:txBody>
          <a:bodyPr/>
          <a:lstStyle>
            <a:lvl1pPr algn="l" defTabSz="914354"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a:solidFill>
                  <a:schemeClr val="bg1"/>
                </a:solidFill>
              </a:rPr>
              <a:t>Dynamically changing competitive environment as a factor of winery development</a:t>
            </a:r>
          </a:p>
        </p:txBody>
      </p:sp>
      <p:grpSp>
        <p:nvGrpSpPr>
          <p:cNvPr id="4" name="Группа 3"/>
          <p:cNvGrpSpPr/>
          <p:nvPr/>
        </p:nvGrpSpPr>
        <p:grpSpPr>
          <a:xfrm>
            <a:off x="1030941" y="3281083"/>
            <a:ext cx="10130118" cy="2666005"/>
            <a:chOff x="1030941" y="3281083"/>
            <a:chExt cx="10130118" cy="2666005"/>
          </a:xfrm>
        </p:grpSpPr>
        <p:sp>
          <p:nvSpPr>
            <p:cNvPr id="6" name="Стрелка вправо 5"/>
            <p:cNvSpPr/>
            <p:nvPr/>
          </p:nvSpPr>
          <p:spPr>
            <a:xfrm>
              <a:off x="1687129" y="3361765"/>
              <a:ext cx="5123329" cy="2585323"/>
            </a:xfrm>
            <a:prstGeom prst="rightArrow">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Полилиния 6"/>
            <p:cNvSpPr/>
            <p:nvPr/>
          </p:nvSpPr>
          <p:spPr>
            <a:xfrm>
              <a:off x="1030941" y="4137361"/>
              <a:ext cx="4243412" cy="1034129"/>
            </a:xfrm>
            <a:custGeom>
              <a:avLst/>
              <a:gdLst>
                <a:gd name="connsiteX0" fmla="*/ 0 w 4243412"/>
                <a:gd name="connsiteY0" fmla="*/ 172358 h 1034129"/>
                <a:gd name="connsiteX1" fmla="*/ 172358 w 4243412"/>
                <a:gd name="connsiteY1" fmla="*/ 0 h 1034129"/>
                <a:gd name="connsiteX2" fmla="*/ 4071054 w 4243412"/>
                <a:gd name="connsiteY2" fmla="*/ 0 h 1034129"/>
                <a:gd name="connsiteX3" fmla="*/ 4243412 w 4243412"/>
                <a:gd name="connsiteY3" fmla="*/ 172358 h 1034129"/>
                <a:gd name="connsiteX4" fmla="*/ 4243412 w 4243412"/>
                <a:gd name="connsiteY4" fmla="*/ 861771 h 1034129"/>
                <a:gd name="connsiteX5" fmla="*/ 4071054 w 4243412"/>
                <a:gd name="connsiteY5" fmla="*/ 1034129 h 1034129"/>
                <a:gd name="connsiteX6" fmla="*/ 172358 w 4243412"/>
                <a:gd name="connsiteY6" fmla="*/ 1034129 h 1034129"/>
                <a:gd name="connsiteX7" fmla="*/ 0 w 4243412"/>
                <a:gd name="connsiteY7" fmla="*/ 861771 h 1034129"/>
                <a:gd name="connsiteX8" fmla="*/ 0 w 4243412"/>
                <a:gd name="connsiteY8" fmla="*/ 172358 h 1034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43412" h="1034129">
                  <a:moveTo>
                    <a:pt x="0" y="172358"/>
                  </a:moveTo>
                  <a:cubicBezTo>
                    <a:pt x="0" y="77167"/>
                    <a:pt x="77167" y="0"/>
                    <a:pt x="172358" y="0"/>
                  </a:cubicBezTo>
                  <a:lnTo>
                    <a:pt x="4071054" y="0"/>
                  </a:lnTo>
                  <a:cubicBezTo>
                    <a:pt x="4166245" y="0"/>
                    <a:pt x="4243412" y="77167"/>
                    <a:pt x="4243412" y="172358"/>
                  </a:cubicBezTo>
                  <a:lnTo>
                    <a:pt x="4243412" y="861771"/>
                  </a:lnTo>
                  <a:cubicBezTo>
                    <a:pt x="4243412" y="956962"/>
                    <a:pt x="4166245" y="1034129"/>
                    <a:pt x="4071054" y="1034129"/>
                  </a:cubicBezTo>
                  <a:lnTo>
                    <a:pt x="172358" y="1034129"/>
                  </a:lnTo>
                  <a:cubicBezTo>
                    <a:pt x="77167" y="1034129"/>
                    <a:pt x="0" y="956962"/>
                    <a:pt x="0" y="861771"/>
                  </a:cubicBezTo>
                  <a:lnTo>
                    <a:pt x="0" y="17235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0492" tIns="130492" rIns="130492" bIns="130492" numCol="1" spcCol="1270" anchor="ctr" anchorCtr="0">
              <a:noAutofit/>
            </a:bodyPr>
            <a:lstStyle/>
            <a:p>
              <a:pPr lvl="0" algn="ctr" defTabSz="933450" rtl="0">
                <a:lnSpc>
                  <a:spcPct val="90000"/>
                </a:lnSpc>
                <a:spcBef>
                  <a:spcPct val="0"/>
                </a:spcBef>
                <a:spcAft>
                  <a:spcPct val="35000"/>
                </a:spcAft>
              </a:pPr>
              <a:r>
                <a:rPr lang="en-US" sz="2100" b="1" kern="1200" dirty="0" smtClean="0">
                  <a:solidFill>
                    <a:schemeClr val="tx1"/>
                  </a:solidFill>
                </a:rPr>
                <a:t>Changes in the environment in the ecologic</a:t>
              </a:r>
              <a:r>
                <a:rPr lang="ru-RU" sz="2100" b="1" kern="1200" dirty="0" smtClean="0">
                  <a:solidFill>
                    <a:schemeClr val="tx1"/>
                  </a:solidFill>
                </a:rPr>
                <a:t> </a:t>
              </a:r>
              <a:r>
                <a:rPr lang="en-US" sz="2100" b="1" kern="1200" dirty="0" smtClean="0">
                  <a:solidFill>
                    <a:schemeClr val="tx1"/>
                  </a:solidFill>
                </a:rPr>
                <a:t>aspect</a:t>
              </a:r>
              <a:endParaRPr lang="en-US" sz="2100" b="1" kern="1200" dirty="0">
                <a:solidFill>
                  <a:schemeClr val="tx1"/>
                </a:solidFill>
              </a:endParaRPr>
            </a:p>
          </p:txBody>
        </p:sp>
        <p:sp>
          <p:nvSpPr>
            <p:cNvPr id="8" name="Полилиния 7"/>
            <p:cNvSpPr/>
            <p:nvPr/>
          </p:nvSpPr>
          <p:spPr>
            <a:xfrm>
              <a:off x="6810458" y="3281083"/>
              <a:ext cx="4350601" cy="2666005"/>
            </a:xfrm>
            <a:custGeom>
              <a:avLst/>
              <a:gdLst>
                <a:gd name="connsiteX0" fmla="*/ 0 w 4350601"/>
                <a:gd name="connsiteY0" fmla="*/ 398627 h 2391713"/>
                <a:gd name="connsiteX1" fmla="*/ 398627 w 4350601"/>
                <a:gd name="connsiteY1" fmla="*/ 0 h 2391713"/>
                <a:gd name="connsiteX2" fmla="*/ 3951974 w 4350601"/>
                <a:gd name="connsiteY2" fmla="*/ 0 h 2391713"/>
                <a:gd name="connsiteX3" fmla="*/ 4350601 w 4350601"/>
                <a:gd name="connsiteY3" fmla="*/ 398627 h 2391713"/>
                <a:gd name="connsiteX4" fmla="*/ 4350601 w 4350601"/>
                <a:gd name="connsiteY4" fmla="*/ 1993086 h 2391713"/>
                <a:gd name="connsiteX5" fmla="*/ 3951974 w 4350601"/>
                <a:gd name="connsiteY5" fmla="*/ 2391713 h 2391713"/>
                <a:gd name="connsiteX6" fmla="*/ 398627 w 4350601"/>
                <a:gd name="connsiteY6" fmla="*/ 2391713 h 2391713"/>
                <a:gd name="connsiteX7" fmla="*/ 0 w 4350601"/>
                <a:gd name="connsiteY7" fmla="*/ 1993086 h 2391713"/>
                <a:gd name="connsiteX8" fmla="*/ 0 w 4350601"/>
                <a:gd name="connsiteY8" fmla="*/ 398627 h 2391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0601" h="2391713">
                  <a:moveTo>
                    <a:pt x="0" y="398627"/>
                  </a:moveTo>
                  <a:cubicBezTo>
                    <a:pt x="0" y="178471"/>
                    <a:pt x="178471" y="0"/>
                    <a:pt x="398627" y="0"/>
                  </a:cubicBezTo>
                  <a:lnTo>
                    <a:pt x="3951974" y="0"/>
                  </a:lnTo>
                  <a:cubicBezTo>
                    <a:pt x="4172130" y="0"/>
                    <a:pt x="4350601" y="178471"/>
                    <a:pt x="4350601" y="398627"/>
                  </a:cubicBezTo>
                  <a:lnTo>
                    <a:pt x="4350601" y="1993086"/>
                  </a:lnTo>
                  <a:cubicBezTo>
                    <a:pt x="4350601" y="2213242"/>
                    <a:pt x="4172130" y="2391713"/>
                    <a:pt x="3951974" y="2391713"/>
                  </a:cubicBezTo>
                  <a:lnTo>
                    <a:pt x="398627" y="2391713"/>
                  </a:lnTo>
                  <a:cubicBezTo>
                    <a:pt x="178471" y="2391713"/>
                    <a:pt x="0" y="2213242"/>
                    <a:pt x="0" y="1993086"/>
                  </a:cubicBezTo>
                  <a:lnTo>
                    <a:pt x="0" y="398627"/>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764" tIns="196764" rIns="196764" bIns="196764" numCol="1" spcCol="1270" anchor="t" anchorCtr="0">
              <a:noAutofit/>
            </a:bodyPr>
            <a:lstStyle/>
            <a:p>
              <a:pPr lvl="0" algn="l" defTabSz="933450" rtl="0">
                <a:lnSpc>
                  <a:spcPct val="90000"/>
                </a:lnSpc>
                <a:spcBef>
                  <a:spcPct val="0"/>
                </a:spcBef>
                <a:spcAft>
                  <a:spcPct val="35000"/>
                </a:spcAft>
              </a:pPr>
              <a:r>
                <a:rPr lang="en-US" sz="2100" b="1" kern="1200" dirty="0" smtClean="0">
                  <a:solidFill>
                    <a:schemeClr val="tx1"/>
                  </a:solidFill>
                </a:rPr>
                <a:t>Effective actions of competitors</a:t>
              </a:r>
              <a:endParaRPr lang="en-US" sz="2100" kern="1200" dirty="0">
                <a:solidFill>
                  <a:schemeClr val="tx1"/>
                </a:solidFill>
              </a:endParaRPr>
            </a:p>
            <a:p>
              <a:pPr marL="114300" lvl="1" indent="-114300" algn="l" defTabSz="622300" rtl="0">
                <a:lnSpc>
                  <a:spcPct val="90000"/>
                </a:lnSpc>
                <a:spcBef>
                  <a:spcPct val="0"/>
                </a:spcBef>
                <a:spcAft>
                  <a:spcPct val="15000"/>
                </a:spcAft>
                <a:buChar char="••"/>
              </a:pPr>
              <a:r>
                <a:rPr lang="en-US" sz="1400" b="1" kern="1200" dirty="0" smtClean="0">
                  <a:solidFill>
                    <a:schemeClr val="tx1"/>
                  </a:solidFill>
                </a:rPr>
                <a:t>Using regional products</a:t>
              </a:r>
              <a:endParaRPr lang="en-US" sz="1400" b="1" kern="1200" dirty="0">
                <a:solidFill>
                  <a:schemeClr val="tx1"/>
                </a:solidFill>
              </a:endParaRPr>
            </a:p>
            <a:p>
              <a:pPr marL="114300" lvl="1" indent="-114300" algn="l" defTabSz="622300">
                <a:lnSpc>
                  <a:spcPct val="90000"/>
                </a:lnSpc>
                <a:spcBef>
                  <a:spcPct val="0"/>
                </a:spcBef>
                <a:spcAft>
                  <a:spcPct val="15000"/>
                </a:spcAft>
                <a:buChar char="••"/>
              </a:pPr>
              <a:r>
                <a:rPr lang="en-US" sz="1400" kern="1200" dirty="0" smtClean="0">
                  <a:solidFill>
                    <a:schemeClr val="tx1"/>
                  </a:solidFill>
                </a:rPr>
                <a:t>Using energy carefully</a:t>
              </a:r>
              <a:endParaRPr lang="ru-RU" sz="1400" kern="1200" dirty="0" smtClean="0">
                <a:solidFill>
                  <a:schemeClr val="tx1"/>
                </a:solidFill>
              </a:endParaRPr>
            </a:p>
            <a:p>
              <a:pPr marL="114300" lvl="1" indent="-114300" algn="l" defTabSz="622300">
                <a:lnSpc>
                  <a:spcPct val="90000"/>
                </a:lnSpc>
                <a:spcBef>
                  <a:spcPct val="0"/>
                </a:spcBef>
                <a:spcAft>
                  <a:spcPct val="15000"/>
                </a:spcAft>
                <a:buChar char="••"/>
              </a:pPr>
              <a:r>
                <a:rPr lang="en-US" sz="1400" b="1" kern="1200" dirty="0" smtClean="0">
                  <a:solidFill>
                    <a:schemeClr val="tx1"/>
                  </a:solidFill>
                </a:rPr>
                <a:t>Organic production methods</a:t>
              </a:r>
              <a:endParaRPr lang="ru-RU" sz="1400" b="1" kern="1200" dirty="0" smtClean="0">
                <a:solidFill>
                  <a:schemeClr val="tx1"/>
                </a:solidFill>
              </a:endParaRPr>
            </a:p>
            <a:p>
              <a:pPr marL="114300" lvl="1" indent="-114300" algn="l" defTabSz="622300">
                <a:lnSpc>
                  <a:spcPct val="90000"/>
                </a:lnSpc>
                <a:spcBef>
                  <a:spcPct val="0"/>
                </a:spcBef>
                <a:spcAft>
                  <a:spcPct val="15000"/>
                </a:spcAft>
                <a:buChar char="••"/>
              </a:pPr>
              <a:r>
                <a:rPr lang="en-US" sz="1400" b="1" kern="1200" dirty="0" smtClean="0">
                  <a:solidFill>
                    <a:schemeClr val="tx1"/>
                  </a:solidFill>
                </a:rPr>
                <a:t>Separating and reducing waste</a:t>
              </a:r>
              <a:endParaRPr lang="ru-RU" sz="1400" b="1" kern="1200" dirty="0" smtClean="0">
                <a:solidFill>
                  <a:schemeClr val="tx1"/>
                </a:solidFill>
              </a:endParaRPr>
            </a:p>
            <a:p>
              <a:pPr marL="114300" lvl="1" indent="-114300" algn="l" defTabSz="622300">
                <a:lnSpc>
                  <a:spcPct val="90000"/>
                </a:lnSpc>
                <a:spcBef>
                  <a:spcPct val="0"/>
                </a:spcBef>
                <a:spcAft>
                  <a:spcPct val="15000"/>
                </a:spcAft>
                <a:buChar char="••"/>
              </a:pPr>
              <a:r>
                <a:rPr lang="en-US" sz="1400" b="1" kern="1200" dirty="0" smtClean="0">
                  <a:solidFill>
                    <a:schemeClr val="tx1"/>
                  </a:solidFill>
                </a:rPr>
                <a:t>Using recyclable resources</a:t>
              </a:r>
              <a:endParaRPr lang="ru-RU" sz="1400" b="1" kern="1200" dirty="0" smtClean="0">
                <a:solidFill>
                  <a:schemeClr val="tx1"/>
                </a:solidFill>
              </a:endParaRPr>
            </a:p>
            <a:p>
              <a:pPr marL="114300" lvl="1" indent="-114300" algn="l" defTabSz="622300">
                <a:lnSpc>
                  <a:spcPct val="90000"/>
                </a:lnSpc>
                <a:spcBef>
                  <a:spcPct val="0"/>
                </a:spcBef>
                <a:spcAft>
                  <a:spcPct val="15000"/>
                </a:spcAft>
                <a:buChar char="••"/>
              </a:pPr>
              <a:r>
                <a:rPr lang="en-US" sz="1400" kern="1200" dirty="0" smtClean="0">
                  <a:solidFill>
                    <a:schemeClr val="tx1"/>
                  </a:solidFill>
                </a:rPr>
                <a:t>Using green energy</a:t>
              </a:r>
              <a:endParaRPr lang="ru-RU" sz="1400" kern="1200" dirty="0" smtClean="0">
                <a:solidFill>
                  <a:schemeClr val="tx1"/>
                </a:solidFill>
              </a:endParaRPr>
            </a:p>
            <a:p>
              <a:pPr marL="114300" lvl="1" indent="-114300" algn="l" defTabSz="622300">
                <a:lnSpc>
                  <a:spcPct val="90000"/>
                </a:lnSpc>
                <a:spcBef>
                  <a:spcPct val="0"/>
                </a:spcBef>
                <a:spcAft>
                  <a:spcPct val="15000"/>
                </a:spcAft>
                <a:buChar char="••"/>
              </a:pPr>
              <a:r>
                <a:rPr lang="en-US" sz="1400" kern="1200" dirty="0" smtClean="0">
                  <a:solidFill>
                    <a:schemeClr val="tx1"/>
                  </a:solidFill>
                </a:rPr>
                <a:t>Reducing the carbon footprint</a:t>
              </a:r>
              <a:endParaRPr lang="ru-RU" sz="1400" kern="1200" dirty="0" smtClean="0">
                <a:solidFill>
                  <a:schemeClr val="tx1"/>
                </a:solidFill>
              </a:endParaRPr>
            </a:p>
          </p:txBody>
        </p:sp>
      </p:grpSp>
      <p:sp>
        <p:nvSpPr>
          <p:cNvPr id="10" name="Прямоугольник 9"/>
          <p:cNvSpPr/>
          <p:nvPr/>
        </p:nvSpPr>
        <p:spPr>
          <a:xfrm>
            <a:off x="1030941" y="2514164"/>
            <a:ext cx="10130118" cy="646331"/>
          </a:xfrm>
          <a:prstGeom prst="rect">
            <a:avLst/>
          </a:prstGeom>
        </p:spPr>
        <p:txBody>
          <a:bodyPr wrap="square">
            <a:spAutoFit/>
          </a:bodyPr>
          <a:lstStyle/>
          <a:p>
            <a:pPr marL="285750" indent="-285750">
              <a:buFont typeface="Wingdings" panose="05000000000000000000" pitchFamily="2" charset="2"/>
              <a:buChar char="ü"/>
            </a:pPr>
            <a:r>
              <a:rPr lang="en-US" b="1" i="1" dirty="0">
                <a:solidFill>
                  <a:srgbClr val="A71E3B"/>
                </a:solidFill>
                <a:ea typeface="Georgia" panose="02040502050405020303" pitchFamily="18" charset="0"/>
                <a:cs typeface="Georgia" panose="02040502050405020303" pitchFamily="18" charset="0"/>
              </a:rPr>
              <a:t>Integrating ecological, </a:t>
            </a:r>
            <a:r>
              <a:rPr lang="en-US" b="1" i="1" dirty="0" smtClean="0">
                <a:solidFill>
                  <a:srgbClr val="A71E3B"/>
                </a:solidFill>
                <a:ea typeface="Georgia" panose="02040502050405020303" pitchFamily="18" charset="0"/>
                <a:cs typeface="Georgia" panose="02040502050405020303" pitchFamily="18" charset="0"/>
              </a:rPr>
              <a:t>social </a:t>
            </a:r>
            <a:r>
              <a:rPr lang="en-US" b="1" i="1" dirty="0">
                <a:solidFill>
                  <a:srgbClr val="A71E3B"/>
                </a:solidFill>
                <a:ea typeface="Georgia" panose="02040502050405020303" pitchFamily="18" charset="0"/>
                <a:cs typeface="Georgia" panose="02040502050405020303" pitchFamily="18" charset="0"/>
              </a:rPr>
              <a:t>and </a:t>
            </a:r>
            <a:r>
              <a:rPr lang="en-US" b="1" i="1" dirty="0" smtClean="0">
                <a:solidFill>
                  <a:srgbClr val="A71E3B"/>
                </a:solidFill>
                <a:ea typeface="Georgia" panose="02040502050405020303" pitchFamily="18" charset="0"/>
                <a:cs typeface="Georgia" panose="02040502050405020303" pitchFamily="18" charset="0"/>
              </a:rPr>
              <a:t>economic</a:t>
            </a:r>
            <a:r>
              <a:rPr lang="ru-RU" b="1" i="1" dirty="0" smtClean="0">
                <a:solidFill>
                  <a:srgbClr val="A71E3B"/>
                </a:solidFill>
                <a:ea typeface="Georgia" panose="02040502050405020303" pitchFamily="18" charset="0"/>
                <a:cs typeface="Georgia" panose="02040502050405020303" pitchFamily="18" charset="0"/>
              </a:rPr>
              <a:t> </a:t>
            </a:r>
            <a:r>
              <a:rPr lang="en-US" b="1" i="1" dirty="0" smtClean="0">
                <a:solidFill>
                  <a:srgbClr val="A71E3B"/>
                </a:solidFill>
                <a:ea typeface="Georgia" panose="02040502050405020303" pitchFamily="18" charset="0"/>
                <a:cs typeface="Georgia" panose="02040502050405020303" pitchFamily="18" charset="0"/>
              </a:rPr>
              <a:t>aspects to choose </a:t>
            </a:r>
            <a:r>
              <a:rPr lang="en-US" b="1" i="1" dirty="0">
                <a:solidFill>
                  <a:srgbClr val="A71E3B"/>
                </a:solidFill>
                <a:ea typeface="Georgia" panose="02040502050405020303" pitchFamily="18" charset="0"/>
                <a:cs typeface="Georgia" panose="02040502050405020303" pitchFamily="18" charset="0"/>
              </a:rPr>
              <a:t>а development trajectory of winery</a:t>
            </a:r>
          </a:p>
        </p:txBody>
      </p:sp>
    </p:spTree>
    <p:extLst>
      <p:ext uri="{BB962C8B-B14F-4D97-AF65-F5344CB8AC3E}">
        <p14:creationId xmlns:p14="http://schemas.microsoft.com/office/powerpoint/2010/main" val="112956686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ижний колонтитул 1"/>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tint val="75000"/>
                  </a:prstClr>
                </a:solidFill>
                <a:effectLst/>
                <a:uLnTx/>
                <a:uFillTx/>
                <a:latin typeface="Georgia"/>
                <a:ea typeface="+mn-ea"/>
                <a:cs typeface="+mn-cs"/>
              </a:rPr>
              <a:t>WINE TOUR GUIDING</a:t>
            </a:r>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
        <p:nvSpPr>
          <p:cNvPr id="3" name="Заголовок 1"/>
          <p:cNvSpPr txBox="1">
            <a:spLocks/>
          </p:cNvSpPr>
          <p:nvPr/>
        </p:nvSpPr>
        <p:spPr>
          <a:xfrm>
            <a:off x="1030941" y="1684931"/>
            <a:ext cx="10130118" cy="708645"/>
          </a:xfrm>
          <a:prstGeom prst="rect">
            <a:avLst/>
          </a:prstGeom>
          <a:solidFill>
            <a:srgbClr val="A71E3B"/>
          </a:solidFill>
          <a:ln>
            <a:noFill/>
          </a:ln>
        </p:spPr>
        <p:txBody>
          <a:bodyPr/>
          <a:lstStyle>
            <a:lvl1pPr algn="l" defTabSz="914354"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a:solidFill>
                  <a:schemeClr val="bg1"/>
                </a:solidFill>
              </a:rPr>
              <a:t>Dynamically changing competitive environment as a factor of winery </a:t>
            </a:r>
            <a:r>
              <a:rPr lang="en-US" sz="2400" dirty="0" smtClean="0">
                <a:solidFill>
                  <a:schemeClr val="bg1"/>
                </a:solidFill>
              </a:rPr>
              <a:t>development</a:t>
            </a:r>
            <a:r>
              <a:rPr lang="ru-RU" sz="2400" dirty="0" smtClean="0">
                <a:solidFill>
                  <a:schemeClr val="bg1"/>
                </a:solidFill>
              </a:rPr>
              <a:t> </a:t>
            </a:r>
            <a:r>
              <a:rPr lang="en-US" sz="2400" dirty="0">
                <a:solidFill>
                  <a:schemeClr val="bg1"/>
                </a:solidFill>
              </a:rPr>
              <a:t>(cont’d)</a:t>
            </a:r>
          </a:p>
        </p:txBody>
      </p:sp>
      <p:grpSp>
        <p:nvGrpSpPr>
          <p:cNvPr id="4" name="Группа 3"/>
          <p:cNvGrpSpPr/>
          <p:nvPr/>
        </p:nvGrpSpPr>
        <p:grpSpPr>
          <a:xfrm>
            <a:off x="1030943" y="3281083"/>
            <a:ext cx="10130116" cy="2585323"/>
            <a:chOff x="1030943" y="3281083"/>
            <a:chExt cx="10202342" cy="2585323"/>
          </a:xfrm>
        </p:grpSpPr>
        <p:sp>
          <p:nvSpPr>
            <p:cNvPr id="6" name="Стрелка вправо 5"/>
            <p:cNvSpPr/>
            <p:nvPr/>
          </p:nvSpPr>
          <p:spPr>
            <a:xfrm>
              <a:off x="1030943" y="3281083"/>
              <a:ext cx="5065317" cy="2585323"/>
            </a:xfrm>
            <a:prstGeom prst="rightArrow">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Полилиния 6"/>
            <p:cNvSpPr/>
            <p:nvPr/>
          </p:nvSpPr>
          <p:spPr>
            <a:xfrm>
              <a:off x="1259747" y="4047713"/>
              <a:ext cx="4071326" cy="1034129"/>
            </a:xfrm>
            <a:custGeom>
              <a:avLst/>
              <a:gdLst>
                <a:gd name="connsiteX0" fmla="*/ 0 w 4071326"/>
                <a:gd name="connsiteY0" fmla="*/ 172358 h 1034129"/>
                <a:gd name="connsiteX1" fmla="*/ 172358 w 4071326"/>
                <a:gd name="connsiteY1" fmla="*/ 0 h 1034129"/>
                <a:gd name="connsiteX2" fmla="*/ 3898968 w 4071326"/>
                <a:gd name="connsiteY2" fmla="*/ 0 h 1034129"/>
                <a:gd name="connsiteX3" fmla="*/ 4071326 w 4071326"/>
                <a:gd name="connsiteY3" fmla="*/ 172358 h 1034129"/>
                <a:gd name="connsiteX4" fmla="*/ 4071326 w 4071326"/>
                <a:gd name="connsiteY4" fmla="*/ 861771 h 1034129"/>
                <a:gd name="connsiteX5" fmla="*/ 3898968 w 4071326"/>
                <a:gd name="connsiteY5" fmla="*/ 1034129 h 1034129"/>
                <a:gd name="connsiteX6" fmla="*/ 172358 w 4071326"/>
                <a:gd name="connsiteY6" fmla="*/ 1034129 h 1034129"/>
                <a:gd name="connsiteX7" fmla="*/ 0 w 4071326"/>
                <a:gd name="connsiteY7" fmla="*/ 861771 h 1034129"/>
                <a:gd name="connsiteX8" fmla="*/ 0 w 4071326"/>
                <a:gd name="connsiteY8" fmla="*/ 172358 h 1034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71326" h="1034129">
                  <a:moveTo>
                    <a:pt x="0" y="172358"/>
                  </a:moveTo>
                  <a:cubicBezTo>
                    <a:pt x="0" y="77167"/>
                    <a:pt x="77167" y="0"/>
                    <a:pt x="172358" y="0"/>
                  </a:cubicBezTo>
                  <a:lnTo>
                    <a:pt x="3898968" y="0"/>
                  </a:lnTo>
                  <a:cubicBezTo>
                    <a:pt x="3994159" y="0"/>
                    <a:pt x="4071326" y="77167"/>
                    <a:pt x="4071326" y="172358"/>
                  </a:cubicBezTo>
                  <a:lnTo>
                    <a:pt x="4071326" y="861771"/>
                  </a:lnTo>
                  <a:cubicBezTo>
                    <a:pt x="4071326" y="956962"/>
                    <a:pt x="3994159" y="1034129"/>
                    <a:pt x="3898968" y="1034129"/>
                  </a:cubicBezTo>
                  <a:lnTo>
                    <a:pt x="172358" y="1034129"/>
                  </a:lnTo>
                  <a:cubicBezTo>
                    <a:pt x="77167" y="1034129"/>
                    <a:pt x="0" y="956962"/>
                    <a:pt x="0" y="861771"/>
                  </a:cubicBezTo>
                  <a:lnTo>
                    <a:pt x="0" y="17235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2872" tIns="122872" rIns="122872" bIns="122872" numCol="1" spcCol="1270" anchor="ctr" anchorCtr="0">
              <a:noAutofit/>
            </a:bodyPr>
            <a:lstStyle/>
            <a:p>
              <a:pPr lvl="0" algn="ctr" defTabSz="844550" rtl="0">
                <a:lnSpc>
                  <a:spcPct val="90000"/>
                </a:lnSpc>
                <a:spcBef>
                  <a:spcPct val="0"/>
                </a:spcBef>
                <a:spcAft>
                  <a:spcPct val="35000"/>
                </a:spcAft>
              </a:pPr>
              <a:r>
                <a:rPr lang="en-US" sz="1900" b="1" kern="1200" dirty="0" smtClean="0">
                  <a:solidFill>
                    <a:schemeClr val="tx1"/>
                  </a:solidFill>
                </a:rPr>
                <a:t>Changes in the environment in the social aspect</a:t>
              </a:r>
              <a:endParaRPr lang="en-US" sz="1900" b="1" kern="1200" dirty="0">
                <a:solidFill>
                  <a:schemeClr val="tx1"/>
                </a:solidFill>
              </a:endParaRPr>
            </a:p>
          </p:txBody>
        </p:sp>
        <p:sp>
          <p:nvSpPr>
            <p:cNvPr id="8" name="Полилиния 7"/>
            <p:cNvSpPr/>
            <p:nvPr/>
          </p:nvSpPr>
          <p:spPr>
            <a:xfrm>
              <a:off x="6096260" y="3603814"/>
              <a:ext cx="5137025" cy="1939860"/>
            </a:xfrm>
            <a:custGeom>
              <a:avLst/>
              <a:gdLst>
                <a:gd name="connsiteX0" fmla="*/ 0 w 4346316"/>
                <a:gd name="connsiteY0" fmla="*/ 323316 h 1939860"/>
                <a:gd name="connsiteX1" fmla="*/ 323316 w 4346316"/>
                <a:gd name="connsiteY1" fmla="*/ 0 h 1939860"/>
                <a:gd name="connsiteX2" fmla="*/ 4023000 w 4346316"/>
                <a:gd name="connsiteY2" fmla="*/ 0 h 1939860"/>
                <a:gd name="connsiteX3" fmla="*/ 4346316 w 4346316"/>
                <a:gd name="connsiteY3" fmla="*/ 323316 h 1939860"/>
                <a:gd name="connsiteX4" fmla="*/ 4346316 w 4346316"/>
                <a:gd name="connsiteY4" fmla="*/ 1616544 h 1939860"/>
                <a:gd name="connsiteX5" fmla="*/ 4023000 w 4346316"/>
                <a:gd name="connsiteY5" fmla="*/ 1939860 h 1939860"/>
                <a:gd name="connsiteX6" fmla="*/ 323316 w 4346316"/>
                <a:gd name="connsiteY6" fmla="*/ 1939860 h 1939860"/>
                <a:gd name="connsiteX7" fmla="*/ 0 w 4346316"/>
                <a:gd name="connsiteY7" fmla="*/ 1616544 h 1939860"/>
                <a:gd name="connsiteX8" fmla="*/ 0 w 4346316"/>
                <a:gd name="connsiteY8" fmla="*/ 323316 h 1939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46316" h="1939860">
                  <a:moveTo>
                    <a:pt x="0" y="323316"/>
                  </a:moveTo>
                  <a:cubicBezTo>
                    <a:pt x="0" y="144754"/>
                    <a:pt x="144754" y="0"/>
                    <a:pt x="323316" y="0"/>
                  </a:cubicBezTo>
                  <a:lnTo>
                    <a:pt x="4023000" y="0"/>
                  </a:lnTo>
                  <a:cubicBezTo>
                    <a:pt x="4201562" y="0"/>
                    <a:pt x="4346316" y="144754"/>
                    <a:pt x="4346316" y="323316"/>
                  </a:cubicBezTo>
                  <a:lnTo>
                    <a:pt x="4346316" y="1616544"/>
                  </a:lnTo>
                  <a:cubicBezTo>
                    <a:pt x="4346316" y="1795106"/>
                    <a:pt x="4201562" y="1939860"/>
                    <a:pt x="4023000" y="1939860"/>
                  </a:cubicBezTo>
                  <a:lnTo>
                    <a:pt x="323316" y="1939860"/>
                  </a:lnTo>
                  <a:cubicBezTo>
                    <a:pt x="144754" y="1939860"/>
                    <a:pt x="0" y="1795106"/>
                    <a:pt x="0" y="1616544"/>
                  </a:cubicBezTo>
                  <a:lnTo>
                    <a:pt x="0" y="32331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7086" tIns="167086" rIns="167086" bIns="167086" numCol="1" spcCol="1270" anchor="t" anchorCtr="0">
              <a:noAutofit/>
            </a:bodyPr>
            <a:lstStyle/>
            <a:p>
              <a:pPr lvl="0" algn="l" defTabSz="844550" rtl="0">
                <a:lnSpc>
                  <a:spcPct val="90000"/>
                </a:lnSpc>
                <a:spcBef>
                  <a:spcPct val="0"/>
                </a:spcBef>
                <a:spcAft>
                  <a:spcPct val="35000"/>
                </a:spcAft>
              </a:pPr>
              <a:r>
                <a:rPr lang="en-US" sz="1900" b="1" kern="1200" dirty="0" smtClean="0">
                  <a:solidFill>
                    <a:schemeClr val="tx1"/>
                  </a:solidFill>
                </a:rPr>
                <a:t>Effective actions of competitors</a:t>
              </a:r>
              <a:endParaRPr lang="en-US" sz="1900" kern="1200" dirty="0">
                <a:solidFill>
                  <a:schemeClr val="tx1"/>
                </a:solidFill>
              </a:endParaRPr>
            </a:p>
            <a:p>
              <a:pPr marL="114300" lvl="1" indent="-114300" algn="l" defTabSz="666750" rtl="0">
                <a:lnSpc>
                  <a:spcPct val="90000"/>
                </a:lnSpc>
                <a:spcBef>
                  <a:spcPct val="0"/>
                </a:spcBef>
                <a:spcAft>
                  <a:spcPct val="15000"/>
                </a:spcAft>
                <a:buChar char="••"/>
              </a:pPr>
              <a:r>
                <a:rPr lang="en-US" sz="1500" b="1" kern="1200" dirty="0" smtClean="0">
                  <a:solidFill>
                    <a:schemeClr val="tx1"/>
                  </a:solidFill>
                </a:rPr>
                <a:t>Collaborating with regional companies</a:t>
              </a:r>
              <a:endParaRPr lang="en-US" sz="1500" b="1" kern="1200" dirty="0">
                <a:solidFill>
                  <a:schemeClr val="tx1"/>
                </a:solidFill>
              </a:endParaRPr>
            </a:p>
            <a:p>
              <a:pPr marL="114300" lvl="1" indent="-114300" algn="l" defTabSz="666750">
                <a:lnSpc>
                  <a:spcPct val="90000"/>
                </a:lnSpc>
                <a:spcBef>
                  <a:spcPct val="0"/>
                </a:spcBef>
                <a:spcAft>
                  <a:spcPct val="15000"/>
                </a:spcAft>
                <a:buChar char="••"/>
              </a:pPr>
              <a:r>
                <a:rPr lang="en-US" sz="1500" b="1" kern="1200" dirty="0" smtClean="0">
                  <a:solidFill>
                    <a:schemeClr val="tx1"/>
                  </a:solidFill>
                </a:rPr>
                <a:t>Monitoring the satisfaction of visitors</a:t>
              </a:r>
              <a:endParaRPr lang="ru-RU" sz="1500" b="1" kern="1200" dirty="0" smtClean="0">
                <a:solidFill>
                  <a:schemeClr val="tx1"/>
                </a:solidFill>
              </a:endParaRPr>
            </a:p>
            <a:p>
              <a:pPr marL="114300" lvl="1" indent="-114300" algn="l" defTabSz="666750">
                <a:lnSpc>
                  <a:spcPct val="90000"/>
                </a:lnSpc>
                <a:spcBef>
                  <a:spcPct val="0"/>
                </a:spcBef>
                <a:spcAft>
                  <a:spcPct val="15000"/>
                </a:spcAft>
                <a:buChar char="••"/>
              </a:pPr>
              <a:r>
                <a:rPr lang="en-US" sz="1500" b="1" kern="1200" dirty="0" smtClean="0">
                  <a:solidFill>
                    <a:schemeClr val="tx1"/>
                  </a:solidFill>
                </a:rPr>
                <a:t>Focusing on regional tourism</a:t>
              </a:r>
              <a:endParaRPr lang="ru-RU" sz="1500" b="1" kern="1200" dirty="0" smtClean="0">
                <a:solidFill>
                  <a:schemeClr val="tx1"/>
                </a:solidFill>
              </a:endParaRPr>
            </a:p>
            <a:p>
              <a:pPr marL="114300" lvl="1" indent="-114300" algn="l" defTabSz="666750">
                <a:lnSpc>
                  <a:spcPct val="90000"/>
                </a:lnSpc>
                <a:spcBef>
                  <a:spcPct val="0"/>
                </a:spcBef>
                <a:spcAft>
                  <a:spcPct val="15000"/>
                </a:spcAft>
                <a:buChar char="••"/>
              </a:pPr>
              <a:r>
                <a:rPr lang="en-US" sz="1500" kern="1200" dirty="0" smtClean="0">
                  <a:solidFill>
                    <a:schemeClr val="tx1"/>
                  </a:solidFill>
                </a:rPr>
                <a:t>Hiring local residents</a:t>
              </a:r>
              <a:endParaRPr lang="ru-RU" sz="1500" kern="1200" dirty="0" smtClean="0">
                <a:solidFill>
                  <a:schemeClr val="tx1"/>
                </a:solidFill>
              </a:endParaRPr>
            </a:p>
            <a:p>
              <a:pPr marL="114300" lvl="1" indent="-114300" algn="l" defTabSz="666750">
                <a:lnSpc>
                  <a:spcPct val="90000"/>
                </a:lnSpc>
                <a:spcBef>
                  <a:spcPct val="0"/>
                </a:spcBef>
                <a:spcAft>
                  <a:spcPct val="15000"/>
                </a:spcAft>
                <a:buChar char="••"/>
              </a:pPr>
              <a:r>
                <a:rPr lang="en-US" sz="1500" kern="1200" dirty="0" smtClean="0">
                  <a:solidFill>
                    <a:schemeClr val="tx1"/>
                  </a:solidFill>
                </a:rPr>
                <a:t>Providing professional training for employees</a:t>
              </a:r>
              <a:endParaRPr lang="ru-RU" sz="1500" kern="1200" dirty="0" smtClean="0">
                <a:solidFill>
                  <a:schemeClr val="tx1"/>
                </a:solidFill>
              </a:endParaRPr>
            </a:p>
          </p:txBody>
        </p:sp>
      </p:grpSp>
      <p:sp>
        <p:nvSpPr>
          <p:cNvPr id="10" name="Прямоугольник 9"/>
          <p:cNvSpPr/>
          <p:nvPr/>
        </p:nvSpPr>
        <p:spPr>
          <a:xfrm>
            <a:off x="1030941" y="2514164"/>
            <a:ext cx="10130118" cy="646331"/>
          </a:xfrm>
          <a:prstGeom prst="rect">
            <a:avLst/>
          </a:prstGeom>
        </p:spPr>
        <p:txBody>
          <a:bodyPr wrap="square">
            <a:spAutoFit/>
          </a:bodyPr>
          <a:lstStyle/>
          <a:p>
            <a:pPr marL="285750" indent="-285750">
              <a:buFont typeface="Wingdings" panose="05000000000000000000" pitchFamily="2" charset="2"/>
              <a:buChar char="ü"/>
            </a:pPr>
            <a:r>
              <a:rPr lang="en-US" b="1" i="1" dirty="0">
                <a:solidFill>
                  <a:srgbClr val="A71E3B"/>
                </a:solidFill>
                <a:ea typeface="Georgia" panose="02040502050405020303" pitchFamily="18" charset="0"/>
                <a:cs typeface="Georgia" panose="02040502050405020303" pitchFamily="18" charset="0"/>
              </a:rPr>
              <a:t>Integrating ecological, </a:t>
            </a:r>
            <a:r>
              <a:rPr lang="en-US" b="1" i="1" dirty="0" smtClean="0">
                <a:solidFill>
                  <a:srgbClr val="A71E3B"/>
                </a:solidFill>
                <a:ea typeface="Georgia" panose="02040502050405020303" pitchFamily="18" charset="0"/>
                <a:cs typeface="Georgia" panose="02040502050405020303" pitchFamily="18" charset="0"/>
              </a:rPr>
              <a:t>social </a:t>
            </a:r>
            <a:r>
              <a:rPr lang="en-US" b="1" i="1" dirty="0">
                <a:solidFill>
                  <a:srgbClr val="A71E3B"/>
                </a:solidFill>
                <a:ea typeface="Georgia" panose="02040502050405020303" pitchFamily="18" charset="0"/>
                <a:cs typeface="Georgia" panose="02040502050405020303" pitchFamily="18" charset="0"/>
              </a:rPr>
              <a:t>and </a:t>
            </a:r>
            <a:r>
              <a:rPr lang="en-US" b="1" i="1" dirty="0" smtClean="0">
                <a:solidFill>
                  <a:srgbClr val="A71E3B"/>
                </a:solidFill>
                <a:ea typeface="Georgia" panose="02040502050405020303" pitchFamily="18" charset="0"/>
                <a:cs typeface="Georgia" panose="02040502050405020303" pitchFamily="18" charset="0"/>
              </a:rPr>
              <a:t>economic</a:t>
            </a:r>
            <a:r>
              <a:rPr lang="ru-RU" b="1" i="1" dirty="0" smtClean="0">
                <a:solidFill>
                  <a:srgbClr val="A71E3B"/>
                </a:solidFill>
                <a:ea typeface="Georgia" panose="02040502050405020303" pitchFamily="18" charset="0"/>
                <a:cs typeface="Georgia" panose="02040502050405020303" pitchFamily="18" charset="0"/>
              </a:rPr>
              <a:t> </a:t>
            </a:r>
            <a:r>
              <a:rPr lang="en-US" b="1" i="1" dirty="0" smtClean="0">
                <a:solidFill>
                  <a:srgbClr val="A71E3B"/>
                </a:solidFill>
                <a:ea typeface="Georgia" panose="02040502050405020303" pitchFamily="18" charset="0"/>
                <a:cs typeface="Georgia" panose="02040502050405020303" pitchFamily="18" charset="0"/>
              </a:rPr>
              <a:t>aspects to choose </a:t>
            </a:r>
            <a:r>
              <a:rPr lang="en-US" b="1" i="1" dirty="0">
                <a:solidFill>
                  <a:srgbClr val="A71E3B"/>
                </a:solidFill>
                <a:ea typeface="Georgia" panose="02040502050405020303" pitchFamily="18" charset="0"/>
                <a:cs typeface="Georgia" panose="02040502050405020303" pitchFamily="18" charset="0"/>
              </a:rPr>
              <a:t>а development trajectory of winery</a:t>
            </a:r>
          </a:p>
        </p:txBody>
      </p:sp>
    </p:spTree>
    <p:extLst>
      <p:ext uri="{BB962C8B-B14F-4D97-AF65-F5344CB8AC3E}">
        <p14:creationId xmlns:p14="http://schemas.microsoft.com/office/powerpoint/2010/main" val="190699118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ижний колонтитул 1"/>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tint val="75000"/>
                  </a:prstClr>
                </a:solidFill>
                <a:effectLst/>
                <a:uLnTx/>
                <a:uFillTx/>
                <a:latin typeface="Georgia"/>
                <a:ea typeface="+mn-ea"/>
                <a:cs typeface="+mn-cs"/>
              </a:rPr>
              <a:t>WINE TOUR GUIDING</a:t>
            </a:r>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
        <p:nvSpPr>
          <p:cNvPr id="3" name="Заголовок 1"/>
          <p:cNvSpPr txBox="1">
            <a:spLocks/>
          </p:cNvSpPr>
          <p:nvPr/>
        </p:nvSpPr>
        <p:spPr>
          <a:xfrm>
            <a:off x="1030941" y="1684931"/>
            <a:ext cx="10130118" cy="708645"/>
          </a:xfrm>
          <a:prstGeom prst="rect">
            <a:avLst/>
          </a:prstGeom>
          <a:solidFill>
            <a:srgbClr val="A71E3B"/>
          </a:solidFill>
          <a:ln>
            <a:noFill/>
          </a:ln>
        </p:spPr>
        <p:txBody>
          <a:bodyPr/>
          <a:lstStyle>
            <a:lvl1pPr algn="l" defTabSz="914354"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a:solidFill>
                  <a:schemeClr val="bg1"/>
                </a:solidFill>
              </a:rPr>
              <a:t>Dynamically changing competitive environment as a factor of winery </a:t>
            </a:r>
            <a:r>
              <a:rPr lang="en-US" sz="2400" dirty="0" smtClean="0">
                <a:solidFill>
                  <a:schemeClr val="bg1"/>
                </a:solidFill>
              </a:rPr>
              <a:t>development</a:t>
            </a:r>
            <a:r>
              <a:rPr lang="ru-RU" sz="2400" dirty="0" smtClean="0">
                <a:solidFill>
                  <a:schemeClr val="bg1"/>
                </a:solidFill>
              </a:rPr>
              <a:t> </a:t>
            </a:r>
            <a:r>
              <a:rPr lang="en-US" sz="2400" dirty="0">
                <a:solidFill>
                  <a:schemeClr val="bg1"/>
                </a:solidFill>
              </a:rPr>
              <a:t>(cont’d)</a:t>
            </a:r>
          </a:p>
        </p:txBody>
      </p:sp>
      <p:grpSp>
        <p:nvGrpSpPr>
          <p:cNvPr id="17" name="Группа 16"/>
          <p:cNvGrpSpPr/>
          <p:nvPr/>
        </p:nvGrpSpPr>
        <p:grpSpPr>
          <a:xfrm>
            <a:off x="1030943" y="3281083"/>
            <a:ext cx="10130116" cy="2585323"/>
            <a:chOff x="1030943" y="3281083"/>
            <a:chExt cx="9285711" cy="2585323"/>
          </a:xfrm>
        </p:grpSpPr>
        <p:sp>
          <p:nvSpPr>
            <p:cNvPr id="18" name="Стрелка вправо 17"/>
            <p:cNvSpPr/>
            <p:nvPr/>
          </p:nvSpPr>
          <p:spPr>
            <a:xfrm>
              <a:off x="1030943" y="3281083"/>
              <a:ext cx="5230831" cy="2585323"/>
            </a:xfrm>
            <a:prstGeom prst="rightArrow">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9" name="Полилиния 18"/>
            <p:cNvSpPr/>
            <p:nvPr/>
          </p:nvSpPr>
          <p:spPr>
            <a:xfrm>
              <a:off x="1380555" y="4056679"/>
              <a:ext cx="3709804" cy="1034129"/>
            </a:xfrm>
            <a:custGeom>
              <a:avLst/>
              <a:gdLst>
                <a:gd name="connsiteX0" fmla="*/ 0 w 4333988"/>
                <a:gd name="connsiteY0" fmla="*/ 172358 h 1034129"/>
                <a:gd name="connsiteX1" fmla="*/ 172358 w 4333988"/>
                <a:gd name="connsiteY1" fmla="*/ 0 h 1034129"/>
                <a:gd name="connsiteX2" fmla="*/ 4161630 w 4333988"/>
                <a:gd name="connsiteY2" fmla="*/ 0 h 1034129"/>
                <a:gd name="connsiteX3" fmla="*/ 4333988 w 4333988"/>
                <a:gd name="connsiteY3" fmla="*/ 172358 h 1034129"/>
                <a:gd name="connsiteX4" fmla="*/ 4333988 w 4333988"/>
                <a:gd name="connsiteY4" fmla="*/ 861771 h 1034129"/>
                <a:gd name="connsiteX5" fmla="*/ 4161630 w 4333988"/>
                <a:gd name="connsiteY5" fmla="*/ 1034129 h 1034129"/>
                <a:gd name="connsiteX6" fmla="*/ 172358 w 4333988"/>
                <a:gd name="connsiteY6" fmla="*/ 1034129 h 1034129"/>
                <a:gd name="connsiteX7" fmla="*/ 0 w 4333988"/>
                <a:gd name="connsiteY7" fmla="*/ 861771 h 1034129"/>
                <a:gd name="connsiteX8" fmla="*/ 0 w 4333988"/>
                <a:gd name="connsiteY8" fmla="*/ 172358 h 1034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33988" h="1034129">
                  <a:moveTo>
                    <a:pt x="0" y="172358"/>
                  </a:moveTo>
                  <a:cubicBezTo>
                    <a:pt x="0" y="77167"/>
                    <a:pt x="77167" y="0"/>
                    <a:pt x="172358" y="0"/>
                  </a:cubicBezTo>
                  <a:lnTo>
                    <a:pt x="4161630" y="0"/>
                  </a:lnTo>
                  <a:cubicBezTo>
                    <a:pt x="4256821" y="0"/>
                    <a:pt x="4333988" y="77167"/>
                    <a:pt x="4333988" y="172358"/>
                  </a:cubicBezTo>
                  <a:lnTo>
                    <a:pt x="4333988" y="861771"/>
                  </a:lnTo>
                  <a:cubicBezTo>
                    <a:pt x="4333988" y="956962"/>
                    <a:pt x="4256821" y="1034129"/>
                    <a:pt x="4161630" y="1034129"/>
                  </a:cubicBezTo>
                  <a:lnTo>
                    <a:pt x="172358" y="1034129"/>
                  </a:lnTo>
                  <a:cubicBezTo>
                    <a:pt x="77167" y="1034129"/>
                    <a:pt x="0" y="956962"/>
                    <a:pt x="0" y="861771"/>
                  </a:cubicBezTo>
                  <a:lnTo>
                    <a:pt x="0" y="172358"/>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2872" tIns="122872" rIns="122872" bIns="122872" numCol="1" spcCol="1270" anchor="ctr" anchorCtr="0">
              <a:noAutofit/>
            </a:bodyPr>
            <a:lstStyle/>
            <a:p>
              <a:pPr lvl="0" algn="ctr" defTabSz="844550" rtl="0">
                <a:lnSpc>
                  <a:spcPct val="90000"/>
                </a:lnSpc>
                <a:spcBef>
                  <a:spcPct val="0"/>
                </a:spcBef>
                <a:spcAft>
                  <a:spcPct val="35000"/>
                </a:spcAft>
              </a:pPr>
              <a:r>
                <a:rPr lang="en-US" sz="1900" b="1" kern="1200" dirty="0" smtClean="0">
                  <a:solidFill>
                    <a:schemeClr val="tx1"/>
                  </a:solidFill>
                </a:rPr>
                <a:t>Changes in the environment in the economic aspect</a:t>
              </a:r>
              <a:endParaRPr lang="en-US" sz="1900" b="1" kern="1200" dirty="0">
                <a:solidFill>
                  <a:schemeClr val="tx1"/>
                </a:solidFill>
              </a:endParaRPr>
            </a:p>
          </p:txBody>
        </p:sp>
        <p:sp>
          <p:nvSpPr>
            <p:cNvPr id="20" name="Полилиния 19"/>
            <p:cNvSpPr/>
            <p:nvPr/>
          </p:nvSpPr>
          <p:spPr>
            <a:xfrm>
              <a:off x="6261774" y="3576926"/>
              <a:ext cx="4054880" cy="1939860"/>
            </a:xfrm>
            <a:custGeom>
              <a:avLst/>
              <a:gdLst>
                <a:gd name="connsiteX0" fmla="*/ 0 w 4054880"/>
                <a:gd name="connsiteY0" fmla="*/ 323316 h 1939860"/>
                <a:gd name="connsiteX1" fmla="*/ 323316 w 4054880"/>
                <a:gd name="connsiteY1" fmla="*/ 0 h 1939860"/>
                <a:gd name="connsiteX2" fmla="*/ 3731564 w 4054880"/>
                <a:gd name="connsiteY2" fmla="*/ 0 h 1939860"/>
                <a:gd name="connsiteX3" fmla="*/ 4054880 w 4054880"/>
                <a:gd name="connsiteY3" fmla="*/ 323316 h 1939860"/>
                <a:gd name="connsiteX4" fmla="*/ 4054880 w 4054880"/>
                <a:gd name="connsiteY4" fmla="*/ 1616544 h 1939860"/>
                <a:gd name="connsiteX5" fmla="*/ 3731564 w 4054880"/>
                <a:gd name="connsiteY5" fmla="*/ 1939860 h 1939860"/>
                <a:gd name="connsiteX6" fmla="*/ 323316 w 4054880"/>
                <a:gd name="connsiteY6" fmla="*/ 1939860 h 1939860"/>
                <a:gd name="connsiteX7" fmla="*/ 0 w 4054880"/>
                <a:gd name="connsiteY7" fmla="*/ 1616544 h 1939860"/>
                <a:gd name="connsiteX8" fmla="*/ 0 w 4054880"/>
                <a:gd name="connsiteY8" fmla="*/ 323316 h 1939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54880" h="1939860">
                  <a:moveTo>
                    <a:pt x="0" y="323316"/>
                  </a:moveTo>
                  <a:cubicBezTo>
                    <a:pt x="0" y="144754"/>
                    <a:pt x="144754" y="0"/>
                    <a:pt x="323316" y="0"/>
                  </a:cubicBezTo>
                  <a:lnTo>
                    <a:pt x="3731564" y="0"/>
                  </a:lnTo>
                  <a:cubicBezTo>
                    <a:pt x="3910126" y="0"/>
                    <a:pt x="4054880" y="144754"/>
                    <a:pt x="4054880" y="323316"/>
                  </a:cubicBezTo>
                  <a:lnTo>
                    <a:pt x="4054880" y="1616544"/>
                  </a:lnTo>
                  <a:cubicBezTo>
                    <a:pt x="4054880" y="1795106"/>
                    <a:pt x="3910126" y="1939860"/>
                    <a:pt x="3731564" y="1939860"/>
                  </a:cubicBezTo>
                  <a:lnTo>
                    <a:pt x="323316" y="1939860"/>
                  </a:lnTo>
                  <a:cubicBezTo>
                    <a:pt x="144754" y="1939860"/>
                    <a:pt x="0" y="1795106"/>
                    <a:pt x="0" y="1616544"/>
                  </a:cubicBezTo>
                  <a:lnTo>
                    <a:pt x="0" y="32331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7086" tIns="167086" rIns="167086" bIns="167086" numCol="1" spcCol="1270" anchor="t" anchorCtr="0">
              <a:noAutofit/>
            </a:bodyPr>
            <a:lstStyle/>
            <a:p>
              <a:pPr lvl="0" algn="l" defTabSz="844550" rtl="0">
                <a:lnSpc>
                  <a:spcPct val="90000"/>
                </a:lnSpc>
                <a:spcBef>
                  <a:spcPct val="0"/>
                </a:spcBef>
                <a:spcAft>
                  <a:spcPct val="35000"/>
                </a:spcAft>
              </a:pPr>
              <a:r>
                <a:rPr lang="en-US" sz="1900" b="1" kern="1200" dirty="0" smtClean="0">
                  <a:solidFill>
                    <a:schemeClr val="tx1"/>
                  </a:solidFill>
                </a:rPr>
                <a:t>Effective actions of competitors</a:t>
              </a:r>
              <a:endParaRPr lang="en-US" sz="1900" kern="1200" dirty="0">
                <a:solidFill>
                  <a:schemeClr val="tx1"/>
                </a:solidFill>
              </a:endParaRPr>
            </a:p>
            <a:p>
              <a:pPr marL="114300" lvl="1" indent="-114300" algn="l" defTabSz="666750" rtl="0">
                <a:lnSpc>
                  <a:spcPct val="90000"/>
                </a:lnSpc>
                <a:spcBef>
                  <a:spcPct val="0"/>
                </a:spcBef>
                <a:spcAft>
                  <a:spcPct val="15000"/>
                </a:spcAft>
                <a:buChar char="••"/>
              </a:pPr>
              <a:r>
                <a:rPr lang="en-US" sz="1500" kern="1200" dirty="0" smtClean="0">
                  <a:solidFill>
                    <a:schemeClr val="tx1"/>
                  </a:solidFill>
                </a:rPr>
                <a:t>Developing a long-term strategy</a:t>
              </a:r>
              <a:endParaRPr lang="en-US" sz="1500" kern="1200" dirty="0">
                <a:solidFill>
                  <a:schemeClr val="tx1"/>
                </a:solidFill>
              </a:endParaRPr>
            </a:p>
            <a:p>
              <a:pPr marL="114300" lvl="1" indent="-114300" algn="l" defTabSz="666750" rtl="0">
                <a:lnSpc>
                  <a:spcPct val="90000"/>
                </a:lnSpc>
                <a:spcBef>
                  <a:spcPct val="0"/>
                </a:spcBef>
                <a:spcAft>
                  <a:spcPct val="15000"/>
                </a:spcAft>
                <a:buChar char="••"/>
              </a:pPr>
              <a:r>
                <a:rPr lang="en-US" sz="1500" b="1" kern="1200" dirty="0" smtClean="0">
                  <a:solidFill>
                    <a:schemeClr val="tx1"/>
                  </a:solidFill>
                </a:rPr>
                <a:t>Using wine tourism as profitable business</a:t>
              </a:r>
              <a:endParaRPr lang="en-US" sz="1500" b="1" kern="1200" dirty="0">
                <a:solidFill>
                  <a:schemeClr val="tx1"/>
                </a:solidFill>
              </a:endParaRPr>
            </a:p>
            <a:p>
              <a:pPr marL="114300" lvl="1" indent="-114300" algn="l" defTabSz="666750" rtl="0">
                <a:lnSpc>
                  <a:spcPct val="90000"/>
                </a:lnSpc>
                <a:spcBef>
                  <a:spcPct val="0"/>
                </a:spcBef>
                <a:spcAft>
                  <a:spcPct val="15000"/>
                </a:spcAft>
                <a:buChar char="••"/>
              </a:pPr>
              <a:r>
                <a:rPr lang="en-US" sz="1500" kern="1200" dirty="0" smtClean="0">
                  <a:solidFill>
                    <a:schemeClr val="tx1"/>
                  </a:solidFill>
                </a:rPr>
                <a:t>Using new technology in the production</a:t>
              </a:r>
              <a:endParaRPr lang="en-US" sz="1500" kern="1200" dirty="0">
                <a:solidFill>
                  <a:schemeClr val="tx1"/>
                </a:solidFill>
              </a:endParaRPr>
            </a:p>
            <a:p>
              <a:pPr marL="114300" lvl="1" indent="-114300" algn="l" defTabSz="666750" rtl="0">
                <a:lnSpc>
                  <a:spcPct val="90000"/>
                </a:lnSpc>
                <a:spcBef>
                  <a:spcPct val="0"/>
                </a:spcBef>
                <a:spcAft>
                  <a:spcPct val="15000"/>
                </a:spcAft>
                <a:buChar char="••"/>
              </a:pPr>
              <a:r>
                <a:rPr lang="en-US" sz="1500" kern="1200" dirty="0" smtClean="0">
                  <a:solidFill>
                    <a:schemeClr val="tx1"/>
                  </a:solidFill>
                </a:rPr>
                <a:t>Developing ecological products or services</a:t>
              </a:r>
              <a:endParaRPr lang="en-US" sz="1500" kern="1200" dirty="0">
                <a:solidFill>
                  <a:schemeClr val="tx1"/>
                </a:solidFill>
              </a:endParaRPr>
            </a:p>
          </p:txBody>
        </p:sp>
      </p:grpSp>
      <p:sp>
        <p:nvSpPr>
          <p:cNvPr id="21" name="Прямоугольник 20"/>
          <p:cNvSpPr/>
          <p:nvPr/>
        </p:nvSpPr>
        <p:spPr>
          <a:xfrm>
            <a:off x="1030941" y="2514164"/>
            <a:ext cx="10130118" cy="646331"/>
          </a:xfrm>
          <a:prstGeom prst="rect">
            <a:avLst/>
          </a:prstGeom>
        </p:spPr>
        <p:txBody>
          <a:bodyPr wrap="square">
            <a:spAutoFit/>
          </a:bodyPr>
          <a:lstStyle/>
          <a:p>
            <a:pPr marL="285750" indent="-285750">
              <a:buFont typeface="Wingdings" panose="05000000000000000000" pitchFamily="2" charset="2"/>
              <a:buChar char="ü"/>
            </a:pPr>
            <a:r>
              <a:rPr lang="en-US" b="1" i="1" dirty="0">
                <a:solidFill>
                  <a:srgbClr val="A71E3B"/>
                </a:solidFill>
                <a:ea typeface="Georgia" panose="02040502050405020303" pitchFamily="18" charset="0"/>
                <a:cs typeface="Georgia" panose="02040502050405020303" pitchFamily="18" charset="0"/>
              </a:rPr>
              <a:t>Integrating ecological, </a:t>
            </a:r>
            <a:r>
              <a:rPr lang="en-US" b="1" i="1" dirty="0" smtClean="0">
                <a:solidFill>
                  <a:srgbClr val="A71E3B"/>
                </a:solidFill>
                <a:ea typeface="Georgia" panose="02040502050405020303" pitchFamily="18" charset="0"/>
                <a:cs typeface="Georgia" panose="02040502050405020303" pitchFamily="18" charset="0"/>
              </a:rPr>
              <a:t>social </a:t>
            </a:r>
            <a:r>
              <a:rPr lang="en-US" b="1" i="1" dirty="0">
                <a:solidFill>
                  <a:srgbClr val="A71E3B"/>
                </a:solidFill>
                <a:ea typeface="Georgia" panose="02040502050405020303" pitchFamily="18" charset="0"/>
                <a:cs typeface="Georgia" panose="02040502050405020303" pitchFamily="18" charset="0"/>
              </a:rPr>
              <a:t>and </a:t>
            </a:r>
            <a:r>
              <a:rPr lang="en-US" b="1" i="1" dirty="0" smtClean="0">
                <a:solidFill>
                  <a:srgbClr val="A71E3B"/>
                </a:solidFill>
                <a:ea typeface="Georgia" panose="02040502050405020303" pitchFamily="18" charset="0"/>
                <a:cs typeface="Georgia" panose="02040502050405020303" pitchFamily="18" charset="0"/>
              </a:rPr>
              <a:t>economic</a:t>
            </a:r>
            <a:r>
              <a:rPr lang="ru-RU" b="1" i="1" dirty="0" smtClean="0">
                <a:solidFill>
                  <a:srgbClr val="A71E3B"/>
                </a:solidFill>
                <a:ea typeface="Georgia" panose="02040502050405020303" pitchFamily="18" charset="0"/>
                <a:cs typeface="Georgia" panose="02040502050405020303" pitchFamily="18" charset="0"/>
              </a:rPr>
              <a:t> </a:t>
            </a:r>
            <a:r>
              <a:rPr lang="en-US" b="1" i="1" dirty="0" smtClean="0">
                <a:solidFill>
                  <a:srgbClr val="A71E3B"/>
                </a:solidFill>
                <a:ea typeface="Georgia" panose="02040502050405020303" pitchFamily="18" charset="0"/>
                <a:cs typeface="Georgia" panose="02040502050405020303" pitchFamily="18" charset="0"/>
              </a:rPr>
              <a:t>aspects to choose </a:t>
            </a:r>
            <a:r>
              <a:rPr lang="en-US" b="1" i="1" dirty="0">
                <a:solidFill>
                  <a:srgbClr val="A71E3B"/>
                </a:solidFill>
                <a:ea typeface="Georgia" panose="02040502050405020303" pitchFamily="18" charset="0"/>
                <a:cs typeface="Georgia" panose="02040502050405020303" pitchFamily="18" charset="0"/>
              </a:rPr>
              <a:t>а development trajectory of winery</a:t>
            </a:r>
          </a:p>
        </p:txBody>
      </p:sp>
    </p:spTree>
    <p:extLst>
      <p:ext uri="{BB962C8B-B14F-4D97-AF65-F5344CB8AC3E}">
        <p14:creationId xmlns:p14="http://schemas.microsoft.com/office/powerpoint/2010/main" val="383485442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2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ижний колонтитул 1"/>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tint val="75000"/>
                  </a:prstClr>
                </a:solidFill>
                <a:effectLst/>
                <a:uLnTx/>
                <a:uFillTx/>
                <a:latin typeface="Georgia"/>
                <a:ea typeface="+mn-ea"/>
                <a:cs typeface="+mn-cs"/>
              </a:rPr>
              <a:t>WINE TOUR GUIDING</a:t>
            </a:r>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
        <p:nvSpPr>
          <p:cNvPr id="4" name="Заголовок 1"/>
          <p:cNvSpPr txBox="1">
            <a:spLocks/>
          </p:cNvSpPr>
          <p:nvPr/>
        </p:nvSpPr>
        <p:spPr>
          <a:xfrm>
            <a:off x="1030941" y="1684931"/>
            <a:ext cx="10130118" cy="708645"/>
          </a:xfrm>
          <a:prstGeom prst="rect">
            <a:avLst/>
          </a:prstGeom>
          <a:solidFill>
            <a:srgbClr val="A71E3B"/>
          </a:solidFill>
          <a:ln>
            <a:noFill/>
          </a:ln>
        </p:spPr>
        <p:txBody>
          <a:bodyPr/>
          <a:lstStyle>
            <a:lvl1pPr algn="l" defTabSz="914354"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a:solidFill>
                  <a:schemeClr val="bg1"/>
                </a:solidFill>
              </a:rPr>
              <a:t>Dynamically changing competitive environment as a factor of winery </a:t>
            </a:r>
            <a:r>
              <a:rPr lang="en-US" sz="2400" dirty="0" smtClean="0">
                <a:solidFill>
                  <a:schemeClr val="bg1"/>
                </a:solidFill>
              </a:rPr>
              <a:t>development</a:t>
            </a:r>
            <a:r>
              <a:rPr lang="ru-RU" sz="2400" dirty="0" smtClean="0">
                <a:solidFill>
                  <a:schemeClr val="bg1"/>
                </a:solidFill>
              </a:rPr>
              <a:t> </a:t>
            </a:r>
            <a:r>
              <a:rPr lang="en-US" sz="2400" dirty="0">
                <a:solidFill>
                  <a:schemeClr val="bg1"/>
                </a:solidFill>
              </a:rPr>
              <a:t>(cont’d)</a:t>
            </a:r>
          </a:p>
        </p:txBody>
      </p:sp>
      <p:sp>
        <p:nvSpPr>
          <p:cNvPr id="6" name="Скругленный прямоугольник 5"/>
          <p:cNvSpPr/>
          <p:nvPr/>
        </p:nvSpPr>
        <p:spPr>
          <a:xfrm>
            <a:off x="3382771" y="3652195"/>
            <a:ext cx="5426457" cy="408623"/>
          </a:xfrm>
          <a:prstGeom prst="roundRect">
            <a:avLst/>
          </a:prstGeom>
        </p:spPr>
        <p:style>
          <a:lnRef idx="2">
            <a:schemeClr val="accent1"/>
          </a:lnRef>
          <a:fillRef idx="1">
            <a:schemeClr val="lt1"/>
          </a:fillRef>
          <a:effectRef idx="0">
            <a:schemeClr val="accent1"/>
          </a:effectRef>
          <a:fontRef idx="minor">
            <a:schemeClr val="dk1"/>
          </a:fontRef>
        </p:style>
        <p:txBody>
          <a:bodyPr wrap="square" anchor="ctr">
            <a:spAutoFit/>
          </a:bodyPr>
          <a:lstStyle/>
          <a:p>
            <a:pPr algn="ctr"/>
            <a:r>
              <a:rPr lang="en-US" b="1" cap="all" dirty="0">
                <a:solidFill>
                  <a:srgbClr val="293A97"/>
                </a:solidFill>
              </a:rPr>
              <a:t>Effective actions of competitors</a:t>
            </a:r>
          </a:p>
        </p:txBody>
      </p:sp>
      <p:sp>
        <p:nvSpPr>
          <p:cNvPr id="7" name="Прямоугольник 6"/>
          <p:cNvSpPr/>
          <p:nvPr/>
        </p:nvSpPr>
        <p:spPr>
          <a:xfrm>
            <a:off x="1030941" y="3221679"/>
            <a:ext cx="4075155" cy="369332"/>
          </a:xfrm>
          <a:prstGeom prst="rect">
            <a:avLst/>
          </a:prstGeom>
        </p:spPr>
        <p:txBody>
          <a:bodyPr wrap="none">
            <a:spAutoFit/>
          </a:bodyPr>
          <a:lstStyle/>
          <a:p>
            <a:pPr algn="ctr"/>
            <a:r>
              <a:rPr lang="en-US" cap="all" dirty="0">
                <a:solidFill>
                  <a:srgbClr val="293A97"/>
                </a:solidFill>
              </a:rPr>
              <a:t>real cases and best practices</a:t>
            </a:r>
            <a:endParaRPr lang="uk-UA" cap="all" dirty="0">
              <a:solidFill>
                <a:srgbClr val="293A97"/>
              </a:solidFill>
            </a:endParaRPr>
          </a:p>
        </p:txBody>
      </p:sp>
      <p:sp>
        <p:nvSpPr>
          <p:cNvPr id="8" name="Прямоугольник 7"/>
          <p:cNvSpPr/>
          <p:nvPr/>
        </p:nvSpPr>
        <p:spPr>
          <a:xfrm>
            <a:off x="1030941" y="2514164"/>
            <a:ext cx="10130118" cy="646331"/>
          </a:xfrm>
          <a:prstGeom prst="rect">
            <a:avLst/>
          </a:prstGeom>
        </p:spPr>
        <p:txBody>
          <a:bodyPr wrap="square">
            <a:spAutoFit/>
          </a:bodyPr>
          <a:lstStyle/>
          <a:p>
            <a:pPr marL="285750" indent="-285750">
              <a:buFont typeface="Wingdings" panose="05000000000000000000" pitchFamily="2" charset="2"/>
              <a:buChar char="ü"/>
            </a:pPr>
            <a:r>
              <a:rPr lang="en-US" b="1" i="1" dirty="0">
                <a:solidFill>
                  <a:srgbClr val="A71E3B"/>
                </a:solidFill>
                <a:ea typeface="Georgia" panose="02040502050405020303" pitchFamily="18" charset="0"/>
                <a:cs typeface="Georgia" panose="02040502050405020303" pitchFamily="18" charset="0"/>
              </a:rPr>
              <a:t>Integrating ecological, </a:t>
            </a:r>
            <a:r>
              <a:rPr lang="en-US" b="1" i="1" dirty="0" smtClean="0">
                <a:solidFill>
                  <a:srgbClr val="A71E3B"/>
                </a:solidFill>
                <a:ea typeface="Georgia" panose="02040502050405020303" pitchFamily="18" charset="0"/>
                <a:cs typeface="Georgia" panose="02040502050405020303" pitchFamily="18" charset="0"/>
              </a:rPr>
              <a:t>social </a:t>
            </a:r>
            <a:r>
              <a:rPr lang="en-US" b="1" i="1" dirty="0">
                <a:solidFill>
                  <a:srgbClr val="A71E3B"/>
                </a:solidFill>
                <a:ea typeface="Georgia" panose="02040502050405020303" pitchFamily="18" charset="0"/>
                <a:cs typeface="Georgia" panose="02040502050405020303" pitchFamily="18" charset="0"/>
              </a:rPr>
              <a:t>and </a:t>
            </a:r>
            <a:r>
              <a:rPr lang="en-US" b="1" i="1" dirty="0" smtClean="0">
                <a:solidFill>
                  <a:srgbClr val="A71E3B"/>
                </a:solidFill>
                <a:ea typeface="Georgia" panose="02040502050405020303" pitchFamily="18" charset="0"/>
                <a:cs typeface="Georgia" panose="02040502050405020303" pitchFamily="18" charset="0"/>
              </a:rPr>
              <a:t>economic</a:t>
            </a:r>
            <a:r>
              <a:rPr lang="ru-RU" b="1" i="1" dirty="0" smtClean="0">
                <a:solidFill>
                  <a:srgbClr val="A71E3B"/>
                </a:solidFill>
                <a:ea typeface="Georgia" panose="02040502050405020303" pitchFamily="18" charset="0"/>
                <a:cs typeface="Georgia" panose="02040502050405020303" pitchFamily="18" charset="0"/>
              </a:rPr>
              <a:t> </a:t>
            </a:r>
            <a:r>
              <a:rPr lang="en-US" b="1" i="1" dirty="0" smtClean="0">
                <a:solidFill>
                  <a:srgbClr val="A71E3B"/>
                </a:solidFill>
                <a:ea typeface="Georgia" panose="02040502050405020303" pitchFamily="18" charset="0"/>
                <a:cs typeface="Georgia" panose="02040502050405020303" pitchFamily="18" charset="0"/>
              </a:rPr>
              <a:t>aspects to choose </a:t>
            </a:r>
            <a:r>
              <a:rPr lang="en-US" b="1" i="1" dirty="0">
                <a:solidFill>
                  <a:srgbClr val="A71E3B"/>
                </a:solidFill>
                <a:ea typeface="Georgia" panose="02040502050405020303" pitchFamily="18" charset="0"/>
                <a:cs typeface="Georgia" panose="02040502050405020303" pitchFamily="18" charset="0"/>
              </a:rPr>
              <a:t>а development trajectory of winery</a:t>
            </a:r>
          </a:p>
        </p:txBody>
      </p:sp>
      <p:sp>
        <p:nvSpPr>
          <p:cNvPr id="9" name="Скругленная прямоугольная выноска 8"/>
          <p:cNvSpPr/>
          <p:nvPr/>
        </p:nvSpPr>
        <p:spPr>
          <a:xfrm>
            <a:off x="1120587" y="4122002"/>
            <a:ext cx="4975413" cy="2305691"/>
          </a:xfrm>
          <a:prstGeom prst="wedgeRoundRectCallout">
            <a:avLst>
              <a:gd name="adj1" fmla="val -3156"/>
              <a:gd name="adj2" fmla="val -53895"/>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b="1" dirty="0"/>
              <a:t>Silver Thread </a:t>
            </a:r>
            <a:r>
              <a:rPr lang="en-US" sz="1200" b="1" dirty="0" smtClean="0"/>
              <a:t>Vineyard</a:t>
            </a:r>
            <a:r>
              <a:rPr lang="ru-RU" sz="1200" b="1" dirty="0" smtClean="0"/>
              <a:t> (</a:t>
            </a:r>
            <a:r>
              <a:rPr lang="en-US" sz="1200" b="1" dirty="0" smtClean="0">
                <a:solidFill>
                  <a:srgbClr val="A71E3B"/>
                </a:solidFill>
              </a:rPr>
              <a:t>USA</a:t>
            </a:r>
            <a:r>
              <a:rPr lang="ru-RU" sz="1200" b="1" dirty="0" smtClean="0"/>
              <a:t>)</a:t>
            </a:r>
            <a:endParaRPr lang="en-US" sz="1200" b="1" dirty="0" smtClean="0"/>
          </a:p>
          <a:p>
            <a:pPr algn="ctr"/>
            <a:r>
              <a:rPr lang="en-US" sz="800" dirty="0"/>
              <a:t>SLOW WINE PRIZE 2020-2021 – Top </a:t>
            </a:r>
            <a:r>
              <a:rPr lang="en-US" sz="800" dirty="0" smtClean="0"/>
              <a:t>Wines USA </a:t>
            </a:r>
            <a:r>
              <a:rPr lang="en-US" sz="800" dirty="0"/>
              <a:t>are capable of condensing in the glass territory-related values such as history, identity, and sustainable farming practices, as well as offering good value for </a:t>
            </a:r>
            <a:r>
              <a:rPr lang="en-US" sz="800" dirty="0" smtClean="0"/>
              <a:t>money</a:t>
            </a:r>
          </a:p>
          <a:p>
            <a:pPr marL="358775" indent="-358775"/>
            <a:r>
              <a:rPr lang="en-US" sz="800" b="1" dirty="0" smtClean="0"/>
              <a:t>1982 </a:t>
            </a:r>
            <a:r>
              <a:rPr lang="en-US" sz="800" b="1" dirty="0"/>
              <a:t>–</a:t>
            </a:r>
            <a:r>
              <a:rPr lang="en-US" sz="800" b="1" dirty="0" smtClean="0"/>
              <a:t> </a:t>
            </a:r>
            <a:r>
              <a:rPr lang="en-US" sz="800" dirty="0" smtClean="0"/>
              <a:t>Silver </a:t>
            </a:r>
            <a:r>
              <a:rPr lang="en-US" sz="800" dirty="0"/>
              <a:t>Thread Vineyard was established </a:t>
            </a:r>
            <a:r>
              <a:rPr lang="en-US" sz="800" dirty="0" smtClean="0"/>
              <a:t>on </a:t>
            </a:r>
            <a:r>
              <a:rPr lang="en-US" sz="800" dirty="0"/>
              <a:t>the site of an abandoned </a:t>
            </a:r>
            <a:r>
              <a:rPr lang="en-US" sz="800" dirty="0" smtClean="0"/>
              <a:t>vineyard</a:t>
            </a:r>
          </a:p>
          <a:p>
            <a:pPr marL="358775" indent="-358775" algn="just"/>
            <a:r>
              <a:rPr lang="en-US" sz="800" b="1" dirty="0" smtClean="0"/>
              <a:t>1992-1997</a:t>
            </a:r>
            <a:r>
              <a:rPr lang="en-US" sz="800" dirty="0" smtClean="0"/>
              <a:t> </a:t>
            </a:r>
            <a:r>
              <a:rPr lang="en-US" sz="800" b="1" dirty="0"/>
              <a:t>–</a:t>
            </a:r>
            <a:r>
              <a:rPr lang="en-US" sz="800" dirty="0" smtClean="0"/>
              <a:t> </a:t>
            </a:r>
            <a:r>
              <a:rPr lang="en-US" sz="800" dirty="0"/>
              <a:t>Vineyard has followed the principles of sustainable farming, and was certified </a:t>
            </a:r>
            <a:r>
              <a:rPr lang="en-US" sz="800" dirty="0" smtClean="0"/>
              <a:t>organic</a:t>
            </a:r>
          </a:p>
          <a:p>
            <a:pPr marL="358775" indent="-358775" algn="just"/>
            <a:r>
              <a:rPr lang="en-US" sz="800" b="1" dirty="0" smtClean="0"/>
              <a:t>2011 – </a:t>
            </a:r>
            <a:r>
              <a:rPr lang="en-US" sz="800" dirty="0" smtClean="0"/>
              <a:t>Winery </a:t>
            </a:r>
            <a:r>
              <a:rPr lang="en-US" sz="800" dirty="0"/>
              <a:t>was opened with </a:t>
            </a:r>
            <a:r>
              <a:rPr lang="en-US" sz="800" dirty="0" err="1"/>
              <a:t>biointensive</a:t>
            </a:r>
            <a:r>
              <a:rPr lang="en-US" sz="800" dirty="0"/>
              <a:t> viticulture style of </a:t>
            </a:r>
            <a:r>
              <a:rPr lang="en-US" sz="800" dirty="0" smtClean="0"/>
              <a:t>farming</a:t>
            </a:r>
          </a:p>
          <a:p>
            <a:pPr marL="358775" indent="-358775" algn="just"/>
            <a:r>
              <a:rPr lang="en-US" sz="800" b="1" dirty="0"/>
              <a:t>2015</a:t>
            </a:r>
            <a:r>
              <a:rPr lang="en-US" sz="800" dirty="0"/>
              <a:t> </a:t>
            </a:r>
            <a:r>
              <a:rPr lang="en-US" sz="800" dirty="0" smtClean="0"/>
              <a:t>– They installed </a:t>
            </a:r>
            <a:r>
              <a:rPr lang="en-US" sz="800" dirty="0"/>
              <a:t>a </a:t>
            </a:r>
            <a:r>
              <a:rPr lang="en-US" sz="800" dirty="0" smtClean="0"/>
              <a:t>new </a:t>
            </a:r>
            <a:r>
              <a:rPr lang="en-US" sz="800" dirty="0"/>
              <a:t>photovoltaic </a:t>
            </a:r>
            <a:r>
              <a:rPr lang="en-US" sz="800" dirty="0" smtClean="0"/>
              <a:t>system, it produced </a:t>
            </a:r>
            <a:r>
              <a:rPr lang="en-US" sz="800" dirty="0"/>
              <a:t>more than 100% of </a:t>
            </a:r>
            <a:r>
              <a:rPr lang="en-US" sz="800" dirty="0" smtClean="0"/>
              <a:t>winery and tasting </a:t>
            </a:r>
            <a:r>
              <a:rPr lang="en-US" sz="800" dirty="0"/>
              <a:t>room </a:t>
            </a:r>
            <a:r>
              <a:rPr lang="en-US" sz="800" dirty="0" smtClean="0"/>
              <a:t>energy used</a:t>
            </a:r>
            <a:endParaRPr lang="ru-RU" sz="800" dirty="0" smtClean="0"/>
          </a:p>
          <a:p>
            <a:pPr marL="358775" indent="-358775" algn="just"/>
            <a:r>
              <a:rPr lang="ru-RU" sz="800" b="1" dirty="0" smtClean="0"/>
              <a:t>1982-2021</a:t>
            </a:r>
            <a:r>
              <a:rPr lang="ru-RU" sz="800" dirty="0" smtClean="0"/>
              <a:t> </a:t>
            </a:r>
            <a:r>
              <a:rPr lang="en-US" sz="800" b="1" dirty="0"/>
              <a:t>–</a:t>
            </a:r>
            <a:r>
              <a:rPr lang="ru-RU" sz="800" dirty="0" smtClean="0"/>
              <a:t> </a:t>
            </a:r>
            <a:r>
              <a:rPr lang="en-US" sz="800" dirty="0"/>
              <a:t>vineyard area increased by 1.7 </a:t>
            </a:r>
            <a:r>
              <a:rPr lang="en-US" sz="800" dirty="0" smtClean="0"/>
              <a:t>times.</a:t>
            </a:r>
          </a:p>
          <a:p>
            <a:pPr marL="358775" indent="-358775" algn="just"/>
            <a:endParaRPr lang="ru-RU" sz="800" dirty="0" smtClean="0"/>
          </a:p>
          <a:p>
            <a:pPr algn="ctr"/>
            <a:r>
              <a:rPr lang="en-US" sz="1000" b="1" dirty="0" smtClean="0"/>
              <a:t>Offers </a:t>
            </a:r>
            <a:r>
              <a:rPr lang="en-US" sz="1000" b="1" dirty="0"/>
              <a:t>for </a:t>
            </a:r>
            <a:r>
              <a:rPr lang="en-US" sz="1000" b="1" dirty="0" smtClean="0"/>
              <a:t>visitors</a:t>
            </a:r>
            <a:r>
              <a:rPr lang="ru-RU" sz="1000" b="1" dirty="0" smtClean="0"/>
              <a:t>:</a:t>
            </a:r>
            <a:r>
              <a:rPr lang="en-US" sz="1000" b="1" dirty="0"/>
              <a:t> </a:t>
            </a:r>
            <a:r>
              <a:rPr lang="en-US" sz="1000" dirty="0" smtClean="0"/>
              <a:t>Vineyard Tour, Tasting (Virtual, </a:t>
            </a:r>
            <a:r>
              <a:rPr lang="en-US" sz="1000" dirty="0"/>
              <a:t>incl.)</a:t>
            </a:r>
            <a:r>
              <a:rPr lang="ru-RU" sz="1000" dirty="0"/>
              <a:t>, </a:t>
            </a:r>
            <a:r>
              <a:rPr lang="en-US" sz="1000" dirty="0"/>
              <a:t>Club membership, Wine Shop</a:t>
            </a:r>
            <a:endParaRPr lang="ru-RU" sz="1000" dirty="0"/>
          </a:p>
          <a:p>
            <a:pPr marL="358775" indent="-358775" algn="ctr"/>
            <a:r>
              <a:rPr lang="en-US" sz="1000" b="1" dirty="0">
                <a:solidFill>
                  <a:srgbClr val="3948A0"/>
                </a:solidFill>
              </a:rPr>
              <a:t>Link and Learn more</a:t>
            </a:r>
          </a:p>
          <a:p>
            <a:pPr marL="358775" indent="-358775" algn="ctr"/>
            <a:r>
              <a:rPr lang="en-US" sz="1000" dirty="0" smtClean="0">
                <a:solidFill>
                  <a:srgbClr val="3948A0"/>
                </a:solidFill>
              </a:rPr>
              <a:t>https</a:t>
            </a:r>
            <a:r>
              <a:rPr lang="en-US" sz="1000" dirty="0">
                <a:solidFill>
                  <a:srgbClr val="3948A0"/>
                </a:solidFill>
              </a:rPr>
              <a:t>://silverthreadwine.com/</a:t>
            </a:r>
            <a:endParaRPr lang="en-US" sz="1000" dirty="0" smtClean="0">
              <a:solidFill>
                <a:srgbClr val="3948A0"/>
              </a:solidFill>
            </a:endParaRPr>
          </a:p>
        </p:txBody>
      </p:sp>
      <p:sp>
        <p:nvSpPr>
          <p:cNvPr id="10" name="Скругленная прямоугольная выноска 9"/>
          <p:cNvSpPr/>
          <p:nvPr/>
        </p:nvSpPr>
        <p:spPr>
          <a:xfrm>
            <a:off x="6167718" y="4122002"/>
            <a:ext cx="4993341" cy="2305691"/>
          </a:xfrm>
          <a:prstGeom prst="wedgeRoundRectCallout">
            <a:avLst>
              <a:gd name="adj1" fmla="val 3332"/>
              <a:gd name="adj2" fmla="val -55450"/>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b="1" dirty="0" err="1"/>
              <a:t>Vlassides</a:t>
            </a:r>
            <a:r>
              <a:rPr lang="en-US" sz="1200" b="1" dirty="0"/>
              <a:t> </a:t>
            </a:r>
            <a:r>
              <a:rPr lang="en-US" sz="1200" b="1" dirty="0" smtClean="0"/>
              <a:t>Winery </a:t>
            </a:r>
            <a:r>
              <a:rPr lang="ru-RU" sz="1200" b="1" dirty="0" smtClean="0"/>
              <a:t>(</a:t>
            </a:r>
            <a:r>
              <a:rPr lang="en-US" sz="1200" b="1" dirty="0">
                <a:solidFill>
                  <a:srgbClr val="A71E3B"/>
                </a:solidFill>
              </a:rPr>
              <a:t>Cyprus</a:t>
            </a:r>
            <a:r>
              <a:rPr lang="ru-RU" sz="1200" b="1" dirty="0" smtClean="0"/>
              <a:t>)</a:t>
            </a:r>
            <a:endParaRPr lang="en-US" sz="1200" b="1" dirty="0" smtClean="0"/>
          </a:p>
          <a:p>
            <a:pPr algn="ctr"/>
            <a:r>
              <a:rPr lang="en-US" sz="800" dirty="0" smtClean="0"/>
              <a:t>It was </a:t>
            </a:r>
            <a:r>
              <a:rPr lang="en-US" sz="800" dirty="0"/>
              <a:t>chosen to represent Cyprus in the European Union Prize for Contemporary </a:t>
            </a:r>
            <a:r>
              <a:rPr lang="en-US" sz="800" dirty="0" smtClean="0"/>
              <a:t>Architecture – </a:t>
            </a:r>
            <a:r>
              <a:rPr lang="en-US" sz="800" dirty="0" err="1"/>
              <a:t>Mies</a:t>
            </a:r>
            <a:r>
              <a:rPr lang="en-US" sz="800" dirty="0"/>
              <a:t> van der </a:t>
            </a:r>
            <a:r>
              <a:rPr lang="en-US" sz="800" dirty="0" err="1"/>
              <a:t>Rohe</a:t>
            </a:r>
            <a:r>
              <a:rPr lang="en-US" sz="800" dirty="0"/>
              <a:t> Award 2015</a:t>
            </a:r>
            <a:endParaRPr lang="en-US" sz="800" dirty="0" smtClean="0"/>
          </a:p>
          <a:p>
            <a:pPr marL="358775" indent="-358775" algn="just"/>
            <a:r>
              <a:rPr lang="en-US" sz="800" b="1" dirty="0" smtClean="0"/>
              <a:t>2005 </a:t>
            </a:r>
            <a:r>
              <a:rPr lang="en-US" sz="800" b="1" dirty="0"/>
              <a:t>–</a:t>
            </a:r>
            <a:r>
              <a:rPr lang="en-US" sz="800" b="1" dirty="0" smtClean="0"/>
              <a:t> </a:t>
            </a:r>
            <a:r>
              <a:rPr lang="en-US" sz="800" dirty="0" smtClean="0"/>
              <a:t>They </a:t>
            </a:r>
            <a:r>
              <a:rPr lang="en-US" sz="800" dirty="0"/>
              <a:t>installed a new </a:t>
            </a:r>
            <a:r>
              <a:rPr lang="en-US" sz="800" dirty="0" smtClean="0"/>
              <a:t>permanent </a:t>
            </a:r>
            <a:r>
              <a:rPr lang="en-US" sz="800" dirty="0"/>
              <a:t>irrigation systems for </a:t>
            </a:r>
            <a:r>
              <a:rPr lang="en-US" sz="800" dirty="0" smtClean="0"/>
              <a:t>vineyard</a:t>
            </a:r>
          </a:p>
          <a:p>
            <a:pPr marL="358775" indent="-358775" algn="just"/>
            <a:r>
              <a:rPr lang="en-US" sz="800" b="1" dirty="0"/>
              <a:t>2012 – </a:t>
            </a:r>
            <a:r>
              <a:rPr lang="en-US" sz="800" dirty="0" smtClean="0"/>
              <a:t>Winery was opened. </a:t>
            </a:r>
            <a:r>
              <a:rPr lang="en-US" sz="800" dirty="0" smtClean="0">
                <a:solidFill>
                  <a:schemeClr val="tx1"/>
                </a:solidFill>
              </a:rPr>
              <a:t>A </a:t>
            </a:r>
            <a:r>
              <a:rPr lang="en-US" sz="800" dirty="0">
                <a:solidFill>
                  <a:schemeClr val="tx1"/>
                </a:solidFill>
              </a:rPr>
              <a:t>large part of the </a:t>
            </a:r>
            <a:r>
              <a:rPr lang="en-US" sz="800" dirty="0" smtClean="0">
                <a:solidFill>
                  <a:schemeClr val="tx1"/>
                </a:solidFill>
              </a:rPr>
              <a:t>winery </a:t>
            </a:r>
            <a:r>
              <a:rPr lang="en-US" sz="800" dirty="0">
                <a:solidFill>
                  <a:schemeClr val="tx1"/>
                </a:solidFill>
              </a:rPr>
              <a:t>is buried deep into the hill. The interior consists of large open spaces with panoramic views of the vineyards. Visitors can see </a:t>
            </a:r>
            <a:r>
              <a:rPr lang="en-US" sz="800" dirty="0" err="1">
                <a:solidFill>
                  <a:schemeClr val="tx1"/>
                </a:solidFill>
              </a:rPr>
              <a:t>prosess</a:t>
            </a:r>
            <a:r>
              <a:rPr lang="en-US" sz="800" dirty="0">
                <a:solidFill>
                  <a:schemeClr val="tx1"/>
                </a:solidFill>
              </a:rPr>
              <a:t> from the beginning: from grape to wine</a:t>
            </a:r>
            <a:r>
              <a:rPr lang="en-US" sz="800" dirty="0" smtClean="0">
                <a:solidFill>
                  <a:schemeClr val="tx1"/>
                </a:solidFill>
              </a:rPr>
              <a:t>.</a:t>
            </a:r>
          </a:p>
          <a:p>
            <a:pPr marL="358775" indent="-358775" algn="just"/>
            <a:r>
              <a:rPr lang="en-US" sz="800" b="1" dirty="0" smtClean="0"/>
              <a:t>2012-2021</a:t>
            </a:r>
            <a:r>
              <a:rPr lang="en-US" sz="800" dirty="0" smtClean="0"/>
              <a:t> </a:t>
            </a:r>
            <a:r>
              <a:rPr lang="en-US" sz="800" dirty="0"/>
              <a:t>– </a:t>
            </a:r>
            <a:r>
              <a:rPr lang="en-US" sz="800" dirty="0" smtClean="0"/>
              <a:t>Vineyard </a:t>
            </a:r>
            <a:r>
              <a:rPr lang="en-US" sz="800" dirty="0"/>
              <a:t>area increased by </a:t>
            </a:r>
            <a:r>
              <a:rPr lang="en-US" sz="800" dirty="0" smtClean="0"/>
              <a:t>2.6 </a:t>
            </a:r>
            <a:r>
              <a:rPr lang="en-US" sz="800" dirty="0"/>
              <a:t>times</a:t>
            </a:r>
            <a:r>
              <a:rPr lang="en-US" sz="800" dirty="0" smtClean="0"/>
              <a:t>.</a:t>
            </a:r>
            <a:r>
              <a:rPr lang="en-US" sz="800" dirty="0">
                <a:solidFill>
                  <a:schemeClr val="tx1"/>
                </a:solidFill>
              </a:rPr>
              <a:t> They follow the principles of sustainable development.</a:t>
            </a:r>
            <a:endParaRPr lang="en-US" sz="800" dirty="0"/>
          </a:p>
          <a:p>
            <a:pPr marL="358775" indent="-358775" algn="just"/>
            <a:endParaRPr lang="en-US" sz="1000" dirty="0"/>
          </a:p>
          <a:p>
            <a:pPr algn="ctr"/>
            <a:r>
              <a:rPr lang="en-US" sz="1000" b="1" dirty="0" smtClean="0"/>
              <a:t>Offers </a:t>
            </a:r>
            <a:r>
              <a:rPr lang="en-US" sz="1000" b="1" dirty="0"/>
              <a:t>for </a:t>
            </a:r>
            <a:r>
              <a:rPr lang="en-US" sz="1000" b="1" dirty="0" smtClean="0"/>
              <a:t>visitors</a:t>
            </a:r>
            <a:r>
              <a:rPr lang="ru-RU" sz="1000" b="1" dirty="0" smtClean="0"/>
              <a:t>:</a:t>
            </a:r>
            <a:r>
              <a:rPr lang="en-US" sz="1000" b="1" dirty="0"/>
              <a:t> </a:t>
            </a:r>
            <a:r>
              <a:rPr lang="en-US" sz="1000" dirty="0" smtClean="0"/>
              <a:t>Tour</a:t>
            </a:r>
            <a:r>
              <a:rPr lang="en-US" sz="1000" dirty="0"/>
              <a:t>, Tasting </a:t>
            </a:r>
            <a:r>
              <a:rPr lang="en-US" sz="1000" dirty="0" smtClean="0"/>
              <a:t>(Wine Tastings and Pairings, incl.)</a:t>
            </a:r>
            <a:r>
              <a:rPr lang="ru-RU" sz="1000" dirty="0" smtClean="0"/>
              <a:t>, </a:t>
            </a:r>
            <a:r>
              <a:rPr lang="en-US" sz="1000" dirty="0"/>
              <a:t>Club membership, Wine Shop</a:t>
            </a:r>
            <a:endParaRPr lang="ru-RU" sz="1000" dirty="0"/>
          </a:p>
          <a:p>
            <a:pPr marL="358775" indent="-358775" algn="ctr"/>
            <a:r>
              <a:rPr lang="en-US" sz="1000" b="1" dirty="0">
                <a:solidFill>
                  <a:srgbClr val="3948A0"/>
                </a:solidFill>
              </a:rPr>
              <a:t>Link and Learn more</a:t>
            </a:r>
          </a:p>
          <a:p>
            <a:pPr marL="358775" indent="-358775" algn="ctr"/>
            <a:r>
              <a:rPr lang="en-US" sz="1000" dirty="0">
                <a:solidFill>
                  <a:srgbClr val="3948A0"/>
                </a:solidFill>
              </a:rPr>
              <a:t>https://vlassideswinery.com/</a:t>
            </a:r>
            <a:endParaRPr lang="en-US" sz="1000" dirty="0" smtClean="0">
              <a:solidFill>
                <a:srgbClr val="3948A0"/>
              </a:solidFill>
            </a:endParaRPr>
          </a:p>
        </p:txBody>
      </p:sp>
    </p:spTree>
    <p:extLst>
      <p:ext uri="{BB962C8B-B14F-4D97-AF65-F5344CB8AC3E}">
        <p14:creationId xmlns:p14="http://schemas.microsoft.com/office/powerpoint/2010/main" val="200330479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175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1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ижний колонтитул 1"/>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prstClr val="black">
                    <a:tint val="75000"/>
                  </a:prstClr>
                </a:solidFill>
                <a:effectLst/>
                <a:uLnTx/>
                <a:uFillTx/>
                <a:latin typeface="Georgia"/>
                <a:ea typeface="+mn-ea"/>
                <a:cs typeface="+mn-cs"/>
              </a:rPr>
              <a:t>WINE TOUR GUIDING</a:t>
            </a:r>
            <a:endParaRPr kumimoji="0" lang="uk-UA" sz="1200" b="0" i="0" u="none" strike="noStrike" kern="1200" cap="none" spc="0" normalizeH="0" baseline="0" noProof="0">
              <a:ln>
                <a:noFill/>
              </a:ln>
              <a:solidFill>
                <a:prstClr val="black">
                  <a:tint val="75000"/>
                </a:prstClr>
              </a:solidFill>
              <a:effectLst/>
              <a:uLnTx/>
              <a:uFillTx/>
              <a:latin typeface="Georgia"/>
              <a:ea typeface="+mn-ea"/>
              <a:cs typeface="+mn-cs"/>
            </a:endParaRPr>
          </a:p>
        </p:txBody>
      </p:sp>
      <p:sp>
        <p:nvSpPr>
          <p:cNvPr id="4" name="Заголовок 1"/>
          <p:cNvSpPr txBox="1">
            <a:spLocks/>
          </p:cNvSpPr>
          <p:nvPr/>
        </p:nvSpPr>
        <p:spPr>
          <a:xfrm>
            <a:off x="1030941" y="1684931"/>
            <a:ext cx="10130118" cy="708645"/>
          </a:xfrm>
          <a:prstGeom prst="rect">
            <a:avLst/>
          </a:prstGeom>
          <a:solidFill>
            <a:srgbClr val="A71E3B"/>
          </a:solidFill>
          <a:ln>
            <a:noFill/>
          </a:ln>
        </p:spPr>
        <p:txBody>
          <a:bodyPr/>
          <a:lstStyle>
            <a:lvl1pPr algn="l" defTabSz="914354"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a:solidFill>
                  <a:schemeClr val="bg1"/>
                </a:solidFill>
              </a:rPr>
              <a:t>Dynamically changing competitive environment as a factor of winery </a:t>
            </a:r>
            <a:r>
              <a:rPr lang="en-US" sz="2400" dirty="0" smtClean="0">
                <a:solidFill>
                  <a:schemeClr val="bg1"/>
                </a:solidFill>
              </a:rPr>
              <a:t>development</a:t>
            </a:r>
            <a:r>
              <a:rPr lang="ru-RU" sz="2400" dirty="0" smtClean="0">
                <a:solidFill>
                  <a:schemeClr val="bg1"/>
                </a:solidFill>
              </a:rPr>
              <a:t> </a:t>
            </a:r>
            <a:r>
              <a:rPr lang="en-US" sz="2400" dirty="0">
                <a:solidFill>
                  <a:schemeClr val="bg1"/>
                </a:solidFill>
              </a:rPr>
              <a:t>(cont’d)</a:t>
            </a:r>
          </a:p>
        </p:txBody>
      </p:sp>
      <p:sp>
        <p:nvSpPr>
          <p:cNvPr id="5" name="Прямоугольник 4"/>
          <p:cNvSpPr/>
          <p:nvPr/>
        </p:nvSpPr>
        <p:spPr>
          <a:xfrm>
            <a:off x="1030941" y="2514164"/>
            <a:ext cx="10130118" cy="369332"/>
          </a:xfrm>
          <a:prstGeom prst="rect">
            <a:avLst/>
          </a:prstGeom>
        </p:spPr>
        <p:txBody>
          <a:bodyPr wrap="square">
            <a:spAutoFit/>
          </a:bodyPr>
          <a:lstStyle/>
          <a:p>
            <a:pPr marL="285750" indent="-285750">
              <a:buFont typeface="Wingdings" panose="05000000000000000000" pitchFamily="2" charset="2"/>
              <a:buChar char="ü"/>
            </a:pPr>
            <a:r>
              <a:rPr lang="en-US" b="1" i="1" dirty="0">
                <a:solidFill>
                  <a:srgbClr val="A71E3B"/>
                </a:solidFill>
                <a:ea typeface="Georgia" panose="02040502050405020303" pitchFamily="18" charset="0"/>
                <a:cs typeface="Georgia" panose="02040502050405020303" pitchFamily="18" charset="0"/>
              </a:rPr>
              <a:t>Wineries as Driving Forces of changing</a:t>
            </a:r>
          </a:p>
        </p:txBody>
      </p:sp>
      <p:sp>
        <p:nvSpPr>
          <p:cNvPr id="6" name="Прямоугольник 5"/>
          <p:cNvSpPr/>
          <p:nvPr/>
        </p:nvSpPr>
        <p:spPr>
          <a:xfrm>
            <a:off x="1030941" y="2943790"/>
            <a:ext cx="4075155" cy="369332"/>
          </a:xfrm>
          <a:prstGeom prst="rect">
            <a:avLst/>
          </a:prstGeom>
        </p:spPr>
        <p:txBody>
          <a:bodyPr wrap="none">
            <a:spAutoFit/>
          </a:bodyPr>
          <a:lstStyle/>
          <a:p>
            <a:pPr algn="ctr"/>
            <a:r>
              <a:rPr lang="en-US" cap="all" dirty="0">
                <a:solidFill>
                  <a:srgbClr val="293A97"/>
                </a:solidFill>
              </a:rPr>
              <a:t>real cases and best practices</a:t>
            </a:r>
            <a:endParaRPr lang="uk-UA" cap="all" dirty="0">
              <a:solidFill>
                <a:srgbClr val="293A97"/>
              </a:solidFill>
            </a:endParaRPr>
          </a:p>
        </p:txBody>
      </p:sp>
      <p:sp>
        <p:nvSpPr>
          <p:cNvPr id="7" name="Скругленный прямоугольник 6"/>
          <p:cNvSpPr/>
          <p:nvPr/>
        </p:nvSpPr>
        <p:spPr>
          <a:xfrm>
            <a:off x="1066800" y="3373416"/>
            <a:ext cx="10058400" cy="340519"/>
          </a:xfrm>
          <a:prstGeom prst="roundRect">
            <a:avLst/>
          </a:prstGeom>
        </p:spPr>
        <p:style>
          <a:lnRef idx="2">
            <a:schemeClr val="accent1"/>
          </a:lnRef>
          <a:fillRef idx="1">
            <a:schemeClr val="lt1"/>
          </a:fillRef>
          <a:effectRef idx="0">
            <a:schemeClr val="accent1"/>
          </a:effectRef>
          <a:fontRef idx="minor">
            <a:schemeClr val="dk1"/>
          </a:fontRef>
        </p:style>
        <p:txBody>
          <a:bodyPr wrap="square" anchor="ctr">
            <a:spAutoFit/>
          </a:bodyPr>
          <a:lstStyle/>
          <a:p>
            <a:pPr algn="ctr"/>
            <a:r>
              <a:rPr lang="en-US" sz="1400" b="1" dirty="0">
                <a:solidFill>
                  <a:srgbClr val="293A97"/>
                </a:solidFill>
              </a:rPr>
              <a:t>Wine as a cultural product has become the main </a:t>
            </a:r>
            <a:r>
              <a:rPr lang="en-US" sz="1400" b="1" dirty="0" smtClean="0">
                <a:solidFill>
                  <a:srgbClr val="293A97"/>
                </a:solidFill>
              </a:rPr>
              <a:t>driving</a:t>
            </a:r>
            <a:r>
              <a:rPr lang="ru-RU" sz="1400" b="1" dirty="0" smtClean="0">
                <a:solidFill>
                  <a:srgbClr val="293A97"/>
                </a:solidFill>
              </a:rPr>
              <a:t> </a:t>
            </a:r>
            <a:r>
              <a:rPr lang="en-US" sz="1400" b="1" dirty="0" smtClean="0">
                <a:solidFill>
                  <a:srgbClr val="293A97"/>
                </a:solidFill>
              </a:rPr>
              <a:t>force </a:t>
            </a:r>
            <a:r>
              <a:rPr lang="en-US" sz="1400" b="1" dirty="0">
                <a:solidFill>
                  <a:srgbClr val="293A97"/>
                </a:solidFill>
              </a:rPr>
              <a:t>for the tourist development of a territory </a:t>
            </a:r>
          </a:p>
        </p:txBody>
      </p:sp>
      <p:sp>
        <p:nvSpPr>
          <p:cNvPr id="8" name="Скругленная прямоугольная выноска 7"/>
          <p:cNvSpPr/>
          <p:nvPr/>
        </p:nvSpPr>
        <p:spPr>
          <a:xfrm>
            <a:off x="1030941" y="3863336"/>
            <a:ext cx="10094259" cy="2402993"/>
          </a:xfrm>
          <a:prstGeom prst="wedgeRoundRectCallout">
            <a:avLst>
              <a:gd name="adj1" fmla="val -10100"/>
              <a:gd name="adj2" fmla="val -55004"/>
              <a:gd name="adj3" fmla="val 16667"/>
            </a:avLst>
          </a:prstGeom>
        </p:spPr>
        <p:style>
          <a:lnRef idx="2">
            <a:schemeClr val="accent1"/>
          </a:lnRef>
          <a:fillRef idx="1">
            <a:schemeClr val="lt1"/>
          </a:fillRef>
          <a:effectRef idx="0">
            <a:schemeClr val="accent1"/>
          </a:effectRef>
          <a:fontRef idx="minor">
            <a:schemeClr val="dk1"/>
          </a:fontRef>
        </p:style>
        <p:txBody>
          <a:bodyPr rtlCol="0" anchor="ctr"/>
          <a:lstStyle/>
          <a:p>
            <a:pPr marL="358775" indent="-358775" algn="ctr"/>
            <a:r>
              <a:rPr lang="en-US" sz="1200" b="1" dirty="0" smtClean="0">
                <a:solidFill>
                  <a:schemeClr val="tx1"/>
                </a:solidFill>
              </a:rPr>
              <a:t>The Douro</a:t>
            </a:r>
            <a:r>
              <a:rPr lang="ru-RU" sz="1200" b="1" dirty="0" smtClean="0">
                <a:solidFill>
                  <a:schemeClr val="tx1"/>
                </a:solidFill>
              </a:rPr>
              <a:t> (</a:t>
            </a:r>
            <a:r>
              <a:rPr lang="en-US" sz="1200" b="1" dirty="0">
                <a:solidFill>
                  <a:srgbClr val="A71E3B"/>
                </a:solidFill>
              </a:rPr>
              <a:t>Portugal</a:t>
            </a:r>
            <a:r>
              <a:rPr lang="ru-RU" sz="1200" b="1" dirty="0" smtClean="0">
                <a:solidFill>
                  <a:schemeClr val="tx1"/>
                </a:solidFill>
              </a:rPr>
              <a:t>)</a:t>
            </a:r>
            <a:r>
              <a:rPr lang="en-US" sz="1200" b="1" dirty="0" smtClean="0">
                <a:solidFill>
                  <a:schemeClr val="tx1"/>
                </a:solidFill>
              </a:rPr>
              <a:t> </a:t>
            </a:r>
            <a:r>
              <a:rPr lang="en-US" sz="1200" b="1" dirty="0">
                <a:solidFill>
                  <a:schemeClr val="tx1"/>
                </a:solidFill>
              </a:rPr>
              <a:t>wine region is one of the oldest protected wine regions in the </a:t>
            </a:r>
            <a:r>
              <a:rPr lang="en-US" sz="1200" b="1" dirty="0" smtClean="0">
                <a:solidFill>
                  <a:schemeClr val="tx1"/>
                </a:solidFill>
              </a:rPr>
              <a:t>world</a:t>
            </a:r>
            <a:endParaRPr lang="ru-RU" sz="1200" b="1" dirty="0">
              <a:solidFill>
                <a:schemeClr val="tx1"/>
              </a:solidFill>
            </a:endParaRPr>
          </a:p>
          <a:p>
            <a:pPr marL="358775" indent="-358775" algn="ctr"/>
            <a:endParaRPr lang="ru-RU" sz="500" b="1" dirty="0" smtClean="0">
              <a:solidFill>
                <a:schemeClr val="tx1"/>
              </a:solidFill>
            </a:endParaRPr>
          </a:p>
          <a:p>
            <a:pPr marL="358775" indent="-358775" algn="ctr"/>
            <a:r>
              <a:rPr lang="en-US" sz="1200" b="1" dirty="0">
                <a:solidFill>
                  <a:schemeClr val="tx1"/>
                </a:solidFill>
              </a:rPr>
              <a:t>Vila Nova de Gaia is a city-port</a:t>
            </a:r>
            <a:r>
              <a:rPr lang="en-US" sz="1200" dirty="0">
                <a:solidFill>
                  <a:schemeClr val="tx1"/>
                </a:solidFill>
              </a:rPr>
              <a:t>. This is where all the port wine in the world originates, and has done since the </a:t>
            </a:r>
            <a:r>
              <a:rPr lang="en-US" sz="1200" b="1" dirty="0">
                <a:solidFill>
                  <a:schemeClr val="tx1"/>
                </a:solidFill>
              </a:rPr>
              <a:t>17th</a:t>
            </a:r>
            <a:r>
              <a:rPr lang="en-US" sz="1200" dirty="0">
                <a:solidFill>
                  <a:schemeClr val="tx1"/>
                </a:solidFill>
              </a:rPr>
              <a:t> century. There are in excess of </a:t>
            </a:r>
            <a:r>
              <a:rPr lang="en-US" sz="1200" b="1" dirty="0">
                <a:solidFill>
                  <a:schemeClr val="tx1"/>
                </a:solidFill>
              </a:rPr>
              <a:t>60</a:t>
            </a:r>
            <a:r>
              <a:rPr lang="en-US" sz="1200" dirty="0">
                <a:solidFill>
                  <a:schemeClr val="tx1"/>
                </a:solidFill>
              </a:rPr>
              <a:t> port cellars here.</a:t>
            </a:r>
          </a:p>
          <a:p>
            <a:pPr marL="358775" indent="-358775" algn="ctr"/>
            <a:r>
              <a:rPr lang="en-US" sz="1200" b="1" dirty="0">
                <a:solidFill>
                  <a:schemeClr val="tx1"/>
                </a:solidFill>
              </a:rPr>
              <a:t>Association of Port Wine Companies </a:t>
            </a:r>
            <a:r>
              <a:rPr lang="en-US" sz="1200" dirty="0">
                <a:solidFill>
                  <a:schemeClr val="tx1"/>
                </a:solidFill>
              </a:rPr>
              <a:t>(is a private non-profit institution founded and based in Vila Nova de Gaia, </a:t>
            </a:r>
            <a:r>
              <a:rPr lang="en-US" sz="1200" b="1" dirty="0">
                <a:solidFill>
                  <a:schemeClr val="tx1"/>
                </a:solidFill>
              </a:rPr>
              <a:t>1975</a:t>
            </a:r>
            <a:r>
              <a:rPr lang="en-US" sz="1200" dirty="0">
                <a:solidFill>
                  <a:schemeClr val="tx1"/>
                </a:solidFill>
              </a:rPr>
              <a:t>) noted that for several decades, tourism in Vila Nova de Gaia has grown steadily, for example, more than </a:t>
            </a:r>
            <a:r>
              <a:rPr lang="en-US" sz="1200" b="1" dirty="0">
                <a:solidFill>
                  <a:schemeClr val="tx1"/>
                </a:solidFill>
              </a:rPr>
              <a:t>1.5 million </a:t>
            </a:r>
            <a:r>
              <a:rPr lang="en-US" sz="1200" dirty="0">
                <a:solidFill>
                  <a:schemeClr val="tx1"/>
                </a:solidFill>
              </a:rPr>
              <a:t>visitors were recorded in </a:t>
            </a:r>
            <a:r>
              <a:rPr lang="en-US" sz="1200" b="1" dirty="0">
                <a:solidFill>
                  <a:schemeClr val="tx1"/>
                </a:solidFill>
              </a:rPr>
              <a:t>2019</a:t>
            </a:r>
            <a:r>
              <a:rPr lang="en-US" sz="1200" dirty="0">
                <a:solidFill>
                  <a:schemeClr val="tx1"/>
                </a:solidFill>
              </a:rPr>
              <a:t>, which is </a:t>
            </a:r>
            <a:r>
              <a:rPr lang="en-US" sz="1200" b="1" dirty="0">
                <a:solidFill>
                  <a:schemeClr val="tx1"/>
                </a:solidFill>
              </a:rPr>
              <a:t>5 times </a:t>
            </a:r>
            <a:r>
              <a:rPr lang="en-US" sz="1200" dirty="0">
                <a:solidFill>
                  <a:schemeClr val="tx1"/>
                </a:solidFill>
              </a:rPr>
              <a:t>the number of local residents of the city. The use of the culture of wine through the experience of wine tourism has allowed to stimulate regional socio-economic development.</a:t>
            </a:r>
          </a:p>
          <a:p>
            <a:pPr marL="358775" indent="-358775" algn="ctr"/>
            <a:r>
              <a:rPr lang="en-US" sz="1200" b="1" dirty="0">
                <a:solidFill>
                  <a:schemeClr val="tx1"/>
                </a:solidFill>
              </a:rPr>
              <a:t>The Port and Douro Wines Institute</a:t>
            </a:r>
            <a:r>
              <a:rPr lang="en-US" sz="1200" dirty="0">
                <a:solidFill>
                  <a:schemeClr val="tx1"/>
                </a:solidFill>
              </a:rPr>
              <a:t>, Association of Port Wine Companies </a:t>
            </a:r>
            <a:r>
              <a:rPr lang="en-US" sz="1200" dirty="0" smtClean="0">
                <a:solidFill>
                  <a:schemeClr val="tx1"/>
                </a:solidFill>
              </a:rPr>
              <a:t>coordinate. </a:t>
            </a:r>
            <a:r>
              <a:rPr lang="en-US" sz="1200" dirty="0">
                <a:solidFill>
                  <a:schemeClr val="tx1"/>
                </a:solidFill>
              </a:rPr>
              <a:t>It is the only such network to encompass the Old and New worlds of </a:t>
            </a:r>
            <a:r>
              <a:rPr lang="en-US" sz="1200" dirty="0" err="1" smtClean="0">
                <a:solidFill>
                  <a:schemeClr val="tx1"/>
                </a:solidFill>
              </a:rPr>
              <a:t>wine</a:t>
            </a:r>
            <a:r>
              <a:rPr lang="en-US" sz="1200" b="1" dirty="0" err="1">
                <a:solidFill>
                  <a:schemeClr val="tx1"/>
                </a:solidFill>
              </a:rPr>
              <a:t>the</a:t>
            </a:r>
            <a:r>
              <a:rPr lang="en-US" sz="1200" b="1" dirty="0">
                <a:solidFill>
                  <a:schemeClr val="tx1"/>
                </a:solidFill>
              </a:rPr>
              <a:t> global network The Great Wine </a:t>
            </a:r>
            <a:r>
              <a:rPr lang="en-US" sz="1200" b="1" dirty="0" smtClean="0">
                <a:solidFill>
                  <a:schemeClr val="tx1"/>
                </a:solidFill>
              </a:rPr>
              <a:t>Capitals</a:t>
            </a:r>
            <a:endParaRPr lang="ru-RU" sz="1200" b="1" dirty="0" smtClean="0">
              <a:solidFill>
                <a:schemeClr val="tx1"/>
              </a:solidFill>
            </a:endParaRPr>
          </a:p>
          <a:p>
            <a:pPr marL="358775" indent="-358775" algn="ctr"/>
            <a:endParaRPr lang="ru-RU" sz="500" dirty="0" smtClean="0">
              <a:solidFill>
                <a:srgbClr val="3948A0"/>
              </a:solidFill>
            </a:endParaRPr>
          </a:p>
          <a:p>
            <a:pPr marL="358775" indent="-358775" algn="ctr"/>
            <a:r>
              <a:rPr lang="en-US" sz="1000" b="1" dirty="0" smtClean="0">
                <a:solidFill>
                  <a:srgbClr val="3948A0"/>
                </a:solidFill>
              </a:rPr>
              <a:t>Link and Learn more</a:t>
            </a:r>
            <a:endParaRPr lang="ru-RU" sz="1000" b="1" dirty="0" smtClean="0">
              <a:solidFill>
                <a:srgbClr val="3948A0"/>
              </a:solidFill>
            </a:endParaRPr>
          </a:p>
          <a:p>
            <a:pPr marL="358775" indent="-358775" algn="ctr"/>
            <a:r>
              <a:rPr lang="en-US" sz="1000" dirty="0">
                <a:solidFill>
                  <a:srgbClr val="3948A0"/>
                </a:solidFill>
              </a:rPr>
              <a:t>http://</a:t>
            </a:r>
            <a:r>
              <a:rPr lang="en-US" sz="1000" dirty="0" smtClean="0">
                <a:solidFill>
                  <a:srgbClr val="3948A0"/>
                </a:solidFill>
              </a:rPr>
              <a:t>www.cavesvinhodoporto.com/eng_index.html</a:t>
            </a:r>
            <a:endParaRPr lang="ru-RU" sz="1000" dirty="0" smtClean="0">
              <a:solidFill>
                <a:srgbClr val="3948A0"/>
              </a:solidFill>
            </a:endParaRPr>
          </a:p>
          <a:p>
            <a:pPr marL="358775" indent="-358775" algn="ctr"/>
            <a:r>
              <a:rPr lang="en-US" sz="1000" dirty="0">
                <a:solidFill>
                  <a:srgbClr val="3948A0"/>
                </a:solidFill>
              </a:rPr>
              <a:t>https://www.ivdp.pt/en/information/partnerships/global-network-of-great-wine-capitals/</a:t>
            </a:r>
            <a:endParaRPr lang="en-US" sz="1000" dirty="0" smtClean="0">
              <a:solidFill>
                <a:srgbClr val="3948A0"/>
              </a:solidFill>
            </a:endParaRPr>
          </a:p>
        </p:txBody>
      </p:sp>
    </p:spTree>
    <p:extLst>
      <p:ext uri="{BB962C8B-B14F-4D97-AF65-F5344CB8AC3E}">
        <p14:creationId xmlns:p14="http://schemas.microsoft.com/office/powerpoint/2010/main" val="4022612419"/>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bg/>
                                          </p:spTgt>
                                        </p:tgtEl>
                                        <p:attrNameLst>
                                          <p:attrName>style.visibility</p:attrName>
                                        </p:attrNameLst>
                                      </p:cBhvr>
                                      <p:to>
                                        <p:strVal val="visible"/>
                                      </p:to>
                                    </p:set>
                                    <p:animEffect transition="in" filter="wipe(up)">
                                      <p:cBhvr>
                                        <p:cTn id="17" dur="1750"/>
                                        <p:tgtEl>
                                          <p:spTgt spid="8">
                                            <p:bg/>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wipe(up)">
                                      <p:cBhvr>
                                        <p:cTn id="22" dur="175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wipe(up)">
                                      <p:cBhvr>
                                        <p:cTn id="27" dur="1750"/>
                                        <p:tgtEl>
                                          <p:spTgt spid="8">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8">
                                            <p:txEl>
                                              <p:pRg st="3" end="3"/>
                                            </p:txEl>
                                          </p:spTgt>
                                        </p:tgtEl>
                                        <p:attrNameLst>
                                          <p:attrName>style.visibility</p:attrName>
                                        </p:attrNameLst>
                                      </p:cBhvr>
                                      <p:to>
                                        <p:strVal val="visible"/>
                                      </p:to>
                                    </p:set>
                                    <p:animEffect transition="in" filter="wipe(up)">
                                      <p:cBhvr>
                                        <p:cTn id="32" dur="1750"/>
                                        <p:tgtEl>
                                          <p:spTgt spid="8">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8">
                                            <p:txEl>
                                              <p:pRg st="4" end="4"/>
                                            </p:txEl>
                                          </p:spTgt>
                                        </p:tgtEl>
                                        <p:attrNameLst>
                                          <p:attrName>style.visibility</p:attrName>
                                        </p:attrNameLst>
                                      </p:cBhvr>
                                      <p:to>
                                        <p:strVal val="visible"/>
                                      </p:to>
                                    </p:set>
                                    <p:animEffect transition="in" filter="wipe(up)">
                                      <p:cBhvr>
                                        <p:cTn id="37" dur="1750"/>
                                        <p:tgtEl>
                                          <p:spTgt spid="8">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8">
                                            <p:txEl>
                                              <p:pRg st="6" end="6"/>
                                            </p:txEl>
                                          </p:spTgt>
                                        </p:tgtEl>
                                        <p:attrNameLst>
                                          <p:attrName>style.visibility</p:attrName>
                                        </p:attrNameLst>
                                      </p:cBhvr>
                                      <p:to>
                                        <p:strVal val="visible"/>
                                      </p:to>
                                    </p:set>
                                    <p:animEffect transition="in" filter="wipe(up)">
                                      <p:cBhvr>
                                        <p:cTn id="42" dur="1750"/>
                                        <p:tgtEl>
                                          <p:spTgt spid="8">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8">
                                            <p:txEl>
                                              <p:pRg st="7" end="7"/>
                                            </p:txEl>
                                          </p:spTgt>
                                        </p:tgtEl>
                                        <p:attrNameLst>
                                          <p:attrName>style.visibility</p:attrName>
                                        </p:attrNameLst>
                                      </p:cBhvr>
                                      <p:to>
                                        <p:strVal val="visible"/>
                                      </p:to>
                                    </p:set>
                                    <p:animEffect transition="in" filter="wipe(up)">
                                      <p:cBhvr>
                                        <p:cTn id="47" dur="1750"/>
                                        <p:tgtEl>
                                          <p:spTgt spid="8">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8">
                                            <p:txEl>
                                              <p:pRg st="8" end="8"/>
                                            </p:txEl>
                                          </p:spTgt>
                                        </p:tgtEl>
                                        <p:attrNameLst>
                                          <p:attrName>style.visibility</p:attrName>
                                        </p:attrNameLst>
                                      </p:cBhvr>
                                      <p:to>
                                        <p:strVal val="visible"/>
                                      </p:to>
                                    </p:set>
                                    <p:animEffect transition="in" filter="wipe(up)">
                                      <p:cBhvr>
                                        <p:cTn id="52" dur="1750"/>
                                        <p:tgtEl>
                                          <p:spTgt spid="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048870" y="3119718"/>
            <a:ext cx="7360024" cy="3012141"/>
          </a:xfrm>
        </p:spPr>
        <p:txBody>
          <a:bodyPr anchor="ctr">
            <a:normAutofit/>
          </a:bodyPr>
          <a:lstStyle/>
          <a:p>
            <a:pPr marL="358775" indent="-358775" algn="just">
              <a:lnSpc>
                <a:spcPct val="100000"/>
              </a:lnSpc>
            </a:pPr>
            <a:r>
              <a:rPr lang="en-US" b="1" dirty="0">
                <a:solidFill>
                  <a:srgbClr val="293A96"/>
                </a:solidFill>
              </a:rPr>
              <a:t>Wine destinations </a:t>
            </a:r>
            <a:r>
              <a:rPr lang="en-US" dirty="0"/>
              <a:t>― places or territories that are the main purpose of tourist trips, are central to the decision to make a wine trip. In turn, the wine trip includes at least visits to wineries or </a:t>
            </a:r>
            <a:r>
              <a:rPr lang="en-US" dirty="0" smtClean="0"/>
              <a:t>vineyards.</a:t>
            </a:r>
            <a:endParaRPr lang="ru-RU" dirty="0" smtClean="0"/>
          </a:p>
          <a:p>
            <a:pPr marL="358775" indent="-358775" algn="just">
              <a:lnSpc>
                <a:spcPct val="100000"/>
              </a:lnSpc>
            </a:pPr>
            <a:r>
              <a:rPr lang="en-US" dirty="0" smtClean="0"/>
              <a:t>The </a:t>
            </a:r>
            <a:r>
              <a:rPr lang="en-US" dirty="0"/>
              <a:t>maximum number of locations to visit and consume tourist services is difficult to predict, because in tourist activities there is always the effect of spontaneity of tourist decisions: stay for more nights, buy not only wine but other gastronomic products, take part in photo shoots, walks in vineyards.</a:t>
            </a:r>
            <a:endParaRPr lang="uk-UA" dirty="0"/>
          </a:p>
        </p:txBody>
      </p:sp>
      <p:sp>
        <p:nvSpPr>
          <p:cNvPr id="13" name="Нижний колонтитул 12"/>
          <p:cNvSpPr>
            <a:spLocks noGrp="1"/>
          </p:cNvSpPr>
          <p:nvPr>
            <p:ph type="ftr" sz="quarter" idx="11"/>
          </p:nvPr>
        </p:nvSpPr>
        <p:spPr/>
        <p:txBody>
          <a:bodyPr/>
          <a:lstStyle/>
          <a:p>
            <a:r>
              <a:rPr lang="en-US" cap="all" smtClean="0"/>
              <a:t>WINE DESTINATION PRODUCT MANAGEMENT</a:t>
            </a:r>
            <a:endParaRPr lang="uk-UA" cap="all" dirty="0"/>
          </a:p>
        </p:txBody>
      </p:sp>
      <p:pic>
        <p:nvPicPr>
          <p:cNvPr id="5" name="Рисунок 4"/>
          <p:cNvPicPr>
            <a:picLocks noChangeAspect="1"/>
          </p:cNvPicPr>
          <p:nvPr/>
        </p:nvPicPr>
        <p:blipFill>
          <a:blip r:embed="rId2"/>
          <a:stretch>
            <a:fillRect/>
          </a:stretch>
        </p:blipFill>
        <p:spPr>
          <a:xfrm>
            <a:off x="8448443" y="3774141"/>
            <a:ext cx="2721580" cy="1871086"/>
          </a:xfrm>
          <a:prstGeom prst="rect">
            <a:avLst/>
          </a:prstGeom>
        </p:spPr>
      </p:pic>
      <p:sp>
        <p:nvSpPr>
          <p:cNvPr id="6" name="Заголовок 1"/>
          <p:cNvSpPr>
            <a:spLocks noGrp="1"/>
          </p:cNvSpPr>
          <p:nvPr>
            <p:ph type="title"/>
          </p:nvPr>
        </p:nvSpPr>
        <p:spPr>
          <a:xfrm>
            <a:off x="1048870" y="1675967"/>
            <a:ext cx="10121153" cy="583139"/>
          </a:xfrm>
          <a:solidFill>
            <a:srgbClr val="A71E3B"/>
          </a:solidFill>
          <a:ln>
            <a:noFill/>
          </a:ln>
        </p:spPr>
        <p:txBody>
          <a:bodyPr/>
          <a:lstStyle/>
          <a:p>
            <a:pPr algn="ctr"/>
            <a:r>
              <a:rPr lang="en-US" sz="3600" dirty="0">
                <a:solidFill>
                  <a:schemeClr val="bg1"/>
                </a:solidFill>
              </a:rPr>
              <a:t>Definition “Wine Destination”</a:t>
            </a:r>
          </a:p>
        </p:txBody>
      </p:sp>
      <p:sp>
        <p:nvSpPr>
          <p:cNvPr id="7" name="Прямоугольник 6"/>
          <p:cNvSpPr/>
          <p:nvPr/>
        </p:nvSpPr>
        <p:spPr>
          <a:xfrm>
            <a:off x="1048870" y="2478128"/>
            <a:ext cx="10130118" cy="646331"/>
          </a:xfrm>
          <a:prstGeom prst="rect">
            <a:avLst/>
          </a:prstGeom>
        </p:spPr>
        <p:txBody>
          <a:bodyPr wrap="square">
            <a:spAutoFit/>
          </a:bodyPr>
          <a:lstStyle/>
          <a:p>
            <a:pPr marL="285750" indent="-285750">
              <a:buFont typeface="Wingdings" panose="05000000000000000000" pitchFamily="2" charset="2"/>
              <a:buChar char="ü"/>
            </a:pPr>
            <a:r>
              <a:rPr lang="en-US" b="1" i="1" dirty="0">
                <a:solidFill>
                  <a:srgbClr val="A71E3B"/>
                </a:solidFill>
                <a:ea typeface="Georgia" panose="02040502050405020303" pitchFamily="18" charset="0"/>
                <a:cs typeface="Georgia" panose="02040502050405020303" pitchFamily="18" charset="0"/>
              </a:rPr>
              <a:t>Wine destinations within destinations - region, country, district, route, attraction, etc.</a:t>
            </a:r>
          </a:p>
        </p:txBody>
      </p:sp>
    </p:spTree>
    <p:extLst>
      <p:ext uri="{BB962C8B-B14F-4D97-AF65-F5344CB8AC3E}">
        <p14:creationId xmlns:p14="http://schemas.microsoft.com/office/powerpoint/2010/main" val="273645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left)">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Другая 3">
      <a:majorFont>
        <a:latin typeface="Georgia"/>
        <a:ea typeface=""/>
        <a:cs typeface=""/>
      </a:majorFont>
      <a:minorFont>
        <a:latin typeface="Georgia"/>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Другая 3">
      <a:majorFont>
        <a:latin typeface="Georgia"/>
        <a:ea typeface=""/>
        <a:cs typeface=""/>
      </a:majorFont>
      <a:minorFont>
        <a:latin typeface="Georgia"/>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6341</TotalTime>
  <Words>3132</Words>
  <Application>Microsoft Office PowerPoint</Application>
  <PresentationFormat>Широкоэкранный</PresentationFormat>
  <Paragraphs>269</Paragraphs>
  <Slides>24</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3</vt:i4>
      </vt:variant>
      <vt:variant>
        <vt:lpstr>Заголовки слайдов</vt:lpstr>
      </vt:variant>
      <vt:variant>
        <vt:i4>24</vt:i4>
      </vt:variant>
    </vt:vector>
  </HeadingPairs>
  <TitlesOfParts>
    <vt:vector size="34" baseType="lpstr">
      <vt:lpstr>Arial</vt:lpstr>
      <vt:lpstr>Calibri</vt:lpstr>
      <vt:lpstr>Calibri Light</vt:lpstr>
      <vt:lpstr>Georgia</vt:lpstr>
      <vt:lpstr>Symbol</vt:lpstr>
      <vt:lpstr>Times New Roman</vt:lpstr>
      <vt:lpstr>Wingdings</vt:lpstr>
      <vt:lpstr>Тема Office</vt:lpstr>
      <vt:lpstr>Специальное оформление</vt:lpstr>
      <vt:lpstr>1_Тема Office</vt:lpstr>
      <vt:lpstr>Wine Destination Product Management</vt:lpstr>
      <vt:lpstr>Learning Objectives</vt:lpstr>
      <vt:lpstr>Chapter Outline</vt:lpstr>
      <vt:lpstr>Презентация PowerPoint</vt:lpstr>
      <vt:lpstr>Презентация PowerPoint</vt:lpstr>
      <vt:lpstr>Презентация PowerPoint</vt:lpstr>
      <vt:lpstr>Презентация PowerPoint</vt:lpstr>
      <vt:lpstr>Презентация PowerPoint</vt:lpstr>
      <vt:lpstr>Definition “Wine Destination”</vt:lpstr>
      <vt:lpstr>Definition “Wine Destination” (cont’d)</vt:lpstr>
      <vt:lpstr>Definition “Wine Destination” (cont’d)</vt:lpstr>
      <vt:lpstr>Definition “Wine Destination” (cont’d)</vt:lpstr>
      <vt:lpstr>Definition “Wine Destination” (cont’d)</vt:lpstr>
      <vt:lpstr>Definition “Wine Destination” (cont’d)</vt:lpstr>
      <vt:lpstr>Definition “Wine Destination” (cont’d)</vt:lpstr>
      <vt:lpstr>Definition “Destination Management Organization” (DMO)</vt:lpstr>
      <vt:lpstr>Definition “Destination Management Organization” (DMO) (cont’d)</vt:lpstr>
      <vt:lpstr>Definition “Destination Management Organization” (DMO) (cont’d)</vt:lpstr>
      <vt:lpstr>Definition “Destination Management Organization” (DMO) (cont’d)</vt:lpstr>
      <vt:lpstr>Development of Wine Tourism Product</vt:lpstr>
      <vt:lpstr>Development of Wine Tourism Product (cont’d)</vt:lpstr>
      <vt:lpstr>Development of Wine Tourism Product (cont’d)</vt:lpstr>
      <vt:lpstr>Development of Wine Tourism Product (cont’d)</vt:lpstr>
      <vt:lpstr>Development of Wine Tourism Product (cont’d)</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 The development of wine tourism and wine routes</dc:title>
  <dc:creator>Melikh</dc:creator>
  <cp:lastModifiedBy>Olena</cp:lastModifiedBy>
  <cp:revision>324</cp:revision>
  <dcterms:created xsi:type="dcterms:W3CDTF">2021-11-20T15:09:31Z</dcterms:created>
  <dcterms:modified xsi:type="dcterms:W3CDTF">2022-02-09T17:52:29Z</dcterms:modified>
</cp:coreProperties>
</file>