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48" r:id="rId4"/>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83">
          <p15:clr>
            <a:srgbClr val="A4A3A4"/>
          </p15:clr>
        </p15:guide>
        <p15:guide id="2" pos="3840">
          <p15:clr>
            <a:srgbClr val="A4A3A4"/>
          </p15:clr>
        </p15:guide>
      </p15:sldGuideLst>
    </p:ext>
    <p:ext uri="http://customooxmlschemas.google.com/">
      <go:slidesCustomData xmlns:go="http://customooxmlschemas.google.com/" r:id="rId33" roundtripDataSignature="AMtx7mi1tLNAg8S8n2l3e0VBPCFFrrCbg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83"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customschemas.google.com/relationships/presentationmetadata" Target="metadata"/><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 name="Google Shape;23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1" name="Google Shape;24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1" name="Google Shape;28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2" name="Google Shape;30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6" name="Google Shape;316;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1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p2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6" name="Google Shape;336;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5" name="Google Shape;345;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4" name="Google Shape;354;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7" name="Google Shape;377;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2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0" name="Google Shape;390;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2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2" name="Google Shape;402;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5" name="Google Shape;425;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5" name="Google Shape;17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2" name="Google Shape;19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2" name="Google Shape;20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раздела" type="secHead">
  <p:cSld name="SECTION_HEADER">
    <p:spTree>
      <p:nvGrpSpPr>
        <p:cNvPr id="17" name="Shape 17"/>
        <p:cNvGrpSpPr/>
        <p:nvPr/>
      </p:nvGrpSpPr>
      <p:grpSpPr>
        <a:xfrm>
          <a:off x="0" y="0"/>
          <a:ext cx="0" cy="0"/>
          <a:chOff x="0" y="0"/>
          <a:chExt cx="0" cy="0"/>
        </a:xfrm>
      </p:grpSpPr>
      <p:sp>
        <p:nvSpPr>
          <p:cNvPr id="18" name="Google Shape;18;p28"/>
          <p:cNvSpPr txBox="1"/>
          <p:nvPr>
            <p:ph type="title"/>
          </p:nvPr>
        </p:nvSpPr>
        <p:spPr>
          <a:xfrm>
            <a:off x="831851" y="1709742"/>
            <a:ext cx="10515600" cy="2852737"/>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6000"/>
              <a:buFont typeface="Georgia"/>
              <a:buNone/>
              <a:defRPr b="0" i="0" sz="60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9" name="Google Shape;19;p28"/>
          <p:cNvSpPr txBox="1"/>
          <p:nvPr>
            <p:ph idx="1" type="body"/>
          </p:nvPr>
        </p:nvSpPr>
        <p:spPr>
          <a:xfrm>
            <a:off x="831851" y="4589467"/>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0" name="Google Shape;20;p28"/>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2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28"/>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вертикальный текст" type="vertTx">
  <p:cSld name="VERTICAL_TEXT">
    <p:spTree>
      <p:nvGrpSpPr>
        <p:cNvPr id="71" name="Shape 71"/>
        <p:cNvGrpSpPr/>
        <p:nvPr/>
      </p:nvGrpSpPr>
      <p:grpSpPr>
        <a:xfrm>
          <a:off x="0" y="0"/>
          <a:ext cx="0" cy="0"/>
          <a:chOff x="0" y="0"/>
          <a:chExt cx="0" cy="0"/>
        </a:xfrm>
      </p:grpSpPr>
      <p:sp>
        <p:nvSpPr>
          <p:cNvPr id="72" name="Google Shape;72;p37"/>
          <p:cNvSpPr txBox="1"/>
          <p:nvPr>
            <p:ph type="title"/>
          </p:nvPr>
        </p:nvSpPr>
        <p:spPr>
          <a:xfrm>
            <a:off x="838200" y="1172099"/>
            <a:ext cx="10515600" cy="51859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3" name="Google Shape;73;p37"/>
          <p:cNvSpPr txBox="1"/>
          <p:nvPr>
            <p:ph idx="1" type="body"/>
          </p:nvPr>
        </p:nvSpPr>
        <p:spPr>
          <a:xfrm rot="5400000">
            <a:off x="3920331" y="-1281695"/>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37"/>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5" name="Google Shape;75;p3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7"/>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ый слайд" type="title">
  <p:cSld name="TITLE">
    <p:spTree>
      <p:nvGrpSpPr>
        <p:cNvPr id="83" name="Shape 83"/>
        <p:cNvGrpSpPr/>
        <p:nvPr/>
      </p:nvGrpSpPr>
      <p:grpSpPr>
        <a:xfrm>
          <a:off x="0" y="0"/>
          <a:ext cx="0" cy="0"/>
          <a:chOff x="0" y="0"/>
          <a:chExt cx="0" cy="0"/>
        </a:xfrm>
      </p:grpSpPr>
      <p:sp>
        <p:nvSpPr>
          <p:cNvPr id="84" name="Google Shape;84;p3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3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86" name="Google Shape;86;p39"/>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7" name="Google Shape;87;p3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8" name="Google Shape;88;p39"/>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объект" type="obj">
  <p:cSld name="OBJECT">
    <p:spTree>
      <p:nvGrpSpPr>
        <p:cNvPr id="89" name="Shape 89"/>
        <p:cNvGrpSpPr/>
        <p:nvPr/>
      </p:nvGrpSpPr>
      <p:grpSpPr>
        <a:xfrm>
          <a:off x="0" y="0"/>
          <a:ext cx="0" cy="0"/>
          <a:chOff x="0" y="0"/>
          <a:chExt cx="0" cy="0"/>
        </a:xfrm>
      </p:grpSpPr>
      <p:sp>
        <p:nvSpPr>
          <p:cNvPr id="90" name="Google Shape;90;p40"/>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1" name="Google Shape;91;p4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2" name="Google Shape;92;p4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3" name="Google Shape;93;p4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4" name="Google Shape;94;p4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раздела" type="secHead">
  <p:cSld name="SECTION_HEADER">
    <p:spTree>
      <p:nvGrpSpPr>
        <p:cNvPr id="95" name="Shape 95"/>
        <p:cNvGrpSpPr/>
        <p:nvPr/>
      </p:nvGrpSpPr>
      <p:grpSpPr>
        <a:xfrm>
          <a:off x="0" y="0"/>
          <a:ext cx="0" cy="0"/>
          <a:chOff x="0" y="0"/>
          <a:chExt cx="0" cy="0"/>
        </a:xfrm>
      </p:grpSpPr>
      <p:sp>
        <p:nvSpPr>
          <p:cNvPr id="96" name="Google Shape;96;p41"/>
          <p:cNvSpPr txBox="1"/>
          <p:nvPr>
            <p:ph type="title"/>
          </p:nvPr>
        </p:nvSpPr>
        <p:spPr>
          <a:xfrm>
            <a:off x="831851" y="1709742"/>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41"/>
          <p:cNvSpPr txBox="1"/>
          <p:nvPr>
            <p:ph idx="1" type="body"/>
          </p:nvPr>
        </p:nvSpPr>
        <p:spPr>
          <a:xfrm>
            <a:off x="831851" y="4589467"/>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98" name="Google Shape;98;p41"/>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99" name="Google Shape;99;p4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0" name="Google Shape;100;p41"/>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Два объекта" type="twoObj">
  <p:cSld name="TWO_OBJECTS">
    <p:spTree>
      <p:nvGrpSpPr>
        <p:cNvPr id="101" name="Shape 101"/>
        <p:cNvGrpSpPr/>
        <p:nvPr/>
      </p:nvGrpSpPr>
      <p:grpSpPr>
        <a:xfrm>
          <a:off x="0" y="0"/>
          <a:ext cx="0" cy="0"/>
          <a:chOff x="0" y="0"/>
          <a:chExt cx="0" cy="0"/>
        </a:xfrm>
      </p:grpSpPr>
      <p:sp>
        <p:nvSpPr>
          <p:cNvPr id="102" name="Google Shape;102;p42"/>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3" name="Google Shape;103;p4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4" name="Google Shape;104;p4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p42"/>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6" name="Google Shape;106;p4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07" name="Google Shape;107;p42"/>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равнение" type="twoTxTwoObj">
  <p:cSld name="TWO_OBJECTS_WITH_TEXT">
    <p:spTree>
      <p:nvGrpSpPr>
        <p:cNvPr id="108" name="Shape 108"/>
        <p:cNvGrpSpPr/>
        <p:nvPr/>
      </p:nvGrpSpPr>
      <p:grpSpPr>
        <a:xfrm>
          <a:off x="0" y="0"/>
          <a:ext cx="0" cy="0"/>
          <a:chOff x="0" y="0"/>
          <a:chExt cx="0" cy="0"/>
        </a:xfrm>
      </p:grpSpPr>
      <p:sp>
        <p:nvSpPr>
          <p:cNvPr id="109" name="Google Shape;109;p43"/>
          <p:cNvSpPr txBox="1"/>
          <p:nvPr>
            <p:ph type="title"/>
          </p:nvPr>
        </p:nvSpPr>
        <p:spPr>
          <a:xfrm>
            <a:off x="839788"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0" name="Google Shape;110;p43"/>
          <p:cNvSpPr txBox="1"/>
          <p:nvPr>
            <p:ph idx="1" type="body"/>
          </p:nvPr>
        </p:nvSpPr>
        <p:spPr>
          <a:xfrm>
            <a:off x="839789"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1" name="Google Shape;111;p43"/>
          <p:cNvSpPr txBox="1"/>
          <p:nvPr>
            <p:ph idx="2" type="body"/>
          </p:nvPr>
        </p:nvSpPr>
        <p:spPr>
          <a:xfrm>
            <a:off x="839789"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2" name="Google Shape;112;p43"/>
          <p:cNvSpPr txBox="1"/>
          <p:nvPr>
            <p:ph idx="3" type="body"/>
          </p:nvPr>
        </p:nvSpPr>
        <p:spPr>
          <a:xfrm>
            <a:off x="6172202"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3" name="Google Shape;113;p43"/>
          <p:cNvSpPr txBox="1"/>
          <p:nvPr>
            <p:ph idx="4" type="body"/>
          </p:nvPr>
        </p:nvSpPr>
        <p:spPr>
          <a:xfrm>
            <a:off x="6172202"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43"/>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5" name="Google Shape;115;p4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16" name="Google Shape;116;p43"/>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олько заголовок" type="titleOnly">
  <p:cSld name="TITLE_ONLY">
    <p:spTree>
      <p:nvGrpSpPr>
        <p:cNvPr id="117" name="Shape 117"/>
        <p:cNvGrpSpPr/>
        <p:nvPr/>
      </p:nvGrpSpPr>
      <p:grpSpPr>
        <a:xfrm>
          <a:off x="0" y="0"/>
          <a:ext cx="0" cy="0"/>
          <a:chOff x="0" y="0"/>
          <a:chExt cx="0" cy="0"/>
        </a:xfrm>
      </p:grpSpPr>
      <p:sp>
        <p:nvSpPr>
          <p:cNvPr id="118" name="Google Shape;118;p44"/>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9" name="Google Shape;119;p44"/>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0" name="Google Shape;120;p4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1" name="Google Shape;121;p44"/>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слайд" type="blank">
  <p:cSld name="BLANK">
    <p:spTree>
      <p:nvGrpSpPr>
        <p:cNvPr id="122" name="Shape 122"/>
        <p:cNvGrpSpPr/>
        <p:nvPr/>
      </p:nvGrpSpPr>
      <p:grpSpPr>
        <a:xfrm>
          <a:off x="0" y="0"/>
          <a:ext cx="0" cy="0"/>
          <a:chOff x="0" y="0"/>
          <a:chExt cx="0" cy="0"/>
        </a:xfrm>
      </p:grpSpPr>
      <p:sp>
        <p:nvSpPr>
          <p:cNvPr id="123" name="Google Shape;123;p45"/>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4" name="Google Shape;124;p4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25" name="Google Shape;125;p45"/>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ъект с подписью" type="objTx">
  <p:cSld name="OBJECT_WITH_CAPTION_TEXT">
    <p:spTree>
      <p:nvGrpSpPr>
        <p:cNvPr id="126" name="Shape 126"/>
        <p:cNvGrpSpPr/>
        <p:nvPr/>
      </p:nvGrpSpPr>
      <p:grpSpPr>
        <a:xfrm>
          <a:off x="0" y="0"/>
          <a:ext cx="0" cy="0"/>
          <a:chOff x="0" y="0"/>
          <a:chExt cx="0" cy="0"/>
        </a:xfrm>
      </p:grpSpPr>
      <p:sp>
        <p:nvSpPr>
          <p:cNvPr id="127" name="Google Shape;127;p4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8" name="Google Shape;128;p46"/>
          <p:cNvSpPr txBox="1"/>
          <p:nvPr>
            <p:ph idx="1" type="body"/>
          </p:nvPr>
        </p:nvSpPr>
        <p:spPr>
          <a:xfrm>
            <a:off x="5183188" y="987429"/>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129" name="Google Shape;129;p4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0" name="Google Shape;130;p46"/>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1" name="Google Shape;131;p4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2" name="Google Shape;132;p46"/>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Рисунок с подписью" type="picTx">
  <p:cSld name="PICTURE_WITH_CAPTION_TEXT">
    <p:spTree>
      <p:nvGrpSpPr>
        <p:cNvPr id="133" name="Shape 133"/>
        <p:cNvGrpSpPr/>
        <p:nvPr/>
      </p:nvGrpSpPr>
      <p:grpSpPr>
        <a:xfrm>
          <a:off x="0" y="0"/>
          <a:ext cx="0" cy="0"/>
          <a:chOff x="0" y="0"/>
          <a:chExt cx="0" cy="0"/>
        </a:xfrm>
      </p:grpSpPr>
      <p:sp>
        <p:nvSpPr>
          <p:cNvPr id="134" name="Google Shape;134;p4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5" name="Google Shape;135;p47"/>
          <p:cNvSpPr/>
          <p:nvPr>
            <p:ph idx="2" type="pic"/>
          </p:nvPr>
        </p:nvSpPr>
        <p:spPr>
          <a:xfrm>
            <a:off x="5183188" y="987429"/>
            <a:ext cx="6172200" cy="4873625"/>
          </a:xfrm>
          <a:prstGeom prst="rect">
            <a:avLst/>
          </a:prstGeom>
          <a:noFill/>
          <a:ln>
            <a:noFill/>
          </a:ln>
        </p:spPr>
      </p:sp>
      <p:sp>
        <p:nvSpPr>
          <p:cNvPr id="136" name="Google Shape;136;p4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37" name="Google Shape;137;p47"/>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8" name="Google Shape;138;p4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47"/>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объект" type="obj">
  <p:cSld name="OBJECT">
    <p:spTree>
      <p:nvGrpSpPr>
        <p:cNvPr id="23" name="Shape 23"/>
        <p:cNvGrpSpPr/>
        <p:nvPr/>
      </p:nvGrpSpPr>
      <p:grpSpPr>
        <a:xfrm>
          <a:off x="0" y="0"/>
          <a:ext cx="0" cy="0"/>
          <a:chOff x="0" y="0"/>
          <a:chExt cx="0" cy="0"/>
        </a:xfrm>
      </p:grpSpPr>
      <p:sp>
        <p:nvSpPr>
          <p:cNvPr id="24" name="Google Shape;24;p29"/>
          <p:cNvSpPr txBox="1"/>
          <p:nvPr>
            <p:ph type="title"/>
          </p:nvPr>
        </p:nvSpPr>
        <p:spPr>
          <a:xfrm>
            <a:off x="838200" y="1675967"/>
            <a:ext cx="10515600" cy="75134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5" name="Google Shape;25;p29"/>
          <p:cNvSpPr txBox="1"/>
          <p:nvPr>
            <p:ph idx="1" type="body"/>
          </p:nvPr>
        </p:nvSpPr>
        <p:spPr>
          <a:xfrm>
            <a:off x="838200" y="2427316"/>
            <a:ext cx="10515600" cy="372445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29"/>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7" name="Google Shape;27;p2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29"/>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Заголовок и вертикальный текст" type="vertTx">
  <p:cSld name="VERTICAL_TEXT">
    <p:spTree>
      <p:nvGrpSpPr>
        <p:cNvPr id="140" name="Shape 140"/>
        <p:cNvGrpSpPr/>
        <p:nvPr/>
      </p:nvGrpSpPr>
      <p:grpSpPr>
        <a:xfrm>
          <a:off x="0" y="0"/>
          <a:ext cx="0" cy="0"/>
          <a:chOff x="0" y="0"/>
          <a:chExt cx="0" cy="0"/>
        </a:xfrm>
      </p:grpSpPr>
      <p:sp>
        <p:nvSpPr>
          <p:cNvPr id="141" name="Google Shape;141;p48"/>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2" name="Google Shape;142;p4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3" name="Google Shape;143;p48"/>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4" name="Google Shape;144;p4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48"/>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Вертикальный заголовок и текст" type="vertTitleAndTx">
  <p:cSld name="VERTICAL_TITLE_AND_VERTICAL_TEXT">
    <p:spTree>
      <p:nvGrpSpPr>
        <p:cNvPr id="146" name="Shape 146"/>
        <p:cNvGrpSpPr/>
        <p:nvPr/>
      </p:nvGrpSpPr>
      <p:grpSpPr>
        <a:xfrm>
          <a:off x="0" y="0"/>
          <a:ext cx="0" cy="0"/>
          <a:chOff x="0" y="0"/>
          <a:chExt cx="0" cy="0"/>
        </a:xfrm>
      </p:grpSpPr>
      <p:sp>
        <p:nvSpPr>
          <p:cNvPr id="147" name="Google Shape;147;p49"/>
          <p:cNvSpPr txBox="1"/>
          <p:nvPr>
            <p:ph type="title"/>
          </p:nvPr>
        </p:nvSpPr>
        <p:spPr>
          <a:xfrm rot="5400000">
            <a:off x="7133433"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8" name="Google Shape;148;p49"/>
          <p:cNvSpPr txBox="1"/>
          <p:nvPr>
            <p:ph idx="1" type="body"/>
          </p:nvPr>
        </p:nvSpPr>
        <p:spPr>
          <a:xfrm rot="5400000">
            <a:off x="1799433"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49"/>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0" name="Google Shape;150;p4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49"/>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Рисунок с подписью" type="picTx">
  <p:cSld name="PICTURE_WITH_CAPTION_TEXT">
    <p:spTree>
      <p:nvGrpSpPr>
        <p:cNvPr id="29" name="Shape 29"/>
        <p:cNvGrpSpPr/>
        <p:nvPr/>
      </p:nvGrpSpPr>
      <p:grpSpPr>
        <a:xfrm>
          <a:off x="0" y="0"/>
          <a:ext cx="0" cy="0"/>
          <a:chOff x="0" y="0"/>
          <a:chExt cx="0" cy="0"/>
        </a:xfrm>
      </p:grpSpPr>
      <p:sp>
        <p:nvSpPr>
          <p:cNvPr id="30" name="Google Shape;30;p30"/>
          <p:cNvSpPr txBox="1"/>
          <p:nvPr>
            <p:ph type="title"/>
          </p:nvPr>
        </p:nvSpPr>
        <p:spPr>
          <a:xfrm>
            <a:off x="839788" y="2103365"/>
            <a:ext cx="3932237" cy="831027"/>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3200"/>
              <a:buFont typeface="Georgia"/>
              <a:buNone/>
              <a:defRPr b="0" i="0" sz="32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1" name="Google Shape;31;p30"/>
          <p:cNvSpPr/>
          <p:nvPr>
            <p:ph idx="2" type="pic"/>
          </p:nvPr>
        </p:nvSpPr>
        <p:spPr>
          <a:xfrm>
            <a:off x="5183188" y="2103364"/>
            <a:ext cx="6172200" cy="3757685"/>
          </a:xfrm>
          <a:prstGeom prst="rect">
            <a:avLst/>
          </a:prstGeom>
          <a:noFill/>
          <a:ln>
            <a:noFill/>
          </a:ln>
        </p:spPr>
      </p:sp>
      <p:sp>
        <p:nvSpPr>
          <p:cNvPr id="32" name="Google Shape;32;p30"/>
          <p:cNvSpPr txBox="1"/>
          <p:nvPr>
            <p:ph idx="1" type="body"/>
          </p:nvPr>
        </p:nvSpPr>
        <p:spPr>
          <a:xfrm>
            <a:off x="839788" y="2934392"/>
            <a:ext cx="3932237" cy="293459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3" name="Google Shape;33;p30"/>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3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30"/>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Пустой слайд" type="blank">
  <p:cSld name="BLANK">
    <p:spTree>
      <p:nvGrpSpPr>
        <p:cNvPr id="36" name="Shape 36"/>
        <p:cNvGrpSpPr/>
        <p:nvPr/>
      </p:nvGrpSpPr>
      <p:grpSpPr>
        <a:xfrm>
          <a:off x="0" y="0"/>
          <a:ext cx="0" cy="0"/>
          <a:chOff x="0" y="0"/>
          <a:chExt cx="0" cy="0"/>
        </a:xfrm>
      </p:grpSpPr>
      <p:sp>
        <p:nvSpPr>
          <p:cNvPr id="37" name="Google Shape;37;p31"/>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1"/>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Два объекта" type="twoObj">
  <p:cSld name="TWO_OBJECTS">
    <p:spTree>
      <p:nvGrpSpPr>
        <p:cNvPr id="40" name="Shape 40"/>
        <p:cNvGrpSpPr/>
        <p:nvPr/>
      </p:nvGrpSpPr>
      <p:grpSpPr>
        <a:xfrm>
          <a:off x="0" y="0"/>
          <a:ext cx="0" cy="0"/>
          <a:chOff x="0" y="0"/>
          <a:chExt cx="0" cy="0"/>
        </a:xfrm>
      </p:grpSpPr>
      <p:sp>
        <p:nvSpPr>
          <p:cNvPr id="41" name="Google Shape;41;p32"/>
          <p:cNvSpPr txBox="1"/>
          <p:nvPr>
            <p:ph type="title"/>
          </p:nvPr>
        </p:nvSpPr>
        <p:spPr>
          <a:xfrm>
            <a:off x="838200" y="2051784"/>
            <a:ext cx="10515600" cy="51859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2" name="Google Shape;42;p32"/>
          <p:cNvSpPr txBox="1"/>
          <p:nvPr>
            <p:ph idx="1" type="body"/>
          </p:nvPr>
        </p:nvSpPr>
        <p:spPr>
          <a:xfrm>
            <a:off x="838200" y="2660073"/>
            <a:ext cx="5181600" cy="351689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32"/>
          <p:cNvSpPr txBox="1"/>
          <p:nvPr>
            <p:ph idx="2" type="body"/>
          </p:nvPr>
        </p:nvSpPr>
        <p:spPr>
          <a:xfrm>
            <a:off x="6172200" y="2660073"/>
            <a:ext cx="5181600" cy="351689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2"/>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5" name="Google Shape;45;p3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6" name="Google Shape;46;p32"/>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итульный слайд" type="title">
  <p:cSld name="TITLE">
    <p:spTree>
      <p:nvGrpSpPr>
        <p:cNvPr id="47" name="Shape 47"/>
        <p:cNvGrpSpPr/>
        <p:nvPr/>
      </p:nvGrpSpPr>
      <p:grpSpPr>
        <a:xfrm>
          <a:off x="0" y="0"/>
          <a:ext cx="0" cy="0"/>
          <a:chOff x="0" y="0"/>
          <a:chExt cx="0" cy="0"/>
        </a:xfrm>
      </p:grpSpPr>
      <p:sp>
        <p:nvSpPr>
          <p:cNvPr id="48" name="Google Shape;48;p33"/>
          <p:cNvSpPr txBox="1"/>
          <p:nvPr>
            <p:ph type="ctrTitle"/>
          </p:nvPr>
        </p:nvSpPr>
        <p:spPr>
          <a:xfrm>
            <a:off x="1596044" y="1753985"/>
            <a:ext cx="9071956" cy="1755978"/>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dk1"/>
              </a:buClr>
              <a:buSzPts val="6000"/>
              <a:buFont typeface="Georgia"/>
              <a:buNone/>
              <a:defRPr b="0" i="0" sz="60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9" name="Google Shape;49;p33"/>
          <p:cNvSpPr txBox="1"/>
          <p:nvPr>
            <p:ph idx="1" type="subTitle"/>
          </p:nvPr>
        </p:nvSpPr>
        <p:spPr>
          <a:xfrm>
            <a:off x="1596044" y="3602038"/>
            <a:ext cx="9071956"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Сравнение" type="twoTxTwoObj">
  <p:cSld name="TWO_OBJECTS_WITH_TEXT">
    <p:spTree>
      <p:nvGrpSpPr>
        <p:cNvPr id="50" name="Shape 50"/>
        <p:cNvGrpSpPr/>
        <p:nvPr/>
      </p:nvGrpSpPr>
      <p:grpSpPr>
        <a:xfrm>
          <a:off x="0" y="0"/>
          <a:ext cx="0" cy="0"/>
          <a:chOff x="0" y="0"/>
          <a:chExt cx="0" cy="0"/>
        </a:xfrm>
      </p:grpSpPr>
      <p:sp>
        <p:nvSpPr>
          <p:cNvPr id="51" name="Google Shape;51;p34"/>
          <p:cNvSpPr txBox="1"/>
          <p:nvPr>
            <p:ph type="title"/>
          </p:nvPr>
        </p:nvSpPr>
        <p:spPr>
          <a:xfrm>
            <a:off x="838200" y="1712422"/>
            <a:ext cx="10515600" cy="936489"/>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2" name="Google Shape;52;p34"/>
          <p:cNvSpPr txBox="1"/>
          <p:nvPr>
            <p:ph idx="1" type="body"/>
          </p:nvPr>
        </p:nvSpPr>
        <p:spPr>
          <a:xfrm>
            <a:off x="839789" y="2670641"/>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3" name="Google Shape;53;p34"/>
          <p:cNvSpPr txBox="1"/>
          <p:nvPr>
            <p:ph idx="2" type="body"/>
          </p:nvPr>
        </p:nvSpPr>
        <p:spPr>
          <a:xfrm>
            <a:off x="839789" y="3516283"/>
            <a:ext cx="5157787" cy="267337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34"/>
          <p:cNvSpPr txBox="1"/>
          <p:nvPr>
            <p:ph idx="3" type="body"/>
          </p:nvPr>
        </p:nvSpPr>
        <p:spPr>
          <a:xfrm>
            <a:off x="6172202" y="2670641"/>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5" name="Google Shape;55;p34"/>
          <p:cNvSpPr txBox="1"/>
          <p:nvPr>
            <p:ph idx="4" type="body"/>
          </p:nvPr>
        </p:nvSpPr>
        <p:spPr>
          <a:xfrm>
            <a:off x="6172202" y="3494553"/>
            <a:ext cx="5183188" cy="269511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34"/>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34"/>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Только заголовок" type="titleOnly">
  <p:cSld name="TITLE_ONLY">
    <p:spTree>
      <p:nvGrpSpPr>
        <p:cNvPr id="59" name="Shape 59"/>
        <p:cNvGrpSpPr/>
        <p:nvPr/>
      </p:nvGrpSpPr>
      <p:grpSpPr>
        <a:xfrm>
          <a:off x="0" y="0"/>
          <a:ext cx="0" cy="0"/>
          <a:chOff x="0" y="0"/>
          <a:chExt cx="0" cy="0"/>
        </a:xfrm>
      </p:grpSpPr>
      <p:sp>
        <p:nvSpPr>
          <p:cNvPr id="60" name="Google Shape;60;p35"/>
          <p:cNvSpPr txBox="1"/>
          <p:nvPr>
            <p:ph type="title"/>
          </p:nvPr>
        </p:nvSpPr>
        <p:spPr>
          <a:xfrm>
            <a:off x="838200" y="1778928"/>
            <a:ext cx="10515600" cy="518593"/>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Georgia"/>
              <a:buNone/>
              <a:defRPr b="0" i="0" sz="44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1" name="Google Shape;61;p35"/>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2" name="Google Shape;62;p3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5"/>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Объект с подписью" type="objTx">
  <p:cSld name="OBJECT_WITH_CAPTION_TEXT">
    <p:spTree>
      <p:nvGrpSpPr>
        <p:cNvPr id="64" name="Shape 64"/>
        <p:cNvGrpSpPr/>
        <p:nvPr/>
      </p:nvGrpSpPr>
      <p:grpSpPr>
        <a:xfrm>
          <a:off x="0" y="0"/>
          <a:ext cx="0" cy="0"/>
          <a:chOff x="0" y="0"/>
          <a:chExt cx="0" cy="0"/>
        </a:xfrm>
      </p:grpSpPr>
      <p:sp>
        <p:nvSpPr>
          <p:cNvPr id="65" name="Google Shape;65;p36"/>
          <p:cNvSpPr txBox="1"/>
          <p:nvPr>
            <p:ph type="title"/>
          </p:nvPr>
        </p:nvSpPr>
        <p:spPr>
          <a:xfrm>
            <a:off x="839788" y="1712422"/>
            <a:ext cx="3932237" cy="840278"/>
          </a:xfrm>
          <a:prstGeom prst="rect">
            <a:avLst/>
          </a:prstGeom>
          <a:noFill/>
          <a:ln>
            <a:noFill/>
          </a:ln>
        </p:spPr>
        <p:txBody>
          <a:bodyPr anchorCtr="0" anchor="b" bIns="45700" lIns="91425" spcFirstLastPara="1" rIns="91425" wrap="square" tIns="45700">
            <a:noAutofit/>
          </a:bodyPr>
          <a:lstStyle>
            <a:lvl1pPr lvl="0" marR="0" rtl="0" algn="l">
              <a:lnSpc>
                <a:spcPct val="90000"/>
              </a:lnSpc>
              <a:spcBef>
                <a:spcPts val="0"/>
              </a:spcBef>
              <a:spcAft>
                <a:spcPts val="0"/>
              </a:spcAft>
              <a:buClr>
                <a:schemeClr val="dk1"/>
              </a:buClr>
              <a:buSzPts val="3200"/>
              <a:buFont typeface="Georgia"/>
              <a:buNone/>
              <a:defRPr b="0" i="0" sz="3200" u="none" cap="none" strike="noStrik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6" name="Google Shape;66;p36"/>
          <p:cNvSpPr txBox="1"/>
          <p:nvPr>
            <p:ph idx="1" type="body"/>
          </p:nvPr>
        </p:nvSpPr>
        <p:spPr>
          <a:xfrm>
            <a:off x="5183188" y="1712422"/>
            <a:ext cx="6172200" cy="4148632"/>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7" name="Google Shape;67;p36"/>
          <p:cNvSpPr txBox="1"/>
          <p:nvPr>
            <p:ph idx="2" type="body"/>
          </p:nvPr>
        </p:nvSpPr>
        <p:spPr>
          <a:xfrm>
            <a:off x="839788" y="2552700"/>
            <a:ext cx="3932237" cy="33162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8" name="Google Shape;68;p36"/>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9" name="Google Shape;69;p3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6"/>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4.xml"/><Relationship Id="rId10" Type="http://schemas.openxmlformats.org/officeDocument/2006/relationships/slideLayout" Target="../slideLayouts/slideLayout3.xml"/><Relationship Id="rId13" Type="http://schemas.openxmlformats.org/officeDocument/2006/relationships/slideLayout" Target="../slideLayouts/slideLayout6.xml"/><Relationship Id="rId12" Type="http://schemas.openxmlformats.org/officeDocument/2006/relationships/slideLayout" Target="../slideLayouts/slideLayout5.xml"/><Relationship Id="rId1" Type="http://schemas.openxmlformats.org/officeDocument/2006/relationships/image" Target="../media/image1.jpg"/><Relationship Id="rId2" Type="http://schemas.openxmlformats.org/officeDocument/2006/relationships/image" Target="../media/image5.png"/><Relationship Id="rId3" Type="http://schemas.openxmlformats.org/officeDocument/2006/relationships/image" Target="../media/image3.jpg"/><Relationship Id="rId4" Type="http://schemas.openxmlformats.org/officeDocument/2006/relationships/image" Target="../media/image4.png"/><Relationship Id="rId9" Type="http://schemas.openxmlformats.org/officeDocument/2006/relationships/slideLayout" Target="../slideLayouts/slideLayout2.xml"/><Relationship Id="rId15" Type="http://schemas.openxmlformats.org/officeDocument/2006/relationships/slideLayout" Target="../slideLayouts/slideLayout8.xml"/><Relationship Id="rId14" Type="http://schemas.openxmlformats.org/officeDocument/2006/relationships/slideLayout" Target="../slideLayouts/slideLayout7.xml"/><Relationship Id="rId17" Type="http://schemas.openxmlformats.org/officeDocument/2006/relationships/slideLayout" Target="../slideLayouts/slideLayout10.xml"/><Relationship Id="rId16" Type="http://schemas.openxmlformats.org/officeDocument/2006/relationships/slideLayout" Target="../slideLayouts/slideLayout9.xml"/><Relationship Id="rId5" Type="http://schemas.openxmlformats.org/officeDocument/2006/relationships/image" Target="../media/image8.jpg"/><Relationship Id="rId6" Type="http://schemas.openxmlformats.org/officeDocument/2006/relationships/image" Target="../media/image9.png"/><Relationship Id="rId18" Type="http://schemas.openxmlformats.org/officeDocument/2006/relationships/theme" Target="../theme/theme2.xml"/><Relationship Id="rId7" Type="http://schemas.openxmlformats.org/officeDocument/2006/relationships/image" Target="../media/image2.jpg"/><Relationship Id="rId8"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0.xml"/><Relationship Id="rId10" Type="http://schemas.openxmlformats.org/officeDocument/2006/relationships/slideLayout" Target="../slideLayouts/slideLayout19.xml"/><Relationship Id="rId13" Type="http://schemas.openxmlformats.org/officeDocument/2006/relationships/theme" Target="../theme/theme1.xml"/><Relationship Id="rId12" Type="http://schemas.openxmlformats.org/officeDocument/2006/relationships/slideLayout" Target="../slideLayouts/slideLayout21.xml"/><Relationship Id="rId1" Type="http://schemas.openxmlformats.org/officeDocument/2006/relationships/image" Target="../media/image6.jpg"/><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9" Type="http://schemas.openxmlformats.org/officeDocument/2006/relationships/slideLayout" Target="../slideLayouts/slideLayout18.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27"/>
          <p:cNvSpPr txBox="1"/>
          <p:nvPr>
            <p:ph idx="1" type="body"/>
          </p:nvPr>
        </p:nvSpPr>
        <p:spPr>
          <a:xfrm>
            <a:off x="838200" y="1800436"/>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Georgia"/>
                <a:ea typeface="Georgia"/>
                <a:cs typeface="Georgia"/>
                <a:sym typeface="Georgia"/>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Georgia"/>
                <a:ea typeface="Georgia"/>
                <a:cs typeface="Georgia"/>
                <a:sym typeface="Georgia"/>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Georgia"/>
                <a:ea typeface="Georgia"/>
                <a:cs typeface="Georgia"/>
                <a:sym typeface="Georgia"/>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Georgia"/>
                <a:ea typeface="Georgia"/>
                <a:cs typeface="Georgia"/>
                <a:sym typeface="Georgia"/>
              </a:defRPr>
            </a:lvl9pPr>
          </a:lstStyle>
          <a:p/>
        </p:txBody>
      </p:sp>
      <p:sp>
        <p:nvSpPr>
          <p:cNvPr id="11" name="Google Shape;11;p27"/>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Georgia"/>
                <a:ea typeface="Georgia"/>
                <a:cs typeface="Georgia"/>
                <a:sym typeface="Georgia"/>
              </a:defRPr>
            </a:lvl1pPr>
            <a:lvl2pPr lvl="1"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9pPr>
          </a:lstStyle>
          <a:p/>
        </p:txBody>
      </p:sp>
      <p:sp>
        <p:nvSpPr>
          <p:cNvPr id="12" name="Google Shape;12;p2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Georgia"/>
                <a:ea typeface="Georgia"/>
                <a:cs typeface="Georgia"/>
                <a:sym typeface="Georgia"/>
              </a:defRPr>
            </a:lvl1pPr>
            <a:lvl2pPr lvl="1"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2pPr>
            <a:lvl3pPr lvl="2"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3pPr>
            <a:lvl4pPr lvl="3"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4pPr>
            <a:lvl5pPr lvl="4"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5pPr>
            <a:lvl6pPr lvl="5"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6pPr>
            <a:lvl7pPr lvl="6"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7pPr>
            <a:lvl8pPr lvl="7"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8pPr>
            <a:lvl9pPr lvl="8" marR="0" rtl="0" algn="l">
              <a:spcBef>
                <a:spcPts val="0"/>
              </a:spcBef>
              <a:spcAft>
                <a:spcPts val="0"/>
              </a:spcAft>
              <a:buSzPts val="1400"/>
              <a:buNone/>
              <a:defRPr b="0" i="0" sz="1800" u="none" cap="none" strike="noStrike">
                <a:solidFill>
                  <a:schemeClr val="dk1"/>
                </a:solidFill>
                <a:latin typeface="Georgia"/>
                <a:ea typeface="Georgia"/>
                <a:cs typeface="Georgia"/>
                <a:sym typeface="Georgia"/>
              </a:defRPr>
            </a:lvl9pPr>
          </a:lstStyle>
          <a:p/>
        </p:txBody>
      </p:sp>
      <p:sp>
        <p:nvSpPr>
          <p:cNvPr id="13" name="Google Shape;13;p27"/>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Georgia"/>
                <a:ea typeface="Georgia"/>
                <a:cs typeface="Georgia"/>
                <a:sym typeface="Georgia"/>
              </a:defRPr>
            </a:lvl1pPr>
            <a:lvl2pPr indent="0" lvl="1" marL="0" marR="0" rtl="0" algn="r">
              <a:spcBef>
                <a:spcPts val="0"/>
              </a:spcBef>
              <a:buNone/>
              <a:defRPr b="0" i="0" sz="1200" u="none" cap="none" strike="noStrike">
                <a:solidFill>
                  <a:srgbClr val="888888"/>
                </a:solidFill>
                <a:latin typeface="Georgia"/>
                <a:ea typeface="Georgia"/>
                <a:cs typeface="Georgia"/>
                <a:sym typeface="Georgia"/>
              </a:defRPr>
            </a:lvl2pPr>
            <a:lvl3pPr indent="0" lvl="2" marL="0" marR="0" rtl="0" algn="r">
              <a:spcBef>
                <a:spcPts val="0"/>
              </a:spcBef>
              <a:buNone/>
              <a:defRPr b="0" i="0" sz="1200" u="none" cap="none" strike="noStrike">
                <a:solidFill>
                  <a:srgbClr val="888888"/>
                </a:solidFill>
                <a:latin typeface="Georgia"/>
                <a:ea typeface="Georgia"/>
                <a:cs typeface="Georgia"/>
                <a:sym typeface="Georgia"/>
              </a:defRPr>
            </a:lvl3pPr>
            <a:lvl4pPr indent="0" lvl="3" marL="0" marR="0" rtl="0" algn="r">
              <a:spcBef>
                <a:spcPts val="0"/>
              </a:spcBef>
              <a:buNone/>
              <a:defRPr b="0" i="0" sz="1200" u="none" cap="none" strike="noStrike">
                <a:solidFill>
                  <a:srgbClr val="888888"/>
                </a:solidFill>
                <a:latin typeface="Georgia"/>
                <a:ea typeface="Georgia"/>
                <a:cs typeface="Georgia"/>
                <a:sym typeface="Georgia"/>
              </a:defRPr>
            </a:lvl4pPr>
            <a:lvl5pPr indent="0" lvl="4" marL="0" marR="0" rtl="0" algn="r">
              <a:spcBef>
                <a:spcPts val="0"/>
              </a:spcBef>
              <a:buNone/>
              <a:defRPr b="0" i="0" sz="1200" u="none" cap="none" strike="noStrike">
                <a:solidFill>
                  <a:srgbClr val="888888"/>
                </a:solidFill>
                <a:latin typeface="Georgia"/>
                <a:ea typeface="Georgia"/>
                <a:cs typeface="Georgia"/>
                <a:sym typeface="Georgia"/>
              </a:defRPr>
            </a:lvl5pPr>
            <a:lvl6pPr indent="0" lvl="5" marL="0" marR="0" rtl="0" algn="r">
              <a:spcBef>
                <a:spcPts val="0"/>
              </a:spcBef>
              <a:buNone/>
              <a:defRPr b="0" i="0" sz="1200" u="none" cap="none" strike="noStrike">
                <a:solidFill>
                  <a:srgbClr val="888888"/>
                </a:solidFill>
                <a:latin typeface="Georgia"/>
                <a:ea typeface="Georgia"/>
                <a:cs typeface="Georgia"/>
                <a:sym typeface="Georgia"/>
              </a:defRPr>
            </a:lvl6pPr>
            <a:lvl7pPr indent="0" lvl="6" marL="0" marR="0" rtl="0" algn="r">
              <a:spcBef>
                <a:spcPts val="0"/>
              </a:spcBef>
              <a:buNone/>
              <a:defRPr b="0" i="0" sz="1200" u="none" cap="none" strike="noStrike">
                <a:solidFill>
                  <a:srgbClr val="888888"/>
                </a:solidFill>
                <a:latin typeface="Georgia"/>
                <a:ea typeface="Georgia"/>
                <a:cs typeface="Georgia"/>
                <a:sym typeface="Georgia"/>
              </a:defRPr>
            </a:lvl7pPr>
            <a:lvl8pPr indent="0" lvl="7" marL="0" marR="0" rtl="0" algn="r">
              <a:spcBef>
                <a:spcPts val="0"/>
              </a:spcBef>
              <a:buNone/>
              <a:defRPr b="0" i="0" sz="1200" u="none" cap="none" strike="noStrike">
                <a:solidFill>
                  <a:srgbClr val="888888"/>
                </a:solidFill>
                <a:latin typeface="Georgia"/>
                <a:ea typeface="Georgia"/>
                <a:cs typeface="Georgia"/>
                <a:sym typeface="Georgia"/>
              </a:defRPr>
            </a:lvl8pPr>
            <a:lvl9pPr indent="0" lvl="8" marL="0" marR="0" rtl="0" algn="r">
              <a:spcBef>
                <a:spcPts val="0"/>
              </a:spcBef>
              <a:buNone/>
              <a:defRPr b="0" i="0" sz="1200" u="none" cap="none" strike="noStrike">
                <a:solidFill>
                  <a:srgbClr val="888888"/>
                </a:solidFill>
                <a:latin typeface="Georgia"/>
                <a:ea typeface="Georgia"/>
                <a:cs typeface="Georgia"/>
                <a:sym typeface="Georgia"/>
              </a:defRPr>
            </a:lvl9pPr>
          </a:lstStyle>
          <a:p>
            <a:pPr indent="0" lvl="0" marL="0" rtl="0" algn="r">
              <a:spcBef>
                <a:spcPts val="0"/>
              </a:spcBef>
              <a:spcAft>
                <a:spcPts val="0"/>
              </a:spcAft>
              <a:buNone/>
            </a:pPr>
            <a:r>
              <a:t/>
            </a:r>
            <a:endParaRPr/>
          </a:p>
        </p:txBody>
      </p:sp>
      <p:pic>
        <p:nvPicPr>
          <p:cNvPr id="14" name="Google Shape;14;p27"/>
          <p:cNvPicPr preferRelativeResize="0"/>
          <p:nvPr/>
        </p:nvPicPr>
        <p:blipFill rotWithShape="1">
          <a:blip r:embed="rId2">
            <a:alphaModFix/>
          </a:blip>
          <a:srcRect b="0" l="0" r="0" t="0"/>
          <a:stretch/>
        </p:blipFill>
        <p:spPr>
          <a:xfrm>
            <a:off x="761437" y="118650"/>
            <a:ext cx="1720800" cy="1642185"/>
          </a:xfrm>
          <a:prstGeom prst="rect">
            <a:avLst/>
          </a:prstGeom>
          <a:blipFill rotWithShape="1">
            <a:blip r:embed="rId3">
              <a:alphaModFix amt="0"/>
            </a:blip>
            <a:tile algn="tl" flip="y" tx="0" sx="100000" ty="0" sy="100000"/>
          </a:blipFill>
          <a:ln>
            <a:noFill/>
          </a:ln>
        </p:spPr>
      </p:pic>
      <p:pic>
        <p:nvPicPr>
          <p:cNvPr id="15" name="Google Shape;15;p27"/>
          <p:cNvPicPr preferRelativeResize="0"/>
          <p:nvPr/>
        </p:nvPicPr>
        <p:blipFill rotWithShape="1">
          <a:blip r:embed="rId4">
            <a:alphaModFix/>
          </a:blip>
          <a:srcRect b="0" l="0" r="0" t="0"/>
          <a:stretch/>
        </p:blipFill>
        <p:spPr>
          <a:xfrm>
            <a:off x="5235306" y="79050"/>
            <a:ext cx="1721387" cy="1721386"/>
          </a:xfrm>
          <a:prstGeom prst="rect">
            <a:avLst/>
          </a:prstGeom>
          <a:blipFill rotWithShape="1">
            <a:blip r:embed="rId5">
              <a:alphaModFix amt="0"/>
            </a:blip>
            <a:stretch>
              <a:fillRect b="0" l="0" r="0" t="0"/>
            </a:stretch>
          </a:blipFill>
          <a:ln>
            <a:noFill/>
          </a:ln>
        </p:spPr>
      </p:pic>
      <p:pic>
        <p:nvPicPr>
          <p:cNvPr id="16" name="Google Shape;16;p27"/>
          <p:cNvPicPr preferRelativeResize="0"/>
          <p:nvPr/>
        </p:nvPicPr>
        <p:blipFill rotWithShape="1">
          <a:blip r:embed="rId6">
            <a:alphaModFix/>
          </a:blip>
          <a:srcRect b="0" l="0" r="0" t="0"/>
          <a:stretch/>
        </p:blipFill>
        <p:spPr>
          <a:xfrm>
            <a:off x="9632999" y="259746"/>
            <a:ext cx="1720800" cy="1367622"/>
          </a:xfrm>
          <a:prstGeom prst="rect">
            <a:avLst/>
          </a:prstGeom>
          <a:blipFill rotWithShape="1">
            <a:blip r:embed="rId7">
              <a:alphaModFix amt="0"/>
            </a:blip>
            <a:stretch>
              <a:fillRect b="0" l="0" r="0" t="0"/>
            </a:stretch>
          </a:blipFill>
          <a:ln>
            <a:noFill/>
          </a:ln>
        </p:spPr>
      </p:pic>
    </p:spTree>
  </p:cSld>
  <p:clrMap accent1="accent1" accent2="accent2" accent3="accent3" accent4="accent4" accent5="accent5" accent6="accent6" bg1="lt1" bg2="dk2" tx1="dk1" tx2="lt2" folHlink="folHlink" hlink="hlink"/>
  <p:sldLayoutIdLst>
    <p:sldLayoutId id="2147483649" r:id="rId8"/>
    <p:sldLayoutId id="2147483650" r:id="rId9"/>
    <p:sldLayoutId id="2147483651" r:id="rId10"/>
    <p:sldLayoutId id="2147483652" r:id="rId11"/>
    <p:sldLayoutId id="2147483653" r:id="rId12"/>
    <p:sldLayoutId id="2147483654" r:id="rId13"/>
    <p:sldLayoutId id="2147483655" r:id="rId14"/>
    <p:sldLayoutId id="2147483656" r:id="rId15"/>
    <p:sldLayoutId id="2147483657" r:id="rId16"/>
    <p:sldLayoutId id="2147483658" r:id="rId17"/>
  </p:sldLayoutIdLst>
  <p:transition spd="slow">
    <p:wipe dir="r"/>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77" name="Shape 77"/>
        <p:cNvGrpSpPr/>
        <p:nvPr/>
      </p:nvGrpSpPr>
      <p:grpSpPr>
        <a:xfrm>
          <a:off x="0" y="0"/>
          <a:ext cx="0" cy="0"/>
          <a:chOff x="0" y="0"/>
          <a:chExt cx="0" cy="0"/>
        </a:xfrm>
      </p:grpSpPr>
      <p:sp>
        <p:nvSpPr>
          <p:cNvPr id="78" name="Google Shape;78;p38"/>
          <p:cNvSpPr txBox="1"/>
          <p:nvPr>
            <p:ph type="title"/>
          </p:nvPr>
        </p:nvSpPr>
        <p:spPr>
          <a:xfrm>
            <a:off x="838200" y="365129"/>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9" name="Google Shape;79;p3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0" name="Google Shape;80;p38"/>
          <p:cNvSpPr txBox="1"/>
          <p:nvPr>
            <p:ph idx="10" type="dt"/>
          </p:nvPr>
        </p:nvSpPr>
        <p:spPr>
          <a:xfrm>
            <a:off x="838200" y="6356354"/>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1" name="Google Shape;81;p3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2" name="Google Shape;82;p38"/>
          <p:cNvSpPr txBox="1"/>
          <p:nvPr>
            <p:ph idx="12" type="sldNum"/>
          </p:nvPr>
        </p:nvSpPr>
        <p:spPr>
          <a:xfrm>
            <a:off x="8610600" y="6356354"/>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transition spd="slow">
    <p:wipe dir="r"/>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7.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
          <p:cNvSpPr txBox="1"/>
          <p:nvPr>
            <p:ph type="title"/>
          </p:nvPr>
        </p:nvSpPr>
        <p:spPr>
          <a:xfrm>
            <a:off x="831851" y="2492187"/>
            <a:ext cx="10515600" cy="936813"/>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rgbClr val="A71E3B"/>
              </a:buClr>
              <a:buSzPts val="6000"/>
              <a:buFont typeface="Georgia"/>
              <a:buNone/>
            </a:pPr>
            <a:r>
              <a:rPr lang="en-US">
                <a:solidFill>
                  <a:srgbClr val="A71E3B"/>
                </a:solidFill>
              </a:rPr>
              <a:t>WINE TOUR GUIDING</a:t>
            </a:r>
            <a:endParaRPr/>
          </a:p>
        </p:txBody>
      </p:sp>
      <p:sp>
        <p:nvSpPr>
          <p:cNvPr id="157" name="Google Shape;157;p1"/>
          <p:cNvSpPr txBox="1"/>
          <p:nvPr>
            <p:ph idx="1" type="body"/>
          </p:nvPr>
        </p:nvSpPr>
        <p:spPr>
          <a:xfrm>
            <a:off x="831851" y="4589467"/>
            <a:ext cx="10515600" cy="1500187"/>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rgbClr val="A71E3B"/>
              </a:buClr>
              <a:buSzPts val="2400"/>
              <a:buNone/>
            </a:pPr>
            <a:r>
              <a:rPr b="1" lang="en-US" cap="none">
                <a:solidFill>
                  <a:srgbClr val="A71E3B"/>
                </a:solidFill>
              </a:rPr>
              <a:t>PART Ι</a:t>
            </a:r>
            <a:endParaRPr/>
          </a:p>
          <a:p>
            <a:pPr indent="0" lvl="0" marL="0" rtl="0" algn="ctr">
              <a:lnSpc>
                <a:spcPct val="90000"/>
              </a:lnSpc>
              <a:spcBef>
                <a:spcPts val="1000"/>
              </a:spcBef>
              <a:spcAft>
                <a:spcPts val="0"/>
              </a:spcAft>
              <a:buClr>
                <a:srgbClr val="A71E3B"/>
              </a:buClr>
              <a:buSzPts val="2400"/>
              <a:buNone/>
            </a:pPr>
            <a:r>
              <a:rPr lang="en-US" cap="none">
                <a:solidFill>
                  <a:srgbClr val="A71E3B"/>
                </a:solidFill>
              </a:rPr>
              <a:t>THE DEVELOPMENT OF WINE TOURISM AND WINE ROUTES</a:t>
            </a:r>
            <a:endParaRPr cap="none">
              <a:solidFill>
                <a:srgbClr val="A71E3B"/>
              </a:solidFill>
            </a:endParaRPr>
          </a:p>
        </p:txBody>
      </p:sp>
      <p:pic>
        <p:nvPicPr>
          <p:cNvPr id="158" name="Google Shape;158;p1"/>
          <p:cNvPicPr preferRelativeResize="0"/>
          <p:nvPr/>
        </p:nvPicPr>
        <p:blipFill rotWithShape="1">
          <a:blip r:embed="rId3">
            <a:alphaModFix/>
          </a:blip>
          <a:srcRect b="0" l="0" r="0" t="0"/>
          <a:stretch/>
        </p:blipFill>
        <p:spPr>
          <a:xfrm>
            <a:off x="3078480" y="1575177"/>
            <a:ext cx="6644640" cy="609600"/>
          </a:xfrm>
          <a:prstGeom prst="rect">
            <a:avLst/>
          </a:prstGeom>
          <a:noFill/>
          <a:ln>
            <a:noFill/>
          </a:ln>
        </p:spPr>
      </p:pic>
    </p:spTree>
  </p:cSld>
  <p:clrMapOvr>
    <a:masterClrMapping/>
  </p:clrMapOvr>
  <p:transition spd="slow">
    <p:wipe dir="r"/>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10"/>
          <p:cNvSpPr txBox="1"/>
          <p:nvPr>
            <p:ph idx="1" type="body"/>
          </p:nvPr>
        </p:nvSpPr>
        <p:spPr>
          <a:xfrm>
            <a:off x="4312023" y="2861451"/>
            <a:ext cx="6840069" cy="3270408"/>
          </a:xfrm>
          <a:prstGeom prst="rect">
            <a:avLst/>
          </a:prstGeom>
          <a:noFill/>
          <a:ln>
            <a:noFill/>
          </a:ln>
        </p:spPr>
        <p:txBody>
          <a:bodyPr anchorCtr="0" anchor="ctr" bIns="45700" lIns="91425" spcFirstLastPara="1" rIns="91425" wrap="square" tIns="45700">
            <a:noAutofit/>
          </a:bodyPr>
          <a:lstStyle/>
          <a:p>
            <a:pPr indent="-358775" lvl="0" marL="358775" rtl="0" algn="just">
              <a:lnSpc>
                <a:spcPct val="90000"/>
              </a:lnSpc>
              <a:spcBef>
                <a:spcPts val="0"/>
              </a:spcBef>
              <a:spcAft>
                <a:spcPts val="0"/>
              </a:spcAft>
              <a:buClr>
                <a:srgbClr val="293A97"/>
              </a:buClr>
              <a:buSzPts val="1600"/>
              <a:buNone/>
            </a:pPr>
            <a:r>
              <a:rPr b="1" lang="en-US">
                <a:solidFill>
                  <a:srgbClr val="293A97"/>
                </a:solidFill>
              </a:rPr>
              <a:t>Wine tourism in France </a:t>
            </a:r>
            <a:r>
              <a:rPr lang="en-US"/>
              <a:t>is definitely an attractive activity for both consumers and organizers. The historical conditions of its development have developed in such a way that more and more French winemakers need to face the winemakers of the New World, but still be leaders.</a:t>
            </a:r>
            <a:endParaRPr/>
          </a:p>
          <a:p>
            <a:pPr indent="-358775" lvl="0" marL="358775" rtl="0" algn="just">
              <a:lnSpc>
                <a:spcPct val="90000"/>
              </a:lnSpc>
              <a:spcBef>
                <a:spcPts val="1000"/>
              </a:spcBef>
              <a:spcAft>
                <a:spcPts val="0"/>
              </a:spcAft>
              <a:buClr>
                <a:schemeClr val="dk1"/>
              </a:buClr>
              <a:buSzPts val="1600"/>
              <a:buNone/>
            </a:pPr>
            <a:r>
              <a:rPr lang="en-US"/>
              <a:t>The “</a:t>
            </a:r>
            <a:r>
              <a:rPr b="1" lang="en-US">
                <a:solidFill>
                  <a:srgbClr val="293A97"/>
                </a:solidFill>
              </a:rPr>
              <a:t>French paradox</a:t>
            </a:r>
            <a:r>
              <a:rPr lang="en-US"/>
              <a:t>” made moderate wine consumption effective, proved the quality and sophistication of French gastronomy, and wine locations opened their doors to all visitors (</a:t>
            </a:r>
            <a:r>
              <a:rPr b="1" lang="en-US">
                <a:solidFill>
                  <a:srgbClr val="293A97"/>
                </a:solidFill>
              </a:rPr>
              <a:t>1991</a:t>
            </a:r>
            <a:r>
              <a:rPr lang="en-US"/>
              <a:t>). Thus, at the end of the 20th century, most tasting rooms and wine cellars received visitors and held tastings free of charge, and open locations for wine consumption appeared around the clock.</a:t>
            </a:r>
            <a:endParaRPr/>
          </a:p>
          <a:p>
            <a:pPr indent="-358775" lvl="0" marL="358775" rtl="0" algn="just">
              <a:lnSpc>
                <a:spcPct val="90000"/>
              </a:lnSpc>
              <a:spcBef>
                <a:spcPts val="1000"/>
              </a:spcBef>
              <a:spcAft>
                <a:spcPts val="0"/>
              </a:spcAft>
              <a:buClr>
                <a:schemeClr val="dk1"/>
              </a:buClr>
              <a:buSzPts val="1600"/>
              <a:buNone/>
            </a:pPr>
            <a:r>
              <a:rPr lang="en-US"/>
              <a:t>Winemakers along with wines offered cheese, spirits, and cocktails. They are still offered.</a:t>
            </a:r>
            <a:endParaRPr/>
          </a:p>
        </p:txBody>
      </p:sp>
      <p:sp>
        <p:nvSpPr>
          <p:cNvPr id="234" name="Google Shape;234;p10"/>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35" name="Google Shape;235;p10"/>
          <p:cNvSpPr/>
          <p:nvPr/>
        </p:nvSpPr>
        <p:spPr>
          <a:xfrm>
            <a:off x="1416424" y="2779057"/>
            <a:ext cx="2501153" cy="744072"/>
          </a:xfrm>
          <a:prstGeom prst="wedgeRoundRectCallout">
            <a:avLst>
              <a:gd fmla="val -23428" name="adj1"/>
              <a:gd fmla="val 94104"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https://uk.france.fr/en/theme-wine</a:t>
            </a:r>
            <a:endParaRPr b="0" i="0" sz="1400" u="none" cap="none" strike="noStrike">
              <a:solidFill>
                <a:srgbClr val="2C3EA2"/>
              </a:solidFill>
              <a:latin typeface="Georgia"/>
              <a:ea typeface="Georgia"/>
              <a:cs typeface="Georgia"/>
              <a:sym typeface="Georgia"/>
            </a:endParaRPr>
          </a:p>
        </p:txBody>
      </p:sp>
      <p:sp>
        <p:nvSpPr>
          <p:cNvPr id="236" name="Google Shape;236;p10"/>
          <p:cNvSpPr/>
          <p:nvPr/>
        </p:nvSpPr>
        <p:spPr>
          <a:xfrm>
            <a:off x="9034205" y="2418737"/>
            <a:ext cx="2117887"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French model</a:t>
            </a:r>
            <a:endParaRPr b="1" i="1" sz="1800" u="none" cap="none" strike="noStrike">
              <a:solidFill>
                <a:srgbClr val="A71E3B"/>
              </a:solidFill>
              <a:latin typeface="Georgia"/>
              <a:ea typeface="Georgia"/>
              <a:cs typeface="Georgia"/>
              <a:sym typeface="Georgia"/>
            </a:endParaRPr>
          </a:p>
        </p:txBody>
      </p:sp>
      <p:pic>
        <p:nvPicPr>
          <p:cNvPr id="237" name="Google Shape;237;p10"/>
          <p:cNvPicPr preferRelativeResize="0"/>
          <p:nvPr/>
        </p:nvPicPr>
        <p:blipFill rotWithShape="1">
          <a:blip r:embed="rId3">
            <a:alphaModFix/>
          </a:blip>
          <a:srcRect b="0" l="0" r="0" t="0"/>
          <a:stretch/>
        </p:blipFill>
        <p:spPr>
          <a:xfrm>
            <a:off x="1090802" y="3865040"/>
            <a:ext cx="3139712" cy="2353260"/>
          </a:xfrm>
          <a:prstGeom prst="rect">
            <a:avLst/>
          </a:prstGeom>
          <a:noFill/>
          <a:ln>
            <a:noFill/>
          </a:ln>
        </p:spPr>
      </p:pic>
      <p:sp>
        <p:nvSpPr>
          <p:cNvPr id="238" name="Google Shape;238;p10"/>
          <p:cNvSpPr/>
          <p:nvPr/>
        </p:nvSpPr>
        <p:spPr>
          <a:xfrm>
            <a:off x="1021975" y="1651867"/>
            <a:ext cx="10130117" cy="693488"/>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None/>
            </a:pPr>
            <a:r>
              <a:rPr b="0" i="0" lang="en-US" sz="3000" u="none" cap="none" strike="noStrike">
                <a:solidFill>
                  <a:schemeClr val="lt1"/>
                </a:solidFill>
                <a:latin typeface="Georgia"/>
                <a:ea typeface="Georgia"/>
                <a:cs typeface="Georgia"/>
                <a:sym typeface="Georgia"/>
              </a:rPr>
              <a:t>Successful models of wine tourism development (cont’d) </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0" st="0"/>
                                            </p:txEl>
                                          </p:spTgt>
                                        </p:tgtEl>
                                        <p:attrNameLst>
                                          <p:attrName>style.visibility</p:attrName>
                                        </p:attrNameLst>
                                      </p:cBhvr>
                                      <p:to>
                                        <p:strVal val="visible"/>
                                      </p:to>
                                    </p:set>
                                    <p:animEffect filter="fade" transition="in">
                                      <p:cBhvr>
                                        <p:cTn dur="500"/>
                                        <p:tgtEl>
                                          <p:spTgt spid="23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1" st="1"/>
                                            </p:txEl>
                                          </p:spTgt>
                                        </p:tgtEl>
                                        <p:attrNameLst>
                                          <p:attrName>style.visibility</p:attrName>
                                        </p:attrNameLst>
                                      </p:cBhvr>
                                      <p:to>
                                        <p:strVal val="visible"/>
                                      </p:to>
                                    </p:set>
                                    <p:animEffect filter="fade" transition="in">
                                      <p:cBhvr>
                                        <p:cTn dur="500"/>
                                        <p:tgtEl>
                                          <p:spTgt spid="23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3">
                                            <p:txEl>
                                              <p:pRg end="2" st="2"/>
                                            </p:txEl>
                                          </p:spTgt>
                                        </p:tgtEl>
                                        <p:attrNameLst>
                                          <p:attrName>style.visibility</p:attrName>
                                        </p:attrNameLst>
                                      </p:cBhvr>
                                      <p:to>
                                        <p:strVal val="visible"/>
                                      </p:to>
                                    </p:set>
                                    <p:animEffect filter="fade" transition="in">
                                      <p:cBhvr>
                                        <p:cTn dur="500"/>
                                        <p:tgtEl>
                                          <p:spTgt spid="23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11"/>
          <p:cNvSpPr txBox="1"/>
          <p:nvPr>
            <p:ph idx="1" type="body"/>
          </p:nvPr>
        </p:nvSpPr>
        <p:spPr>
          <a:xfrm>
            <a:off x="1039906" y="2885541"/>
            <a:ext cx="6741459" cy="3184135"/>
          </a:xfrm>
          <a:prstGeom prst="rect">
            <a:avLst/>
          </a:prstGeom>
          <a:noFill/>
          <a:ln>
            <a:noFill/>
          </a:ln>
        </p:spPr>
        <p:txBody>
          <a:bodyPr anchorCtr="0" anchor="ctr" bIns="45700" lIns="91425" spcFirstLastPara="1" rIns="91425" wrap="square" tIns="45700">
            <a:normAutofit lnSpcReduction="10000"/>
          </a:bodyPr>
          <a:lstStyle/>
          <a:p>
            <a:pPr indent="-358775" lvl="0" marL="358775" rtl="0" algn="just">
              <a:lnSpc>
                <a:spcPct val="90000"/>
              </a:lnSpc>
              <a:spcBef>
                <a:spcPts val="0"/>
              </a:spcBef>
              <a:spcAft>
                <a:spcPts val="0"/>
              </a:spcAft>
              <a:buClr>
                <a:schemeClr val="dk1"/>
              </a:buClr>
              <a:buSzPts val="1600"/>
              <a:buNone/>
            </a:pPr>
            <a:r>
              <a:rPr lang="en-US"/>
              <a:t>The aim of building a model for the development of French wine tourism was to make </a:t>
            </a:r>
            <a:r>
              <a:rPr b="1" lang="en-US">
                <a:solidFill>
                  <a:srgbClr val="293A97"/>
                </a:solidFill>
              </a:rPr>
              <a:t>wine, which has a positive effect on human health, accessible to all</a:t>
            </a:r>
            <a:r>
              <a:rPr lang="en-US"/>
              <a:t>.</a:t>
            </a:r>
            <a:endParaRPr/>
          </a:p>
          <a:p>
            <a:pPr indent="-358775" lvl="0" marL="358775" rtl="0" algn="just">
              <a:lnSpc>
                <a:spcPct val="90000"/>
              </a:lnSpc>
              <a:spcBef>
                <a:spcPts val="1000"/>
              </a:spcBef>
              <a:spcAft>
                <a:spcPts val="0"/>
              </a:spcAft>
              <a:buClr>
                <a:schemeClr val="dk1"/>
              </a:buClr>
              <a:buSzPts val="1600"/>
              <a:buNone/>
            </a:pPr>
            <a:r>
              <a:rPr lang="en-US"/>
              <a:t>The study of the most engaging and attractive locations showed that </a:t>
            </a:r>
            <a:r>
              <a:rPr b="1" lang="en-US">
                <a:solidFill>
                  <a:srgbClr val="293A97"/>
                </a:solidFill>
              </a:rPr>
              <a:t>wine can be offered to all tourists</a:t>
            </a:r>
            <a:r>
              <a:rPr lang="en-US"/>
              <a:t>. Revenues from wine consumption were planned as additional, not basic. Revenues from activities related to other types of tourism (for example, cultural and cognitive) increased.</a:t>
            </a:r>
            <a:endParaRPr/>
          </a:p>
          <a:p>
            <a:pPr indent="-358775" lvl="0" marL="358775" rtl="0" algn="just">
              <a:lnSpc>
                <a:spcPct val="90000"/>
              </a:lnSpc>
              <a:spcBef>
                <a:spcPts val="1000"/>
              </a:spcBef>
              <a:spcAft>
                <a:spcPts val="0"/>
              </a:spcAft>
              <a:buClr>
                <a:schemeClr val="dk1"/>
              </a:buClr>
              <a:buSzPts val="1600"/>
              <a:buNone/>
            </a:pPr>
            <a:r>
              <a:rPr lang="en-US"/>
              <a:t>The formation of additional services of other types of tourism has strengthened the economic efficiency of the wine tourism business in France: </a:t>
            </a:r>
            <a:r>
              <a:rPr b="1" lang="en-US">
                <a:solidFill>
                  <a:srgbClr val="293A97"/>
                </a:solidFill>
              </a:rPr>
              <a:t>wine attractions joined art events </a:t>
            </a:r>
            <a:r>
              <a:rPr lang="en-US"/>
              <a:t>(visiting galleries, plein airs), </a:t>
            </a:r>
            <a:r>
              <a:rPr b="1" lang="en-US">
                <a:solidFill>
                  <a:srgbClr val="293A97"/>
                </a:solidFill>
              </a:rPr>
              <a:t>sports</a:t>
            </a:r>
            <a:r>
              <a:rPr lang="en-US"/>
              <a:t> (mountain bike competitions, golf, boating). </a:t>
            </a:r>
            <a:r>
              <a:rPr b="1" lang="en-US">
                <a:solidFill>
                  <a:srgbClr val="293A97"/>
                </a:solidFill>
              </a:rPr>
              <a:t>This combination gave a synergistic effect</a:t>
            </a:r>
            <a:r>
              <a:rPr lang="en-US"/>
              <a:t>.</a:t>
            </a:r>
            <a:endParaRPr/>
          </a:p>
        </p:txBody>
      </p:sp>
      <p:sp>
        <p:nvSpPr>
          <p:cNvPr id="244" name="Google Shape;244;p1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45" name="Google Shape;245;p11"/>
          <p:cNvSpPr/>
          <p:nvPr/>
        </p:nvSpPr>
        <p:spPr>
          <a:xfrm>
            <a:off x="8153401" y="3236259"/>
            <a:ext cx="3025587" cy="745478"/>
          </a:xfrm>
          <a:prstGeom prst="wedgeRoundRectCallout">
            <a:avLst>
              <a:gd fmla="val 28360" name="adj1"/>
              <a:gd fmla="val 160188"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https://uk.france.fr/en/theme-wine</a:t>
            </a:r>
            <a:endParaRPr b="0" i="0" sz="1400" u="none" cap="none" strike="noStrike">
              <a:solidFill>
                <a:srgbClr val="2C3EA2"/>
              </a:solidFill>
              <a:latin typeface="Georgia"/>
              <a:ea typeface="Georgia"/>
              <a:cs typeface="Georgia"/>
              <a:sym typeface="Georgia"/>
            </a:endParaRPr>
          </a:p>
        </p:txBody>
      </p:sp>
      <p:sp>
        <p:nvSpPr>
          <p:cNvPr id="246" name="Google Shape;246;p11"/>
          <p:cNvSpPr/>
          <p:nvPr/>
        </p:nvSpPr>
        <p:spPr>
          <a:xfrm>
            <a:off x="1039906" y="2417219"/>
            <a:ext cx="2117887"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French model</a:t>
            </a:r>
            <a:endParaRPr b="1" i="1" sz="1800" u="none" cap="none" strike="noStrike">
              <a:solidFill>
                <a:srgbClr val="A71E3B"/>
              </a:solidFill>
              <a:latin typeface="Georgia"/>
              <a:ea typeface="Georgia"/>
              <a:cs typeface="Georgia"/>
              <a:sym typeface="Georgia"/>
            </a:endParaRPr>
          </a:p>
        </p:txBody>
      </p:sp>
      <p:pic>
        <p:nvPicPr>
          <p:cNvPr id="247" name="Google Shape;247;p11"/>
          <p:cNvPicPr preferRelativeResize="0"/>
          <p:nvPr/>
        </p:nvPicPr>
        <p:blipFill rotWithShape="1">
          <a:blip r:embed="rId3">
            <a:alphaModFix/>
          </a:blip>
          <a:srcRect b="0" l="0" r="0" t="0"/>
          <a:stretch/>
        </p:blipFill>
        <p:spPr>
          <a:xfrm>
            <a:off x="8153400" y="4361344"/>
            <a:ext cx="2523963" cy="1896020"/>
          </a:xfrm>
          <a:prstGeom prst="rect">
            <a:avLst/>
          </a:prstGeom>
          <a:noFill/>
          <a:ln>
            <a:noFill/>
          </a:ln>
        </p:spPr>
      </p:pic>
      <p:sp>
        <p:nvSpPr>
          <p:cNvPr id="248" name="Google Shape;248;p11"/>
          <p:cNvSpPr/>
          <p:nvPr/>
        </p:nvSpPr>
        <p:spPr>
          <a:xfrm>
            <a:off x="1039906" y="1643356"/>
            <a:ext cx="10139082" cy="693488"/>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None/>
            </a:pPr>
            <a:r>
              <a:rPr b="0" i="0" lang="en-US" sz="3000" u="none" cap="none" strike="noStrike">
                <a:solidFill>
                  <a:schemeClr val="lt1"/>
                </a:solidFill>
                <a:latin typeface="Georgia"/>
                <a:ea typeface="Georgia"/>
                <a:cs typeface="Georgia"/>
                <a:sym typeface="Georgia"/>
              </a:rPr>
              <a:t>Successful models of wine tourism development (cont’d) </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0" st="0"/>
                                            </p:txEl>
                                          </p:spTgt>
                                        </p:tgtEl>
                                        <p:attrNameLst>
                                          <p:attrName>style.visibility</p:attrName>
                                        </p:attrNameLst>
                                      </p:cBhvr>
                                      <p:to>
                                        <p:strVal val="visible"/>
                                      </p:to>
                                    </p:set>
                                    <p:animEffect filter="fade" transition="in">
                                      <p:cBhvr>
                                        <p:cTn dur="500"/>
                                        <p:tgtEl>
                                          <p:spTgt spid="24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1" st="1"/>
                                            </p:txEl>
                                          </p:spTgt>
                                        </p:tgtEl>
                                        <p:attrNameLst>
                                          <p:attrName>style.visibility</p:attrName>
                                        </p:attrNameLst>
                                      </p:cBhvr>
                                      <p:to>
                                        <p:strVal val="visible"/>
                                      </p:to>
                                    </p:set>
                                    <p:animEffect filter="fade" transition="in">
                                      <p:cBhvr>
                                        <p:cTn dur="500"/>
                                        <p:tgtEl>
                                          <p:spTgt spid="24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3">
                                            <p:txEl>
                                              <p:pRg end="2" st="2"/>
                                            </p:txEl>
                                          </p:spTgt>
                                        </p:tgtEl>
                                        <p:attrNameLst>
                                          <p:attrName>style.visibility</p:attrName>
                                        </p:attrNameLst>
                                      </p:cBhvr>
                                      <p:to>
                                        <p:strVal val="visible"/>
                                      </p:to>
                                    </p:set>
                                    <p:animEffect filter="fade" transition="in">
                                      <p:cBhvr>
                                        <p:cTn dur="500"/>
                                        <p:tgtEl>
                                          <p:spTgt spid="24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12"/>
          <p:cNvSpPr txBox="1"/>
          <p:nvPr>
            <p:ph idx="1" type="body"/>
          </p:nvPr>
        </p:nvSpPr>
        <p:spPr>
          <a:xfrm>
            <a:off x="3635187" y="2995376"/>
            <a:ext cx="7543800" cy="3092300"/>
          </a:xfrm>
          <a:prstGeom prst="rect">
            <a:avLst/>
          </a:prstGeom>
          <a:noFill/>
          <a:ln>
            <a:noFill/>
          </a:ln>
        </p:spPr>
        <p:txBody>
          <a:bodyPr anchorCtr="0" anchor="ctr" bIns="45700" lIns="91425" spcFirstLastPara="1" rIns="91425" wrap="square" tIns="45700">
            <a:noAutofit/>
          </a:bodyPr>
          <a:lstStyle/>
          <a:p>
            <a:pPr indent="-358775" lvl="0" marL="358775" rtl="0" algn="just">
              <a:lnSpc>
                <a:spcPct val="90000"/>
              </a:lnSpc>
              <a:spcBef>
                <a:spcPts val="0"/>
              </a:spcBef>
              <a:spcAft>
                <a:spcPts val="0"/>
              </a:spcAft>
              <a:buClr>
                <a:schemeClr val="dk1"/>
              </a:buClr>
              <a:buSzPts val="1600"/>
              <a:buNone/>
            </a:pPr>
            <a:r>
              <a:rPr lang="en-US"/>
              <a:t>The beginning of the development of </a:t>
            </a:r>
            <a:r>
              <a:rPr b="1" lang="en-US">
                <a:solidFill>
                  <a:srgbClr val="293A97"/>
                </a:solidFill>
              </a:rPr>
              <a:t>Italian wine tourism </a:t>
            </a:r>
            <a:r>
              <a:rPr lang="en-US"/>
              <a:t>was in </a:t>
            </a:r>
            <a:r>
              <a:rPr b="1" lang="en-US">
                <a:solidFill>
                  <a:srgbClr val="293A97"/>
                </a:solidFill>
              </a:rPr>
              <a:t>1993</a:t>
            </a:r>
            <a:r>
              <a:rPr lang="en-US"/>
              <a:t>,when the cellars of wineries were opened for visitors (initially in the amount of </a:t>
            </a:r>
            <a:r>
              <a:rPr b="1" lang="en-US">
                <a:solidFill>
                  <a:srgbClr val="293A97"/>
                </a:solidFill>
              </a:rPr>
              <a:t>20</a:t>
            </a:r>
            <a:r>
              <a:rPr lang="en-US"/>
              <a:t>).</a:t>
            </a:r>
            <a:endParaRPr/>
          </a:p>
          <a:p>
            <a:pPr indent="-358775" lvl="0" marL="358775" rtl="0" algn="just">
              <a:lnSpc>
                <a:spcPct val="90000"/>
              </a:lnSpc>
              <a:spcBef>
                <a:spcPts val="1000"/>
              </a:spcBef>
              <a:spcAft>
                <a:spcPts val="0"/>
              </a:spcAft>
              <a:buClr>
                <a:srgbClr val="293A97"/>
              </a:buClr>
              <a:buSzPts val="1600"/>
              <a:buNone/>
            </a:pPr>
            <a:r>
              <a:rPr b="1" lang="en-US">
                <a:solidFill>
                  <a:srgbClr val="293A97"/>
                </a:solidFill>
              </a:rPr>
              <a:t>The role of associations </a:t>
            </a:r>
            <a:r>
              <a:rPr lang="en-US"/>
              <a:t>in the development of tourism and events (Movimento del Turismo del Vino and Associazione Nazionale Città del Vino) </a:t>
            </a:r>
            <a:r>
              <a:rPr b="1" lang="en-US">
                <a:solidFill>
                  <a:srgbClr val="293A97"/>
                </a:solidFill>
              </a:rPr>
              <a:t>is huge</a:t>
            </a:r>
            <a:r>
              <a:rPr lang="en-US"/>
              <a:t>. Members of the associations opened and began to promote wine tourism services through the publication of joint brochures and printing and electronic materials. Today, Cantine Aperte or Wine Day is supported by </a:t>
            </a:r>
            <a:r>
              <a:rPr b="1" lang="en-US">
                <a:solidFill>
                  <a:srgbClr val="293A97"/>
                </a:solidFill>
              </a:rPr>
              <a:t>1,000 times more enterprises than in 1993</a:t>
            </a:r>
            <a:r>
              <a:rPr lang="en-US"/>
              <a:t>.</a:t>
            </a:r>
            <a:endParaRPr/>
          </a:p>
          <a:p>
            <a:pPr indent="-358775" lvl="0" marL="358775" rtl="0" algn="just">
              <a:lnSpc>
                <a:spcPct val="90000"/>
              </a:lnSpc>
              <a:spcBef>
                <a:spcPts val="1000"/>
              </a:spcBef>
              <a:spcAft>
                <a:spcPts val="0"/>
              </a:spcAft>
              <a:buClr>
                <a:srgbClr val="293A97"/>
              </a:buClr>
              <a:buSzPts val="1600"/>
              <a:buNone/>
            </a:pPr>
            <a:r>
              <a:rPr b="1" lang="en-US">
                <a:solidFill>
                  <a:srgbClr val="293A97"/>
                </a:solidFill>
              </a:rPr>
              <a:t>The model of development of Italian wine tourism is based on wine routes</a:t>
            </a:r>
            <a:r>
              <a:rPr lang="en-US"/>
              <a:t>, the participants of which, with the help of regional representatives of associations, promote communication between stakeholders, and above all teach winemakers to combine production, hospitality and tourism.</a:t>
            </a:r>
            <a:endParaRPr/>
          </a:p>
        </p:txBody>
      </p:sp>
      <p:sp>
        <p:nvSpPr>
          <p:cNvPr id="254" name="Google Shape;254;p1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55" name="Google Shape;255;p12"/>
          <p:cNvSpPr/>
          <p:nvPr/>
        </p:nvSpPr>
        <p:spPr>
          <a:xfrm>
            <a:off x="1057834" y="2850776"/>
            <a:ext cx="2411507" cy="786817"/>
          </a:xfrm>
          <a:prstGeom prst="wedgeRoundRectCallout">
            <a:avLst>
              <a:gd fmla="val -33083" name="adj1"/>
              <a:gd fmla="val 128548"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http://www.movimentoturismovino.it/en/home/</a:t>
            </a:r>
            <a:endParaRPr b="0" i="0" sz="1400" u="none" cap="none" strike="noStrike">
              <a:solidFill>
                <a:srgbClr val="2C3EA2"/>
              </a:solidFill>
              <a:latin typeface="Georgia"/>
              <a:ea typeface="Georgia"/>
              <a:cs typeface="Georgia"/>
              <a:sym typeface="Georgia"/>
            </a:endParaRPr>
          </a:p>
        </p:txBody>
      </p:sp>
      <p:sp>
        <p:nvSpPr>
          <p:cNvPr id="256" name="Google Shape;256;p12"/>
          <p:cNvSpPr/>
          <p:nvPr/>
        </p:nvSpPr>
        <p:spPr>
          <a:xfrm>
            <a:off x="9075526" y="2481444"/>
            <a:ext cx="2103461"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Italian model</a:t>
            </a:r>
            <a:endParaRPr/>
          </a:p>
        </p:txBody>
      </p:sp>
      <p:pic>
        <p:nvPicPr>
          <p:cNvPr id="257" name="Google Shape;257;p12"/>
          <p:cNvPicPr preferRelativeResize="0"/>
          <p:nvPr/>
        </p:nvPicPr>
        <p:blipFill rotWithShape="1">
          <a:blip r:embed="rId3">
            <a:alphaModFix/>
          </a:blip>
          <a:srcRect b="0" l="0" r="0" t="0"/>
          <a:stretch/>
        </p:blipFill>
        <p:spPr>
          <a:xfrm>
            <a:off x="930924" y="4180939"/>
            <a:ext cx="2538417" cy="1906737"/>
          </a:xfrm>
          <a:prstGeom prst="rect">
            <a:avLst/>
          </a:prstGeom>
          <a:noFill/>
          <a:ln>
            <a:noFill/>
          </a:ln>
        </p:spPr>
      </p:pic>
      <p:sp>
        <p:nvSpPr>
          <p:cNvPr id="258" name="Google Shape;258;p12"/>
          <p:cNvSpPr/>
          <p:nvPr/>
        </p:nvSpPr>
        <p:spPr>
          <a:xfrm>
            <a:off x="1057834" y="1643356"/>
            <a:ext cx="10121153" cy="693488"/>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None/>
            </a:pPr>
            <a:r>
              <a:rPr b="0" i="0" lang="en-US" sz="3000" u="none" cap="none" strike="noStrike">
                <a:solidFill>
                  <a:schemeClr val="lt1"/>
                </a:solidFill>
                <a:latin typeface="Georgia"/>
                <a:ea typeface="Georgia"/>
                <a:cs typeface="Georgia"/>
                <a:sym typeface="Georgia"/>
              </a:rPr>
              <a:t>Successful models of wine tourism development (cont’d) </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0" st="0"/>
                                            </p:txEl>
                                          </p:spTgt>
                                        </p:tgtEl>
                                        <p:attrNameLst>
                                          <p:attrName>style.visibility</p:attrName>
                                        </p:attrNameLst>
                                      </p:cBhvr>
                                      <p:to>
                                        <p:strVal val="visible"/>
                                      </p:to>
                                    </p:set>
                                    <p:animEffect filter="fade" transition="in">
                                      <p:cBhvr>
                                        <p:cTn dur="500"/>
                                        <p:tgtEl>
                                          <p:spTgt spid="25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1" st="1"/>
                                            </p:txEl>
                                          </p:spTgt>
                                        </p:tgtEl>
                                        <p:attrNameLst>
                                          <p:attrName>style.visibility</p:attrName>
                                        </p:attrNameLst>
                                      </p:cBhvr>
                                      <p:to>
                                        <p:strVal val="visible"/>
                                      </p:to>
                                    </p:set>
                                    <p:animEffect filter="fade" transition="in">
                                      <p:cBhvr>
                                        <p:cTn dur="500"/>
                                        <p:tgtEl>
                                          <p:spTgt spid="25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3">
                                            <p:txEl>
                                              <p:pRg end="2" st="2"/>
                                            </p:txEl>
                                          </p:spTgt>
                                        </p:tgtEl>
                                        <p:attrNameLst>
                                          <p:attrName>style.visibility</p:attrName>
                                        </p:attrNameLst>
                                      </p:cBhvr>
                                      <p:to>
                                        <p:strVal val="visible"/>
                                      </p:to>
                                    </p:set>
                                    <p:animEffect filter="fade" transition="in">
                                      <p:cBhvr>
                                        <p:cTn dur="500"/>
                                        <p:tgtEl>
                                          <p:spTgt spid="25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13"/>
          <p:cNvSpPr txBox="1"/>
          <p:nvPr>
            <p:ph idx="1" type="body"/>
          </p:nvPr>
        </p:nvSpPr>
        <p:spPr>
          <a:xfrm>
            <a:off x="1030940" y="2873965"/>
            <a:ext cx="6831104" cy="3030884"/>
          </a:xfrm>
          <a:prstGeom prst="rect">
            <a:avLst/>
          </a:prstGeom>
          <a:noFill/>
          <a:ln>
            <a:noFill/>
          </a:ln>
        </p:spPr>
        <p:txBody>
          <a:bodyPr anchorCtr="0" anchor="ctr" bIns="45700" lIns="91425" spcFirstLastPara="1" rIns="91425" wrap="square" tIns="45700">
            <a:normAutofit/>
          </a:bodyPr>
          <a:lstStyle/>
          <a:p>
            <a:pPr indent="-358775" lvl="0" marL="358775" rtl="0" algn="just">
              <a:lnSpc>
                <a:spcPct val="107000"/>
              </a:lnSpc>
              <a:spcBef>
                <a:spcPts val="0"/>
              </a:spcBef>
              <a:spcAft>
                <a:spcPts val="0"/>
              </a:spcAft>
              <a:buClr>
                <a:srgbClr val="293A97"/>
              </a:buClr>
              <a:buSzPts val="1600"/>
              <a:buNone/>
            </a:pPr>
            <a:r>
              <a:rPr b="1" lang="en-US">
                <a:solidFill>
                  <a:srgbClr val="293A97"/>
                </a:solidFill>
                <a:latin typeface="Georgia"/>
                <a:ea typeface="Georgia"/>
                <a:cs typeface="Georgia"/>
                <a:sym typeface="Georgia"/>
              </a:rPr>
              <a:t>Historic buildings have been renovated. Some locations have strengthened their identity</a:t>
            </a:r>
            <a:r>
              <a:rPr lang="en-US">
                <a:latin typeface="Georgia"/>
                <a:ea typeface="Georgia"/>
                <a:cs typeface="Georgia"/>
                <a:sym typeface="Georgia"/>
              </a:rPr>
              <a:t>. Producers began to emphasize in meetings with visitors and in promotions the importance of historical conditions of formation of locations, to promote ancient methods of winemaking, to emphasize the “</a:t>
            </a:r>
            <a:r>
              <a:rPr b="1" lang="en-US">
                <a:solidFill>
                  <a:srgbClr val="293A97"/>
                </a:solidFill>
                <a:latin typeface="Georgia"/>
                <a:ea typeface="Georgia"/>
                <a:cs typeface="Georgia"/>
                <a:sym typeface="Georgia"/>
              </a:rPr>
              <a:t>strong identity</a:t>
            </a:r>
            <a:r>
              <a:rPr lang="en-US">
                <a:latin typeface="Georgia"/>
                <a:ea typeface="Georgia"/>
                <a:cs typeface="Georgia"/>
                <a:sym typeface="Georgia"/>
              </a:rPr>
              <a:t>” of wineries, the importance of cottage and family production of owners.</a:t>
            </a:r>
            <a:endParaRPr sz="1100">
              <a:latin typeface="Calibri"/>
              <a:ea typeface="Calibri"/>
              <a:cs typeface="Calibri"/>
              <a:sym typeface="Calibri"/>
            </a:endParaRPr>
          </a:p>
          <a:p>
            <a:pPr indent="-358775" lvl="0" marL="358775" rtl="0" algn="just">
              <a:lnSpc>
                <a:spcPct val="107000"/>
              </a:lnSpc>
              <a:spcBef>
                <a:spcPts val="1800"/>
              </a:spcBef>
              <a:spcAft>
                <a:spcPts val="0"/>
              </a:spcAft>
              <a:buClr>
                <a:srgbClr val="293A97"/>
              </a:buClr>
              <a:buSzPts val="1600"/>
              <a:buNone/>
            </a:pPr>
            <a:r>
              <a:rPr b="1" lang="en-US">
                <a:solidFill>
                  <a:srgbClr val="293A97"/>
                </a:solidFill>
                <a:latin typeface="Georgia"/>
                <a:ea typeface="Georgia"/>
                <a:cs typeface="Georgia"/>
                <a:sym typeface="Georgia"/>
              </a:rPr>
              <a:t>Not wine was placed in the middle of the tourist attraction</a:t>
            </a:r>
            <a:r>
              <a:rPr lang="en-US">
                <a:latin typeface="Georgia"/>
                <a:ea typeface="Georgia"/>
                <a:cs typeface="Georgia"/>
                <a:sym typeface="Georgia"/>
              </a:rPr>
              <a:t>, but everything that was and is </a:t>
            </a:r>
            <a:r>
              <a:rPr b="1" lang="en-US">
                <a:solidFill>
                  <a:srgbClr val="293A97"/>
                </a:solidFill>
                <a:latin typeface="Georgia"/>
                <a:ea typeface="Georgia"/>
                <a:cs typeface="Georgia"/>
                <a:sym typeface="Georgia"/>
              </a:rPr>
              <a:t>around</a:t>
            </a:r>
            <a:r>
              <a:rPr lang="en-US">
                <a:latin typeface="Georgia"/>
                <a:ea typeface="Georgia"/>
                <a:cs typeface="Georgia"/>
                <a:sym typeface="Georgia"/>
              </a:rPr>
              <a:t> its production - the main formula for success was the </a:t>
            </a:r>
            <a:r>
              <a:rPr b="1" lang="en-US">
                <a:solidFill>
                  <a:srgbClr val="293A97"/>
                </a:solidFill>
                <a:latin typeface="Georgia"/>
                <a:ea typeface="Georgia"/>
                <a:cs typeface="Georgia"/>
                <a:sym typeface="Georgia"/>
              </a:rPr>
              <a:t>historical values of the territory</a:t>
            </a:r>
            <a:r>
              <a:rPr lang="en-US" u="sng">
                <a:latin typeface="Georgia"/>
                <a:ea typeface="Georgia"/>
                <a:cs typeface="Georgia"/>
                <a:sym typeface="Georgia"/>
              </a:rPr>
              <a:t>.</a:t>
            </a:r>
            <a:endParaRPr sz="1100">
              <a:latin typeface="Calibri"/>
              <a:ea typeface="Calibri"/>
              <a:cs typeface="Calibri"/>
              <a:sym typeface="Calibri"/>
            </a:endParaRPr>
          </a:p>
        </p:txBody>
      </p:sp>
      <p:sp>
        <p:nvSpPr>
          <p:cNvPr id="264" name="Google Shape;264;p1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265" name="Google Shape;265;p13"/>
          <p:cNvPicPr preferRelativeResize="0"/>
          <p:nvPr/>
        </p:nvPicPr>
        <p:blipFill rotWithShape="1">
          <a:blip r:embed="rId3">
            <a:alphaModFix/>
          </a:blip>
          <a:srcRect b="0" l="0" r="0" t="0"/>
          <a:stretch/>
        </p:blipFill>
        <p:spPr>
          <a:xfrm>
            <a:off x="7862044" y="3142194"/>
            <a:ext cx="3316943" cy="2408810"/>
          </a:xfrm>
          <a:prstGeom prst="rect">
            <a:avLst/>
          </a:prstGeom>
          <a:noFill/>
          <a:ln>
            <a:noFill/>
          </a:ln>
        </p:spPr>
      </p:pic>
      <p:sp>
        <p:nvSpPr>
          <p:cNvPr id="266" name="Google Shape;266;p13"/>
          <p:cNvSpPr/>
          <p:nvPr/>
        </p:nvSpPr>
        <p:spPr>
          <a:xfrm>
            <a:off x="1030940" y="2461825"/>
            <a:ext cx="2103461"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Italian model</a:t>
            </a:r>
            <a:endParaRPr/>
          </a:p>
        </p:txBody>
      </p:sp>
      <p:sp>
        <p:nvSpPr>
          <p:cNvPr id="267" name="Google Shape;267;p13"/>
          <p:cNvSpPr/>
          <p:nvPr/>
        </p:nvSpPr>
        <p:spPr>
          <a:xfrm>
            <a:off x="1030940" y="1643356"/>
            <a:ext cx="10148047" cy="693488"/>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None/>
            </a:pPr>
            <a:r>
              <a:rPr b="0" i="0" lang="en-US" sz="3000" u="none" cap="none" strike="noStrike">
                <a:solidFill>
                  <a:schemeClr val="lt1"/>
                </a:solidFill>
                <a:latin typeface="Georgia"/>
                <a:ea typeface="Georgia"/>
                <a:cs typeface="Georgia"/>
                <a:sym typeface="Georgia"/>
              </a:rPr>
              <a:t>Successful models of wine tourism development (cont’d) </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0" st="0"/>
                                            </p:txEl>
                                          </p:spTgt>
                                        </p:tgtEl>
                                        <p:attrNameLst>
                                          <p:attrName>style.visibility</p:attrName>
                                        </p:attrNameLst>
                                      </p:cBhvr>
                                      <p:to>
                                        <p:strVal val="visible"/>
                                      </p:to>
                                    </p:set>
                                    <p:animEffect filter="fade" transition="in">
                                      <p:cBhvr>
                                        <p:cTn dur="500"/>
                                        <p:tgtEl>
                                          <p:spTgt spid="26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3">
                                            <p:txEl>
                                              <p:pRg end="1" st="1"/>
                                            </p:txEl>
                                          </p:spTgt>
                                        </p:tgtEl>
                                        <p:attrNameLst>
                                          <p:attrName>style.visibility</p:attrName>
                                        </p:attrNameLst>
                                      </p:cBhvr>
                                      <p:to>
                                        <p:strVal val="visible"/>
                                      </p:to>
                                    </p:set>
                                    <p:animEffect filter="fade" transition="in">
                                      <p:cBhvr>
                                        <p:cTn dur="500"/>
                                        <p:tgtEl>
                                          <p:spTgt spid="263">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14"/>
          <p:cNvSpPr txBox="1"/>
          <p:nvPr>
            <p:ph idx="1" type="body"/>
          </p:nvPr>
        </p:nvSpPr>
        <p:spPr>
          <a:xfrm>
            <a:off x="3886200" y="2938573"/>
            <a:ext cx="7292788" cy="3020338"/>
          </a:xfrm>
          <a:prstGeom prst="rect">
            <a:avLst/>
          </a:prstGeom>
          <a:noFill/>
          <a:ln>
            <a:noFill/>
          </a:ln>
        </p:spPr>
        <p:txBody>
          <a:bodyPr anchorCtr="0" anchor="ctr" bIns="45700" lIns="91425" spcFirstLastPara="1" rIns="91425" wrap="square" tIns="45700">
            <a:noAutofit/>
          </a:bodyPr>
          <a:lstStyle/>
          <a:p>
            <a:pPr indent="-358775" lvl="0" marL="358775" rtl="0" algn="just">
              <a:lnSpc>
                <a:spcPct val="90000"/>
              </a:lnSpc>
              <a:spcBef>
                <a:spcPts val="0"/>
              </a:spcBef>
              <a:spcAft>
                <a:spcPts val="0"/>
              </a:spcAft>
              <a:buClr>
                <a:srgbClr val="293A97"/>
              </a:buClr>
              <a:buSzPts val="1600"/>
              <a:buNone/>
            </a:pPr>
            <a:r>
              <a:rPr b="1" lang="en-US">
                <a:solidFill>
                  <a:srgbClr val="293A97"/>
                </a:solidFill>
              </a:rPr>
              <a:t>The development of wine tourism </a:t>
            </a:r>
            <a:r>
              <a:rPr lang="en-US"/>
              <a:t>in many wine-growing countries of the world is associated with the development of wine routes.</a:t>
            </a:r>
            <a:endParaRPr/>
          </a:p>
          <a:p>
            <a:pPr indent="-358775" lvl="0" marL="358775" rtl="0" algn="just">
              <a:lnSpc>
                <a:spcPct val="90000"/>
              </a:lnSpc>
              <a:spcBef>
                <a:spcPts val="1000"/>
              </a:spcBef>
              <a:spcAft>
                <a:spcPts val="0"/>
              </a:spcAft>
              <a:buClr>
                <a:srgbClr val="293A97"/>
              </a:buClr>
              <a:buSzPts val="1600"/>
              <a:buNone/>
            </a:pPr>
            <a:r>
              <a:rPr b="1" lang="en-US">
                <a:solidFill>
                  <a:srgbClr val="293A97"/>
                </a:solidFill>
              </a:rPr>
              <a:t>In Portugal, the development </a:t>
            </a:r>
            <a:r>
              <a:rPr lang="en-US"/>
              <a:t>and implementation of routes is </a:t>
            </a:r>
            <a:r>
              <a:rPr b="1" lang="en-US">
                <a:solidFill>
                  <a:srgbClr val="293A97"/>
                </a:solidFill>
              </a:rPr>
              <a:t>coordinated with the Portuguese National Institute of Tourism</a:t>
            </a:r>
            <a:r>
              <a:rPr lang="en-US"/>
              <a:t>, which is the central government body responsible for the promotion, improvement and sustainability of tourism.</a:t>
            </a:r>
            <a:endParaRPr/>
          </a:p>
          <a:p>
            <a:pPr indent="-358775" lvl="0" marL="358775" rtl="0" algn="just">
              <a:lnSpc>
                <a:spcPct val="90000"/>
              </a:lnSpc>
              <a:spcBef>
                <a:spcPts val="1000"/>
              </a:spcBef>
              <a:spcAft>
                <a:spcPts val="0"/>
              </a:spcAft>
              <a:buClr>
                <a:srgbClr val="293A97"/>
              </a:buClr>
              <a:buSzPts val="1600"/>
              <a:buNone/>
            </a:pPr>
            <a:r>
              <a:rPr b="1" lang="en-US">
                <a:solidFill>
                  <a:srgbClr val="293A97"/>
                </a:solidFill>
              </a:rPr>
              <a:t>The Spanish Institute of Tourism </a:t>
            </a:r>
            <a:r>
              <a:rPr lang="en-US"/>
              <a:t>TURESPAÑA has developed and maintains not only an official website for tourists, but also promotes wine routes, provides tourists with information on travel planning, winemaking, places, tastings and more together with the Spanish Association of Wine Cities (Asociación Española de Ciudades del Vino, ACEVIN).</a:t>
            </a:r>
            <a:endParaRPr/>
          </a:p>
        </p:txBody>
      </p:sp>
      <p:sp>
        <p:nvSpPr>
          <p:cNvPr id="273" name="Google Shape;273;p1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74" name="Google Shape;274;p14"/>
          <p:cNvSpPr/>
          <p:nvPr/>
        </p:nvSpPr>
        <p:spPr>
          <a:xfrm>
            <a:off x="1084730" y="2697660"/>
            <a:ext cx="2537011" cy="657170"/>
          </a:xfrm>
          <a:prstGeom prst="wedgeRoundRectCallout">
            <a:avLst>
              <a:gd fmla="val -9549" name="adj1"/>
              <a:gd fmla="val 81905"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https://www.spain.info/en/</a:t>
            </a:r>
            <a:endParaRPr b="0" i="0" sz="1400" u="none" cap="none" strike="noStrike">
              <a:solidFill>
                <a:srgbClr val="2C3EA2"/>
              </a:solidFill>
              <a:latin typeface="Georgia"/>
              <a:ea typeface="Georgia"/>
              <a:cs typeface="Georgia"/>
              <a:sym typeface="Georgia"/>
            </a:endParaRPr>
          </a:p>
        </p:txBody>
      </p:sp>
      <p:sp>
        <p:nvSpPr>
          <p:cNvPr id="275" name="Google Shape;275;p14"/>
          <p:cNvSpPr/>
          <p:nvPr/>
        </p:nvSpPr>
        <p:spPr>
          <a:xfrm>
            <a:off x="1084729" y="5130597"/>
            <a:ext cx="2537011" cy="828314"/>
          </a:xfrm>
          <a:prstGeom prst="wedgeRoundRectCallout">
            <a:avLst>
              <a:gd fmla="val -6031" name="adj1"/>
              <a:gd fmla="val -67731"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https://wineroutesofspain.com/en/home-en/</a:t>
            </a:r>
            <a:endParaRPr b="0" i="0" sz="1400" u="none" cap="none" strike="noStrike">
              <a:solidFill>
                <a:srgbClr val="2C3EA2"/>
              </a:solidFill>
              <a:latin typeface="Georgia"/>
              <a:ea typeface="Georgia"/>
              <a:cs typeface="Georgia"/>
              <a:sym typeface="Georgia"/>
            </a:endParaRPr>
          </a:p>
        </p:txBody>
      </p:sp>
      <p:sp>
        <p:nvSpPr>
          <p:cNvPr id="276" name="Google Shape;276;p14"/>
          <p:cNvSpPr/>
          <p:nvPr/>
        </p:nvSpPr>
        <p:spPr>
          <a:xfrm>
            <a:off x="6858575" y="2456878"/>
            <a:ext cx="4320413"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Portuguese and Spanish models</a:t>
            </a:r>
            <a:endParaRPr b="1" i="1" sz="1800" u="none" cap="none" strike="noStrike">
              <a:solidFill>
                <a:srgbClr val="A71E3B"/>
              </a:solidFill>
              <a:latin typeface="Georgia"/>
              <a:ea typeface="Georgia"/>
              <a:cs typeface="Georgia"/>
              <a:sym typeface="Georgia"/>
            </a:endParaRPr>
          </a:p>
        </p:txBody>
      </p:sp>
      <p:pic>
        <p:nvPicPr>
          <p:cNvPr id="277" name="Google Shape;277;p14"/>
          <p:cNvPicPr preferRelativeResize="0"/>
          <p:nvPr/>
        </p:nvPicPr>
        <p:blipFill rotWithShape="1">
          <a:blip r:embed="rId3">
            <a:alphaModFix/>
          </a:blip>
          <a:srcRect b="0" l="0" r="0" t="0"/>
          <a:stretch/>
        </p:blipFill>
        <p:spPr>
          <a:xfrm>
            <a:off x="1147690" y="3548097"/>
            <a:ext cx="2106285" cy="1582500"/>
          </a:xfrm>
          <a:prstGeom prst="rect">
            <a:avLst/>
          </a:prstGeom>
          <a:noFill/>
          <a:ln>
            <a:noFill/>
          </a:ln>
        </p:spPr>
      </p:pic>
      <p:sp>
        <p:nvSpPr>
          <p:cNvPr id="278" name="Google Shape;278;p14"/>
          <p:cNvSpPr/>
          <p:nvPr/>
        </p:nvSpPr>
        <p:spPr>
          <a:xfrm>
            <a:off x="1013012" y="1643356"/>
            <a:ext cx="10165976" cy="693488"/>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None/>
            </a:pPr>
            <a:r>
              <a:rPr b="0" i="0" lang="en-US" sz="3000" u="none" cap="none" strike="noStrike">
                <a:solidFill>
                  <a:schemeClr val="lt1"/>
                </a:solidFill>
                <a:latin typeface="Georgia"/>
                <a:ea typeface="Georgia"/>
                <a:cs typeface="Georgia"/>
                <a:sym typeface="Georgia"/>
              </a:rPr>
              <a:t>Successful models of wine tourism development (cont’d) </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2">
                                            <p:txEl>
                                              <p:pRg end="0" st="0"/>
                                            </p:txEl>
                                          </p:spTgt>
                                        </p:tgtEl>
                                        <p:attrNameLst>
                                          <p:attrName>style.visibility</p:attrName>
                                        </p:attrNameLst>
                                      </p:cBhvr>
                                      <p:to>
                                        <p:strVal val="visible"/>
                                      </p:to>
                                    </p:set>
                                    <p:animEffect filter="fade" transition="in">
                                      <p:cBhvr>
                                        <p:cTn dur="500"/>
                                        <p:tgtEl>
                                          <p:spTgt spid="27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2">
                                            <p:txEl>
                                              <p:pRg end="1" st="1"/>
                                            </p:txEl>
                                          </p:spTgt>
                                        </p:tgtEl>
                                        <p:attrNameLst>
                                          <p:attrName>style.visibility</p:attrName>
                                        </p:attrNameLst>
                                      </p:cBhvr>
                                      <p:to>
                                        <p:strVal val="visible"/>
                                      </p:to>
                                    </p:set>
                                    <p:animEffect filter="fade" transition="in">
                                      <p:cBhvr>
                                        <p:cTn dur="500"/>
                                        <p:tgtEl>
                                          <p:spTgt spid="27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2">
                                            <p:txEl>
                                              <p:pRg end="2" st="2"/>
                                            </p:txEl>
                                          </p:spTgt>
                                        </p:tgtEl>
                                        <p:attrNameLst>
                                          <p:attrName>style.visibility</p:attrName>
                                        </p:attrNameLst>
                                      </p:cBhvr>
                                      <p:to>
                                        <p:strVal val="visible"/>
                                      </p:to>
                                    </p:set>
                                    <p:animEffect filter="fade" transition="in">
                                      <p:cBhvr>
                                        <p:cTn dur="500"/>
                                        <p:tgtEl>
                                          <p:spTgt spid="27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7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15"/>
          <p:cNvSpPr txBox="1"/>
          <p:nvPr>
            <p:ph idx="1" type="body"/>
          </p:nvPr>
        </p:nvSpPr>
        <p:spPr>
          <a:xfrm>
            <a:off x="1021976" y="2841810"/>
            <a:ext cx="7347473" cy="3514545"/>
          </a:xfrm>
          <a:prstGeom prst="rect">
            <a:avLst/>
          </a:prstGeom>
          <a:noFill/>
          <a:ln>
            <a:noFill/>
          </a:ln>
        </p:spPr>
        <p:txBody>
          <a:bodyPr anchorCtr="0" anchor="ctr" bIns="45700" lIns="91425" spcFirstLastPara="1" rIns="91425" wrap="square" tIns="45700">
            <a:noAutofit/>
          </a:bodyPr>
          <a:lstStyle/>
          <a:p>
            <a:pPr indent="-358775" lvl="0" marL="358775" rtl="0" algn="just">
              <a:lnSpc>
                <a:spcPct val="107000"/>
              </a:lnSpc>
              <a:spcBef>
                <a:spcPts val="0"/>
              </a:spcBef>
              <a:spcAft>
                <a:spcPts val="0"/>
              </a:spcAft>
              <a:buClr>
                <a:srgbClr val="293A97"/>
              </a:buClr>
              <a:buSzPts val="1600"/>
              <a:buNone/>
            </a:pPr>
            <a:r>
              <a:rPr b="1" lang="en-US">
                <a:solidFill>
                  <a:srgbClr val="293A97"/>
                </a:solidFill>
              </a:rPr>
              <a:t>The history of the development of wine routes dates back to 1935</a:t>
            </a:r>
            <a:r>
              <a:rPr lang="en-US"/>
              <a:t>, when the first route was opened in Germany (Deutsche Weinstraße) as a marketing tool for the sale of wine products. </a:t>
            </a:r>
            <a:r>
              <a:rPr b="1" lang="en-US">
                <a:solidFill>
                  <a:srgbClr val="293A97"/>
                </a:solidFill>
              </a:rPr>
              <a:t>In 1953, the French wine route</a:t>
            </a:r>
            <a:r>
              <a:rPr lang="en-US"/>
              <a:t> (Route des vins d'Alsace) was introduced as an attractive tourist offer, as well as tastings for tourists on various modes of transport.</a:t>
            </a:r>
            <a:endParaRPr/>
          </a:p>
          <a:p>
            <a:pPr indent="-358775" lvl="0" marL="358775" rtl="0" algn="just">
              <a:lnSpc>
                <a:spcPct val="107000"/>
              </a:lnSpc>
              <a:spcBef>
                <a:spcPts val="600"/>
              </a:spcBef>
              <a:spcAft>
                <a:spcPts val="0"/>
              </a:spcAft>
              <a:buClr>
                <a:schemeClr val="dk1"/>
              </a:buClr>
              <a:buSzPts val="1600"/>
              <a:buNone/>
            </a:pPr>
            <a:r>
              <a:rPr lang="en-US"/>
              <a:t>The historical conditions for the development of wine routes of other wine-producing countries of the </a:t>
            </a:r>
            <a:r>
              <a:rPr b="1" lang="en-US">
                <a:solidFill>
                  <a:srgbClr val="293A97"/>
                </a:solidFill>
              </a:rPr>
              <a:t>Old World </a:t>
            </a:r>
            <a:r>
              <a:rPr lang="en-US"/>
              <a:t>are valuable, but the wine-producing countries of the </a:t>
            </a:r>
            <a:r>
              <a:rPr b="1" lang="en-US">
                <a:solidFill>
                  <a:srgbClr val="293A97"/>
                </a:solidFill>
              </a:rPr>
              <a:t>New World </a:t>
            </a:r>
            <a:r>
              <a:rPr lang="en-US"/>
              <a:t>(USA, Chile, Australia, South Africa, etc.) have also chosen the direction of wine tourism through route development.</a:t>
            </a:r>
            <a:endParaRPr/>
          </a:p>
          <a:p>
            <a:pPr indent="-358775" lvl="0" marL="358775" rtl="0" algn="just">
              <a:lnSpc>
                <a:spcPct val="107000"/>
              </a:lnSpc>
              <a:spcBef>
                <a:spcPts val="600"/>
              </a:spcBef>
              <a:spcAft>
                <a:spcPts val="0"/>
              </a:spcAft>
              <a:buClr>
                <a:schemeClr val="dk1"/>
              </a:buClr>
              <a:buSzPts val="1600"/>
              <a:buNone/>
            </a:pPr>
            <a:r>
              <a:rPr lang="en-US"/>
              <a:t>Therefore, today it is impossible to present a trip without </a:t>
            </a:r>
            <a:r>
              <a:rPr b="1" lang="en-US">
                <a:solidFill>
                  <a:srgbClr val="293A97"/>
                </a:solidFill>
              </a:rPr>
              <a:t>special infrastructure and official information with an offer to visits vineyards, cellars, wineries.</a:t>
            </a:r>
            <a:endParaRPr b="1">
              <a:solidFill>
                <a:srgbClr val="293A97"/>
              </a:solidFill>
            </a:endParaRPr>
          </a:p>
        </p:txBody>
      </p:sp>
      <p:sp>
        <p:nvSpPr>
          <p:cNvPr id="284" name="Google Shape;284;p1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85" name="Google Shape;285;p15"/>
          <p:cNvSpPr/>
          <p:nvPr/>
        </p:nvSpPr>
        <p:spPr>
          <a:xfrm>
            <a:off x="8884024" y="2841810"/>
            <a:ext cx="2523439" cy="717177"/>
          </a:xfrm>
          <a:prstGeom prst="wedgeRoundRectCallout">
            <a:avLst>
              <a:gd fmla="val -3620" name="adj1"/>
              <a:gd fmla="val 88382"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b="1" i="0" sz="14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0" i="0" lang="en-US" sz="1400" u="none" cap="none" strike="noStrike">
                <a:solidFill>
                  <a:srgbClr val="293A97"/>
                </a:solidFill>
                <a:latin typeface="Georgia"/>
                <a:ea typeface="Georgia"/>
                <a:cs typeface="Georgia"/>
                <a:sym typeface="Georgia"/>
              </a:rPr>
              <a:t>https://www.mygermancity.com/german-wine-route</a:t>
            </a:r>
            <a:endParaRPr b="1" i="0" sz="1400" u="none" cap="none" strike="noStrike">
              <a:solidFill>
                <a:srgbClr val="293A97"/>
              </a:solidFill>
              <a:latin typeface="Georgia"/>
              <a:ea typeface="Georgia"/>
              <a:cs typeface="Georgia"/>
              <a:sym typeface="Georgia"/>
            </a:endParaRPr>
          </a:p>
        </p:txBody>
      </p:sp>
      <p:sp>
        <p:nvSpPr>
          <p:cNvPr id="286" name="Google Shape;286;p15"/>
          <p:cNvSpPr/>
          <p:nvPr/>
        </p:nvSpPr>
        <p:spPr>
          <a:xfrm>
            <a:off x="8489902" y="5462739"/>
            <a:ext cx="2917561" cy="678085"/>
          </a:xfrm>
          <a:prstGeom prst="wedgeRoundRectCallout">
            <a:avLst>
              <a:gd fmla="val -34403" name="adj1"/>
              <a:gd fmla="val -90910"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https://www.wineroute.alsace</a:t>
            </a:r>
            <a:endParaRPr b="0" i="0" sz="1400" u="none" cap="none" strike="noStrike">
              <a:solidFill>
                <a:srgbClr val="2C3EA2"/>
              </a:solidFill>
              <a:latin typeface="Georgia"/>
              <a:ea typeface="Georgia"/>
              <a:cs typeface="Georgia"/>
              <a:sym typeface="Georgia"/>
            </a:endParaRPr>
          </a:p>
        </p:txBody>
      </p:sp>
      <p:sp>
        <p:nvSpPr>
          <p:cNvPr id="287" name="Google Shape;287;p15"/>
          <p:cNvSpPr/>
          <p:nvPr/>
        </p:nvSpPr>
        <p:spPr>
          <a:xfrm>
            <a:off x="1021976" y="1685365"/>
            <a:ext cx="10385487"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Route”</a:t>
            </a:r>
            <a:endParaRPr b="0" i="0" sz="3600" u="none" cap="none" strike="noStrike">
              <a:solidFill>
                <a:schemeClr val="lt1"/>
              </a:solidFill>
              <a:latin typeface="Georgia"/>
              <a:ea typeface="Georgia"/>
              <a:cs typeface="Georgia"/>
              <a:sym typeface="Georgia"/>
            </a:endParaRPr>
          </a:p>
        </p:txBody>
      </p:sp>
      <p:sp>
        <p:nvSpPr>
          <p:cNvPr id="288" name="Google Shape;288;p15"/>
          <p:cNvSpPr/>
          <p:nvPr/>
        </p:nvSpPr>
        <p:spPr>
          <a:xfrm>
            <a:off x="1021976" y="2365464"/>
            <a:ext cx="8662798"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Concept of creating wine routes (trails, roads) in different countries</a:t>
            </a:r>
            <a:endParaRPr/>
          </a:p>
        </p:txBody>
      </p:sp>
      <p:pic>
        <p:nvPicPr>
          <p:cNvPr id="289" name="Google Shape;289;p15"/>
          <p:cNvPicPr preferRelativeResize="0"/>
          <p:nvPr/>
        </p:nvPicPr>
        <p:blipFill rotWithShape="1">
          <a:blip r:embed="rId3">
            <a:alphaModFix/>
          </a:blip>
          <a:srcRect b="0" l="0" r="0" t="0"/>
          <a:stretch/>
        </p:blipFill>
        <p:spPr>
          <a:xfrm>
            <a:off x="8994185" y="3818310"/>
            <a:ext cx="1908994" cy="1430401"/>
          </a:xfrm>
          <a:prstGeom prst="rect">
            <a:avLst/>
          </a:prstGeom>
          <a:noFill/>
          <a:ln>
            <a:noFill/>
          </a:ln>
        </p:spPr>
      </p:pic>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3">
                                            <p:txEl>
                                              <p:pRg end="0" st="0"/>
                                            </p:txEl>
                                          </p:spTgt>
                                        </p:tgtEl>
                                        <p:attrNameLst>
                                          <p:attrName>style.visibility</p:attrName>
                                        </p:attrNameLst>
                                      </p:cBhvr>
                                      <p:to>
                                        <p:strVal val="visible"/>
                                      </p:to>
                                    </p:set>
                                    <p:animEffect filter="fade" transition="in">
                                      <p:cBhvr>
                                        <p:cTn dur="500"/>
                                        <p:tgtEl>
                                          <p:spTgt spid="28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3">
                                            <p:txEl>
                                              <p:pRg end="1" st="1"/>
                                            </p:txEl>
                                          </p:spTgt>
                                        </p:tgtEl>
                                        <p:attrNameLst>
                                          <p:attrName>style.visibility</p:attrName>
                                        </p:attrNameLst>
                                      </p:cBhvr>
                                      <p:to>
                                        <p:strVal val="visible"/>
                                      </p:to>
                                    </p:set>
                                    <p:animEffect filter="fade" transition="in">
                                      <p:cBhvr>
                                        <p:cTn dur="500"/>
                                        <p:tgtEl>
                                          <p:spTgt spid="28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3">
                                            <p:txEl>
                                              <p:pRg end="2" st="2"/>
                                            </p:txEl>
                                          </p:spTgt>
                                        </p:tgtEl>
                                        <p:attrNameLst>
                                          <p:attrName>style.visibility</p:attrName>
                                        </p:attrNameLst>
                                      </p:cBhvr>
                                      <p:to>
                                        <p:strVal val="visible"/>
                                      </p:to>
                                    </p:set>
                                    <p:animEffect filter="fade" transition="in">
                                      <p:cBhvr>
                                        <p:cTn dur="500"/>
                                        <p:tgtEl>
                                          <p:spTgt spid="28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1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95" name="Google Shape;295;p16"/>
          <p:cNvSpPr/>
          <p:nvPr/>
        </p:nvSpPr>
        <p:spPr>
          <a:xfrm>
            <a:off x="1030941" y="1685365"/>
            <a:ext cx="10165977"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Route” (cont’d)</a:t>
            </a:r>
            <a:endParaRPr b="0" i="0" sz="3600" u="none" cap="none" strike="noStrike">
              <a:solidFill>
                <a:schemeClr val="lt1"/>
              </a:solidFill>
              <a:latin typeface="Georgia"/>
              <a:ea typeface="Georgia"/>
              <a:cs typeface="Georgia"/>
              <a:sym typeface="Georgia"/>
            </a:endParaRPr>
          </a:p>
        </p:txBody>
      </p:sp>
      <p:sp>
        <p:nvSpPr>
          <p:cNvPr id="296" name="Google Shape;296;p16"/>
          <p:cNvSpPr/>
          <p:nvPr/>
        </p:nvSpPr>
        <p:spPr>
          <a:xfrm>
            <a:off x="6401533" y="2827307"/>
            <a:ext cx="4795385" cy="1770698"/>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spAutoFit/>
          </a:bodyPr>
          <a:lstStyle/>
          <a:p>
            <a:pPr indent="0" lvl="0" marL="0" marR="0" rtl="0" algn="ctr">
              <a:spcBef>
                <a:spcPts val="0"/>
              </a:spcBef>
              <a:spcAft>
                <a:spcPts val="0"/>
              </a:spcAft>
              <a:buNone/>
            </a:pPr>
            <a:r>
              <a:rPr b="1" i="0" lang="en-US" sz="1400" u="none" cap="none" strike="noStrike">
                <a:solidFill>
                  <a:srgbClr val="293A97"/>
                </a:solidFill>
                <a:latin typeface="Georgia"/>
                <a:ea typeface="Georgia"/>
                <a:cs typeface="Georgia"/>
                <a:sym typeface="Georgia"/>
              </a:rPr>
              <a:t>TRAIL</a:t>
            </a:r>
            <a:endParaRPr/>
          </a:p>
          <a:p>
            <a:pPr indent="-285750" lvl="0" marL="285750" marR="0" rtl="0" algn="ctr">
              <a:spcBef>
                <a:spcPts val="0"/>
              </a:spcBef>
              <a:spcAft>
                <a:spcPts val="0"/>
              </a:spcAft>
              <a:buClr>
                <a:schemeClr val="dk1"/>
              </a:buClr>
              <a:buSzPts val="1400"/>
              <a:buFont typeface="Noto Sans Symbols"/>
              <a:buChar char="✔"/>
            </a:pPr>
            <a:r>
              <a:rPr b="0" i="0" lang="en-US" sz="1400" u="none" cap="none" strike="noStrike">
                <a:solidFill>
                  <a:schemeClr val="dk1"/>
                </a:solidFill>
                <a:latin typeface="Georgia"/>
                <a:ea typeface="Georgia"/>
                <a:cs typeface="Georgia"/>
                <a:sym typeface="Georgia"/>
              </a:rPr>
              <a:t>A beaten path through the countryside</a:t>
            </a:r>
            <a:endParaRPr/>
          </a:p>
          <a:p>
            <a:pPr indent="0" lvl="0" marL="0" marR="0" rtl="0" algn="ctr">
              <a:spcBef>
                <a:spcPts val="0"/>
              </a:spcBef>
              <a:spcAft>
                <a:spcPts val="0"/>
              </a:spcAft>
              <a:buNone/>
            </a:pPr>
            <a:r>
              <a:rPr b="1" i="0" lang="en-US" sz="1400" u="none" cap="none" strike="noStrike">
                <a:solidFill>
                  <a:srgbClr val="293A97"/>
                </a:solidFill>
                <a:latin typeface="Georgia"/>
                <a:ea typeface="Georgia"/>
                <a:cs typeface="Georgia"/>
                <a:sym typeface="Georgia"/>
              </a:rPr>
              <a:t>WINE TRAIL</a:t>
            </a:r>
            <a:endParaRPr/>
          </a:p>
          <a:p>
            <a:pPr indent="-285750" lvl="0" marL="285750" marR="0" rtl="0" algn="ctr">
              <a:spcBef>
                <a:spcPts val="0"/>
              </a:spcBef>
              <a:spcAft>
                <a:spcPts val="0"/>
              </a:spcAft>
              <a:buClr>
                <a:schemeClr val="dk1"/>
              </a:buClr>
              <a:buSzPts val="1400"/>
              <a:buFont typeface="Noto Sans Symbols"/>
              <a:buChar char="✔"/>
            </a:pPr>
            <a:r>
              <a:rPr b="0" i="0" lang="en-US" sz="1400" u="none" cap="none" strike="noStrike">
                <a:solidFill>
                  <a:schemeClr val="dk1"/>
                </a:solidFill>
                <a:latin typeface="Georgia"/>
                <a:ea typeface="Georgia"/>
                <a:cs typeface="Georgia"/>
                <a:sym typeface="Georgia"/>
              </a:rPr>
              <a:t>Trails are really all about being able to walk easily along a defined path, allowing less experienced outdoors enthusiasts to enjoy the vineyards, landscapes</a:t>
            </a:r>
            <a:endParaRPr b="0" i="0" sz="1400" u="none" cap="none" strike="noStrike">
              <a:solidFill>
                <a:schemeClr val="dk1"/>
              </a:solidFill>
              <a:latin typeface="Georgia"/>
              <a:ea typeface="Georgia"/>
              <a:cs typeface="Georgia"/>
              <a:sym typeface="Georgia"/>
            </a:endParaRPr>
          </a:p>
        </p:txBody>
      </p:sp>
      <p:sp>
        <p:nvSpPr>
          <p:cNvPr id="297" name="Google Shape;297;p16"/>
          <p:cNvSpPr/>
          <p:nvPr/>
        </p:nvSpPr>
        <p:spPr>
          <a:xfrm>
            <a:off x="1030941" y="4759346"/>
            <a:ext cx="10165977" cy="1435667"/>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600" u="none" cap="none" strike="noStrike">
                <a:solidFill>
                  <a:srgbClr val="000000"/>
                </a:solidFill>
                <a:latin typeface="Georgia"/>
                <a:ea typeface="Georgia"/>
                <a:cs typeface="Georgia"/>
                <a:sym typeface="Georgia"/>
              </a:rPr>
              <a:t>The “Wine Trail” and the “Wine Road” are often considered as part of the “Wine Route”.</a:t>
            </a:r>
            <a:endParaRPr b="0" i="0" sz="16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rPr b="0" i="0" lang="en-US" sz="1600" u="none" cap="none" strike="noStrike">
                <a:solidFill>
                  <a:schemeClr val="dk1"/>
                </a:solidFill>
                <a:latin typeface="Georgia"/>
                <a:ea typeface="Georgia"/>
                <a:cs typeface="Georgia"/>
                <a:sym typeface="Georgia"/>
              </a:rPr>
              <a:t> </a:t>
            </a:r>
            <a:endParaRPr/>
          </a:p>
          <a:p>
            <a:pPr indent="0" lvl="0" marL="0" marR="0" rtl="0" algn="ctr">
              <a:spcBef>
                <a:spcPts val="0"/>
              </a:spcBef>
              <a:spcAft>
                <a:spcPts val="0"/>
              </a:spcAft>
              <a:buNone/>
            </a:pPr>
            <a:r>
              <a:rPr b="1" i="0" lang="en-US" sz="1600" u="none" cap="none" strike="noStrike">
                <a:solidFill>
                  <a:srgbClr val="000000"/>
                </a:solidFill>
                <a:latin typeface="Georgia"/>
                <a:ea typeface="Georgia"/>
                <a:cs typeface="Georgia"/>
                <a:sym typeface="Georgia"/>
              </a:rPr>
              <a:t>But the heart of these definitions of the tourism business is the </a:t>
            </a:r>
            <a:r>
              <a:rPr b="1" i="0" lang="en-US" sz="1600" u="none" cap="none" strike="noStrike">
                <a:solidFill>
                  <a:srgbClr val="293A97"/>
                </a:solidFill>
                <a:latin typeface="Georgia"/>
                <a:ea typeface="Georgia"/>
                <a:cs typeface="Georgia"/>
                <a:sym typeface="Georgia"/>
              </a:rPr>
              <a:t>association of wine tourism </a:t>
            </a:r>
            <a:r>
              <a:rPr b="1" i="0" lang="en-US" sz="1600" u="none" cap="none" strike="noStrike">
                <a:solidFill>
                  <a:schemeClr val="dk1"/>
                </a:solidFill>
                <a:latin typeface="Georgia"/>
                <a:ea typeface="Georgia"/>
                <a:cs typeface="Georgia"/>
                <a:sym typeface="Georgia"/>
              </a:rPr>
              <a:t>locations</a:t>
            </a:r>
            <a:r>
              <a:rPr b="1" i="0" lang="en-US" sz="1600" u="none" cap="none" strike="noStrike">
                <a:solidFill>
                  <a:srgbClr val="000000"/>
                </a:solidFill>
                <a:latin typeface="Georgia"/>
                <a:ea typeface="Georgia"/>
                <a:cs typeface="Georgia"/>
                <a:sym typeface="Georgia"/>
              </a:rPr>
              <a:t>, compatible rules for doing business to sell products and provide services to tourists, i.e. </a:t>
            </a:r>
            <a:r>
              <a:rPr b="1" i="0" lang="en-US" sz="1600" u="none" cap="none" strike="noStrike">
                <a:solidFill>
                  <a:srgbClr val="A71E3B"/>
                </a:solidFill>
                <a:latin typeface="Georgia"/>
                <a:ea typeface="Georgia"/>
                <a:cs typeface="Georgia"/>
                <a:sym typeface="Georgia"/>
              </a:rPr>
              <a:t>CONCEPT</a:t>
            </a:r>
            <a:endParaRPr b="1" i="0" sz="1600" u="none" cap="none" strike="noStrike">
              <a:solidFill>
                <a:srgbClr val="A71E3B"/>
              </a:solidFill>
              <a:latin typeface="Georgia"/>
              <a:ea typeface="Georgia"/>
              <a:cs typeface="Georgia"/>
              <a:sym typeface="Georgia"/>
            </a:endParaRPr>
          </a:p>
        </p:txBody>
      </p:sp>
      <p:sp>
        <p:nvSpPr>
          <p:cNvPr id="298" name="Google Shape;298;p16"/>
          <p:cNvSpPr/>
          <p:nvPr/>
        </p:nvSpPr>
        <p:spPr>
          <a:xfrm>
            <a:off x="1030941" y="2827307"/>
            <a:ext cx="4996378" cy="1770698"/>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spAutoFit/>
          </a:bodyPr>
          <a:lstStyle/>
          <a:p>
            <a:pPr indent="0" lvl="0" marL="0" marR="0" rtl="0" algn="ctr">
              <a:spcBef>
                <a:spcPts val="0"/>
              </a:spcBef>
              <a:spcAft>
                <a:spcPts val="0"/>
              </a:spcAft>
              <a:buNone/>
            </a:pPr>
            <a:r>
              <a:rPr b="1" i="0" lang="en-US" sz="1400" u="none" cap="none" strike="noStrike">
                <a:solidFill>
                  <a:srgbClr val="293A97"/>
                </a:solidFill>
                <a:latin typeface="Georgia"/>
                <a:ea typeface="Georgia"/>
                <a:cs typeface="Georgia"/>
                <a:sym typeface="Georgia"/>
              </a:rPr>
              <a:t>ROUTE</a:t>
            </a:r>
            <a:endParaRPr b="0" i="0" sz="1400" u="none" cap="none" strike="noStrike">
              <a:solidFill>
                <a:schemeClr val="dk1"/>
              </a:solidFill>
              <a:latin typeface="Georgia"/>
              <a:ea typeface="Georgia"/>
              <a:cs typeface="Georgia"/>
              <a:sym typeface="Georgia"/>
            </a:endParaRPr>
          </a:p>
          <a:p>
            <a:pPr indent="-285750" lvl="0" marL="285750" marR="0" rtl="0" algn="ctr">
              <a:spcBef>
                <a:spcPts val="0"/>
              </a:spcBef>
              <a:spcAft>
                <a:spcPts val="0"/>
              </a:spcAft>
              <a:buClr>
                <a:schemeClr val="dk1"/>
              </a:buClr>
              <a:buSzPts val="1400"/>
              <a:buFont typeface="Noto Sans Symbols"/>
              <a:buChar char="✔"/>
            </a:pPr>
            <a:r>
              <a:rPr b="0" i="0" lang="en-US" sz="1400" u="none" cap="none" strike="noStrike">
                <a:solidFill>
                  <a:schemeClr val="dk1"/>
                </a:solidFill>
                <a:latin typeface="Georgia"/>
                <a:ea typeface="Georgia"/>
                <a:cs typeface="Georgia"/>
                <a:sym typeface="Georgia"/>
              </a:rPr>
              <a:t>A way or course taken in getting from a starting point to a destination</a:t>
            </a:r>
            <a:endParaRPr/>
          </a:p>
          <a:p>
            <a:pPr indent="0" lvl="0" marL="0" marR="0" rtl="0" algn="ctr">
              <a:spcBef>
                <a:spcPts val="0"/>
              </a:spcBef>
              <a:spcAft>
                <a:spcPts val="0"/>
              </a:spcAft>
              <a:buNone/>
            </a:pPr>
            <a:r>
              <a:rPr b="1" i="0" lang="en-US" sz="1400" u="none" cap="none" strike="noStrike">
                <a:solidFill>
                  <a:srgbClr val="293A97"/>
                </a:solidFill>
                <a:latin typeface="Georgia"/>
                <a:ea typeface="Georgia"/>
                <a:cs typeface="Georgia"/>
                <a:sym typeface="Georgia"/>
              </a:rPr>
              <a:t>WINE ROUTE</a:t>
            </a:r>
            <a:endParaRPr b="0" i="0" sz="1400" u="none" cap="none" strike="noStrike">
              <a:solidFill>
                <a:schemeClr val="dk1"/>
              </a:solidFill>
              <a:latin typeface="Georgia"/>
              <a:ea typeface="Georgia"/>
              <a:cs typeface="Georgia"/>
              <a:sym typeface="Georgia"/>
            </a:endParaRPr>
          </a:p>
          <a:p>
            <a:pPr indent="-285750" lvl="0" marL="285750" marR="0" rtl="0" algn="ctr">
              <a:spcBef>
                <a:spcPts val="0"/>
              </a:spcBef>
              <a:spcAft>
                <a:spcPts val="0"/>
              </a:spcAft>
              <a:buClr>
                <a:schemeClr val="dk1"/>
              </a:buClr>
              <a:buSzPts val="1400"/>
              <a:buFont typeface="Noto Sans Symbols"/>
              <a:buChar char="✔"/>
            </a:pPr>
            <a:r>
              <a:rPr b="0" i="0" lang="en-US" sz="1400" u="none" cap="none" strike="noStrike">
                <a:solidFill>
                  <a:schemeClr val="dk1"/>
                </a:solidFill>
                <a:latin typeface="Georgia"/>
                <a:ea typeface="Georgia"/>
                <a:cs typeface="Georgia"/>
                <a:sym typeface="Georgia"/>
              </a:rPr>
              <a:t>The route is not a clearly marked, one path only method of covering the distance wine location A and wine location B, but more of a recommendation</a:t>
            </a:r>
            <a:endParaRPr b="0" i="0" sz="1400" u="none" cap="none" strike="noStrike">
              <a:solidFill>
                <a:schemeClr val="dk1"/>
              </a:solidFill>
              <a:latin typeface="Georgia"/>
              <a:ea typeface="Georgia"/>
              <a:cs typeface="Georgia"/>
              <a:sym typeface="Georgia"/>
            </a:endParaRPr>
          </a:p>
        </p:txBody>
      </p:sp>
      <p:sp>
        <p:nvSpPr>
          <p:cNvPr id="299" name="Google Shape;299;p16"/>
          <p:cNvSpPr/>
          <p:nvPr/>
        </p:nvSpPr>
        <p:spPr>
          <a:xfrm>
            <a:off x="1030941" y="2377305"/>
            <a:ext cx="8662798"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Concept of creating wine routes (trails, roads) in different countries</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7"/>
                                        </p:tgtEl>
                                        <p:attrNameLst>
                                          <p:attrName>style.visibility</p:attrName>
                                        </p:attrNameLst>
                                      </p:cBhvr>
                                      <p:to>
                                        <p:strVal val="visible"/>
                                      </p:to>
                                    </p:set>
                                    <p:animEffect filter="fade" transition="in">
                                      <p:cBhvr>
                                        <p:cTn dur="500"/>
                                        <p:tgtEl>
                                          <p:spTgt spid="2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8"/>
                                        </p:tgtEl>
                                        <p:attrNameLst>
                                          <p:attrName>style.visibility</p:attrName>
                                        </p:attrNameLst>
                                      </p:cBhvr>
                                      <p:to>
                                        <p:strVal val="visible"/>
                                      </p:to>
                                    </p:set>
                                    <p:animEffect filter="fade" transition="in">
                                      <p:cBhvr>
                                        <p:cTn dur="500"/>
                                        <p:tgtEl>
                                          <p:spTgt spid="2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6"/>
                                        </p:tgtEl>
                                        <p:attrNameLst>
                                          <p:attrName>style.visibility</p:attrName>
                                        </p:attrNameLst>
                                      </p:cBhvr>
                                      <p:to>
                                        <p:strVal val="visible"/>
                                      </p:to>
                                    </p:set>
                                    <p:animEffect filter="fade" transition="in">
                                      <p:cBhvr>
                                        <p:cTn dur="500"/>
                                        <p:tgtEl>
                                          <p:spTgt spid="2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1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05" name="Google Shape;305;p17"/>
          <p:cNvSpPr/>
          <p:nvPr/>
        </p:nvSpPr>
        <p:spPr>
          <a:xfrm>
            <a:off x="7030614" y="3132676"/>
            <a:ext cx="2023006" cy="408623"/>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cap="none" strike="noStrike">
                <a:solidFill>
                  <a:srgbClr val="293A97"/>
                </a:solidFill>
                <a:latin typeface="Georgia"/>
                <a:ea typeface="Georgia"/>
                <a:cs typeface="Georgia"/>
                <a:sym typeface="Georgia"/>
              </a:rPr>
              <a:t>WINE TRAILS</a:t>
            </a:r>
            <a:endParaRPr b="1" i="0" sz="1800" u="none" cap="none" strike="noStrike">
              <a:solidFill>
                <a:srgbClr val="293A97"/>
              </a:solidFill>
              <a:latin typeface="Georgia"/>
              <a:ea typeface="Georgia"/>
              <a:cs typeface="Georgia"/>
              <a:sym typeface="Georgia"/>
            </a:endParaRPr>
          </a:p>
        </p:txBody>
      </p:sp>
      <p:sp>
        <p:nvSpPr>
          <p:cNvPr id="306" name="Google Shape;306;p17"/>
          <p:cNvSpPr/>
          <p:nvPr/>
        </p:nvSpPr>
        <p:spPr>
          <a:xfrm>
            <a:off x="2877367" y="3132676"/>
            <a:ext cx="2115670" cy="408623"/>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cap="none" strike="noStrike">
                <a:solidFill>
                  <a:srgbClr val="293A97"/>
                </a:solidFill>
                <a:latin typeface="Georgia"/>
                <a:ea typeface="Georgia"/>
                <a:cs typeface="Georgia"/>
                <a:sym typeface="Georgia"/>
              </a:rPr>
              <a:t>WINE ROUTES</a:t>
            </a:r>
            <a:endParaRPr b="0" i="0" sz="1800" u="none" cap="none" strike="noStrike">
              <a:solidFill>
                <a:schemeClr val="dk1"/>
              </a:solidFill>
              <a:latin typeface="Georgia"/>
              <a:ea typeface="Georgia"/>
              <a:cs typeface="Georgia"/>
              <a:sym typeface="Georgia"/>
            </a:endParaRPr>
          </a:p>
        </p:txBody>
      </p:sp>
      <p:sp>
        <p:nvSpPr>
          <p:cNvPr id="307" name="Google Shape;307;p17"/>
          <p:cNvSpPr/>
          <p:nvPr/>
        </p:nvSpPr>
        <p:spPr>
          <a:xfrm>
            <a:off x="1030941" y="2737762"/>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293A97"/>
                </a:solidFill>
                <a:latin typeface="Georgia"/>
                <a:ea typeface="Georgia"/>
                <a:cs typeface="Georgia"/>
                <a:sym typeface="Georgia"/>
              </a:rPr>
              <a:t>REAL CASES AND BEST PRACTICES</a:t>
            </a:r>
            <a:endParaRPr b="0" i="0" sz="1800" u="none" cap="none" strike="noStrike">
              <a:solidFill>
                <a:srgbClr val="293A97"/>
              </a:solidFill>
              <a:latin typeface="Georgia"/>
              <a:ea typeface="Georgia"/>
              <a:cs typeface="Georgia"/>
              <a:sym typeface="Georgia"/>
            </a:endParaRPr>
          </a:p>
        </p:txBody>
      </p:sp>
      <p:sp>
        <p:nvSpPr>
          <p:cNvPr id="308" name="Google Shape;308;p17"/>
          <p:cNvSpPr/>
          <p:nvPr/>
        </p:nvSpPr>
        <p:spPr>
          <a:xfrm>
            <a:off x="1102659" y="3299012"/>
            <a:ext cx="1532965" cy="3057341"/>
          </a:xfrm>
          <a:prstGeom prst="wedgeRoundRectCallout">
            <a:avLst>
              <a:gd fmla="val 63275" name="adj1"/>
              <a:gd fmla="val -48009" name="adj2"/>
              <a:gd fmla="val 16667" name="adj3"/>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The Mendrisiotto Wine Route (</a:t>
            </a:r>
            <a:r>
              <a:rPr b="1" i="0" lang="en-US" sz="1200" u="none" cap="none" strike="noStrike">
                <a:solidFill>
                  <a:srgbClr val="A71E3B"/>
                </a:solidFill>
                <a:latin typeface="Georgia"/>
                <a:ea typeface="Georgia"/>
                <a:cs typeface="Georgia"/>
                <a:sym typeface="Georgia"/>
              </a:rPr>
              <a:t>Switzerland</a:t>
            </a:r>
            <a:r>
              <a:rPr b="1" i="0" lang="en-US" sz="1200" u="none" cap="none" strike="noStrike">
                <a:solidFill>
                  <a:schemeClr val="dk1"/>
                </a:solidFill>
                <a:latin typeface="Georgia"/>
                <a:ea typeface="Georgia"/>
                <a:cs typeface="Georgia"/>
                <a:sym typeface="Georgia"/>
              </a:rPr>
              <a:t>)</a:t>
            </a:r>
            <a:endParaRPr/>
          </a:p>
          <a:p>
            <a:pPr indent="0" lvl="0" marL="0" marR="0" rtl="0" algn="ctr">
              <a:spcBef>
                <a:spcPts val="0"/>
              </a:spcBef>
              <a:spcAft>
                <a:spcPts val="0"/>
              </a:spcAft>
              <a:buNone/>
            </a:pPr>
            <a:r>
              <a:rPr b="0" i="0" lang="en-US" sz="1200" u="none" cap="none" strike="noStrike">
                <a:solidFill>
                  <a:schemeClr val="dk1"/>
                </a:solidFill>
                <a:latin typeface="Georgia"/>
                <a:ea typeface="Georgia"/>
                <a:cs typeface="Georgia"/>
                <a:sym typeface="Georgia"/>
              </a:rPr>
              <a:t>A </a:t>
            </a:r>
            <a:r>
              <a:rPr b="1" i="0" lang="en-US" sz="1200" u="none" cap="none" strike="noStrike">
                <a:solidFill>
                  <a:srgbClr val="293A97"/>
                </a:solidFill>
                <a:latin typeface="Georgia"/>
                <a:ea typeface="Georgia"/>
                <a:cs typeface="Georgia"/>
                <a:sym typeface="Georgia"/>
              </a:rPr>
              <a:t>hiking</a:t>
            </a:r>
            <a:r>
              <a:rPr b="0" i="0" lang="en-US" sz="1200" u="none" cap="none" strike="noStrike">
                <a:solidFill>
                  <a:schemeClr val="dk1"/>
                </a:solidFill>
                <a:latin typeface="Georgia"/>
                <a:ea typeface="Georgia"/>
                <a:cs typeface="Georgia"/>
                <a:sym typeface="Georgia"/>
              </a:rPr>
              <a:t> route.</a:t>
            </a:r>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Places to visit</a:t>
            </a:r>
            <a:r>
              <a:rPr b="0" i="0" lang="en-US" sz="1200" u="none" cap="none" strike="noStrike">
                <a:solidFill>
                  <a:schemeClr val="dk1"/>
                </a:solidFill>
                <a:latin typeface="Georgia"/>
                <a:ea typeface="Georgia"/>
                <a:cs typeface="Georgia"/>
                <a:sym typeface="Georgia"/>
              </a:rPr>
              <a:t>: wineries, wine cellars. Tasting are possible.</a:t>
            </a:r>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Duration</a:t>
            </a:r>
            <a:r>
              <a:rPr b="0" i="0" lang="en-US" sz="1200" u="none" cap="none" strike="noStrike">
                <a:solidFill>
                  <a:schemeClr val="dk1"/>
                </a:solidFill>
                <a:latin typeface="Georgia"/>
                <a:ea typeface="Georgia"/>
                <a:cs typeface="Georgia"/>
                <a:sym typeface="Georgia"/>
              </a:rPr>
              <a:t>: 1h30</a:t>
            </a:r>
            <a:endParaRPr/>
          </a:p>
          <a:p>
            <a:pPr indent="0" lvl="0" marL="0" marR="0" rtl="0" algn="ctr">
              <a:spcBef>
                <a:spcPts val="0"/>
              </a:spcBef>
              <a:spcAft>
                <a:spcPts val="0"/>
              </a:spcAft>
              <a:buNone/>
            </a:pPr>
            <a:r>
              <a:rPr b="1" i="0" lang="en-US" sz="1000" u="none" cap="none" strike="noStrike">
                <a:solidFill>
                  <a:srgbClr val="293A97"/>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000" u="none" cap="none" strike="noStrike">
                <a:solidFill>
                  <a:srgbClr val="293A97"/>
                </a:solidFill>
                <a:latin typeface="Georgia"/>
                <a:ea typeface="Georgia"/>
                <a:cs typeface="Georgia"/>
                <a:sym typeface="Georgia"/>
              </a:rPr>
              <a:t>https://www.myswitzerland.com/en-gb/experiences/the-mendrisiotto-wine-route/ </a:t>
            </a:r>
            <a:endParaRPr b="0" i="0" sz="1000" u="none" cap="none" strike="noStrike">
              <a:solidFill>
                <a:srgbClr val="293A97"/>
              </a:solidFill>
              <a:latin typeface="Georgia"/>
              <a:ea typeface="Georgia"/>
              <a:cs typeface="Georgia"/>
              <a:sym typeface="Georgia"/>
            </a:endParaRPr>
          </a:p>
        </p:txBody>
      </p:sp>
      <p:sp>
        <p:nvSpPr>
          <p:cNvPr id="309" name="Google Shape;309;p17"/>
          <p:cNvSpPr/>
          <p:nvPr/>
        </p:nvSpPr>
        <p:spPr>
          <a:xfrm>
            <a:off x="2855260" y="3702404"/>
            <a:ext cx="2998693" cy="2678611"/>
          </a:xfrm>
          <a:prstGeom prst="wedgeRoundRectCallout">
            <a:avLst>
              <a:gd fmla="val -29127" name="adj1"/>
              <a:gd fmla="val -53702" name="adj2"/>
              <a:gd fmla="val 16667" name="adj3"/>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Port and Douro Wine Route (</a:t>
            </a:r>
            <a:r>
              <a:rPr b="1" i="0" lang="en-US" sz="1200" u="none" cap="none" strike="noStrike">
                <a:solidFill>
                  <a:srgbClr val="A71E3B"/>
                </a:solidFill>
                <a:latin typeface="Georgia"/>
                <a:ea typeface="Georgia"/>
                <a:cs typeface="Georgia"/>
                <a:sym typeface="Georgia"/>
              </a:rPr>
              <a:t>Portugal</a:t>
            </a:r>
            <a:r>
              <a:rPr b="1" i="0" lang="en-US" sz="1200" u="none" cap="none" strike="noStrike">
                <a:solidFill>
                  <a:schemeClr val="dk1"/>
                </a:solidFill>
                <a:latin typeface="Georgia"/>
                <a:ea typeface="Georgia"/>
                <a:cs typeface="Georgia"/>
                <a:sym typeface="Georgia"/>
              </a:rPr>
              <a:t>)</a:t>
            </a:r>
            <a:endParaRPr b="1" i="0" sz="12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rPr b="0" i="0" lang="en-US" sz="1200" u="none" cap="none" strike="noStrike">
                <a:solidFill>
                  <a:schemeClr val="dk1"/>
                </a:solidFill>
                <a:latin typeface="Georgia"/>
                <a:ea typeface="Georgia"/>
                <a:cs typeface="Georgia"/>
                <a:sym typeface="Georgia"/>
              </a:rPr>
              <a:t>Travelling </a:t>
            </a:r>
            <a:r>
              <a:rPr b="1" i="0" lang="en-US" sz="1200" u="none" cap="none" strike="noStrike">
                <a:solidFill>
                  <a:srgbClr val="293A97"/>
                </a:solidFill>
                <a:latin typeface="Georgia"/>
                <a:ea typeface="Georgia"/>
                <a:cs typeface="Georgia"/>
                <a:sym typeface="Georgia"/>
              </a:rPr>
              <a:t>by car, train or boat </a:t>
            </a:r>
            <a:r>
              <a:rPr b="0" i="0" lang="en-US" sz="1200" u="none" cap="none" strike="noStrike">
                <a:solidFill>
                  <a:schemeClr val="dk1"/>
                </a:solidFill>
                <a:latin typeface="Georgia"/>
                <a:ea typeface="Georgia"/>
                <a:cs typeface="Georgia"/>
                <a:sym typeface="Georgia"/>
              </a:rPr>
              <a:t>is possible.</a:t>
            </a:r>
            <a:endParaRPr b="0" i="0" sz="12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Places to visit</a:t>
            </a:r>
            <a:r>
              <a:rPr b="0" i="0" lang="en-US" sz="1200" u="none" cap="none" strike="noStrike">
                <a:solidFill>
                  <a:schemeClr val="dk1"/>
                </a:solidFill>
                <a:latin typeface="Georgia"/>
                <a:ea typeface="Georgia"/>
                <a:cs typeface="Georgia"/>
                <a:sym typeface="Georgia"/>
              </a:rPr>
              <a:t>: wineries, estates that produce Douro wine, places, where Port is aged, wine cellars. Participate in the grape harvest, in tastings on wine-producing quintas are possible.</a:t>
            </a:r>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Duration</a:t>
            </a:r>
            <a:r>
              <a:rPr b="0" i="0" lang="en-US" sz="1200" u="none" cap="none" strike="noStrike">
                <a:solidFill>
                  <a:schemeClr val="dk1"/>
                </a:solidFill>
                <a:latin typeface="Georgia"/>
                <a:ea typeface="Georgia"/>
                <a:cs typeface="Georgia"/>
                <a:sym typeface="Georgia"/>
              </a:rPr>
              <a:t>: several days</a:t>
            </a:r>
            <a:endParaRPr/>
          </a:p>
          <a:p>
            <a:pPr indent="0" lvl="0" marL="0" marR="0" rtl="0" algn="ctr">
              <a:spcBef>
                <a:spcPts val="0"/>
              </a:spcBef>
              <a:spcAft>
                <a:spcPts val="0"/>
              </a:spcAft>
              <a:buNone/>
            </a:pPr>
            <a:r>
              <a:rPr b="1" i="0" lang="en-US" sz="1000" u="none" cap="none" strike="noStrike">
                <a:solidFill>
                  <a:srgbClr val="293A97"/>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000" u="none" cap="none" strike="noStrike">
                <a:solidFill>
                  <a:srgbClr val="293A97"/>
                </a:solidFill>
                <a:latin typeface="Georgia"/>
                <a:ea typeface="Georgia"/>
                <a:cs typeface="Georgia"/>
                <a:sym typeface="Georgia"/>
              </a:rPr>
              <a:t>https://www.myswitzerland.com/en-gb/experiences/the-mendrisiotto-wine-route/ </a:t>
            </a:r>
            <a:endParaRPr b="0" i="0" sz="1000" u="none" cap="none" strike="noStrike">
              <a:solidFill>
                <a:srgbClr val="293A97"/>
              </a:solidFill>
              <a:latin typeface="Georgia"/>
              <a:ea typeface="Georgia"/>
              <a:cs typeface="Georgia"/>
              <a:sym typeface="Georgia"/>
            </a:endParaRPr>
          </a:p>
        </p:txBody>
      </p:sp>
      <p:sp>
        <p:nvSpPr>
          <p:cNvPr id="310" name="Google Shape;310;p17"/>
          <p:cNvSpPr/>
          <p:nvPr/>
        </p:nvSpPr>
        <p:spPr>
          <a:xfrm>
            <a:off x="6338780" y="3702404"/>
            <a:ext cx="2859008" cy="2678611"/>
          </a:xfrm>
          <a:prstGeom prst="wedgeRoundRectCallout">
            <a:avLst>
              <a:gd fmla="val 24917" name="adj1"/>
              <a:gd fmla="val -54443" name="adj2"/>
              <a:gd fmla="val 16667" name="adj3"/>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Burgundy Wine Trail (</a:t>
            </a:r>
            <a:r>
              <a:rPr b="1" i="0" lang="en-US" sz="1200" u="none" cap="none" strike="noStrike">
                <a:solidFill>
                  <a:srgbClr val="A71E3B"/>
                </a:solidFill>
                <a:latin typeface="Georgia"/>
                <a:ea typeface="Georgia"/>
                <a:cs typeface="Georgia"/>
                <a:sym typeface="Georgia"/>
              </a:rPr>
              <a:t>France</a:t>
            </a:r>
            <a:r>
              <a:rPr b="1" i="0" lang="en-US" sz="1200" u="none" cap="none" strike="noStrike">
                <a:solidFill>
                  <a:schemeClr val="dk1"/>
                </a:solidFill>
                <a:latin typeface="Georgia"/>
                <a:ea typeface="Georgia"/>
                <a:cs typeface="Georgia"/>
                <a:sym typeface="Georgia"/>
              </a:rPr>
              <a:t>)</a:t>
            </a:r>
            <a:endParaRPr/>
          </a:p>
          <a:p>
            <a:pPr indent="0" lvl="0" marL="0" marR="0" rtl="0" algn="ctr">
              <a:spcBef>
                <a:spcPts val="0"/>
              </a:spcBef>
              <a:spcAft>
                <a:spcPts val="0"/>
              </a:spcAft>
              <a:buNone/>
            </a:pPr>
            <a:r>
              <a:rPr b="0" i="0" lang="en-US" sz="1200" u="none" cap="none" strike="noStrike">
                <a:solidFill>
                  <a:schemeClr val="dk1"/>
                </a:solidFill>
                <a:latin typeface="Georgia"/>
                <a:ea typeface="Georgia"/>
                <a:cs typeface="Georgia"/>
                <a:sym typeface="Georgia"/>
              </a:rPr>
              <a:t>A </a:t>
            </a:r>
            <a:r>
              <a:rPr b="1" i="0" lang="en-US" sz="1200" u="none" cap="none" strike="noStrike">
                <a:solidFill>
                  <a:srgbClr val="293A97"/>
                </a:solidFill>
                <a:latin typeface="Georgia"/>
                <a:ea typeface="Georgia"/>
                <a:cs typeface="Georgia"/>
                <a:sym typeface="Georgia"/>
              </a:rPr>
              <a:t>hiking</a:t>
            </a:r>
            <a:r>
              <a:rPr b="0" i="0" lang="en-US" sz="1200" u="none" cap="none" strike="noStrike">
                <a:solidFill>
                  <a:schemeClr val="dk1"/>
                </a:solidFill>
                <a:latin typeface="Georgia"/>
                <a:ea typeface="Georgia"/>
                <a:cs typeface="Georgia"/>
                <a:sym typeface="Georgia"/>
              </a:rPr>
              <a:t> and wine </a:t>
            </a:r>
            <a:r>
              <a:rPr b="1" i="0" lang="en-US" sz="1200" u="none" cap="none" strike="noStrike">
                <a:solidFill>
                  <a:srgbClr val="293A97"/>
                </a:solidFill>
                <a:latin typeface="Georgia"/>
                <a:ea typeface="Georgia"/>
                <a:cs typeface="Georgia"/>
                <a:sym typeface="Georgia"/>
              </a:rPr>
              <a:t>strolling in the vineyard</a:t>
            </a:r>
            <a:r>
              <a:rPr b="0" i="0" lang="en-US" sz="1200" u="none" cap="none" strike="noStrike">
                <a:solidFill>
                  <a:schemeClr val="dk1"/>
                </a:solidFill>
                <a:latin typeface="Georgia"/>
                <a:ea typeface="Georgia"/>
                <a:cs typeface="Georgia"/>
                <a:sym typeface="Georgia"/>
              </a:rPr>
              <a:t> is possible. Travelling </a:t>
            </a:r>
            <a:r>
              <a:rPr b="1" i="0" lang="en-US" sz="1200" u="none" cap="none" strike="noStrike">
                <a:solidFill>
                  <a:srgbClr val="293A97"/>
                </a:solidFill>
                <a:latin typeface="Georgia"/>
                <a:ea typeface="Georgia"/>
                <a:cs typeface="Georgia"/>
                <a:sym typeface="Georgia"/>
              </a:rPr>
              <a:t>by car </a:t>
            </a:r>
            <a:r>
              <a:rPr b="0" i="0" lang="en-US" sz="1200" u="none" cap="none" strike="noStrike">
                <a:solidFill>
                  <a:schemeClr val="dk1"/>
                </a:solidFill>
                <a:latin typeface="Georgia"/>
                <a:ea typeface="Georgia"/>
                <a:cs typeface="Georgia"/>
                <a:sym typeface="Georgia"/>
              </a:rPr>
              <a:t>is more comfortable.</a:t>
            </a:r>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Places to visit</a:t>
            </a:r>
            <a:r>
              <a:rPr b="0" i="0" lang="en-US" sz="1200" u="none" cap="none" strike="noStrike">
                <a:solidFill>
                  <a:schemeClr val="dk1"/>
                </a:solidFill>
                <a:latin typeface="Georgia"/>
                <a:ea typeface="Georgia"/>
                <a:cs typeface="Georgia"/>
                <a:sym typeface="Georgia"/>
              </a:rPr>
              <a:t>: wineries, wine traders, and the wine-growing estates, chateaus, barrel-making workshops. Tasting of wine and local food (cheese, truffle) is possible.</a:t>
            </a:r>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Duration</a:t>
            </a:r>
            <a:r>
              <a:rPr b="0" i="0" lang="en-US" sz="1200" u="none" cap="none" strike="noStrike">
                <a:solidFill>
                  <a:schemeClr val="dk1"/>
                </a:solidFill>
                <a:latin typeface="Georgia"/>
                <a:ea typeface="Georgia"/>
                <a:cs typeface="Georgia"/>
                <a:sym typeface="Georgia"/>
              </a:rPr>
              <a:t>: 2-3 days</a:t>
            </a:r>
            <a:endParaRPr/>
          </a:p>
          <a:p>
            <a:pPr indent="0" lvl="0" marL="0" marR="0" rtl="0" algn="ctr">
              <a:spcBef>
                <a:spcPts val="0"/>
              </a:spcBef>
              <a:spcAft>
                <a:spcPts val="0"/>
              </a:spcAft>
              <a:buNone/>
            </a:pPr>
            <a:r>
              <a:rPr b="1" i="0" lang="en-US" sz="1000" u="none" cap="none" strike="noStrike">
                <a:solidFill>
                  <a:srgbClr val="293A97"/>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000" u="none" cap="none" strike="noStrike">
                <a:solidFill>
                  <a:srgbClr val="293A97"/>
                </a:solidFill>
                <a:latin typeface="Georgia"/>
                <a:ea typeface="Georgia"/>
                <a:cs typeface="Georgia"/>
                <a:sym typeface="Georgia"/>
              </a:rPr>
              <a:t>https://www.vinotrip.com/en/wine-trails</a:t>
            </a:r>
            <a:endParaRPr b="0" i="0" sz="1000" u="none" cap="none" strike="noStrike">
              <a:solidFill>
                <a:srgbClr val="293A97"/>
              </a:solidFill>
              <a:latin typeface="Georgia"/>
              <a:ea typeface="Georgia"/>
              <a:cs typeface="Georgia"/>
              <a:sym typeface="Georgia"/>
            </a:endParaRPr>
          </a:p>
        </p:txBody>
      </p:sp>
      <p:sp>
        <p:nvSpPr>
          <p:cNvPr id="311" name="Google Shape;311;p17"/>
          <p:cNvSpPr/>
          <p:nvPr/>
        </p:nvSpPr>
        <p:spPr>
          <a:xfrm>
            <a:off x="9538447" y="3299012"/>
            <a:ext cx="1658471" cy="3023241"/>
          </a:xfrm>
          <a:prstGeom prst="wedgeRoundRectCallout">
            <a:avLst>
              <a:gd fmla="val -77659" name="adj1"/>
              <a:gd fmla="val -51261" name="adj2"/>
              <a:gd fmla="val 16667" name="adj3"/>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200" u="none" cap="none" strike="noStrike">
                <a:solidFill>
                  <a:schemeClr val="dk1"/>
                </a:solidFill>
                <a:latin typeface="Georgia"/>
                <a:ea typeface="Georgia"/>
                <a:cs typeface="Georgia"/>
                <a:sym typeface="Georgia"/>
              </a:rPr>
              <a:t>Seneca Lake Wine Trail (</a:t>
            </a:r>
            <a:r>
              <a:rPr b="1" i="0" lang="en-US" sz="1200" u="none" cap="none" strike="noStrike">
                <a:solidFill>
                  <a:srgbClr val="A71E3B"/>
                </a:solidFill>
                <a:latin typeface="Georgia"/>
                <a:ea typeface="Georgia"/>
                <a:cs typeface="Georgia"/>
                <a:sym typeface="Georgia"/>
              </a:rPr>
              <a:t>USA</a:t>
            </a:r>
            <a:r>
              <a:rPr b="1" i="0" lang="en-US" sz="1200" u="none" cap="none" strike="noStrike">
                <a:solidFill>
                  <a:schemeClr val="dk1"/>
                </a:solidFill>
                <a:latin typeface="Georgia"/>
                <a:ea typeface="Georgia"/>
                <a:cs typeface="Georgia"/>
                <a:sym typeface="Georgia"/>
              </a:rPr>
              <a:t>)</a:t>
            </a:r>
            <a:endParaRPr/>
          </a:p>
          <a:p>
            <a:pPr indent="0" lvl="0" marL="0" marR="0" rtl="0" algn="ctr">
              <a:spcBef>
                <a:spcPts val="0"/>
              </a:spcBef>
              <a:spcAft>
                <a:spcPts val="0"/>
              </a:spcAft>
              <a:buNone/>
            </a:pPr>
            <a:r>
              <a:rPr b="0" i="0" lang="en-US" sz="1200" u="none" cap="none" strike="noStrike">
                <a:solidFill>
                  <a:schemeClr val="dk1"/>
                </a:solidFill>
                <a:latin typeface="Georgia"/>
                <a:ea typeface="Georgia"/>
                <a:cs typeface="Georgia"/>
                <a:sym typeface="Georgia"/>
              </a:rPr>
              <a:t>Travelling </a:t>
            </a:r>
            <a:r>
              <a:rPr b="1" i="0" lang="en-US" sz="1200" u="none" cap="none" strike="noStrike">
                <a:solidFill>
                  <a:srgbClr val="293A97"/>
                </a:solidFill>
                <a:latin typeface="Georgia"/>
                <a:ea typeface="Georgia"/>
                <a:cs typeface="Georgia"/>
                <a:sym typeface="Georgia"/>
              </a:rPr>
              <a:t>by car </a:t>
            </a:r>
            <a:r>
              <a:rPr b="0" i="0" lang="en-US" sz="1200" u="none" cap="none" strike="noStrike">
                <a:solidFill>
                  <a:srgbClr val="293A97"/>
                </a:solidFill>
                <a:latin typeface="Georgia"/>
                <a:ea typeface="Georgia"/>
                <a:cs typeface="Georgia"/>
                <a:sym typeface="Georgia"/>
              </a:rPr>
              <a:t>is </a:t>
            </a:r>
            <a:r>
              <a:rPr b="0" i="0" lang="en-US" sz="1200" u="none" cap="none" strike="noStrike">
                <a:solidFill>
                  <a:schemeClr val="dk1"/>
                </a:solidFill>
                <a:latin typeface="Georgia"/>
                <a:ea typeface="Georgia"/>
                <a:cs typeface="Georgia"/>
                <a:sym typeface="Georgia"/>
              </a:rPr>
              <a:t>more comfortable.</a:t>
            </a:r>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Places to visit</a:t>
            </a:r>
            <a:r>
              <a:rPr b="0" i="0" lang="en-US" sz="1200" u="none" cap="none" strike="noStrike">
                <a:solidFill>
                  <a:schemeClr val="dk1"/>
                </a:solidFill>
                <a:latin typeface="Georgia"/>
                <a:ea typeface="Georgia"/>
                <a:cs typeface="Georgia"/>
                <a:sym typeface="Georgia"/>
              </a:rPr>
              <a:t>: wineries, tasting rooms and vineyards.</a:t>
            </a:r>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Duration</a:t>
            </a:r>
            <a:r>
              <a:rPr b="0" i="0" lang="en-US" sz="1200" u="none" cap="none" strike="noStrike">
                <a:solidFill>
                  <a:schemeClr val="dk1"/>
                </a:solidFill>
                <a:latin typeface="Georgia"/>
                <a:ea typeface="Georgia"/>
                <a:cs typeface="Georgia"/>
                <a:sym typeface="Georgia"/>
              </a:rPr>
              <a:t>: several days</a:t>
            </a:r>
            <a:endParaRPr/>
          </a:p>
          <a:p>
            <a:pPr indent="0" lvl="0" marL="0" marR="0" rtl="0" algn="ctr">
              <a:spcBef>
                <a:spcPts val="0"/>
              </a:spcBef>
              <a:spcAft>
                <a:spcPts val="0"/>
              </a:spcAft>
              <a:buNone/>
            </a:pPr>
            <a:r>
              <a:rPr b="1" i="0" lang="en-US" sz="1000" u="none" cap="none" strike="noStrike">
                <a:solidFill>
                  <a:srgbClr val="293A97"/>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000" u="none" cap="none" strike="noStrike">
                <a:solidFill>
                  <a:srgbClr val="293A97"/>
                </a:solidFill>
                <a:latin typeface="Georgia"/>
                <a:ea typeface="Georgia"/>
                <a:cs typeface="Georgia"/>
                <a:sym typeface="Georgia"/>
              </a:rPr>
              <a:t>https://senecalakewine.com/the-trail/</a:t>
            </a:r>
            <a:endParaRPr/>
          </a:p>
          <a:p>
            <a:pPr indent="0" lvl="0" marL="0" marR="0" rtl="0" algn="ctr">
              <a:spcBef>
                <a:spcPts val="0"/>
              </a:spcBef>
              <a:spcAft>
                <a:spcPts val="0"/>
              </a:spcAft>
              <a:buNone/>
            </a:pPr>
            <a:r>
              <a:t/>
            </a:r>
            <a:endParaRPr b="0" i="0" sz="1000" u="none" cap="none" strike="noStrike">
              <a:solidFill>
                <a:srgbClr val="293A97"/>
              </a:solidFill>
              <a:latin typeface="Georgia"/>
              <a:ea typeface="Georgia"/>
              <a:cs typeface="Georgia"/>
              <a:sym typeface="Georgia"/>
            </a:endParaRPr>
          </a:p>
        </p:txBody>
      </p:sp>
      <p:sp>
        <p:nvSpPr>
          <p:cNvPr id="312" name="Google Shape;312;p17"/>
          <p:cNvSpPr/>
          <p:nvPr/>
        </p:nvSpPr>
        <p:spPr>
          <a:xfrm>
            <a:off x="1030941" y="1685365"/>
            <a:ext cx="10165977"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Route” (cont’d)</a:t>
            </a:r>
            <a:endParaRPr b="0" i="0" sz="3600" u="none" cap="none" strike="noStrike">
              <a:solidFill>
                <a:schemeClr val="lt1"/>
              </a:solidFill>
              <a:latin typeface="Georgia"/>
              <a:ea typeface="Georgia"/>
              <a:cs typeface="Georgia"/>
              <a:sym typeface="Georgia"/>
            </a:endParaRPr>
          </a:p>
        </p:txBody>
      </p:sp>
      <p:sp>
        <p:nvSpPr>
          <p:cNvPr id="313" name="Google Shape;313;p17"/>
          <p:cNvSpPr/>
          <p:nvPr/>
        </p:nvSpPr>
        <p:spPr>
          <a:xfrm>
            <a:off x="965296" y="2391991"/>
            <a:ext cx="8662798"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Concept of creating wine routes (trails, roads) in different countries</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7"/>
                                        </p:tgtEl>
                                        <p:attrNameLst>
                                          <p:attrName>style.visibility</p:attrName>
                                        </p:attrNameLst>
                                      </p:cBhvr>
                                      <p:to>
                                        <p:strVal val="visible"/>
                                      </p:to>
                                    </p:set>
                                    <p:animEffect filter="fade" transition="in">
                                      <p:cBhvr>
                                        <p:cTn dur="500"/>
                                        <p:tgtEl>
                                          <p:spTgt spid="3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6"/>
                                        </p:tgtEl>
                                        <p:attrNameLst>
                                          <p:attrName>style.visibility</p:attrName>
                                        </p:attrNameLst>
                                      </p:cBhvr>
                                      <p:to>
                                        <p:strVal val="visible"/>
                                      </p:to>
                                    </p:set>
                                    <p:animEffect filter="fade" transition="in">
                                      <p:cBhvr>
                                        <p:cTn dur="500"/>
                                        <p:tgtEl>
                                          <p:spTgt spid="3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8"/>
                                        </p:tgtEl>
                                        <p:attrNameLst>
                                          <p:attrName>style.visibility</p:attrName>
                                        </p:attrNameLst>
                                      </p:cBhvr>
                                      <p:to>
                                        <p:strVal val="visible"/>
                                      </p:to>
                                    </p:set>
                                    <p:animEffect filter="fade" transition="in">
                                      <p:cBhvr>
                                        <p:cTn dur="500"/>
                                        <p:tgtEl>
                                          <p:spTgt spid="3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9"/>
                                        </p:tgtEl>
                                        <p:attrNameLst>
                                          <p:attrName>style.visibility</p:attrName>
                                        </p:attrNameLst>
                                      </p:cBhvr>
                                      <p:to>
                                        <p:strVal val="visible"/>
                                      </p:to>
                                    </p:set>
                                    <p:animEffect filter="fade" transition="in">
                                      <p:cBhvr>
                                        <p:cTn dur="500"/>
                                        <p:tgtEl>
                                          <p:spTgt spid="3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5"/>
                                        </p:tgtEl>
                                        <p:attrNameLst>
                                          <p:attrName>style.visibility</p:attrName>
                                        </p:attrNameLst>
                                      </p:cBhvr>
                                      <p:to>
                                        <p:strVal val="visible"/>
                                      </p:to>
                                    </p:set>
                                    <p:animEffect filter="fade" transition="in">
                                      <p:cBhvr>
                                        <p:cTn dur="500"/>
                                        <p:tgtEl>
                                          <p:spTgt spid="30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0"/>
                                        </p:tgtEl>
                                        <p:attrNameLst>
                                          <p:attrName>style.visibility</p:attrName>
                                        </p:attrNameLst>
                                      </p:cBhvr>
                                      <p:to>
                                        <p:strVal val="visible"/>
                                      </p:to>
                                    </p:set>
                                    <p:animEffect filter="fade" transition="in">
                                      <p:cBhvr>
                                        <p:cTn dur="500"/>
                                        <p:tgtEl>
                                          <p:spTgt spid="3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1"/>
                                        </p:tgtEl>
                                        <p:attrNameLst>
                                          <p:attrName>style.visibility</p:attrName>
                                        </p:attrNameLst>
                                      </p:cBhvr>
                                      <p:to>
                                        <p:strVal val="visible"/>
                                      </p:to>
                                    </p:set>
                                    <p:animEffect filter="fade" transition="in">
                                      <p:cBhvr>
                                        <p:cTn dur="500"/>
                                        <p:tgtEl>
                                          <p:spTgt spid="3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1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19" name="Google Shape;319;p18"/>
          <p:cNvSpPr/>
          <p:nvPr/>
        </p:nvSpPr>
        <p:spPr>
          <a:xfrm>
            <a:off x="5118481" y="3059286"/>
            <a:ext cx="1955037" cy="408623"/>
          </a:xfrm>
          <a:prstGeom prst="roundRect">
            <a:avLst>
              <a:gd fmla="val 16667" name="adj"/>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cap="none" strike="noStrike">
                <a:solidFill>
                  <a:srgbClr val="293A97"/>
                </a:solidFill>
                <a:latin typeface="Georgia"/>
                <a:ea typeface="Georgia"/>
                <a:cs typeface="Georgia"/>
                <a:sym typeface="Georgia"/>
              </a:rPr>
              <a:t>WINE ROADS</a:t>
            </a:r>
            <a:endParaRPr b="0" i="0" sz="1800" u="none" cap="none" strike="noStrike">
              <a:solidFill>
                <a:schemeClr val="dk1"/>
              </a:solidFill>
              <a:latin typeface="Georgia"/>
              <a:ea typeface="Georgia"/>
              <a:cs typeface="Georgia"/>
              <a:sym typeface="Georgia"/>
            </a:endParaRPr>
          </a:p>
        </p:txBody>
      </p:sp>
      <p:sp>
        <p:nvSpPr>
          <p:cNvPr id="320" name="Google Shape;320;p18"/>
          <p:cNvSpPr/>
          <p:nvPr/>
        </p:nvSpPr>
        <p:spPr>
          <a:xfrm>
            <a:off x="947367" y="2735938"/>
            <a:ext cx="4075155"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293A97"/>
                </a:solidFill>
                <a:latin typeface="Georgia"/>
                <a:ea typeface="Georgia"/>
                <a:cs typeface="Georgia"/>
                <a:sym typeface="Georgia"/>
              </a:rPr>
              <a:t>REAL CASES AND BEST PRACTICES</a:t>
            </a:r>
            <a:endParaRPr b="0" i="0" sz="1800" u="none" cap="none" strike="noStrike">
              <a:solidFill>
                <a:srgbClr val="293A97"/>
              </a:solidFill>
              <a:latin typeface="Georgia"/>
              <a:ea typeface="Georgia"/>
              <a:cs typeface="Georgia"/>
              <a:sym typeface="Georgia"/>
            </a:endParaRPr>
          </a:p>
        </p:txBody>
      </p:sp>
      <p:sp>
        <p:nvSpPr>
          <p:cNvPr id="321" name="Google Shape;321;p18"/>
          <p:cNvSpPr/>
          <p:nvPr/>
        </p:nvSpPr>
        <p:spPr>
          <a:xfrm>
            <a:off x="1030941" y="3546243"/>
            <a:ext cx="5011272" cy="2834772"/>
          </a:xfrm>
          <a:prstGeom prst="wedgeRoundRectCallout">
            <a:avLst>
              <a:gd fmla="val 31474" name="adj1"/>
              <a:gd fmla="val -53104" name="adj2"/>
              <a:gd fmla="val 16667" name="adj3"/>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600" u="none" cap="none" strike="noStrike">
                <a:solidFill>
                  <a:srgbClr val="000000"/>
                </a:solidFill>
                <a:latin typeface="Georgia"/>
                <a:ea typeface="Georgia"/>
                <a:cs typeface="Georgia"/>
                <a:sym typeface="Georgia"/>
              </a:rPr>
              <a:t>Wachau Wine Road</a:t>
            </a:r>
            <a:endParaRPr/>
          </a:p>
          <a:p>
            <a:pPr indent="0" lvl="0" marL="0" marR="0" rtl="0" algn="ctr">
              <a:spcBef>
                <a:spcPts val="0"/>
              </a:spcBef>
              <a:spcAft>
                <a:spcPts val="0"/>
              </a:spcAft>
              <a:buNone/>
            </a:pPr>
            <a:r>
              <a:rPr b="1" i="0" lang="en-US" sz="1600" u="none" cap="none" strike="noStrike">
                <a:solidFill>
                  <a:srgbClr val="000000"/>
                </a:solidFill>
                <a:latin typeface="Georgia"/>
                <a:ea typeface="Georgia"/>
                <a:cs typeface="Georgia"/>
                <a:sym typeface="Georgia"/>
              </a:rPr>
              <a:t>(</a:t>
            </a:r>
            <a:r>
              <a:rPr b="1" i="0" lang="en-US" sz="1600" u="none" cap="none" strike="noStrike">
                <a:solidFill>
                  <a:srgbClr val="A71E3B"/>
                </a:solidFill>
                <a:latin typeface="Georgia"/>
                <a:ea typeface="Georgia"/>
                <a:cs typeface="Georgia"/>
                <a:sym typeface="Georgia"/>
              </a:rPr>
              <a:t>Austria</a:t>
            </a:r>
            <a:r>
              <a:rPr b="1" i="0" lang="en-US" sz="1600" u="none" cap="none" strike="noStrike">
                <a:solidFill>
                  <a:srgbClr val="000000"/>
                </a:solidFill>
                <a:latin typeface="Georgia"/>
                <a:ea typeface="Georgia"/>
                <a:cs typeface="Georgia"/>
                <a:sym typeface="Georgia"/>
              </a:rPr>
              <a:t>)</a:t>
            </a:r>
            <a:endParaRPr/>
          </a:p>
          <a:p>
            <a:pPr indent="0" lvl="0" marL="0" marR="0" rtl="0" algn="ctr">
              <a:spcBef>
                <a:spcPts val="0"/>
              </a:spcBef>
              <a:spcAft>
                <a:spcPts val="0"/>
              </a:spcAft>
              <a:buNone/>
            </a:pPr>
            <a:r>
              <a:rPr b="0" i="0" lang="en-US" sz="1600" u="none" cap="none" strike="noStrike">
                <a:solidFill>
                  <a:srgbClr val="000000"/>
                </a:solidFill>
                <a:latin typeface="Georgia"/>
                <a:ea typeface="Georgia"/>
                <a:cs typeface="Georgia"/>
                <a:sym typeface="Georgia"/>
              </a:rPr>
              <a:t>Travelling </a:t>
            </a:r>
            <a:r>
              <a:rPr b="1" i="0" lang="en-US" sz="1600" u="none" cap="none" strike="noStrike">
                <a:solidFill>
                  <a:srgbClr val="293A97"/>
                </a:solidFill>
                <a:latin typeface="Georgia"/>
                <a:ea typeface="Georgia"/>
                <a:cs typeface="Georgia"/>
                <a:sym typeface="Georgia"/>
              </a:rPr>
              <a:t>by car, train, boat or bike </a:t>
            </a:r>
            <a:r>
              <a:rPr b="0" i="0" lang="en-US" sz="1600" u="none" cap="none" strike="noStrike">
                <a:solidFill>
                  <a:srgbClr val="000000"/>
                </a:solidFill>
                <a:latin typeface="Georgia"/>
                <a:ea typeface="Georgia"/>
                <a:cs typeface="Georgia"/>
                <a:sym typeface="Georgia"/>
              </a:rPr>
              <a:t>is possible.</a:t>
            </a:r>
            <a:endParaRPr/>
          </a:p>
          <a:p>
            <a:pPr indent="0" lvl="0" marL="0" marR="0" rtl="0" algn="ctr">
              <a:spcBef>
                <a:spcPts val="0"/>
              </a:spcBef>
              <a:spcAft>
                <a:spcPts val="0"/>
              </a:spcAft>
              <a:buNone/>
            </a:pPr>
            <a:r>
              <a:rPr b="1" i="0" lang="en-US" sz="1600" u="none" cap="none" strike="noStrike">
                <a:solidFill>
                  <a:srgbClr val="293A97"/>
                </a:solidFill>
                <a:latin typeface="Georgia"/>
                <a:ea typeface="Georgia"/>
                <a:cs typeface="Georgia"/>
                <a:sym typeface="Georgia"/>
              </a:rPr>
              <a:t>Places to visit</a:t>
            </a:r>
            <a:r>
              <a:rPr b="0" i="0" lang="en-US" sz="1600" u="none" cap="none" strike="noStrike">
                <a:solidFill>
                  <a:srgbClr val="000000"/>
                </a:solidFill>
                <a:latin typeface="Georgia"/>
                <a:ea typeface="Georgia"/>
                <a:cs typeface="Georgia"/>
                <a:sym typeface="Georgia"/>
              </a:rPr>
              <a:t>: wine cellars, wine taverns, wine bars and shops. Tasting and vacation at a winery are possible.</a:t>
            </a:r>
            <a:endParaRPr/>
          </a:p>
          <a:p>
            <a:pPr indent="0" lvl="0" marL="0" marR="0" rtl="0" algn="ctr">
              <a:spcBef>
                <a:spcPts val="0"/>
              </a:spcBef>
              <a:spcAft>
                <a:spcPts val="0"/>
              </a:spcAft>
              <a:buNone/>
            </a:pPr>
            <a:r>
              <a:rPr b="1" i="0" lang="en-US" sz="1600" u="none" cap="none" strike="noStrike">
                <a:solidFill>
                  <a:srgbClr val="293A97"/>
                </a:solidFill>
                <a:latin typeface="Georgia"/>
                <a:ea typeface="Georgia"/>
                <a:cs typeface="Georgia"/>
                <a:sym typeface="Georgia"/>
              </a:rPr>
              <a:t>Duration</a:t>
            </a:r>
            <a:r>
              <a:rPr b="0" i="0" lang="en-US" sz="1600" u="none" cap="none" strike="noStrike">
                <a:solidFill>
                  <a:srgbClr val="000000"/>
                </a:solidFill>
                <a:latin typeface="Georgia"/>
                <a:ea typeface="Georgia"/>
                <a:cs typeface="Georgia"/>
                <a:sym typeface="Georgia"/>
              </a:rPr>
              <a:t>: several days</a:t>
            </a:r>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200" u="none" cap="none" strike="noStrike">
                <a:solidFill>
                  <a:srgbClr val="293A97"/>
                </a:solidFill>
                <a:latin typeface="Georgia"/>
                <a:ea typeface="Georgia"/>
                <a:cs typeface="Georgia"/>
                <a:sym typeface="Georgia"/>
              </a:rPr>
              <a:t>https://www.donau.com/en/the-danube-in-lower-austria/eating-drinking/enjoying-experiencing-wine/wine-regions-wine-routes/</a:t>
            </a:r>
            <a:endParaRPr/>
          </a:p>
          <a:p>
            <a:pPr indent="0" lvl="0" marL="0" marR="0" rtl="0" algn="ctr">
              <a:spcBef>
                <a:spcPts val="0"/>
              </a:spcBef>
              <a:spcAft>
                <a:spcPts val="0"/>
              </a:spcAft>
              <a:buNone/>
            </a:pPr>
            <a:r>
              <a:t/>
            </a:r>
            <a:endParaRPr b="0" i="0" sz="1000" u="none" cap="none" strike="noStrike">
              <a:solidFill>
                <a:srgbClr val="293A97"/>
              </a:solidFill>
              <a:latin typeface="Georgia"/>
              <a:ea typeface="Georgia"/>
              <a:cs typeface="Georgia"/>
              <a:sym typeface="Georgia"/>
            </a:endParaRPr>
          </a:p>
        </p:txBody>
      </p:sp>
      <p:sp>
        <p:nvSpPr>
          <p:cNvPr id="322" name="Google Shape;322;p18"/>
          <p:cNvSpPr/>
          <p:nvPr/>
        </p:nvSpPr>
        <p:spPr>
          <a:xfrm>
            <a:off x="6160994" y="3546243"/>
            <a:ext cx="5000065" cy="2855946"/>
          </a:xfrm>
          <a:prstGeom prst="wedgeRoundRectCallout">
            <a:avLst>
              <a:gd fmla="val -31354" name="adj1"/>
              <a:gd fmla="val -52878" name="adj2"/>
              <a:gd fmla="val 16667" name="adj3"/>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600" u="none" cap="none" strike="noStrike">
                <a:solidFill>
                  <a:schemeClr val="dk1"/>
                </a:solidFill>
                <a:latin typeface="Georgia"/>
                <a:ea typeface="Georgia"/>
                <a:cs typeface="Georgia"/>
                <a:sym typeface="Georgia"/>
              </a:rPr>
              <a:t>Wine Road Northern Sonoma County</a:t>
            </a:r>
            <a:endParaRPr/>
          </a:p>
          <a:p>
            <a:pPr indent="0" lvl="0" marL="0" marR="0" rtl="0" algn="ctr">
              <a:spcBef>
                <a:spcPts val="0"/>
              </a:spcBef>
              <a:spcAft>
                <a:spcPts val="0"/>
              </a:spcAft>
              <a:buNone/>
            </a:pPr>
            <a:r>
              <a:rPr b="1" i="0" lang="en-US" sz="1600" u="none" cap="none" strike="noStrike">
                <a:solidFill>
                  <a:schemeClr val="dk1"/>
                </a:solidFill>
                <a:latin typeface="Georgia"/>
                <a:ea typeface="Georgia"/>
                <a:cs typeface="Georgia"/>
                <a:sym typeface="Georgia"/>
              </a:rPr>
              <a:t>(</a:t>
            </a:r>
            <a:r>
              <a:rPr b="1" i="0" lang="en-US" sz="1600" u="none" cap="none" strike="noStrike">
                <a:solidFill>
                  <a:srgbClr val="A71E3B"/>
                </a:solidFill>
                <a:latin typeface="Georgia"/>
                <a:ea typeface="Georgia"/>
                <a:cs typeface="Georgia"/>
                <a:sym typeface="Georgia"/>
              </a:rPr>
              <a:t>USA</a:t>
            </a:r>
            <a:r>
              <a:rPr b="1" i="0" lang="en-US" sz="1600" u="none" cap="none" strike="noStrike">
                <a:solidFill>
                  <a:schemeClr val="dk1"/>
                </a:solidFill>
                <a:latin typeface="Georgia"/>
                <a:ea typeface="Georgia"/>
                <a:cs typeface="Georgia"/>
                <a:sym typeface="Georgia"/>
              </a:rPr>
              <a:t>)</a:t>
            </a:r>
            <a:endParaRPr/>
          </a:p>
          <a:p>
            <a:pPr indent="0" lvl="0" marL="0" marR="0" rtl="0" algn="ctr">
              <a:spcBef>
                <a:spcPts val="0"/>
              </a:spcBef>
              <a:spcAft>
                <a:spcPts val="0"/>
              </a:spcAft>
              <a:buNone/>
            </a:pPr>
            <a:r>
              <a:rPr b="1" i="0" lang="en-US" sz="1600" u="none" cap="none" strike="noStrike">
                <a:solidFill>
                  <a:srgbClr val="293A97"/>
                </a:solidFill>
                <a:latin typeface="Georgia"/>
                <a:ea typeface="Georgia"/>
                <a:cs typeface="Georgia"/>
                <a:sym typeface="Georgia"/>
              </a:rPr>
              <a:t>Places to visit</a:t>
            </a:r>
            <a:r>
              <a:rPr b="0" i="0" lang="en-US" sz="1600" u="none" cap="none" strike="noStrike">
                <a:solidFill>
                  <a:srgbClr val="000000"/>
                </a:solidFill>
                <a:latin typeface="Georgia"/>
                <a:ea typeface="Georgia"/>
                <a:cs typeface="Georgia"/>
                <a:sym typeface="Georgia"/>
              </a:rPr>
              <a:t>: wineries, </a:t>
            </a:r>
            <a:r>
              <a:rPr b="0" i="0" lang="en-US" sz="1600" u="none" cap="none" strike="noStrike">
                <a:solidFill>
                  <a:schemeClr val="dk1"/>
                </a:solidFill>
                <a:latin typeface="Georgia"/>
                <a:ea typeface="Georgia"/>
                <a:cs typeface="Georgia"/>
                <a:sym typeface="Georgia"/>
              </a:rPr>
              <a:t>tasting rooms and vineyards. Barrel Tasting and a</a:t>
            </a:r>
            <a:r>
              <a:rPr b="0" i="0" lang="en-US" sz="1600" u="none" cap="none" strike="noStrike">
                <a:solidFill>
                  <a:srgbClr val="000000"/>
                </a:solidFill>
                <a:latin typeface="Georgia"/>
                <a:ea typeface="Georgia"/>
                <a:cs typeface="Georgia"/>
                <a:sym typeface="Georgia"/>
              </a:rPr>
              <a:t> blending session with the winemaking team are possible.</a:t>
            </a:r>
            <a:endParaRPr/>
          </a:p>
          <a:p>
            <a:pPr indent="0" lvl="0" marL="0" marR="0" rtl="0" algn="ctr">
              <a:spcBef>
                <a:spcPts val="0"/>
              </a:spcBef>
              <a:spcAft>
                <a:spcPts val="0"/>
              </a:spcAft>
              <a:buNone/>
            </a:pPr>
            <a:r>
              <a:rPr b="1" i="0" lang="en-US" sz="1600" u="none" cap="none" strike="noStrike">
                <a:solidFill>
                  <a:srgbClr val="293A97"/>
                </a:solidFill>
                <a:latin typeface="Georgia"/>
                <a:ea typeface="Georgia"/>
                <a:cs typeface="Georgia"/>
                <a:sym typeface="Georgia"/>
              </a:rPr>
              <a:t>Duration</a:t>
            </a:r>
            <a:r>
              <a:rPr b="0" i="0" lang="en-US" sz="1600" u="none" cap="none" strike="noStrike">
                <a:solidFill>
                  <a:schemeClr val="dk1"/>
                </a:solidFill>
                <a:latin typeface="Georgia"/>
                <a:ea typeface="Georgia"/>
                <a:cs typeface="Georgia"/>
                <a:sym typeface="Georgia"/>
              </a:rPr>
              <a:t>: one day (one event), several days</a:t>
            </a:r>
            <a:endParaRPr/>
          </a:p>
          <a:p>
            <a:pPr indent="0" lvl="0" marL="0" marR="0" rtl="0" algn="ctr">
              <a:spcBef>
                <a:spcPts val="0"/>
              </a:spcBef>
              <a:spcAft>
                <a:spcPts val="0"/>
              </a:spcAft>
              <a:buNone/>
            </a:pPr>
            <a:r>
              <a:t/>
            </a:r>
            <a:endParaRPr b="0" i="0" sz="16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rPr b="1" i="0" lang="en-US" sz="1200" u="none" cap="none" strike="noStrike">
                <a:solidFill>
                  <a:srgbClr val="293A97"/>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200" u="none" cap="none" strike="noStrike">
                <a:solidFill>
                  <a:srgbClr val="293A97"/>
                </a:solidFill>
                <a:latin typeface="Georgia"/>
                <a:ea typeface="Georgia"/>
                <a:cs typeface="Georgia"/>
                <a:sym typeface="Georgia"/>
              </a:rPr>
              <a:t>https://www.wineroad.com/</a:t>
            </a:r>
            <a:endParaRPr/>
          </a:p>
        </p:txBody>
      </p:sp>
      <p:sp>
        <p:nvSpPr>
          <p:cNvPr id="323" name="Google Shape;323;p18"/>
          <p:cNvSpPr/>
          <p:nvPr/>
        </p:nvSpPr>
        <p:spPr>
          <a:xfrm>
            <a:off x="1030941" y="1685365"/>
            <a:ext cx="10165977"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Route” (cont’d)</a:t>
            </a:r>
            <a:endParaRPr b="0" i="0" sz="3600" u="none" cap="none" strike="noStrike">
              <a:solidFill>
                <a:schemeClr val="lt1"/>
              </a:solidFill>
              <a:latin typeface="Georgia"/>
              <a:ea typeface="Georgia"/>
              <a:cs typeface="Georgia"/>
              <a:sym typeface="Georgia"/>
            </a:endParaRPr>
          </a:p>
        </p:txBody>
      </p:sp>
      <p:sp>
        <p:nvSpPr>
          <p:cNvPr id="324" name="Google Shape;324;p18"/>
          <p:cNvSpPr/>
          <p:nvPr/>
        </p:nvSpPr>
        <p:spPr>
          <a:xfrm>
            <a:off x="1030941" y="2412590"/>
            <a:ext cx="8662798"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Concept of creating wine routes (trails, roads) in different countries</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0"/>
                                        </p:tgtEl>
                                        <p:attrNameLst>
                                          <p:attrName>style.visibility</p:attrName>
                                        </p:attrNameLst>
                                      </p:cBhvr>
                                      <p:to>
                                        <p:strVal val="visible"/>
                                      </p:to>
                                    </p:set>
                                    <p:animEffect filter="fade" transition="in">
                                      <p:cBhvr>
                                        <p:cTn dur="500"/>
                                        <p:tgtEl>
                                          <p:spTgt spid="3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9"/>
                                        </p:tgtEl>
                                        <p:attrNameLst>
                                          <p:attrName>style.visibility</p:attrName>
                                        </p:attrNameLst>
                                      </p:cBhvr>
                                      <p:to>
                                        <p:strVal val="visible"/>
                                      </p:to>
                                    </p:set>
                                    <p:animEffect filter="fade" transition="in">
                                      <p:cBhvr>
                                        <p:cTn dur="500"/>
                                        <p:tgtEl>
                                          <p:spTgt spid="31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1"/>
                                        </p:tgtEl>
                                        <p:attrNameLst>
                                          <p:attrName>style.visibility</p:attrName>
                                        </p:attrNameLst>
                                      </p:cBhvr>
                                      <p:to>
                                        <p:strVal val="visible"/>
                                      </p:to>
                                    </p:set>
                                    <p:animEffect filter="fade" transition="in">
                                      <p:cBhvr>
                                        <p:cTn dur="500"/>
                                        <p:tgtEl>
                                          <p:spTgt spid="3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2"/>
                                        </p:tgtEl>
                                        <p:attrNameLst>
                                          <p:attrName>style.visibility</p:attrName>
                                        </p:attrNameLst>
                                      </p:cBhvr>
                                      <p:to>
                                        <p:strVal val="visible"/>
                                      </p:to>
                                    </p:set>
                                    <p:animEffect filter="fade" transition="in">
                                      <p:cBhvr>
                                        <p:cTn dur="500"/>
                                        <p:tgtEl>
                                          <p:spTgt spid="32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p19"/>
          <p:cNvSpPr txBox="1"/>
          <p:nvPr>
            <p:ph idx="1" type="body"/>
          </p:nvPr>
        </p:nvSpPr>
        <p:spPr>
          <a:xfrm>
            <a:off x="1030940" y="5979458"/>
            <a:ext cx="10165977" cy="376895"/>
          </a:xfrm>
          <a:prstGeom prst="rect">
            <a:avLst/>
          </a:prstGeom>
          <a:noFill/>
          <a:ln>
            <a:noFill/>
          </a:ln>
        </p:spPr>
        <p:txBody>
          <a:bodyPr anchorCtr="0" anchor="t" bIns="45700" lIns="91425" spcFirstLastPara="1" rIns="91425" wrap="square" tIns="45700">
            <a:normAutofit fontScale="85000" lnSpcReduction="20000"/>
          </a:bodyPr>
          <a:lstStyle/>
          <a:p>
            <a:pPr indent="0" lvl="0" marL="0" rtl="0" algn="ctr">
              <a:lnSpc>
                <a:spcPct val="90000"/>
              </a:lnSpc>
              <a:spcBef>
                <a:spcPts val="0"/>
              </a:spcBef>
              <a:spcAft>
                <a:spcPts val="0"/>
              </a:spcAft>
              <a:buClr>
                <a:schemeClr val="dk1"/>
              </a:buClr>
              <a:buSzPct val="100000"/>
              <a:buNone/>
            </a:pPr>
            <a:r>
              <a:rPr b="1" lang="en-US" sz="1500"/>
              <a:t>Segmentation of wine tourism services</a:t>
            </a:r>
            <a:r>
              <a:rPr lang="en-US" sz="1500"/>
              <a:t> allows analyzing in more detail, and then diversify the activities of wine locations, </a:t>
            </a:r>
            <a:r>
              <a:rPr b="1" lang="en-US" sz="1500"/>
              <a:t>make them consumer-oriented</a:t>
            </a:r>
            <a:endParaRPr b="1" sz="1500"/>
          </a:p>
          <a:p>
            <a:pPr indent="-358775" lvl="0" marL="358775" rtl="0" algn="just">
              <a:lnSpc>
                <a:spcPct val="90000"/>
              </a:lnSpc>
              <a:spcBef>
                <a:spcPts val="1000"/>
              </a:spcBef>
              <a:spcAft>
                <a:spcPts val="0"/>
              </a:spcAft>
              <a:buClr>
                <a:schemeClr val="dk1"/>
              </a:buClr>
              <a:buSzPct val="100000"/>
              <a:buNone/>
            </a:pPr>
            <a:r>
              <a:t/>
            </a:r>
            <a:endParaRPr sz="1600"/>
          </a:p>
        </p:txBody>
      </p:sp>
      <p:sp>
        <p:nvSpPr>
          <p:cNvPr id="330" name="Google Shape;330;p1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31" name="Google Shape;331;p19"/>
          <p:cNvSpPr/>
          <p:nvPr/>
        </p:nvSpPr>
        <p:spPr>
          <a:xfrm>
            <a:off x="1030941" y="2384233"/>
            <a:ext cx="5292069"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Wine route infrastructure</a:t>
            </a:r>
            <a:endParaRPr/>
          </a:p>
        </p:txBody>
      </p:sp>
      <p:sp>
        <p:nvSpPr>
          <p:cNvPr id="332" name="Google Shape;332;p19"/>
          <p:cNvSpPr/>
          <p:nvPr/>
        </p:nvSpPr>
        <p:spPr>
          <a:xfrm>
            <a:off x="1030941" y="2753054"/>
            <a:ext cx="10165977" cy="3145722"/>
          </a:xfrm>
          <a:prstGeom prst="rect">
            <a:avLst/>
          </a:prstGeom>
          <a:solidFill>
            <a:srgbClr val="9CC2E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342900" lvl="0" marL="342900" marR="0" rtl="0" algn="l">
              <a:spcBef>
                <a:spcPts val="0"/>
              </a:spcBef>
              <a:spcAft>
                <a:spcPts val="0"/>
              </a:spcAft>
              <a:buClr>
                <a:srgbClr val="000000"/>
              </a:buClr>
              <a:buSzPts val="1400"/>
              <a:buFont typeface="Arial"/>
              <a:buChar char="•"/>
            </a:pPr>
            <a:r>
              <a:rPr b="1" i="0" lang="en-US" sz="1400" u="none" cap="none" strike="noStrike">
                <a:solidFill>
                  <a:srgbClr val="000000"/>
                </a:solidFill>
                <a:latin typeface="Georgia"/>
                <a:ea typeface="Georgia"/>
                <a:cs typeface="Georgia"/>
                <a:sym typeface="Georgia"/>
              </a:rPr>
              <a:t>Road and transport infrastructure</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Car service</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Parking</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Bicycle service</a:t>
            </a:r>
            <a:endParaRPr/>
          </a:p>
          <a:p>
            <a:pPr indent="0" lvl="0" marL="0" marR="0" rtl="0" algn="l">
              <a:spcBef>
                <a:spcPts val="0"/>
              </a:spcBef>
              <a:spcAft>
                <a:spcPts val="0"/>
              </a:spcAft>
              <a:buNone/>
            </a:pPr>
            <a:r>
              <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400"/>
              <a:buFont typeface="Arial"/>
              <a:buChar char="•"/>
            </a:pPr>
            <a:r>
              <a:rPr b="1" i="0" lang="en-US" sz="1400" u="none" cap="none" strike="noStrike">
                <a:solidFill>
                  <a:srgbClr val="000000"/>
                </a:solidFill>
                <a:latin typeface="Georgia"/>
                <a:ea typeface="Georgia"/>
                <a:cs typeface="Georgia"/>
                <a:sym typeface="Georgia"/>
              </a:rPr>
              <a:t>Industrial infrastructure </a:t>
            </a:r>
            <a:endParaRPr b="0" i="0" sz="1200" u="none" cap="none" strike="noStrike">
              <a:solidFill>
                <a:schemeClr val="lt1"/>
              </a:solidFill>
              <a:latin typeface="Times New Roman"/>
              <a:ea typeface="Times New Roman"/>
              <a:cs typeface="Times New Roman"/>
              <a:sym typeface="Times New Roman"/>
            </a:endParaRPr>
          </a:p>
          <a:p>
            <a:pPr indent="-285750" lvl="0" marL="28575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Wineries</a:t>
            </a:r>
            <a:endParaRPr b="0" i="0" sz="1300" u="none" cap="none" strike="noStrike">
              <a:solidFill>
                <a:schemeClr val="lt1"/>
              </a:solidFill>
              <a:latin typeface="Times New Roman"/>
              <a:ea typeface="Times New Roman"/>
              <a:cs typeface="Times New Roman"/>
              <a:sym typeface="Times New Roman"/>
            </a:endParaRPr>
          </a:p>
          <a:p>
            <a:pPr indent="-285750" lvl="0" marL="28575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Vineyards</a:t>
            </a:r>
            <a:endParaRPr b="0" i="0" sz="1300" u="none" cap="none" strike="noStrike">
              <a:solidFill>
                <a:schemeClr val="lt1"/>
              </a:solidFill>
              <a:latin typeface="Times New Roman"/>
              <a:ea typeface="Times New Roman"/>
              <a:cs typeface="Times New Roman"/>
              <a:sym typeface="Times New Roman"/>
            </a:endParaRPr>
          </a:p>
          <a:p>
            <a:pPr indent="-285750" lvl="0" marL="28575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Basements and wine cellars</a:t>
            </a:r>
            <a:endParaRPr/>
          </a:p>
          <a:p>
            <a:pPr indent="-228600" lvl="0" marL="457200" marR="0" rtl="0" algn="l">
              <a:spcBef>
                <a:spcPts val="0"/>
              </a:spcBef>
              <a:spcAft>
                <a:spcPts val="0"/>
              </a:spcAft>
              <a:buNone/>
            </a:pPr>
            <a:r>
              <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400"/>
              <a:buFont typeface="Arial"/>
              <a:buChar char="•"/>
            </a:pPr>
            <a:r>
              <a:rPr b="1" i="0" lang="en-US" sz="1400" u="none" cap="none" strike="noStrike">
                <a:solidFill>
                  <a:srgbClr val="000000"/>
                </a:solidFill>
                <a:latin typeface="Georgia"/>
                <a:ea typeface="Georgia"/>
                <a:cs typeface="Georgia"/>
                <a:sym typeface="Georgia"/>
              </a:rPr>
              <a:t>Accommodation infrastructure</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Hotels, motels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Guest houses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Campings, glampings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Rooms for accommodation in wineries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Rural estates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Chateau and castles</a:t>
            </a:r>
            <a:endParaRPr/>
          </a:p>
          <a:p>
            <a:pPr indent="0" lvl="0" marL="0" marR="0" rtl="0" algn="l">
              <a:spcBef>
                <a:spcPts val="0"/>
              </a:spcBef>
              <a:spcAft>
                <a:spcPts val="0"/>
              </a:spcAft>
              <a:buNone/>
            </a:pPr>
            <a:r>
              <a:t/>
            </a:r>
            <a:endParaRPr b="0" i="0" sz="1200" u="none" cap="none" strike="noStrike">
              <a:solidFill>
                <a:schemeClr val="lt1"/>
              </a:solidFill>
              <a:latin typeface="Times New Roman"/>
              <a:ea typeface="Times New Roman"/>
              <a:cs typeface="Times New Roman"/>
              <a:sym typeface="Times New Roman"/>
            </a:endParaRPr>
          </a:p>
          <a:p>
            <a:pPr indent="-228600" lvl="0" marL="457200" marR="0" rtl="0" algn="l">
              <a:spcBef>
                <a:spcPts val="0"/>
              </a:spcBef>
              <a:spcAft>
                <a:spcPts val="0"/>
              </a:spcAft>
              <a:buNone/>
            </a:pPr>
            <a:r>
              <a:rPr b="1" i="0" lang="en-US" sz="1400" u="none" cap="none" strike="noStrike">
                <a:solidFill>
                  <a:srgbClr val="000000"/>
                </a:solidFill>
                <a:latin typeface="Georgia"/>
                <a:ea typeface="Georgia"/>
                <a:cs typeface="Georgia"/>
                <a:sym typeface="Georgia"/>
              </a:rPr>
              <a:t>Food establishments and tastings</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Restaurants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Pubs, bars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Tasting rooms</a:t>
            </a:r>
            <a:endParaRPr/>
          </a:p>
          <a:p>
            <a:pPr indent="0" lvl="0" marL="0" marR="0" rtl="0" algn="l">
              <a:spcBef>
                <a:spcPts val="0"/>
              </a:spcBef>
              <a:spcAft>
                <a:spcPts val="0"/>
              </a:spcAft>
              <a:buNone/>
            </a:pPr>
            <a:r>
              <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400"/>
              <a:buFont typeface="Arial"/>
              <a:buChar char="•"/>
            </a:pPr>
            <a:r>
              <a:rPr b="1" i="0" lang="en-US" sz="1400" u="none" cap="none" strike="noStrike">
                <a:solidFill>
                  <a:srgbClr val="000000"/>
                </a:solidFill>
                <a:latin typeface="Georgia"/>
                <a:ea typeface="Georgia"/>
                <a:cs typeface="Georgia"/>
                <a:sym typeface="Georgia"/>
              </a:rPr>
              <a:t>Museums and trade enterprises</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Wine shops, stores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Wine accessories, barrels, other grape products, grape, saplings, tools &amp; supplies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Wine museums</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400"/>
              <a:buFont typeface="Noto Sans Symbols"/>
              <a:buChar char="✔"/>
            </a:pPr>
            <a:r>
              <a:rPr b="0" i="0" lang="en-US" sz="1400" u="none" cap="none" strike="noStrike">
                <a:solidFill>
                  <a:srgbClr val="000000"/>
                </a:solidFill>
                <a:latin typeface="Georgia"/>
                <a:ea typeface="Georgia"/>
                <a:cs typeface="Georgia"/>
                <a:sym typeface="Georgia"/>
              </a:rPr>
              <a:t>Enoteca </a:t>
            </a:r>
            <a:endParaRPr b="0" i="0" sz="1400" u="none" cap="none" strike="noStrike">
              <a:solidFill>
                <a:srgbClr val="000000"/>
              </a:solidFill>
              <a:latin typeface="Georgia"/>
              <a:ea typeface="Georgia"/>
              <a:cs typeface="Georgia"/>
              <a:sym typeface="Georgia"/>
            </a:endParaRPr>
          </a:p>
          <a:p>
            <a:pPr indent="0" lvl="0" marL="0" marR="0" rtl="0" algn="l">
              <a:spcBef>
                <a:spcPts val="0"/>
              </a:spcBef>
              <a:spcAft>
                <a:spcPts val="0"/>
              </a:spcAft>
              <a:buNone/>
            </a:pPr>
            <a:r>
              <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400"/>
              <a:buFont typeface="Arial"/>
              <a:buChar char="•"/>
            </a:pPr>
            <a:r>
              <a:rPr b="1" i="0" lang="en-US" sz="1400" u="none" cap="none" strike="noStrike">
                <a:solidFill>
                  <a:srgbClr val="000000"/>
                </a:solidFill>
                <a:latin typeface="Georgia"/>
                <a:ea typeface="Georgia"/>
                <a:cs typeface="Georgia"/>
                <a:sym typeface="Georgia"/>
              </a:rPr>
              <a:t>Recreational infrastructure</a:t>
            </a:r>
            <a:endParaRPr b="0" i="0" sz="12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Places for outdoor recreation</a:t>
            </a:r>
            <a:endParaRPr b="0" i="0" sz="1300" u="none" cap="none" strike="noStrike">
              <a:solidFill>
                <a:schemeClr val="lt1"/>
              </a:solidFill>
              <a:latin typeface="Times New Roman"/>
              <a:ea typeface="Times New Roman"/>
              <a:cs typeface="Times New Roman"/>
              <a:sym typeface="Times New Roman"/>
            </a:endParaRPr>
          </a:p>
          <a:p>
            <a:pPr indent="-342900" lvl="0" marL="342900" marR="0" rtl="0" algn="l">
              <a:spcBef>
                <a:spcPts val="0"/>
              </a:spcBef>
              <a:spcAft>
                <a:spcPts val="0"/>
              </a:spcAft>
              <a:buClr>
                <a:srgbClr val="000000"/>
              </a:buClr>
              <a:buSzPts val="1300"/>
              <a:buFont typeface="Noto Sans Symbols"/>
              <a:buChar char="✔"/>
            </a:pPr>
            <a:r>
              <a:rPr b="0" i="0" lang="en-US" sz="1300" u="none" cap="none" strike="noStrike">
                <a:solidFill>
                  <a:srgbClr val="000000"/>
                </a:solidFill>
                <a:latin typeface="Georgia"/>
                <a:ea typeface="Georgia"/>
                <a:cs typeface="Georgia"/>
                <a:sym typeface="Georgia"/>
              </a:rPr>
              <a:t>Viewing platforms</a:t>
            </a:r>
            <a:endParaRPr/>
          </a:p>
          <a:p>
            <a:pPr indent="0" lvl="0" marL="0" marR="0" rtl="0" algn="l">
              <a:spcBef>
                <a:spcPts val="0"/>
              </a:spcBef>
              <a:spcAft>
                <a:spcPts val="0"/>
              </a:spcAft>
              <a:buNone/>
            </a:pPr>
            <a:r>
              <a:t/>
            </a:r>
            <a:endParaRPr b="0" i="0" sz="1200" u="none" cap="none" strike="noStrike">
              <a:solidFill>
                <a:schemeClr val="lt1"/>
              </a:solidFill>
              <a:latin typeface="Times New Roman"/>
              <a:ea typeface="Times New Roman"/>
              <a:cs typeface="Times New Roman"/>
              <a:sym typeface="Times New Roman"/>
            </a:endParaRPr>
          </a:p>
          <a:p>
            <a:pPr indent="-358775" lvl="0" marL="358775" marR="0" rtl="0" algn="l">
              <a:spcBef>
                <a:spcPts val="0"/>
              </a:spcBef>
              <a:spcAft>
                <a:spcPts val="0"/>
              </a:spcAft>
              <a:buClr>
                <a:srgbClr val="000000"/>
              </a:buClr>
              <a:buSzPts val="1400"/>
              <a:buFont typeface="Arial"/>
              <a:buChar char="•"/>
            </a:pPr>
            <a:r>
              <a:rPr b="1" i="0" lang="en-US" sz="1400" u="none" cap="none" strike="noStrike">
                <a:solidFill>
                  <a:srgbClr val="000000"/>
                </a:solidFill>
                <a:latin typeface="Georgia"/>
                <a:ea typeface="Georgia"/>
                <a:cs typeface="Georgia"/>
                <a:sym typeface="Georgia"/>
              </a:rPr>
              <a:t>Social, information, cultural and communication infrastructure, security and assistance infrastructure, etc.</a:t>
            </a:r>
            <a:endParaRPr b="0" i="0" sz="1200" u="none" cap="none" strike="noStrike">
              <a:solidFill>
                <a:schemeClr val="lt1"/>
              </a:solidFill>
              <a:latin typeface="Times New Roman"/>
              <a:ea typeface="Times New Roman"/>
              <a:cs typeface="Times New Roman"/>
              <a:sym typeface="Times New Roman"/>
            </a:endParaRPr>
          </a:p>
          <a:p>
            <a:pPr indent="-287338" lvl="0" marL="717550" marR="0" rtl="0" algn="l">
              <a:spcBef>
                <a:spcPts val="0"/>
              </a:spcBef>
              <a:spcAft>
                <a:spcPts val="0"/>
              </a:spcAft>
              <a:buClr>
                <a:schemeClr val="dk1"/>
              </a:buClr>
              <a:buSzPts val="1400"/>
              <a:buFont typeface="Noto Sans Symbols"/>
              <a:buNone/>
            </a:pPr>
            <a:r>
              <a:t/>
            </a:r>
            <a:endParaRPr b="0" i="0" sz="1400" u="none" cap="none" strike="noStrike">
              <a:solidFill>
                <a:schemeClr val="lt1"/>
              </a:solidFill>
              <a:latin typeface="Georgia"/>
              <a:ea typeface="Georgia"/>
              <a:cs typeface="Georgia"/>
              <a:sym typeface="Georgia"/>
            </a:endParaRPr>
          </a:p>
          <a:p>
            <a:pPr indent="-196849" lvl="0" marL="554038" marR="0" rtl="0" algn="l">
              <a:spcBef>
                <a:spcPts val="0"/>
              </a:spcBef>
              <a:spcAft>
                <a:spcPts val="0"/>
              </a:spcAft>
              <a:buClr>
                <a:schemeClr val="dk1"/>
              </a:buClr>
              <a:buSzPts val="1400"/>
              <a:buFont typeface="Noto Sans Symbols"/>
              <a:buNone/>
            </a:pPr>
            <a:r>
              <a:t/>
            </a:r>
            <a:endParaRPr b="0" i="0" sz="1400" u="none" cap="none" strike="noStrike">
              <a:solidFill>
                <a:schemeClr val="lt1"/>
              </a:solidFill>
              <a:latin typeface="Georgia"/>
              <a:ea typeface="Georgia"/>
              <a:cs typeface="Georgia"/>
              <a:sym typeface="Georgia"/>
            </a:endParaRPr>
          </a:p>
        </p:txBody>
      </p:sp>
      <p:sp>
        <p:nvSpPr>
          <p:cNvPr id="333" name="Google Shape;333;p19"/>
          <p:cNvSpPr/>
          <p:nvPr/>
        </p:nvSpPr>
        <p:spPr>
          <a:xfrm>
            <a:off x="1030941" y="1685365"/>
            <a:ext cx="10165977"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Route” (cont’d)</a:t>
            </a:r>
            <a:endParaRPr b="0" i="0" sz="3600" u="none" cap="none" strike="noStrike">
              <a:solidFill>
                <a:schemeClr val="lt1"/>
              </a:solidFill>
              <a:latin typeface="Georgia"/>
              <a:ea typeface="Georgia"/>
              <a:cs typeface="Georgia"/>
              <a:sym typeface="Georgia"/>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2"/>
                                        </p:tgtEl>
                                        <p:attrNameLst>
                                          <p:attrName>style.visibility</p:attrName>
                                        </p:attrNameLst>
                                      </p:cBhvr>
                                      <p:to>
                                        <p:strVal val="visible"/>
                                      </p:to>
                                    </p:set>
                                    <p:animEffect filter="fade" transition="in">
                                      <p:cBhvr>
                                        <p:cTn dur="500"/>
                                        <p:tgtEl>
                                          <p:spTgt spid="3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xEl>
                                              <p:pRg end="0" st="0"/>
                                            </p:txEl>
                                          </p:spTgt>
                                        </p:tgtEl>
                                        <p:attrNameLst>
                                          <p:attrName>style.visibility</p:attrName>
                                        </p:attrNameLst>
                                      </p:cBhvr>
                                      <p:to>
                                        <p:strVal val="visible"/>
                                      </p:to>
                                    </p:set>
                                    <p:animEffect filter="fade" transition="in">
                                      <p:cBhvr>
                                        <p:cTn dur="500"/>
                                        <p:tgtEl>
                                          <p:spTgt spid="32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xEl>
                                              <p:pRg end="1" st="1"/>
                                            </p:txEl>
                                          </p:spTgt>
                                        </p:tgtEl>
                                        <p:attrNameLst>
                                          <p:attrName>style.visibility</p:attrName>
                                        </p:attrNameLst>
                                      </p:cBhvr>
                                      <p:to>
                                        <p:strVal val="visible"/>
                                      </p:to>
                                    </p:set>
                                    <p:animEffect filter="fade" transition="in">
                                      <p:cBhvr>
                                        <p:cTn dur="500"/>
                                        <p:tgtEl>
                                          <p:spTgt spid="329">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
          <p:cNvSpPr txBox="1"/>
          <p:nvPr>
            <p:ph type="title"/>
          </p:nvPr>
        </p:nvSpPr>
        <p:spPr>
          <a:xfrm>
            <a:off x="838200" y="1675967"/>
            <a:ext cx="10515600" cy="636927"/>
          </a:xfrm>
          <a:prstGeom prst="rect">
            <a:avLst/>
          </a:prstGeom>
          <a:solidFill>
            <a:srgbClr val="A71E3B"/>
          </a:solid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600"/>
              <a:buFont typeface="Georgia"/>
              <a:buNone/>
            </a:pPr>
            <a:r>
              <a:rPr lang="en-US" sz="3600">
                <a:solidFill>
                  <a:schemeClr val="lt1"/>
                </a:solidFill>
              </a:rPr>
              <a:t>Learning Objectives</a:t>
            </a:r>
            <a:endParaRPr sz="3600">
              <a:solidFill>
                <a:schemeClr val="lt1"/>
              </a:solidFill>
            </a:endParaRPr>
          </a:p>
        </p:txBody>
      </p:sp>
      <p:sp>
        <p:nvSpPr>
          <p:cNvPr id="164" name="Google Shape;164;p2"/>
          <p:cNvSpPr txBox="1"/>
          <p:nvPr>
            <p:ph idx="1" type="body"/>
          </p:nvPr>
        </p:nvSpPr>
        <p:spPr>
          <a:xfrm>
            <a:off x="838200" y="2427316"/>
            <a:ext cx="10515600" cy="3847978"/>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293A97"/>
              </a:buClr>
              <a:buSzPts val="2000"/>
              <a:buNone/>
            </a:pPr>
            <a:r>
              <a:rPr b="1" lang="en-US" sz="2000">
                <a:solidFill>
                  <a:srgbClr val="293A97"/>
                </a:solidFill>
              </a:rPr>
              <a:t>After studying this chapter, you should be able to:</a:t>
            </a:r>
            <a:endParaRPr/>
          </a:p>
          <a:p>
            <a:pPr indent="-358775" lvl="0" marL="358775" rtl="0" algn="l">
              <a:lnSpc>
                <a:spcPct val="110000"/>
              </a:lnSpc>
              <a:spcBef>
                <a:spcPts val="1000"/>
              </a:spcBef>
              <a:spcAft>
                <a:spcPts val="0"/>
              </a:spcAft>
              <a:buClr>
                <a:schemeClr val="dk1"/>
              </a:buClr>
              <a:buSzPts val="2000"/>
              <a:buChar char="•"/>
            </a:pPr>
            <a:r>
              <a:rPr b="1" lang="en-US" sz="2000"/>
              <a:t>Identify the main elements of wine tourism</a:t>
            </a:r>
            <a:endParaRPr/>
          </a:p>
          <a:p>
            <a:pPr indent="-358775" lvl="0" marL="358775" rtl="0" algn="l">
              <a:lnSpc>
                <a:spcPct val="110000"/>
              </a:lnSpc>
              <a:spcBef>
                <a:spcPts val="1000"/>
              </a:spcBef>
              <a:spcAft>
                <a:spcPts val="0"/>
              </a:spcAft>
              <a:buClr>
                <a:schemeClr val="dk1"/>
              </a:buClr>
              <a:buSzPts val="2000"/>
              <a:buChar char="•"/>
            </a:pPr>
            <a:r>
              <a:rPr b="1" lang="en-US" sz="2000"/>
              <a:t>Determine the synergy of wine tourism and other types of tourism</a:t>
            </a:r>
            <a:endParaRPr/>
          </a:p>
          <a:p>
            <a:pPr indent="-358775" lvl="0" marL="358775" rtl="0" algn="l">
              <a:lnSpc>
                <a:spcPct val="110000"/>
              </a:lnSpc>
              <a:spcBef>
                <a:spcPts val="1000"/>
              </a:spcBef>
              <a:spcAft>
                <a:spcPts val="0"/>
              </a:spcAft>
              <a:buClr>
                <a:schemeClr val="dk1"/>
              </a:buClr>
              <a:buSzPts val="2000"/>
              <a:buChar char="•"/>
            </a:pPr>
            <a:r>
              <a:rPr b="1" lang="en-US" sz="2000"/>
              <a:t>Identify the factors influencing the development of wine tourism</a:t>
            </a:r>
            <a:endParaRPr/>
          </a:p>
          <a:p>
            <a:pPr indent="-358775" lvl="0" marL="358775" rtl="0" algn="l">
              <a:lnSpc>
                <a:spcPct val="110000"/>
              </a:lnSpc>
              <a:spcBef>
                <a:spcPts val="1000"/>
              </a:spcBef>
              <a:spcAft>
                <a:spcPts val="0"/>
              </a:spcAft>
              <a:buClr>
                <a:schemeClr val="dk1"/>
              </a:buClr>
              <a:buSzPts val="2000"/>
              <a:buChar char="•"/>
            </a:pPr>
            <a:r>
              <a:rPr b="1" lang="en-US" sz="2000"/>
              <a:t>Understand current trends in the wine tourism business</a:t>
            </a:r>
            <a:endParaRPr/>
          </a:p>
          <a:p>
            <a:pPr indent="-358775" lvl="0" marL="358775" rtl="0" algn="l">
              <a:lnSpc>
                <a:spcPct val="110000"/>
              </a:lnSpc>
              <a:spcBef>
                <a:spcPts val="1000"/>
              </a:spcBef>
              <a:spcAft>
                <a:spcPts val="0"/>
              </a:spcAft>
              <a:buClr>
                <a:schemeClr val="dk1"/>
              </a:buClr>
              <a:buSzPts val="2000"/>
              <a:buChar char="•"/>
            </a:pPr>
            <a:r>
              <a:rPr b="1" lang="en-US" sz="2000"/>
              <a:t>Discuss successful wine tourism development models  </a:t>
            </a:r>
            <a:endParaRPr/>
          </a:p>
          <a:p>
            <a:pPr indent="-358775" lvl="0" marL="358775" rtl="0" algn="l">
              <a:lnSpc>
                <a:spcPct val="110000"/>
              </a:lnSpc>
              <a:spcBef>
                <a:spcPts val="1000"/>
              </a:spcBef>
              <a:spcAft>
                <a:spcPts val="0"/>
              </a:spcAft>
              <a:buClr>
                <a:schemeClr val="dk1"/>
              </a:buClr>
              <a:buSzPts val="2000"/>
              <a:buChar char="•"/>
            </a:pPr>
            <a:r>
              <a:rPr b="1" lang="en-US" sz="2000"/>
              <a:t>Understand and discuss the concept of creating wine trails, roads, routes</a:t>
            </a:r>
            <a:endParaRPr/>
          </a:p>
          <a:p>
            <a:pPr indent="-358775" lvl="0" marL="358775" rtl="0" algn="l">
              <a:lnSpc>
                <a:spcPct val="110000"/>
              </a:lnSpc>
              <a:spcBef>
                <a:spcPts val="1000"/>
              </a:spcBef>
              <a:spcAft>
                <a:spcPts val="0"/>
              </a:spcAft>
              <a:buClr>
                <a:schemeClr val="dk1"/>
              </a:buClr>
              <a:buSzPts val="2000"/>
              <a:buChar char="•"/>
            </a:pPr>
            <a:r>
              <a:rPr b="1" lang="en-US" sz="2000"/>
              <a:t>Analyze the systematic nature of wine routes infrastructure </a:t>
            </a:r>
            <a:endParaRPr/>
          </a:p>
        </p:txBody>
      </p:sp>
      <p:sp>
        <p:nvSpPr>
          <p:cNvPr id="165" name="Google Shape;165;p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0" st="0"/>
                                            </p:txEl>
                                          </p:spTgt>
                                        </p:tgtEl>
                                        <p:attrNameLst>
                                          <p:attrName>style.visibility</p:attrName>
                                        </p:attrNameLst>
                                      </p:cBhvr>
                                      <p:to>
                                        <p:strVal val="visible"/>
                                      </p:to>
                                    </p:set>
                                    <p:animEffect filter="fade" transition="in">
                                      <p:cBhvr>
                                        <p:cTn dur="500"/>
                                        <p:tgtEl>
                                          <p:spTgt spid="16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1" st="1"/>
                                            </p:txEl>
                                          </p:spTgt>
                                        </p:tgtEl>
                                        <p:attrNameLst>
                                          <p:attrName>style.visibility</p:attrName>
                                        </p:attrNameLst>
                                      </p:cBhvr>
                                      <p:to>
                                        <p:strVal val="visible"/>
                                      </p:to>
                                    </p:set>
                                    <p:animEffect filter="fade" transition="in">
                                      <p:cBhvr>
                                        <p:cTn dur="500"/>
                                        <p:tgtEl>
                                          <p:spTgt spid="16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2" st="2"/>
                                            </p:txEl>
                                          </p:spTgt>
                                        </p:tgtEl>
                                        <p:attrNameLst>
                                          <p:attrName>style.visibility</p:attrName>
                                        </p:attrNameLst>
                                      </p:cBhvr>
                                      <p:to>
                                        <p:strVal val="visible"/>
                                      </p:to>
                                    </p:set>
                                    <p:animEffect filter="fade" transition="in">
                                      <p:cBhvr>
                                        <p:cTn dur="500"/>
                                        <p:tgtEl>
                                          <p:spTgt spid="16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3" st="3"/>
                                            </p:txEl>
                                          </p:spTgt>
                                        </p:tgtEl>
                                        <p:attrNameLst>
                                          <p:attrName>style.visibility</p:attrName>
                                        </p:attrNameLst>
                                      </p:cBhvr>
                                      <p:to>
                                        <p:strVal val="visible"/>
                                      </p:to>
                                    </p:set>
                                    <p:animEffect filter="fade" transition="in">
                                      <p:cBhvr>
                                        <p:cTn dur="500"/>
                                        <p:tgtEl>
                                          <p:spTgt spid="16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4" st="4"/>
                                            </p:txEl>
                                          </p:spTgt>
                                        </p:tgtEl>
                                        <p:attrNameLst>
                                          <p:attrName>style.visibility</p:attrName>
                                        </p:attrNameLst>
                                      </p:cBhvr>
                                      <p:to>
                                        <p:strVal val="visible"/>
                                      </p:to>
                                    </p:set>
                                    <p:animEffect filter="fade" transition="in">
                                      <p:cBhvr>
                                        <p:cTn dur="500"/>
                                        <p:tgtEl>
                                          <p:spTgt spid="16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5" st="5"/>
                                            </p:txEl>
                                          </p:spTgt>
                                        </p:tgtEl>
                                        <p:attrNameLst>
                                          <p:attrName>style.visibility</p:attrName>
                                        </p:attrNameLst>
                                      </p:cBhvr>
                                      <p:to>
                                        <p:strVal val="visible"/>
                                      </p:to>
                                    </p:set>
                                    <p:animEffect filter="fade" transition="in">
                                      <p:cBhvr>
                                        <p:cTn dur="500"/>
                                        <p:tgtEl>
                                          <p:spTgt spid="16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6" st="6"/>
                                            </p:txEl>
                                          </p:spTgt>
                                        </p:tgtEl>
                                        <p:attrNameLst>
                                          <p:attrName>style.visibility</p:attrName>
                                        </p:attrNameLst>
                                      </p:cBhvr>
                                      <p:to>
                                        <p:strVal val="visible"/>
                                      </p:to>
                                    </p:set>
                                    <p:animEffect filter="fade" transition="in">
                                      <p:cBhvr>
                                        <p:cTn dur="500"/>
                                        <p:tgtEl>
                                          <p:spTgt spid="16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7" st="7"/>
                                            </p:txEl>
                                          </p:spTgt>
                                        </p:tgtEl>
                                        <p:attrNameLst>
                                          <p:attrName>style.visibility</p:attrName>
                                        </p:attrNameLst>
                                      </p:cBhvr>
                                      <p:to>
                                        <p:strVal val="visible"/>
                                      </p:to>
                                    </p:set>
                                    <p:animEffect filter="fade" transition="in">
                                      <p:cBhvr>
                                        <p:cTn dur="500"/>
                                        <p:tgtEl>
                                          <p:spTgt spid="164">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20"/>
          <p:cNvSpPr txBox="1"/>
          <p:nvPr>
            <p:ph idx="1" type="body"/>
          </p:nvPr>
        </p:nvSpPr>
        <p:spPr>
          <a:xfrm>
            <a:off x="1030941" y="2789965"/>
            <a:ext cx="6884894" cy="3485330"/>
          </a:xfrm>
          <a:prstGeom prst="rect">
            <a:avLst/>
          </a:prstGeom>
          <a:noFill/>
          <a:ln>
            <a:noFill/>
          </a:ln>
        </p:spPr>
        <p:txBody>
          <a:bodyPr anchorCtr="0" anchor="ctr" bIns="45700" lIns="91425" spcFirstLastPara="1" rIns="91425" wrap="square" tIns="45700">
            <a:normAutofit/>
          </a:bodyPr>
          <a:lstStyle/>
          <a:p>
            <a:pPr indent="-358775" lvl="0" marL="358775" rtl="0" algn="just">
              <a:lnSpc>
                <a:spcPct val="100000"/>
              </a:lnSpc>
              <a:spcBef>
                <a:spcPts val="0"/>
              </a:spcBef>
              <a:spcAft>
                <a:spcPts val="0"/>
              </a:spcAft>
              <a:buClr>
                <a:schemeClr val="dk1"/>
              </a:buClr>
              <a:buSzPts val="1600"/>
              <a:buNone/>
            </a:pPr>
            <a:r>
              <a:rPr lang="en-US"/>
              <a:t>Wine tourism has given birth to </a:t>
            </a:r>
            <a:r>
              <a:rPr b="1" lang="en-US">
                <a:solidFill>
                  <a:srgbClr val="293A97"/>
                </a:solidFill>
              </a:rPr>
              <a:t>special infrastructural elements</a:t>
            </a:r>
            <a:r>
              <a:rPr lang="en-US"/>
              <a:t>. Examples are the appearance of wine bars, taverns, restaurants (and not only in rural areas), specific wine hotels, various formats of tourist accommodation (directly in the vineyards, near wine producers, or in hotels with wine cellars). </a:t>
            </a:r>
            <a:r>
              <a:rPr b="1" lang="en-US">
                <a:solidFill>
                  <a:srgbClr val="293A97"/>
                </a:solidFill>
              </a:rPr>
              <a:t>Wine bars, wine museums, wine consumption culture centers together with wineries and vineyards encircle the globe today</a:t>
            </a:r>
            <a:r>
              <a:rPr lang="en-US"/>
              <a:t>.</a:t>
            </a:r>
            <a:endParaRPr/>
          </a:p>
          <a:p>
            <a:pPr indent="-358775" lvl="0" marL="717550" rtl="0" algn="just">
              <a:lnSpc>
                <a:spcPct val="100000"/>
              </a:lnSpc>
              <a:spcBef>
                <a:spcPts val="1000"/>
              </a:spcBef>
              <a:spcAft>
                <a:spcPts val="0"/>
              </a:spcAft>
              <a:buClr>
                <a:srgbClr val="293A97"/>
              </a:buClr>
              <a:buSzPts val="1600"/>
              <a:buNone/>
            </a:pPr>
            <a:r>
              <a:rPr b="1" lang="en-US">
                <a:solidFill>
                  <a:srgbClr val="293A97"/>
                </a:solidFill>
              </a:rPr>
              <a:t>1) Wine</a:t>
            </a:r>
            <a:r>
              <a:rPr lang="en-US"/>
              <a:t> </a:t>
            </a:r>
            <a:r>
              <a:rPr b="1" lang="en-US">
                <a:solidFill>
                  <a:srgbClr val="293A97"/>
                </a:solidFill>
              </a:rPr>
              <a:t>products</a:t>
            </a:r>
            <a:r>
              <a:rPr lang="en-US"/>
              <a:t> are promoted through wine tours, i.e. </a:t>
            </a:r>
            <a:r>
              <a:rPr b="1" lang="en-US">
                <a:solidFill>
                  <a:srgbClr val="293A97"/>
                </a:solidFill>
              </a:rPr>
              <a:t>wine route </a:t>
            </a:r>
            <a:r>
              <a:rPr lang="en-US"/>
              <a:t>is a powerful </a:t>
            </a:r>
            <a:r>
              <a:rPr b="1" lang="en-US">
                <a:solidFill>
                  <a:srgbClr val="293A97"/>
                </a:solidFill>
              </a:rPr>
              <a:t>marketing tool</a:t>
            </a:r>
            <a:r>
              <a:rPr lang="en-US"/>
              <a:t>.</a:t>
            </a:r>
            <a:endParaRPr/>
          </a:p>
          <a:p>
            <a:pPr indent="-358775" lvl="0" marL="717550" rtl="0" algn="just">
              <a:lnSpc>
                <a:spcPct val="100000"/>
              </a:lnSpc>
              <a:spcBef>
                <a:spcPts val="1000"/>
              </a:spcBef>
              <a:spcAft>
                <a:spcPts val="0"/>
              </a:spcAft>
              <a:buClr>
                <a:srgbClr val="293A97"/>
              </a:buClr>
              <a:buSzPts val="1600"/>
              <a:buNone/>
            </a:pPr>
            <a:r>
              <a:rPr b="1" lang="en-US">
                <a:solidFill>
                  <a:srgbClr val="293A97"/>
                </a:solidFill>
              </a:rPr>
              <a:t>2) Wine route</a:t>
            </a:r>
            <a:r>
              <a:rPr lang="en-US"/>
              <a:t> draws attention to cultural values and </a:t>
            </a:r>
            <a:r>
              <a:rPr b="1" lang="en-US">
                <a:solidFill>
                  <a:srgbClr val="293A97"/>
                </a:solidFill>
              </a:rPr>
              <a:t>gives impetus to the sustainable development of wine destinations </a:t>
            </a:r>
            <a:r>
              <a:rPr lang="en-US"/>
              <a:t>completely.</a:t>
            </a:r>
            <a:endParaRPr/>
          </a:p>
        </p:txBody>
      </p:sp>
      <p:sp>
        <p:nvSpPr>
          <p:cNvPr id="339" name="Google Shape;339;p20"/>
          <p:cNvSpPr txBox="1"/>
          <p:nvPr>
            <p:ph idx="11" type="ftr"/>
          </p:nvPr>
        </p:nvSpPr>
        <p:spPr>
          <a:xfrm>
            <a:off x="4047565" y="6392213"/>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340" name="Google Shape;340;p20"/>
          <p:cNvPicPr preferRelativeResize="0"/>
          <p:nvPr/>
        </p:nvPicPr>
        <p:blipFill rotWithShape="1">
          <a:blip r:embed="rId3">
            <a:alphaModFix/>
          </a:blip>
          <a:srcRect b="0" l="0" r="0" t="0"/>
          <a:stretch/>
        </p:blipFill>
        <p:spPr>
          <a:xfrm>
            <a:off x="7894615" y="3405016"/>
            <a:ext cx="3512848" cy="2372144"/>
          </a:xfrm>
          <a:prstGeom prst="rect">
            <a:avLst/>
          </a:prstGeom>
          <a:noFill/>
          <a:ln>
            <a:noFill/>
          </a:ln>
        </p:spPr>
      </p:pic>
      <p:sp>
        <p:nvSpPr>
          <p:cNvPr id="341" name="Google Shape;341;p20"/>
          <p:cNvSpPr/>
          <p:nvPr/>
        </p:nvSpPr>
        <p:spPr>
          <a:xfrm>
            <a:off x="1030941" y="2420632"/>
            <a:ext cx="5292069"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Wine route infrastructure</a:t>
            </a:r>
            <a:endParaRPr/>
          </a:p>
        </p:txBody>
      </p:sp>
      <p:sp>
        <p:nvSpPr>
          <p:cNvPr id="342" name="Google Shape;342;p20"/>
          <p:cNvSpPr/>
          <p:nvPr/>
        </p:nvSpPr>
        <p:spPr>
          <a:xfrm>
            <a:off x="1030941" y="1685365"/>
            <a:ext cx="10165977"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Route” (cont’d)</a:t>
            </a:r>
            <a:endParaRPr b="0" i="0" sz="3600" u="none" cap="none" strike="noStrike">
              <a:solidFill>
                <a:schemeClr val="lt1"/>
              </a:solidFill>
              <a:latin typeface="Georgia"/>
              <a:ea typeface="Georgia"/>
              <a:cs typeface="Georgia"/>
              <a:sym typeface="Georgia"/>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xEl>
                                              <p:pRg end="0" st="0"/>
                                            </p:txEl>
                                          </p:spTgt>
                                        </p:tgtEl>
                                        <p:attrNameLst>
                                          <p:attrName>style.visibility</p:attrName>
                                        </p:attrNameLst>
                                      </p:cBhvr>
                                      <p:to>
                                        <p:strVal val="visible"/>
                                      </p:to>
                                    </p:set>
                                    <p:animEffect filter="fade" transition="in">
                                      <p:cBhvr>
                                        <p:cTn dur="500"/>
                                        <p:tgtEl>
                                          <p:spTgt spid="33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xEl>
                                              <p:pRg end="1" st="1"/>
                                            </p:txEl>
                                          </p:spTgt>
                                        </p:tgtEl>
                                        <p:attrNameLst>
                                          <p:attrName>style.visibility</p:attrName>
                                        </p:attrNameLst>
                                      </p:cBhvr>
                                      <p:to>
                                        <p:strVal val="visible"/>
                                      </p:to>
                                    </p:set>
                                    <p:animEffect filter="fade" transition="in">
                                      <p:cBhvr>
                                        <p:cTn dur="500"/>
                                        <p:tgtEl>
                                          <p:spTgt spid="33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8">
                                            <p:txEl>
                                              <p:pRg end="2" st="2"/>
                                            </p:txEl>
                                          </p:spTgt>
                                        </p:tgtEl>
                                        <p:attrNameLst>
                                          <p:attrName>style.visibility</p:attrName>
                                        </p:attrNameLst>
                                      </p:cBhvr>
                                      <p:to>
                                        <p:strVal val="visible"/>
                                      </p:to>
                                    </p:set>
                                    <p:animEffect filter="fade" transition="in">
                                      <p:cBhvr>
                                        <p:cTn dur="500"/>
                                        <p:tgtEl>
                                          <p:spTgt spid="338">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21"/>
          <p:cNvSpPr txBox="1"/>
          <p:nvPr>
            <p:ph idx="1" type="body"/>
          </p:nvPr>
        </p:nvSpPr>
        <p:spPr>
          <a:xfrm>
            <a:off x="4563035" y="2917502"/>
            <a:ext cx="6633884" cy="3214358"/>
          </a:xfrm>
          <a:prstGeom prst="rect">
            <a:avLst/>
          </a:prstGeom>
          <a:noFill/>
          <a:ln>
            <a:noFill/>
          </a:ln>
        </p:spPr>
        <p:txBody>
          <a:bodyPr anchorCtr="0" anchor="ctr" bIns="45700" lIns="91425" spcFirstLastPara="1" rIns="91425" wrap="square" tIns="45700">
            <a:noAutofit/>
          </a:bodyPr>
          <a:lstStyle/>
          <a:p>
            <a:pPr indent="-358775" lvl="0" marL="358775" rtl="0" algn="just">
              <a:lnSpc>
                <a:spcPct val="90000"/>
              </a:lnSpc>
              <a:spcBef>
                <a:spcPts val="0"/>
              </a:spcBef>
              <a:spcAft>
                <a:spcPts val="0"/>
              </a:spcAft>
              <a:buClr>
                <a:srgbClr val="293A97"/>
              </a:buClr>
              <a:buSzPts val="1600"/>
              <a:buNone/>
            </a:pPr>
            <a:r>
              <a:rPr b="1" lang="en-US">
                <a:solidFill>
                  <a:srgbClr val="293A97"/>
                </a:solidFill>
              </a:rPr>
              <a:t>Overcoming routes is motivated </a:t>
            </a:r>
            <a:r>
              <a:rPr lang="en-US"/>
              <a:t>for tourists by the search for </a:t>
            </a:r>
            <a:r>
              <a:rPr b="1" lang="en-US">
                <a:solidFill>
                  <a:srgbClr val="293A97"/>
                </a:solidFill>
              </a:rPr>
              <a:t>a special atmosphere of communication </a:t>
            </a:r>
            <a:r>
              <a:rPr lang="en-US"/>
              <a:t>with people who are in love with wine, holidays and many new tastes and sensations during wine tasting and local gastronomic products and dishes.</a:t>
            </a:r>
            <a:endParaRPr/>
          </a:p>
          <a:p>
            <a:pPr indent="-358775" lvl="0" marL="358775" rtl="0" algn="just">
              <a:lnSpc>
                <a:spcPct val="90000"/>
              </a:lnSpc>
              <a:spcBef>
                <a:spcPts val="1000"/>
              </a:spcBef>
              <a:spcAft>
                <a:spcPts val="0"/>
              </a:spcAft>
              <a:buClr>
                <a:srgbClr val="293A97"/>
              </a:buClr>
              <a:buSzPts val="1600"/>
              <a:buNone/>
            </a:pPr>
            <a:r>
              <a:rPr b="1" lang="en-US">
                <a:solidFill>
                  <a:srgbClr val="293A97"/>
                </a:solidFill>
              </a:rPr>
              <a:t>As defined by UNWTO, a Tourism Product is </a:t>
            </a:r>
            <a:r>
              <a:rPr lang="en-US"/>
              <a:t>"a combination of tangible and intangible elements, such as natural, cultural and man-made resources, attractions, facilities, services and activities around a specific center of interest which represents the core of the destination marketing mix and creates an overall visitor experience including emotional aspects for the potential customers. </a:t>
            </a:r>
            <a:r>
              <a:rPr b="1" lang="en-US">
                <a:solidFill>
                  <a:srgbClr val="293A97"/>
                </a:solidFill>
              </a:rPr>
              <a:t>A tourism product is priced and sold through distribution channels and it has a life-cycle</a:t>
            </a:r>
            <a:r>
              <a:rPr lang="en-US"/>
              <a:t>“</a:t>
            </a:r>
            <a:endParaRPr/>
          </a:p>
        </p:txBody>
      </p:sp>
      <p:sp>
        <p:nvSpPr>
          <p:cNvPr id="348" name="Google Shape;348;p21"/>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349" name="Google Shape;349;p21"/>
          <p:cNvPicPr preferRelativeResize="0"/>
          <p:nvPr/>
        </p:nvPicPr>
        <p:blipFill rotWithShape="1">
          <a:blip r:embed="rId3">
            <a:alphaModFix/>
          </a:blip>
          <a:srcRect b="0" l="0" r="0" t="0"/>
          <a:stretch/>
        </p:blipFill>
        <p:spPr>
          <a:xfrm>
            <a:off x="1030940" y="3299012"/>
            <a:ext cx="3311515" cy="2608918"/>
          </a:xfrm>
          <a:prstGeom prst="rect">
            <a:avLst/>
          </a:prstGeom>
          <a:noFill/>
          <a:ln>
            <a:noFill/>
          </a:ln>
        </p:spPr>
      </p:pic>
      <p:sp>
        <p:nvSpPr>
          <p:cNvPr id="350" name="Google Shape;350;p21"/>
          <p:cNvSpPr/>
          <p:nvPr/>
        </p:nvSpPr>
        <p:spPr>
          <a:xfrm>
            <a:off x="6445625" y="2427656"/>
            <a:ext cx="4751293"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“Wine route” as “Tourism product”</a:t>
            </a:r>
            <a:endParaRPr b="1" i="1" sz="1800" u="none" cap="none" strike="noStrike">
              <a:solidFill>
                <a:srgbClr val="A71E3B"/>
              </a:solidFill>
              <a:latin typeface="Georgia"/>
              <a:ea typeface="Georgia"/>
              <a:cs typeface="Georgia"/>
              <a:sym typeface="Georgia"/>
            </a:endParaRPr>
          </a:p>
        </p:txBody>
      </p:sp>
      <p:sp>
        <p:nvSpPr>
          <p:cNvPr id="351" name="Google Shape;351;p21"/>
          <p:cNvSpPr/>
          <p:nvPr/>
        </p:nvSpPr>
        <p:spPr>
          <a:xfrm>
            <a:off x="1030941" y="1685365"/>
            <a:ext cx="10165977"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Route” (cont’d)</a:t>
            </a:r>
            <a:endParaRPr b="0" i="0" sz="3600" u="none" cap="none" strike="noStrike">
              <a:solidFill>
                <a:schemeClr val="lt1"/>
              </a:solidFill>
              <a:latin typeface="Georgia"/>
              <a:ea typeface="Georgia"/>
              <a:cs typeface="Georgia"/>
              <a:sym typeface="Georgia"/>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7">
                                            <p:txEl>
                                              <p:pRg end="0" st="0"/>
                                            </p:txEl>
                                          </p:spTgt>
                                        </p:tgtEl>
                                        <p:attrNameLst>
                                          <p:attrName>style.visibility</p:attrName>
                                        </p:attrNameLst>
                                      </p:cBhvr>
                                      <p:to>
                                        <p:strVal val="visible"/>
                                      </p:to>
                                    </p:set>
                                    <p:animEffect filter="fade" transition="in">
                                      <p:cBhvr>
                                        <p:cTn dur="500"/>
                                        <p:tgtEl>
                                          <p:spTgt spid="34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47">
                                            <p:txEl>
                                              <p:pRg end="1" st="1"/>
                                            </p:txEl>
                                          </p:spTgt>
                                        </p:tgtEl>
                                        <p:attrNameLst>
                                          <p:attrName>style.visibility</p:attrName>
                                        </p:attrNameLst>
                                      </p:cBhvr>
                                      <p:to>
                                        <p:strVal val="visible"/>
                                      </p:to>
                                    </p:set>
                                    <p:animEffect filter="fade" transition="in">
                                      <p:cBhvr>
                                        <p:cTn dur="500"/>
                                        <p:tgtEl>
                                          <p:spTgt spid="347">
                                            <p:txEl>
                                              <p:pRg end="1" st="1"/>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22"/>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57" name="Google Shape;357;p22"/>
          <p:cNvSpPr/>
          <p:nvPr/>
        </p:nvSpPr>
        <p:spPr>
          <a:xfrm>
            <a:off x="1030941" y="1685365"/>
            <a:ext cx="10165977"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Route” (cont’d)</a:t>
            </a:r>
            <a:endParaRPr b="0" i="0" sz="3600" u="none" cap="none" strike="noStrike">
              <a:solidFill>
                <a:schemeClr val="lt1"/>
              </a:solidFill>
              <a:latin typeface="Georgia"/>
              <a:ea typeface="Georgia"/>
              <a:cs typeface="Georgia"/>
              <a:sym typeface="Georgia"/>
            </a:endParaRPr>
          </a:p>
        </p:txBody>
      </p:sp>
      <p:sp>
        <p:nvSpPr>
          <p:cNvPr id="358" name="Google Shape;358;p22"/>
          <p:cNvSpPr/>
          <p:nvPr/>
        </p:nvSpPr>
        <p:spPr>
          <a:xfrm>
            <a:off x="1030941" y="2424456"/>
            <a:ext cx="4751293"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“Wine route” as “Tourism product”</a:t>
            </a:r>
            <a:endParaRPr b="1" i="1" sz="1800" u="none" cap="none" strike="noStrike">
              <a:solidFill>
                <a:srgbClr val="A71E3B"/>
              </a:solidFill>
              <a:latin typeface="Georgia"/>
              <a:ea typeface="Georgia"/>
              <a:cs typeface="Georgia"/>
              <a:sym typeface="Georgia"/>
            </a:endParaRPr>
          </a:p>
        </p:txBody>
      </p:sp>
      <p:grpSp>
        <p:nvGrpSpPr>
          <p:cNvPr id="359" name="Google Shape;359;p22"/>
          <p:cNvGrpSpPr/>
          <p:nvPr/>
        </p:nvGrpSpPr>
        <p:grpSpPr>
          <a:xfrm>
            <a:off x="1030941" y="2923279"/>
            <a:ext cx="10165978" cy="3270997"/>
            <a:chOff x="0" y="0"/>
            <a:chExt cx="9981960" cy="3478499"/>
          </a:xfrm>
        </p:grpSpPr>
        <p:sp>
          <p:nvSpPr>
            <p:cNvPr id="360" name="Google Shape;360;p22"/>
            <p:cNvSpPr/>
            <p:nvPr/>
          </p:nvSpPr>
          <p:spPr>
            <a:xfrm>
              <a:off x="0" y="0"/>
              <a:ext cx="2533309" cy="3465580"/>
            </a:xfrm>
            <a:prstGeom prst="rect">
              <a:avLst/>
            </a:prstGeom>
            <a:solidFill>
              <a:srgbClr val="FFFFFF"/>
            </a:solidFill>
            <a:ln cap="flat" cmpd="sng" w="12700">
              <a:solidFill>
                <a:srgbClr val="4472C4"/>
              </a:solidFill>
              <a:prstDash val="solid"/>
              <a:miter lim="800000"/>
              <a:headEnd len="sm" w="sm" type="none"/>
              <a:tailEnd len="sm" w="sm" type="none"/>
            </a:ln>
          </p:spPr>
          <p:txBody>
            <a:bodyPr anchorCtr="0" anchor="t" bIns="45700" lIns="0" spcFirstLastPara="1" rIns="324000" wrap="square" tIns="45700">
              <a:noAutofit/>
            </a:bodyPr>
            <a:lstStyle/>
            <a:p>
              <a:pPr indent="0" lvl="0" marL="0" marR="0" rtl="0" algn="ctr">
                <a:lnSpc>
                  <a:spcPct val="100000"/>
                </a:lnSpc>
                <a:spcBef>
                  <a:spcPts val="0"/>
                </a:spcBef>
                <a:spcAft>
                  <a:spcPts val="0"/>
                </a:spcAft>
                <a:buClr>
                  <a:srgbClr val="000000"/>
                </a:buClr>
                <a:buSzPts val="1800"/>
                <a:buFont typeface="Georgia"/>
                <a:buNone/>
              </a:pPr>
              <a:r>
                <a:rPr b="0" i="0" lang="en-US" sz="1800" u="none" cap="none" strike="noStrike">
                  <a:solidFill>
                    <a:srgbClr val="000000"/>
                  </a:solidFill>
                  <a:latin typeface="Georgia"/>
                  <a:ea typeface="Georgia"/>
                  <a:cs typeface="Georgia"/>
                  <a:sym typeface="Georgia"/>
                </a:rPr>
                <a:t>before Сoncept</a:t>
              </a:r>
              <a:endParaRPr b="0" i="0" sz="1200" u="none" cap="none" strike="noStrike">
                <a:solidFill>
                  <a:srgbClr val="000000"/>
                </a:solidFill>
                <a:latin typeface="Georgia"/>
                <a:ea typeface="Georgia"/>
                <a:cs typeface="Georgia"/>
                <a:sym typeface="Georgia"/>
              </a:endParaRPr>
            </a:p>
          </p:txBody>
        </p:sp>
        <p:sp>
          <p:nvSpPr>
            <p:cNvPr id="361" name="Google Shape;361;p22"/>
            <p:cNvSpPr/>
            <p:nvPr/>
          </p:nvSpPr>
          <p:spPr>
            <a:xfrm>
              <a:off x="2533310" y="1"/>
              <a:ext cx="7448649" cy="3478497"/>
            </a:xfrm>
            <a:prstGeom prst="rect">
              <a:avLst/>
            </a:prstGeom>
            <a:solidFill>
              <a:srgbClr val="9CC2E5"/>
            </a:solidFill>
            <a:ln>
              <a:noFill/>
            </a:ln>
          </p:spPr>
          <p:txBody>
            <a:bodyPr anchorCtr="0" anchor="t" bIns="45700" lIns="91425" spcFirstLastPara="1" rIns="4644000" wrap="square" tIns="0">
              <a:noAutofit/>
            </a:bodyPr>
            <a:lstStyle/>
            <a:p>
              <a:pPr indent="0" lvl="0" marL="0" marR="0" rtl="0" algn="ctr">
                <a:lnSpc>
                  <a:spcPct val="100000"/>
                </a:lnSpc>
                <a:spcBef>
                  <a:spcPts val="0"/>
                </a:spcBef>
                <a:spcAft>
                  <a:spcPts val="0"/>
                </a:spcAft>
                <a:buClr>
                  <a:srgbClr val="FFFFFF"/>
                </a:buClr>
                <a:buSzPts val="1800"/>
                <a:buFont typeface="Georgia"/>
                <a:buNone/>
              </a:pPr>
              <a:r>
                <a:rPr b="0" i="0" lang="en-US" sz="1800" u="none" cap="none" strike="noStrike">
                  <a:solidFill>
                    <a:srgbClr val="FFFFFF"/>
                  </a:solidFill>
                  <a:latin typeface="Georgia"/>
                  <a:ea typeface="Georgia"/>
                  <a:cs typeface="Georgia"/>
                  <a:sym typeface="Georgia"/>
                </a:rPr>
                <a:t>Concept ROUTE</a:t>
              </a:r>
              <a:endParaRPr b="0" i="0" sz="1200" u="none" cap="none" strike="noStrike">
                <a:solidFill>
                  <a:srgbClr val="FFFFFF"/>
                </a:solidFill>
                <a:latin typeface="Georgia"/>
                <a:ea typeface="Georgia"/>
                <a:cs typeface="Georgia"/>
                <a:sym typeface="Georgia"/>
              </a:endParaRPr>
            </a:p>
          </p:txBody>
        </p:sp>
        <p:sp>
          <p:nvSpPr>
            <p:cNvPr id="362" name="Google Shape;362;p22"/>
            <p:cNvSpPr/>
            <p:nvPr/>
          </p:nvSpPr>
          <p:spPr>
            <a:xfrm>
              <a:off x="105073" y="2138426"/>
              <a:ext cx="1530867" cy="717176"/>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Georgia"/>
                <a:buNone/>
              </a:pPr>
              <a:r>
                <a:rPr b="0" i="0" lang="en-US" sz="1800" u="none" cap="none" strike="noStrike">
                  <a:solidFill>
                    <a:srgbClr val="FFFFFF"/>
                  </a:solidFill>
                  <a:latin typeface="Georgia"/>
                  <a:ea typeface="Georgia"/>
                  <a:cs typeface="Georgia"/>
                  <a:sym typeface="Georgia"/>
                </a:rPr>
                <a:t>Winery</a:t>
              </a:r>
              <a:endParaRPr b="0" i="0" sz="1200" u="none" cap="none" strike="noStrike">
                <a:solidFill>
                  <a:srgbClr val="FFFFFF"/>
                </a:solidFill>
                <a:latin typeface="Georgia"/>
                <a:ea typeface="Georgia"/>
                <a:cs typeface="Georgia"/>
                <a:sym typeface="Georgia"/>
              </a:endParaRPr>
            </a:p>
          </p:txBody>
        </p:sp>
        <p:sp>
          <p:nvSpPr>
            <p:cNvPr id="363" name="Google Shape;363;p22"/>
            <p:cNvSpPr/>
            <p:nvPr/>
          </p:nvSpPr>
          <p:spPr>
            <a:xfrm>
              <a:off x="1748002" y="2138426"/>
              <a:ext cx="1815352" cy="717176"/>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Georgia"/>
                <a:buNone/>
              </a:pPr>
              <a:r>
                <a:rPr b="0" i="0" lang="en-US" sz="1800" u="none" cap="none" strike="noStrike">
                  <a:solidFill>
                    <a:srgbClr val="FFFFFF"/>
                  </a:solidFill>
                  <a:latin typeface="Georgia"/>
                  <a:ea typeface="Georgia"/>
                  <a:cs typeface="Georgia"/>
                  <a:sym typeface="Georgia"/>
                </a:rPr>
                <a:t>Wineries</a:t>
              </a:r>
              <a:endParaRPr b="0" i="0" sz="1200" u="none" cap="none" strike="noStrike">
                <a:solidFill>
                  <a:srgbClr val="FFFFFF"/>
                </a:solidFill>
                <a:latin typeface="Georgia"/>
                <a:ea typeface="Georgia"/>
                <a:cs typeface="Georgia"/>
                <a:sym typeface="Georgia"/>
              </a:endParaRPr>
            </a:p>
          </p:txBody>
        </p:sp>
        <p:sp>
          <p:nvSpPr>
            <p:cNvPr id="364" name="Google Shape;364;p22"/>
            <p:cNvSpPr/>
            <p:nvPr/>
          </p:nvSpPr>
          <p:spPr>
            <a:xfrm>
              <a:off x="1479782" y="1324264"/>
              <a:ext cx="2083572" cy="717176"/>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Georgia"/>
                <a:buNone/>
              </a:pPr>
              <a:r>
                <a:rPr b="0" i="0" lang="en-US" sz="1800" u="none" cap="none" strike="noStrike">
                  <a:solidFill>
                    <a:srgbClr val="FFFFFF"/>
                  </a:solidFill>
                  <a:latin typeface="Georgia"/>
                  <a:ea typeface="Georgia"/>
                  <a:cs typeface="Georgia"/>
                  <a:sym typeface="Georgia"/>
                </a:rPr>
                <a:t>Basements, cellars, vineyards</a:t>
              </a:r>
              <a:endParaRPr b="0" i="0" sz="1200" u="none" cap="none" strike="noStrike">
                <a:solidFill>
                  <a:srgbClr val="FFFFFF"/>
                </a:solidFill>
                <a:latin typeface="Georgia"/>
                <a:ea typeface="Georgia"/>
                <a:cs typeface="Georgia"/>
                <a:sym typeface="Georgia"/>
              </a:endParaRPr>
            </a:p>
          </p:txBody>
        </p:sp>
        <p:sp>
          <p:nvSpPr>
            <p:cNvPr id="365" name="Google Shape;365;p22"/>
            <p:cNvSpPr/>
            <p:nvPr/>
          </p:nvSpPr>
          <p:spPr>
            <a:xfrm>
              <a:off x="3675410" y="2138426"/>
              <a:ext cx="1900517" cy="717176"/>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400"/>
                <a:buFont typeface="Georgia"/>
                <a:buNone/>
              </a:pPr>
              <a:r>
                <a:rPr b="0" i="0" lang="en-US" sz="1400" u="none" cap="none" strike="noStrike">
                  <a:solidFill>
                    <a:srgbClr val="FFFFFF"/>
                  </a:solidFill>
                  <a:latin typeface="Georgia"/>
                  <a:ea typeface="Georgia"/>
                  <a:cs typeface="Georgia"/>
                  <a:sym typeface="Georgia"/>
                </a:rPr>
                <a:t>Wine tours</a:t>
              </a:r>
              <a:endParaRPr b="0" i="0" sz="1200" u="none" cap="none" strike="noStrike">
                <a:solidFill>
                  <a:srgbClr val="FFFFFF"/>
                </a:solidFill>
                <a:latin typeface="Georgia"/>
                <a:ea typeface="Georgia"/>
                <a:cs typeface="Georgia"/>
                <a:sym typeface="Georgia"/>
              </a:endParaRPr>
            </a:p>
          </p:txBody>
        </p:sp>
        <p:sp>
          <p:nvSpPr>
            <p:cNvPr id="366" name="Google Shape;366;p22"/>
            <p:cNvSpPr/>
            <p:nvPr/>
          </p:nvSpPr>
          <p:spPr>
            <a:xfrm>
              <a:off x="3675410" y="1324264"/>
              <a:ext cx="1900517" cy="717176"/>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Georgia"/>
                <a:buNone/>
              </a:pPr>
              <a:r>
                <a:rPr b="0" i="0" lang="en-US" sz="1800" u="none" cap="none" strike="noStrike">
                  <a:solidFill>
                    <a:srgbClr val="FFFFFF"/>
                  </a:solidFill>
                  <a:latin typeface="Georgia"/>
                  <a:ea typeface="Georgia"/>
                  <a:cs typeface="Georgia"/>
                  <a:sym typeface="Georgia"/>
                </a:rPr>
                <a:t>Tastings</a:t>
              </a:r>
              <a:endParaRPr b="0" i="0" sz="1200" u="none" cap="none" strike="noStrike">
                <a:solidFill>
                  <a:srgbClr val="FFFFFF"/>
                </a:solidFill>
                <a:latin typeface="Georgia"/>
                <a:ea typeface="Georgia"/>
                <a:cs typeface="Georgia"/>
                <a:sym typeface="Georgia"/>
              </a:endParaRPr>
            </a:p>
          </p:txBody>
        </p:sp>
        <p:sp>
          <p:nvSpPr>
            <p:cNvPr id="367" name="Google Shape;367;p22"/>
            <p:cNvSpPr/>
            <p:nvPr/>
          </p:nvSpPr>
          <p:spPr>
            <a:xfrm>
              <a:off x="3675411" y="510102"/>
              <a:ext cx="1900517" cy="717176"/>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Georgia"/>
                <a:buNone/>
              </a:pPr>
              <a:r>
                <a:rPr b="0" i="0" lang="en-US" sz="1600" u="none" cap="none" strike="noStrike">
                  <a:solidFill>
                    <a:srgbClr val="FFFFFF"/>
                  </a:solidFill>
                  <a:latin typeface="Georgia"/>
                  <a:ea typeface="Georgia"/>
                  <a:cs typeface="Georgia"/>
                  <a:sym typeface="Georgia"/>
                </a:rPr>
                <a:t>Accommodation</a:t>
              </a:r>
              <a:endParaRPr b="0" i="0" sz="1200" u="none" cap="none" strike="noStrike">
                <a:solidFill>
                  <a:srgbClr val="FFFFFF"/>
                </a:solidFill>
                <a:latin typeface="Georgia"/>
                <a:ea typeface="Georgia"/>
                <a:cs typeface="Georgia"/>
                <a:sym typeface="Georgia"/>
              </a:endParaRPr>
            </a:p>
          </p:txBody>
        </p:sp>
        <p:sp>
          <p:nvSpPr>
            <p:cNvPr id="368" name="Google Shape;368;p22"/>
            <p:cNvSpPr/>
            <p:nvPr/>
          </p:nvSpPr>
          <p:spPr>
            <a:xfrm>
              <a:off x="5687989" y="2138426"/>
              <a:ext cx="1900517" cy="717176"/>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400"/>
                <a:buFont typeface="Georgia"/>
                <a:buNone/>
              </a:pPr>
              <a:r>
                <a:rPr b="0" i="0" lang="en-US" sz="1400" u="none" cap="none" strike="noStrike">
                  <a:solidFill>
                    <a:srgbClr val="FFFFFF"/>
                  </a:solidFill>
                  <a:latin typeface="Georgia"/>
                  <a:ea typeface="Georgia"/>
                  <a:cs typeface="Georgia"/>
                  <a:sym typeface="Georgia"/>
                </a:rPr>
                <a:t>Wine tours</a:t>
              </a:r>
              <a:endParaRPr b="0" i="0" sz="1200" u="none" cap="none" strike="noStrike">
                <a:solidFill>
                  <a:srgbClr val="FFFFFF"/>
                </a:solidFill>
                <a:latin typeface="Georgia"/>
                <a:ea typeface="Georgia"/>
                <a:cs typeface="Georgia"/>
                <a:sym typeface="Georgia"/>
              </a:endParaRPr>
            </a:p>
            <a:p>
              <a:pPr indent="0" lvl="0" marL="0" marR="0" rtl="0" algn="ctr">
                <a:lnSpc>
                  <a:spcPct val="100000"/>
                </a:lnSpc>
                <a:spcBef>
                  <a:spcPts val="0"/>
                </a:spcBef>
                <a:spcAft>
                  <a:spcPts val="0"/>
                </a:spcAft>
                <a:buClr>
                  <a:srgbClr val="FFFFFF"/>
                </a:buClr>
                <a:buSzPts val="1400"/>
                <a:buFont typeface="Georgia"/>
                <a:buNone/>
              </a:pPr>
              <a:r>
                <a:rPr b="0" i="0" lang="en-US" sz="1400" u="none" cap="none" strike="noStrike">
                  <a:solidFill>
                    <a:srgbClr val="FFFFFF"/>
                  </a:solidFill>
                  <a:latin typeface="Georgia"/>
                  <a:ea typeface="Georgia"/>
                  <a:cs typeface="Georgia"/>
                  <a:sym typeface="Georgia"/>
                </a:rPr>
                <a:t>Tastings</a:t>
              </a:r>
              <a:endParaRPr b="0" i="0" sz="1200" u="none" cap="none" strike="noStrike">
                <a:solidFill>
                  <a:srgbClr val="FFFFFF"/>
                </a:solidFill>
                <a:latin typeface="Georgia"/>
                <a:ea typeface="Georgia"/>
                <a:cs typeface="Georgia"/>
                <a:sym typeface="Georgia"/>
              </a:endParaRPr>
            </a:p>
          </p:txBody>
        </p:sp>
        <p:sp>
          <p:nvSpPr>
            <p:cNvPr id="369" name="Google Shape;369;p22"/>
            <p:cNvSpPr/>
            <p:nvPr/>
          </p:nvSpPr>
          <p:spPr>
            <a:xfrm>
              <a:off x="5687982" y="1324264"/>
              <a:ext cx="1900517" cy="717176"/>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Georgia"/>
                <a:buNone/>
              </a:pPr>
              <a:r>
                <a:rPr b="0" i="0" lang="en-US" sz="1600" u="none" cap="none" strike="noStrike">
                  <a:solidFill>
                    <a:srgbClr val="FFFFFF"/>
                  </a:solidFill>
                  <a:latin typeface="Georgia"/>
                  <a:ea typeface="Georgia"/>
                  <a:cs typeface="Georgia"/>
                  <a:sym typeface="Georgia"/>
                </a:rPr>
                <a:t>Accommodation</a:t>
              </a:r>
              <a:endParaRPr b="0" i="0" sz="1200" u="none" cap="none" strike="noStrike">
                <a:solidFill>
                  <a:srgbClr val="FFFFFF"/>
                </a:solidFill>
                <a:latin typeface="Georgia"/>
                <a:ea typeface="Georgia"/>
                <a:cs typeface="Georgia"/>
                <a:sym typeface="Georgia"/>
              </a:endParaRPr>
            </a:p>
          </p:txBody>
        </p:sp>
        <p:sp>
          <p:nvSpPr>
            <p:cNvPr id="370" name="Google Shape;370;p22"/>
            <p:cNvSpPr/>
            <p:nvPr/>
          </p:nvSpPr>
          <p:spPr>
            <a:xfrm>
              <a:off x="5687982" y="121367"/>
              <a:ext cx="1900517" cy="1107159"/>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Georgia"/>
                <a:buNone/>
              </a:pPr>
              <a:r>
                <a:rPr b="0" i="0" lang="en-US" sz="1800" u="none" cap="none" strike="noStrike">
                  <a:solidFill>
                    <a:srgbClr val="FFFFFF"/>
                  </a:solidFill>
                  <a:latin typeface="Georgia"/>
                  <a:ea typeface="Georgia"/>
                  <a:cs typeface="Georgia"/>
                  <a:sym typeface="Georgia"/>
                </a:rPr>
                <a:t>Events, additional attractions</a:t>
              </a:r>
              <a:endParaRPr b="0" i="0" sz="1200" u="none" cap="none" strike="noStrike">
                <a:solidFill>
                  <a:srgbClr val="FFFFFF"/>
                </a:solidFill>
                <a:latin typeface="Georgia"/>
                <a:ea typeface="Georgia"/>
                <a:cs typeface="Georgia"/>
                <a:sym typeface="Georgia"/>
              </a:endParaRPr>
            </a:p>
          </p:txBody>
        </p:sp>
        <p:sp>
          <p:nvSpPr>
            <p:cNvPr id="371" name="Google Shape;371;p22"/>
            <p:cNvSpPr/>
            <p:nvPr/>
          </p:nvSpPr>
          <p:spPr>
            <a:xfrm>
              <a:off x="7588499" y="1061431"/>
              <a:ext cx="645459" cy="525666"/>
            </a:xfrm>
            <a:prstGeom prst="mathPlus">
              <a:avLst>
                <a:gd fmla="val 23520" name="adj1"/>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800"/>
                <a:buFont typeface="Georgia"/>
                <a:buNone/>
              </a:pPr>
              <a:r>
                <a:t/>
              </a:r>
              <a:endParaRPr b="0" i="0" sz="1800" u="none" cap="none" strike="noStrike">
                <a:solidFill>
                  <a:srgbClr val="FFFFFF"/>
                </a:solidFill>
                <a:latin typeface="Georgia"/>
                <a:ea typeface="Georgia"/>
                <a:cs typeface="Georgia"/>
                <a:sym typeface="Georgia"/>
              </a:endParaRPr>
            </a:p>
          </p:txBody>
        </p:sp>
        <p:sp>
          <p:nvSpPr>
            <p:cNvPr id="372" name="Google Shape;372;p22"/>
            <p:cNvSpPr/>
            <p:nvPr/>
          </p:nvSpPr>
          <p:spPr>
            <a:xfrm>
              <a:off x="2533310" y="2869769"/>
              <a:ext cx="7448650" cy="608730"/>
            </a:xfrm>
            <a:prstGeom prst="rightArrow">
              <a:avLst>
                <a:gd fmla="val 50000" name="adj1"/>
                <a:gd fmla="val 50000" name="adj2"/>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600"/>
                <a:buFont typeface="Georgia"/>
                <a:buNone/>
              </a:pPr>
              <a:r>
                <a:rPr b="1" i="0" lang="en-US" sz="1600" u="none" cap="none" strike="noStrike">
                  <a:solidFill>
                    <a:srgbClr val="000000"/>
                  </a:solidFill>
                  <a:latin typeface="Georgia"/>
                  <a:ea typeface="Georgia"/>
                  <a:cs typeface="Georgia"/>
                  <a:sym typeface="Georgia"/>
                </a:rPr>
                <a:t>Sustainable development (from location to destination and region)</a:t>
              </a:r>
              <a:endParaRPr b="0" i="0" sz="1200" u="none" cap="none" strike="noStrike">
                <a:solidFill>
                  <a:srgbClr val="FFFFFF"/>
                </a:solidFill>
                <a:latin typeface="Georgia"/>
                <a:ea typeface="Georgia"/>
                <a:cs typeface="Georgia"/>
                <a:sym typeface="Georgia"/>
              </a:endParaRPr>
            </a:p>
          </p:txBody>
        </p:sp>
        <p:sp>
          <p:nvSpPr>
            <p:cNvPr id="373" name="Google Shape;373;p22"/>
            <p:cNvSpPr/>
            <p:nvPr/>
          </p:nvSpPr>
          <p:spPr>
            <a:xfrm>
              <a:off x="8233958" y="0"/>
              <a:ext cx="1748001" cy="2855602"/>
            </a:xfrm>
            <a:prstGeom prst="rect">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Georgia"/>
                <a:buNone/>
              </a:pPr>
              <a:r>
                <a:rPr b="0" i="0" lang="en-US" sz="1600" u="none" cap="none" strike="noStrike">
                  <a:solidFill>
                    <a:srgbClr val="FFFFFF"/>
                  </a:solidFill>
                  <a:latin typeface="Georgia"/>
                  <a:ea typeface="Georgia"/>
                  <a:cs typeface="Georgia"/>
                  <a:sym typeface="Georgia"/>
                </a:rPr>
                <a:t>Elements of rural tourism, agricultural tourism, MICE, medical tourism, entertainment</a:t>
              </a:r>
              <a:r>
                <a:rPr b="0" i="0" lang="en-US" sz="1800" u="none" cap="none" strike="noStrike">
                  <a:solidFill>
                    <a:srgbClr val="FFFFFF"/>
                  </a:solidFill>
                  <a:latin typeface="Georgia"/>
                  <a:ea typeface="Georgia"/>
                  <a:cs typeface="Georgia"/>
                  <a:sym typeface="Georgia"/>
                </a:rPr>
                <a:t> …</a:t>
              </a:r>
              <a:endParaRPr b="0" i="0" sz="1200" u="none" cap="none" strike="noStrike">
                <a:solidFill>
                  <a:srgbClr val="FFFFFF"/>
                </a:solidFill>
                <a:latin typeface="Georgia"/>
                <a:ea typeface="Georgia"/>
                <a:cs typeface="Georgia"/>
                <a:sym typeface="Georgia"/>
              </a:endParaRPr>
            </a:p>
          </p:txBody>
        </p:sp>
        <p:sp>
          <p:nvSpPr>
            <p:cNvPr id="374" name="Google Shape;374;p22"/>
            <p:cNvSpPr/>
            <p:nvPr/>
          </p:nvSpPr>
          <p:spPr>
            <a:xfrm>
              <a:off x="48294" y="228945"/>
              <a:ext cx="3627116" cy="1046826"/>
            </a:xfrm>
            <a:prstGeom prst="rightArrow">
              <a:avLst>
                <a:gd fmla="val 50000" name="adj1"/>
                <a:gd fmla="val 50000" name="adj2"/>
              </a:avLst>
            </a:prstGeom>
            <a:solidFill>
              <a:srgbClr val="5B9BD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Georgia"/>
                <a:buNone/>
              </a:pPr>
              <a:r>
                <a:rPr b="1" i="0" lang="en-US" sz="1400" u="none" cap="none" strike="noStrike">
                  <a:solidFill>
                    <a:srgbClr val="000000"/>
                  </a:solidFill>
                  <a:latin typeface="Georgia"/>
                  <a:ea typeface="Georgia"/>
                  <a:cs typeface="Georgia"/>
                  <a:sym typeface="Georgia"/>
                </a:rPr>
                <a:t>Tourism development</a:t>
              </a:r>
              <a:endParaRPr/>
            </a:p>
            <a:p>
              <a:pPr indent="0" lvl="0" marL="0" marR="0" rtl="0" algn="r">
                <a:lnSpc>
                  <a:spcPct val="100000"/>
                </a:lnSpc>
                <a:spcBef>
                  <a:spcPts val="0"/>
                </a:spcBef>
                <a:spcAft>
                  <a:spcPts val="0"/>
                </a:spcAft>
                <a:buClr>
                  <a:srgbClr val="000000"/>
                </a:buClr>
                <a:buSzPts val="1400"/>
                <a:buFont typeface="Georgia"/>
                <a:buNone/>
              </a:pPr>
              <a:r>
                <a:rPr b="1" i="0" lang="en-US" sz="1400" u="none" cap="none" strike="noStrike">
                  <a:solidFill>
                    <a:srgbClr val="000000"/>
                  </a:solidFill>
                  <a:latin typeface="Georgia"/>
                  <a:ea typeface="Georgia"/>
                  <a:cs typeface="Georgia"/>
                  <a:sym typeface="Georgia"/>
                </a:rPr>
                <a:t>(from trip to tour)</a:t>
              </a:r>
              <a:endParaRPr b="0" i="0" sz="1200" u="none" cap="none" strike="noStrike">
                <a:solidFill>
                  <a:srgbClr val="FFFFFF"/>
                </a:solidFill>
                <a:latin typeface="Georgia"/>
                <a:ea typeface="Georgia"/>
                <a:cs typeface="Georgia"/>
                <a:sym typeface="Georgia"/>
              </a:endParaRPr>
            </a:p>
          </p:txBody>
        </p:sp>
      </p:gr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9"/>
                                        </p:tgtEl>
                                        <p:attrNameLst>
                                          <p:attrName>style.visibility</p:attrName>
                                        </p:attrNameLst>
                                      </p:cBhvr>
                                      <p:to>
                                        <p:strVal val="visible"/>
                                      </p:to>
                                    </p:set>
                                    <p:animEffect filter="fade" transition="in">
                                      <p:cBhvr>
                                        <p:cTn dur="500"/>
                                        <p:tgtEl>
                                          <p:spTgt spid="3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23"/>
          <p:cNvSpPr/>
          <p:nvPr/>
        </p:nvSpPr>
        <p:spPr>
          <a:xfrm>
            <a:off x="5938220" y="2775473"/>
            <a:ext cx="5195945" cy="3580881"/>
          </a:xfrm>
          <a:prstGeom prst="rect">
            <a:avLst/>
          </a:prstGeom>
          <a:solidFill>
            <a:srgbClr val="DDEAF6"/>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DDEAF6"/>
              </a:solidFill>
              <a:latin typeface="Georgia"/>
              <a:ea typeface="Georgia"/>
              <a:cs typeface="Georgia"/>
              <a:sym typeface="Georgia"/>
            </a:endParaRPr>
          </a:p>
        </p:txBody>
      </p:sp>
      <p:sp>
        <p:nvSpPr>
          <p:cNvPr id="380" name="Google Shape;380;p2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81" name="Google Shape;381;p23"/>
          <p:cNvSpPr/>
          <p:nvPr/>
        </p:nvSpPr>
        <p:spPr>
          <a:xfrm>
            <a:off x="1075763" y="1685365"/>
            <a:ext cx="10058402" cy="651359"/>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2800" u="none" cap="none" strike="noStrike">
                <a:solidFill>
                  <a:schemeClr val="lt1"/>
                </a:solidFill>
                <a:latin typeface="Georgia"/>
                <a:ea typeface="Georgia"/>
                <a:cs typeface="Georgia"/>
                <a:sym typeface="Georgia"/>
              </a:rPr>
              <a:t>Current trends in wine tourism and its development potential</a:t>
            </a:r>
            <a:endParaRPr b="0" i="0" sz="2800" u="none" cap="none" strike="noStrike">
              <a:solidFill>
                <a:schemeClr val="lt1"/>
              </a:solidFill>
              <a:latin typeface="Georgia"/>
              <a:ea typeface="Georgia"/>
              <a:cs typeface="Georgia"/>
              <a:sym typeface="Georgia"/>
            </a:endParaRPr>
          </a:p>
        </p:txBody>
      </p:sp>
      <p:sp>
        <p:nvSpPr>
          <p:cNvPr id="382" name="Google Shape;382;p23"/>
          <p:cNvSpPr/>
          <p:nvPr/>
        </p:nvSpPr>
        <p:spPr>
          <a:xfrm>
            <a:off x="5938220" y="4799967"/>
            <a:ext cx="5195945" cy="646331"/>
          </a:xfrm>
          <a:prstGeom prst="rect">
            <a:avLst/>
          </a:prstGeom>
          <a:solidFill>
            <a:schemeClr val="accent1"/>
          </a:solidFill>
          <a:ln cap="flat" cmpd="sng" w="12700">
            <a:solidFill>
              <a:schemeClr val="lt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cap="none" strike="noStrike">
                <a:solidFill>
                  <a:schemeClr val="dk1"/>
                </a:solidFill>
                <a:latin typeface="Georgia"/>
                <a:ea typeface="Georgia"/>
                <a:cs typeface="Georgia"/>
                <a:sym typeface="Georgia"/>
              </a:rPr>
              <a:t>Sustainable wineries = sustainable wine tourism</a:t>
            </a:r>
            <a:endParaRPr b="1" i="0" sz="1800" u="none" cap="none" strike="noStrike">
              <a:solidFill>
                <a:schemeClr val="dk1"/>
              </a:solidFill>
              <a:latin typeface="Georgia"/>
              <a:ea typeface="Georgia"/>
              <a:cs typeface="Georgia"/>
              <a:sym typeface="Georgia"/>
            </a:endParaRPr>
          </a:p>
        </p:txBody>
      </p:sp>
      <p:sp>
        <p:nvSpPr>
          <p:cNvPr id="383" name="Google Shape;383;p23"/>
          <p:cNvSpPr/>
          <p:nvPr/>
        </p:nvSpPr>
        <p:spPr>
          <a:xfrm>
            <a:off x="5938220" y="5497157"/>
            <a:ext cx="5195945" cy="605127"/>
          </a:xfrm>
          <a:prstGeom prst="rect">
            <a:avLst/>
          </a:prstGeom>
          <a:solidFill>
            <a:schemeClr val="accent1"/>
          </a:solidFill>
          <a:ln cap="flat" cmpd="sng" w="1905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dk1"/>
                </a:solidFill>
                <a:latin typeface="Georgia"/>
                <a:ea typeface="Georgia"/>
                <a:cs typeface="Georgia"/>
                <a:sym typeface="Georgia"/>
              </a:rPr>
              <a:t>Sustainability is also </a:t>
            </a:r>
            <a:r>
              <a:rPr b="1" i="0" lang="en-US" sz="1800" u="none" cap="none" strike="noStrike">
                <a:solidFill>
                  <a:schemeClr val="dk1"/>
                </a:solidFill>
                <a:latin typeface="Georgia"/>
                <a:ea typeface="Georgia"/>
                <a:cs typeface="Georgia"/>
                <a:sym typeface="Georgia"/>
              </a:rPr>
              <a:t>innovating</a:t>
            </a:r>
            <a:endParaRPr b="1" i="0" sz="1800" u="none" cap="none" strike="noStrike">
              <a:solidFill>
                <a:schemeClr val="dk1"/>
              </a:solidFill>
              <a:latin typeface="Georgia"/>
              <a:ea typeface="Georgia"/>
              <a:cs typeface="Georgia"/>
              <a:sym typeface="Georgia"/>
            </a:endParaRPr>
          </a:p>
        </p:txBody>
      </p:sp>
      <p:sp>
        <p:nvSpPr>
          <p:cNvPr id="384" name="Google Shape;384;p23"/>
          <p:cNvSpPr/>
          <p:nvPr/>
        </p:nvSpPr>
        <p:spPr>
          <a:xfrm>
            <a:off x="5938221" y="4094590"/>
            <a:ext cx="5195944" cy="634177"/>
          </a:xfrm>
          <a:prstGeom prst="rect">
            <a:avLst/>
          </a:prstGeom>
          <a:solidFill>
            <a:schemeClr val="accen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800" u="none" cap="none" strike="noStrike">
                <a:solidFill>
                  <a:schemeClr val="dk1"/>
                </a:solidFill>
                <a:latin typeface="Georgia"/>
                <a:ea typeface="Georgia"/>
                <a:cs typeface="Georgia"/>
                <a:sym typeface="Georgia"/>
              </a:rPr>
              <a:t>Online wine activities </a:t>
            </a:r>
            <a:r>
              <a:rPr b="0" i="0" lang="en-US" sz="1800" u="none" cap="none" strike="noStrike">
                <a:solidFill>
                  <a:schemeClr val="dk1"/>
                </a:solidFill>
                <a:latin typeface="Georgia"/>
                <a:ea typeface="Georgia"/>
                <a:cs typeface="Georgia"/>
                <a:sym typeface="Georgia"/>
              </a:rPr>
              <a:t>as a complement to stay</a:t>
            </a:r>
            <a:endParaRPr b="0" i="0" sz="1800" u="none" cap="none" strike="noStrike">
              <a:solidFill>
                <a:schemeClr val="dk1"/>
              </a:solidFill>
              <a:latin typeface="Georgia"/>
              <a:ea typeface="Georgia"/>
              <a:cs typeface="Georgia"/>
              <a:sym typeface="Georgia"/>
            </a:endParaRPr>
          </a:p>
        </p:txBody>
      </p:sp>
      <p:sp>
        <p:nvSpPr>
          <p:cNvPr id="385" name="Google Shape;385;p23"/>
          <p:cNvSpPr/>
          <p:nvPr/>
        </p:nvSpPr>
        <p:spPr>
          <a:xfrm>
            <a:off x="5938222" y="3040981"/>
            <a:ext cx="5195944" cy="923330"/>
          </a:xfrm>
          <a:prstGeom prst="rect">
            <a:avLst/>
          </a:prstGeom>
          <a:solidFill>
            <a:schemeClr val="accent1"/>
          </a:solidFill>
          <a:ln cap="flat" cmpd="sng" w="12700">
            <a:solidFill>
              <a:schemeClr val="lt1"/>
            </a:solidFill>
            <a:prstDash val="solid"/>
            <a:miter lim="800000"/>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cap="none" strike="noStrike">
                <a:solidFill>
                  <a:schemeClr val="dk1"/>
                </a:solidFill>
                <a:latin typeface="Georgia"/>
                <a:ea typeface="Georgia"/>
                <a:cs typeface="Georgia"/>
                <a:sym typeface="Georgia"/>
              </a:rPr>
              <a:t>Develop knowledge of the relationship </a:t>
            </a:r>
            <a:r>
              <a:rPr b="0" i="0" lang="en-US" sz="1800" u="none" cap="none" strike="noStrike">
                <a:solidFill>
                  <a:schemeClr val="dk1"/>
                </a:solidFill>
                <a:latin typeface="Georgia"/>
                <a:ea typeface="Georgia"/>
                <a:cs typeface="Georgia"/>
                <a:sym typeface="Georgia"/>
              </a:rPr>
              <a:t>between wine tourism</a:t>
            </a:r>
            <a:endParaRPr/>
          </a:p>
          <a:p>
            <a:pPr indent="0" lvl="0" marL="0" marR="0" rtl="0" algn="ctr">
              <a:spcBef>
                <a:spcPts val="0"/>
              </a:spcBef>
              <a:spcAft>
                <a:spcPts val="0"/>
              </a:spcAft>
              <a:buNone/>
            </a:pPr>
            <a:r>
              <a:rPr b="0" i="0" lang="en-US" sz="1800" u="none" cap="none" strike="noStrike">
                <a:solidFill>
                  <a:schemeClr val="dk1"/>
                </a:solidFill>
                <a:latin typeface="Georgia"/>
                <a:ea typeface="Georgia"/>
                <a:cs typeface="Georgia"/>
                <a:sym typeface="Georgia"/>
              </a:rPr>
              <a:t>and other sectors</a:t>
            </a:r>
            <a:endParaRPr b="0" i="0" sz="1800" u="none" cap="none" strike="noStrike">
              <a:solidFill>
                <a:schemeClr val="dk1"/>
              </a:solidFill>
              <a:latin typeface="Georgia"/>
              <a:ea typeface="Georgia"/>
              <a:cs typeface="Georgia"/>
              <a:sym typeface="Georgia"/>
            </a:endParaRPr>
          </a:p>
        </p:txBody>
      </p:sp>
      <p:sp>
        <p:nvSpPr>
          <p:cNvPr id="386" name="Google Shape;386;p23"/>
          <p:cNvSpPr/>
          <p:nvPr/>
        </p:nvSpPr>
        <p:spPr>
          <a:xfrm>
            <a:off x="1075763" y="3745237"/>
            <a:ext cx="4744124" cy="1871830"/>
          </a:xfrm>
          <a:prstGeom prst="rightArrow">
            <a:avLst>
              <a:gd fmla="val 50000" name="adj1"/>
              <a:gd fmla="val 50000" name="adj2"/>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spcBef>
                <a:spcPts val="0"/>
              </a:spcBef>
              <a:spcAft>
                <a:spcPts val="0"/>
              </a:spcAft>
              <a:buNone/>
            </a:pPr>
            <a:r>
              <a:rPr b="1" i="0" lang="en-US" sz="1800" u="none" cap="none" strike="noStrike">
                <a:solidFill>
                  <a:srgbClr val="000000"/>
                </a:solidFill>
                <a:latin typeface="Georgia"/>
                <a:ea typeface="Georgia"/>
                <a:cs typeface="Georgia"/>
                <a:sym typeface="Georgia"/>
              </a:rPr>
              <a:t>Sustainable development (from location to destination and region)</a:t>
            </a:r>
            <a:endParaRPr b="0" i="0" sz="1400" u="none" cap="none" strike="noStrike">
              <a:solidFill>
                <a:srgbClr val="FFFFFF"/>
              </a:solidFill>
              <a:latin typeface="Georgia"/>
              <a:ea typeface="Georgia"/>
              <a:cs typeface="Georgia"/>
              <a:sym typeface="Georgia"/>
            </a:endParaRPr>
          </a:p>
        </p:txBody>
      </p:sp>
      <p:sp>
        <p:nvSpPr>
          <p:cNvPr id="387" name="Google Shape;387;p23"/>
          <p:cNvSpPr/>
          <p:nvPr/>
        </p:nvSpPr>
        <p:spPr>
          <a:xfrm>
            <a:off x="1075763" y="2618172"/>
            <a:ext cx="4152453" cy="845617"/>
          </a:xfrm>
          <a:prstGeom prst="wedgeRoundRectCallout">
            <a:avLst>
              <a:gd fmla="val 65327" name="adj1"/>
              <a:gd fmla="val -29867"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https://www.unwto.org/event/5-unwto-global-conference-on-wine-tourism</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6"/>
                                        </p:tgtEl>
                                        <p:attrNameLst>
                                          <p:attrName>style.visibility</p:attrName>
                                        </p:attrNameLst>
                                      </p:cBhvr>
                                      <p:to>
                                        <p:strVal val="visible"/>
                                      </p:to>
                                    </p:set>
                                    <p:animEffect filter="fade" transition="in">
                                      <p:cBhvr>
                                        <p:cTn dur="500"/>
                                        <p:tgtEl>
                                          <p:spTgt spid="3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9"/>
                                        </p:tgtEl>
                                        <p:attrNameLst>
                                          <p:attrName>style.visibility</p:attrName>
                                        </p:attrNameLst>
                                      </p:cBhvr>
                                      <p:to>
                                        <p:strVal val="visible"/>
                                      </p:to>
                                    </p:set>
                                    <p:animEffect filter="fade" transition="in">
                                      <p:cBhvr>
                                        <p:cTn dur="500"/>
                                        <p:tgtEl>
                                          <p:spTgt spid="379"/>
                                        </p:tgtEl>
                                      </p:cBhvr>
                                    </p:animEffect>
                                  </p:childTnLst>
                                </p:cTn>
                              </p:par>
                              <p:par>
                                <p:cTn fill="hold" nodeType="withEffect" presetClass="entr" presetID="10" presetSubtype="0">
                                  <p:stCondLst>
                                    <p:cond delay="0"/>
                                  </p:stCondLst>
                                  <p:childTnLst>
                                    <p:set>
                                      <p:cBhvr>
                                        <p:cTn dur="1" fill="hold">
                                          <p:stCondLst>
                                            <p:cond delay="0"/>
                                          </p:stCondLst>
                                        </p:cTn>
                                        <p:tgtEl>
                                          <p:spTgt spid="385"/>
                                        </p:tgtEl>
                                        <p:attrNameLst>
                                          <p:attrName>style.visibility</p:attrName>
                                        </p:attrNameLst>
                                      </p:cBhvr>
                                      <p:to>
                                        <p:strVal val="visible"/>
                                      </p:to>
                                    </p:set>
                                    <p:animEffect filter="fade" transition="in">
                                      <p:cBhvr>
                                        <p:cTn dur="500"/>
                                        <p:tgtEl>
                                          <p:spTgt spid="385"/>
                                        </p:tgtEl>
                                      </p:cBhvr>
                                    </p:animEffect>
                                  </p:childTnLst>
                                </p:cTn>
                              </p:par>
                              <p:par>
                                <p:cTn fill="hold" nodeType="withEffect" presetClass="entr" presetID="10" presetSubtype="0">
                                  <p:stCondLst>
                                    <p:cond delay="0"/>
                                  </p:stCondLst>
                                  <p:childTnLst>
                                    <p:set>
                                      <p:cBhvr>
                                        <p:cTn dur="1" fill="hold">
                                          <p:stCondLst>
                                            <p:cond delay="0"/>
                                          </p:stCondLst>
                                        </p:cTn>
                                        <p:tgtEl>
                                          <p:spTgt spid="384"/>
                                        </p:tgtEl>
                                        <p:attrNameLst>
                                          <p:attrName>style.visibility</p:attrName>
                                        </p:attrNameLst>
                                      </p:cBhvr>
                                      <p:to>
                                        <p:strVal val="visible"/>
                                      </p:to>
                                    </p:set>
                                    <p:animEffect filter="fade" transition="in">
                                      <p:cBhvr>
                                        <p:cTn dur="500"/>
                                        <p:tgtEl>
                                          <p:spTgt spid="384"/>
                                        </p:tgtEl>
                                      </p:cBhvr>
                                    </p:animEffect>
                                  </p:childTnLst>
                                </p:cTn>
                              </p:par>
                              <p:par>
                                <p:cTn fill="hold" nodeType="with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par>
                                <p:cTn fill="hold" nodeType="with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2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393" name="Google Shape;393;p24"/>
          <p:cNvSpPr/>
          <p:nvPr/>
        </p:nvSpPr>
        <p:spPr>
          <a:xfrm>
            <a:off x="1075765" y="1685365"/>
            <a:ext cx="10067364" cy="651359"/>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2400" u="none" cap="none" strike="noStrike">
                <a:solidFill>
                  <a:schemeClr val="lt1"/>
                </a:solidFill>
                <a:latin typeface="Georgia"/>
                <a:ea typeface="Georgia"/>
                <a:cs typeface="Georgia"/>
                <a:sym typeface="Georgia"/>
              </a:rPr>
              <a:t>Current trends in wine tourism and its development potential (cont’d)</a:t>
            </a:r>
            <a:endParaRPr b="0" i="0" sz="2400" u="none" cap="none" strike="noStrike">
              <a:solidFill>
                <a:schemeClr val="lt1"/>
              </a:solidFill>
              <a:latin typeface="Georgia"/>
              <a:ea typeface="Georgia"/>
              <a:cs typeface="Georgia"/>
              <a:sym typeface="Georgia"/>
            </a:endParaRPr>
          </a:p>
        </p:txBody>
      </p:sp>
      <p:sp>
        <p:nvSpPr>
          <p:cNvPr id="394" name="Google Shape;394;p24"/>
          <p:cNvSpPr/>
          <p:nvPr/>
        </p:nvSpPr>
        <p:spPr>
          <a:xfrm>
            <a:off x="1075765" y="5755341"/>
            <a:ext cx="10067364" cy="562592"/>
          </a:xfrm>
          <a:prstGeom prst="roundRect">
            <a:avLst>
              <a:gd fmla="val 16667" name="adj"/>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spcBef>
                <a:spcPts val="0"/>
              </a:spcBef>
              <a:spcAft>
                <a:spcPts val="0"/>
              </a:spcAft>
              <a:buNone/>
            </a:pPr>
            <a:r>
              <a:rPr b="1" i="0" lang="en-US" sz="1400" u="none" cap="none" strike="noStrike">
                <a:solidFill>
                  <a:schemeClr val="dk1"/>
                </a:solidFill>
                <a:latin typeface="Georgia"/>
                <a:ea typeface="Georgia"/>
                <a:cs typeface="Georgia"/>
                <a:sym typeface="Georgia"/>
              </a:rPr>
              <a:t>THIS TRAJECTORY DEPENDS ON EACH TOURISM STAKEHOLDER, INCLUDING WINE TOURISM STAKEHOLDER</a:t>
            </a:r>
            <a:endParaRPr b="1" i="0" sz="1400" u="none" cap="none" strike="noStrike">
              <a:solidFill>
                <a:schemeClr val="dk1"/>
              </a:solidFill>
              <a:latin typeface="Georgia"/>
              <a:ea typeface="Georgia"/>
              <a:cs typeface="Georgia"/>
              <a:sym typeface="Georgia"/>
            </a:endParaRPr>
          </a:p>
        </p:txBody>
      </p:sp>
      <p:sp>
        <p:nvSpPr>
          <p:cNvPr id="395" name="Google Shape;395;p24"/>
          <p:cNvSpPr/>
          <p:nvPr/>
        </p:nvSpPr>
        <p:spPr>
          <a:xfrm>
            <a:off x="1174059" y="3496234"/>
            <a:ext cx="1950141" cy="1742740"/>
          </a:xfrm>
          <a:prstGeom prst="wedgeRoundRectCallout">
            <a:avLst>
              <a:gd fmla="val 111107" name="adj1"/>
              <a:gd fmla="val -53968"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b="1" i="0" sz="1400" u="none" cap="none" strike="noStrike">
              <a:solidFill>
                <a:srgbClr val="2C3EA2"/>
              </a:solidFill>
              <a:latin typeface="Georgia"/>
              <a:ea typeface="Georgia"/>
              <a:cs typeface="Georgia"/>
              <a:sym typeface="Georgia"/>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https://www.unwto.org/event/the-impact-of-covid-19-on-tourism-what-was-and-what-will-be</a:t>
            </a:r>
            <a:endParaRPr b="0" i="0" sz="1400" u="none" cap="none" strike="noStrike">
              <a:solidFill>
                <a:srgbClr val="2C3EA2"/>
              </a:solidFill>
              <a:latin typeface="Georgia"/>
              <a:ea typeface="Georgia"/>
              <a:cs typeface="Georgia"/>
              <a:sym typeface="Georgia"/>
            </a:endParaRPr>
          </a:p>
        </p:txBody>
      </p:sp>
      <p:pic>
        <p:nvPicPr>
          <p:cNvPr id="396" name="Google Shape;396;p24"/>
          <p:cNvPicPr preferRelativeResize="0"/>
          <p:nvPr/>
        </p:nvPicPr>
        <p:blipFill rotWithShape="1">
          <a:blip r:embed="rId3">
            <a:alphaModFix/>
          </a:blip>
          <a:srcRect b="0" l="0" r="0" t="0"/>
          <a:stretch/>
        </p:blipFill>
        <p:spPr>
          <a:xfrm>
            <a:off x="3218350" y="2429905"/>
            <a:ext cx="5678224" cy="946125"/>
          </a:xfrm>
          <a:prstGeom prst="rect">
            <a:avLst/>
          </a:prstGeom>
          <a:noFill/>
          <a:ln>
            <a:noFill/>
          </a:ln>
        </p:spPr>
      </p:pic>
      <p:sp>
        <p:nvSpPr>
          <p:cNvPr id="397" name="Google Shape;397;p24"/>
          <p:cNvSpPr/>
          <p:nvPr/>
        </p:nvSpPr>
        <p:spPr>
          <a:xfrm>
            <a:off x="9004151" y="2700169"/>
            <a:ext cx="2138978" cy="2936838"/>
          </a:xfrm>
          <a:prstGeom prst="roundRect">
            <a:avLst>
              <a:gd fmla="val 16667" name="adj"/>
            </a:avLst>
          </a:prstGeom>
          <a:solidFill>
            <a:srgbClr val="9CC2E5"/>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dk1"/>
                </a:solidFill>
                <a:latin typeface="Georgia"/>
                <a:ea typeface="Georgia"/>
                <a:cs typeface="Georgia"/>
                <a:sym typeface="Georgia"/>
              </a:rPr>
              <a:t>The development of wine routes depends on global change.</a:t>
            </a:r>
            <a:endParaRPr/>
          </a:p>
          <a:p>
            <a:pPr indent="0" lvl="0" marL="0" marR="0" rtl="0" algn="ctr">
              <a:spcBef>
                <a:spcPts val="0"/>
              </a:spcBef>
              <a:spcAft>
                <a:spcPts val="0"/>
              </a:spcAft>
              <a:buNone/>
            </a:pPr>
            <a:r>
              <a:t/>
            </a:r>
            <a:endParaRPr b="0" i="0" sz="5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rPr b="0" i="0" lang="en-US" sz="1800" u="none" cap="none" strike="noStrike">
                <a:solidFill>
                  <a:schemeClr val="dk1"/>
                </a:solidFill>
                <a:latin typeface="Georgia"/>
                <a:ea typeface="Georgia"/>
                <a:cs typeface="Georgia"/>
                <a:sym typeface="Georgia"/>
              </a:rPr>
              <a:t>On the contrary, wine tourism can affect the development of regions</a:t>
            </a:r>
            <a:endParaRPr b="0" i="0" sz="1800" u="none" cap="none" strike="noStrike">
              <a:solidFill>
                <a:schemeClr val="dk1"/>
              </a:solidFill>
              <a:latin typeface="Georgia"/>
              <a:ea typeface="Georgia"/>
              <a:cs typeface="Georgia"/>
              <a:sym typeface="Georgia"/>
            </a:endParaRPr>
          </a:p>
        </p:txBody>
      </p:sp>
      <p:pic>
        <p:nvPicPr>
          <p:cNvPr id="398" name="Google Shape;398;p24"/>
          <p:cNvPicPr preferRelativeResize="0"/>
          <p:nvPr/>
        </p:nvPicPr>
        <p:blipFill rotWithShape="1">
          <a:blip r:embed="rId4">
            <a:alphaModFix/>
          </a:blip>
          <a:srcRect b="0" l="0" r="0" t="0"/>
          <a:stretch/>
        </p:blipFill>
        <p:spPr>
          <a:xfrm>
            <a:off x="4320784" y="3184083"/>
            <a:ext cx="4447754" cy="2391711"/>
          </a:xfrm>
          <a:prstGeom prst="rect">
            <a:avLst/>
          </a:prstGeom>
          <a:noFill/>
          <a:ln>
            <a:noFill/>
          </a:ln>
        </p:spPr>
      </p:pic>
      <p:cxnSp>
        <p:nvCxnSpPr>
          <p:cNvPr id="399" name="Google Shape;399;p24"/>
          <p:cNvCxnSpPr/>
          <p:nvPr/>
        </p:nvCxnSpPr>
        <p:spPr>
          <a:xfrm flipH="1" rot="10800000">
            <a:off x="7982174" y="4557257"/>
            <a:ext cx="84961" cy="1116633"/>
          </a:xfrm>
          <a:prstGeom prst="straightConnector1">
            <a:avLst/>
          </a:prstGeom>
          <a:noFill/>
          <a:ln cap="flat" cmpd="sng" w="57150">
            <a:solidFill>
              <a:schemeClr val="accent1"/>
            </a:solidFill>
            <a:prstDash val="solid"/>
            <a:miter lim="800000"/>
            <a:headEnd len="sm" w="sm" type="none"/>
            <a:tailEnd len="med" w="med" type="triangle"/>
          </a:ln>
        </p:spPr>
      </p:cxn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96"/>
                                        </p:tgtEl>
                                        <p:attrNameLst>
                                          <p:attrName>style.visibility</p:attrName>
                                        </p:attrNameLst>
                                      </p:cBhvr>
                                      <p:to>
                                        <p:strVal val="visible"/>
                                      </p:to>
                                    </p:set>
                                    <p:anim calcmode="lin" valueType="num">
                                      <p:cBhvr additive="base">
                                        <p:cTn dur="3500"/>
                                        <p:tgtEl>
                                          <p:spTgt spid="396"/>
                                        </p:tgtEl>
                                        <p:attrNameLst>
                                          <p:attrName>ppt_w</p:attrName>
                                        </p:attrNameLst>
                                      </p:cBhvr>
                                      <p:tavLst>
                                        <p:tav fmla="" tm="0">
                                          <p:val>
                                            <p:strVal val="0"/>
                                          </p:val>
                                        </p:tav>
                                        <p:tav fmla="" tm="100000">
                                          <p:val>
                                            <p:strVal val="#ppt_w"/>
                                          </p:val>
                                        </p:tav>
                                      </p:tavLst>
                                    </p:anim>
                                    <p:anim calcmode="lin" valueType="num">
                                      <p:cBhvr additive="base">
                                        <p:cTn dur="3500"/>
                                        <p:tgtEl>
                                          <p:spTgt spid="39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98"/>
                                        </p:tgtEl>
                                        <p:attrNameLst>
                                          <p:attrName>style.visibility</p:attrName>
                                        </p:attrNameLst>
                                      </p:cBhvr>
                                      <p:to>
                                        <p:strVal val="visible"/>
                                      </p:to>
                                    </p:set>
                                    <p:anim calcmode="lin" valueType="num">
                                      <p:cBhvr additive="base">
                                        <p:cTn dur="3500"/>
                                        <p:tgtEl>
                                          <p:spTgt spid="398"/>
                                        </p:tgtEl>
                                        <p:attrNameLst>
                                          <p:attrName>ppt_w</p:attrName>
                                        </p:attrNameLst>
                                      </p:cBhvr>
                                      <p:tavLst>
                                        <p:tav fmla="" tm="0">
                                          <p:val>
                                            <p:strVal val="0"/>
                                          </p:val>
                                        </p:tav>
                                        <p:tav fmla="" tm="100000">
                                          <p:val>
                                            <p:strVal val="#ppt_w"/>
                                          </p:val>
                                        </p:tav>
                                      </p:tavLst>
                                    </p:anim>
                                    <p:anim calcmode="lin" valueType="num">
                                      <p:cBhvr additive="base">
                                        <p:cTn dur="3500"/>
                                        <p:tgtEl>
                                          <p:spTgt spid="398"/>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gtEl>
                                        <p:attrNameLst>
                                          <p:attrName>style.visibility</p:attrName>
                                        </p:attrNameLst>
                                      </p:cBhvr>
                                      <p:to>
                                        <p:strVal val="visible"/>
                                      </p:to>
                                    </p:set>
                                    <p:animEffect filter="fade" transition="in">
                                      <p:cBhvr>
                                        <p:cTn dur="500"/>
                                        <p:tgtEl>
                                          <p:spTgt spid="3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9"/>
                                        </p:tgtEl>
                                        <p:attrNameLst>
                                          <p:attrName>style.visibility</p:attrName>
                                        </p:attrNameLst>
                                      </p:cBhvr>
                                      <p:to>
                                        <p:strVal val="visible"/>
                                      </p:to>
                                    </p:set>
                                    <p:animEffect filter="fade" transition="in">
                                      <p:cBhvr>
                                        <p:cTn dur="500"/>
                                        <p:tgtEl>
                                          <p:spTgt spid="399"/>
                                        </p:tgtEl>
                                      </p:cBhvr>
                                    </p:animEffect>
                                  </p:childTnLst>
                                </p:cTn>
                              </p:par>
                              <p:par>
                                <p:cTn fill="hold" nodeType="withEffect" presetClass="entr" presetID="10" presetSubtype="0">
                                  <p:stCondLst>
                                    <p:cond delay="0"/>
                                  </p:stCondLst>
                                  <p:childTnLst>
                                    <p:set>
                                      <p:cBhvr>
                                        <p:cTn dur="1" fill="hold">
                                          <p:stCondLst>
                                            <p:cond delay="0"/>
                                          </p:stCondLst>
                                        </p:cTn>
                                        <p:tgtEl>
                                          <p:spTgt spid="394"/>
                                        </p:tgtEl>
                                        <p:attrNameLst>
                                          <p:attrName>style.visibility</p:attrName>
                                        </p:attrNameLst>
                                      </p:cBhvr>
                                      <p:to>
                                        <p:strVal val="visible"/>
                                      </p:to>
                                    </p:set>
                                    <p:animEffect filter="fade" transition="in">
                                      <p:cBhvr>
                                        <p:cTn dur="500"/>
                                        <p:tgtEl>
                                          <p:spTgt spid="3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grpSp>
        <p:nvGrpSpPr>
          <p:cNvPr id="404" name="Google Shape;404;p25"/>
          <p:cNvGrpSpPr/>
          <p:nvPr/>
        </p:nvGrpSpPr>
        <p:grpSpPr>
          <a:xfrm>
            <a:off x="1102659" y="3345806"/>
            <a:ext cx="10031506" cy="2812602"/>
            <a:chOff x="0" y="343"/>
            <a:chExt cx="10031506" cy="2812602"/>
          </a:xfrm>
        </p:grpSpPr>
        <p:cxnSp>
          <p:nvCxnSpPr>
            <p:cNvPr id="405" name="Google Shape;405;p25"/>
            <p:cNvCxnSpPr/>
            <p:nvPr/>
          </p:nvCxnSpPr>
          <p:spPr>
            <a:xfrm>
              <a:off x="0" y="343"/>
              <a:ext cx="10031506"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06" name="Google Shape;406;p25"/>
            <p:cNvSpPr/>
            <p:nvPr/>
          </p:nvSpPr>
          <p:spPr>
            <a:xfrm>
              <a:off x="0" y="343"/>
              <a:ext cx="10031506" cy="56252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25"/>
            <p:cNvSpPr txBox="1"/>
            <p:nvPr/>
          </p:nvSpPr>
          <p:spPr>
            <a:xfrm>
              <a:off x="0" y="343"/>
              <a:ext cx="10031506" cy="562520"/>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synergistic effect </a:t>
              </a:r>
              <a:r>
                <a:rPr b="0" i="0" lang="en-US" sz="1600" u="none" cap="none" strike="noStrike">
                  <a:solidFill>
                    <a:schemeClr val="dk1"/>
                  </a:solidFill>
                  <a:latin typeface="Georgia"/>
                  <a:ea typeface="Georgia"/>
                  <a:cs typeface="Georgia"/>
                  <a:sym typeface="Georgia"/>
                </a:rPr>
                <a:t>of development of other types of tourism: cultural and cognitive; recreational and health; rural, ecological and agritourism; sports; phototourism; entertainment and festival; business and scientific;</a:t>
              </a:r>
              <a:endParaRPr b="0" i="0" sz="1600" u="none" cap="none" strike="noStrike">
                <a:solidFill>
                  <a:schemeClr val="dk1"/>
                </a:solidFill>
                <a:latin typeface="Georgia"/>
                <a:ea typeface="Georgia"/>
                <a:cs typeface="Georgia"/>
                <a:sym typeface="Georgia"/>
              </a:endParaRPr>
            </a:p>
          </p:txBody>
        </p:sp>
        <p:cxnSp>
          <p:nvCxnSpPr>
            <p:cNvPr id="408" name="Google Shape;408;p25"/>
            <p:cNvCxnSpPr/>
            <p:nvPr/>
          </p:nvCxnSpPr>
          <p:spPr>
            <a:xfrm>
              <a:off x="0" y="562864"/>
              <a:ext cx="10031506"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09" name="Google Shape;409;p25"/>
            <p:cNvSpPr/>
            <p:nvPr/>
          </p:nvSpPr>
          <p:spPr>
            <a:xfrm>
              <a:off x="0" y="562864"/>
              <a:ext cx="10031506" cy="56252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25"/>
            <p:cNvSpPr txBox="1"/>
            <p:nvPr/>
          </p:nvSpPr>
          <p:spPr>
            <a:xfrm>
              <a:off x="0" y="562864"/>
              <a:ext cx="10031506" cy="562520"/>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strengthening communication </a:t>
              </a:r>
              <a:r>
                <a:rPr b="0" i="0" lang="en-US" sz="1600" u="none" cap="none" strike="noStrike">
                  <a:solidFill>
                    <a:schemeClr val="dk1"/>
                  </a:solidFill>
                  <a:latin typeface="Georgia"/>
                  <a:ea typeface="Georgia"/>
                  <a:cs typeface="Georgia"/>
                  <a:sym typeface="Georgia"/>
                </a:rPr>
                <a:t>between wine tourism stakeholders, uniting interests for the sake of unity in achieving the goals of productive development;</a:t>
              </a:r>
              <a:endParaRPr b="0" i="0" sz="1600" u="none" cap="none" strike="noStrike">
                <a:solidFill>
                  <a:schemeClr val="dk1"/>
                </a:solidFill>
                <a:latin typeface="Georgia"/>
                <a:ea typeface="Georgia"/>
                <a:cs typeface="Georgia"/>
                <a:sym typeface="Georgia"/>
              </a:endParaRPr>
            </a:p>
          </p:txBody>
        </p:sp>
        <p:cxnSp>
          <p:nvCxnSpPr>
            <p:cNvPr id="411" name="Google Shape;411;p25"/>
            <p:cNvCxnSpPr/>
            <p:nvPr/>
          </p:nvCxnSpPr>
          <p:spPr>
            <a:xfrm>
              <a:off x="0" y="1125384"/>
              <a:ext cx="10031506"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12" name="Google Shape;412;p25"/>
            <p:cNvSpPr/>
            <p:nvPr/>
          </p:nvSpPr>
          <p:spPr>
            <a:xfrm>
              <a:off x="0" y="1125384"/>
              <a:ext cx="10031506" cy="56252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25"/>
            <p:cNvSpPr txBox="1"/>
            <p:nvPr/>
          </p:nvSpPr>
          <p:spPr>
            <a:xfrm>
              <a:off x="0" y="1125384"/>
              <a:ext cx="10031506" cy="562520"/>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popularization of territories </a:t>
              </a:r>
              <a:r>
                <a:rPr b="0" i="0" lang="en-US" sz="1600" u="none" cap="none" strike="noStrike">
                  <a:solidFill>
                    <a:schemeClr val="dk1"/>
                  </a:solidFill>
                  <a:latin typeface="Georgia"/>
                  <a:ea typeface="Georgia"/>
                  <a:cs typeface="Georgia"/>
                  <a:sym typeface="Georgia"/>
                </a:rPr>
                <a:t>and locations, intensification of regional and international tourist flows;</a:t>
              </a:r>
              <a:endParaRPr b="0" i="0" sz="1600" u="none" cap="none" strike="noStrike">
                <a:solidFill>
                  <a:schemeClr val="dk1"/>
                </a:solidFill>
                <a:latin typeface="Georgia"/>
                <a:ea typeface="Georgia"/>
                <a:cs typeface="Georgia"/>
                <a:sym typeface="Georgia"/>
              </a:endParaRPr>
            </a:p>
          </p:txBody>
        </p:sp>
        <p:cxnSp>
          <p:nvCxnSpPr>
            <p:cNvPr id="414" name="Google Shape;414;p25"/>
            <p:cNvCxnSpPr/>
            <p:nvPr/>
          </p:nvCxnSpPr>
          <p:spPr>
            <a:xfrm>
              <a:off x="0" y="1687905"/>
              <a:ext cx="10031506"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15" name="Google Shape;415;p25"/>
            <p:cNvSpPr/>
            <p:nvPr/>
          </p:nvSpPr>
          <p:spPr>
            <a:xfrm>
              <a:off x="0" y="1687905"/>
              <a:ext cx="10031506" cy="56252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25"/>
            <p:cNvSpPr txBox="1"/>
            <p:nvPr/>
          </p:nvSpPr>
          <p:spPr>
            <a:xfrm>
              <a:off x="0" y="1687905"/>
              <a:ext cx="10031506" cy="562520"/>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growth </a:t>
              </a:r>
              <a:r>
                <a:rPr b="0" i="0" lang="en-US" sz="1600" u="none" cap="none" strike="noStrike">
                  <a:solidFill>
                    <a:schemeClr val="dk1"/>
                  </a:solidFill>
                  <a:latin typeface="Georgia"/>
                  <a:ea typeface="Georgia"/>
                  <a:cs typeface="Georgia"/>
                  <a:sym typeface="Georgia"/>
                </a:rPr>
                <a:t>in sales of wine, other wine products, gastronomic products and dishes;</a:t>
              </a:r>
              <a:endParaRPr b="0" i="0" sz="1600" u="none" cap="none" strike="noStrike">
                <a:solidFill>
                  <a:schemeClr val="dk1"/>
                </a:solidFill>
                <a:latin typeface="Georgia"/>
                <a:ea typeface="Georgia"/>
                <a:cs typeface="Georgia"/>
                <a:sym typeface="Georgia"/>
              </a:endParaRPr>
            </a:p>
          </p:txBody>
        </p:sp>
        <p:cxnSp>
          <p:nvCxnSpPr>
            <p:cNvPr id="417" name="Google Shape;417;p25"/>
            <p:cNvCxnSpPr/>
            <p:nvPr/>
          </p:nvCxnSpPr>
          <p:spPr>
            <a:xfrm>
              <a:off x="0" y="2250425"/>
              <a:ext cx="10031506"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18" name="Google Shape;418;p25"/>
            <p:cNvSpPr/>
            <p:nvPr/>
          </p:nvSpPr>
          <p:spPr>
            <a:xfrm>
              <a:off x="0" y="2250425"/>
              <a:ext cx="10031506" cy="56252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25"/>
            <p:cNvSpPr txBox="1"/>
            <p:nvPr/>
          </p:nvSpPr>
          <p:spPr>
            <a:xfrm>
              <a:off x="0" y="2250425"/>
              <a:ext cx="10031506" cy="562520"/>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support </a:t>
              </a:r>
              <a:r>
                <a:rPr b="0" i="0" lang="en-US" sz="1600" u="none" cap="none" strike="noStrike">
                  <a:solidFill>
                    <a:schemeClr val="dk1"/>
                  </a:solidFill>
                  <a:latin typeface="Georgia"/>
                  <a:ea typeface="Georgia"/>
                  <a:cs typeface="Georgia"/>
                  <a:sym typeface="Georgia"/>
                </a:rPr>
                <a:t>of traditionalism in the wine industry, acceleration of the spread of innovations of technological solutions;</a:t>
              </a:r>
              <a:endParaRPr b="0" i="0" sz="1600" u="none" cap="none" strike="noStrike">
                <a:solidFill>
                  <a:schemeClr val="dk1"/>
                </a:solidFill>
                <a:latin typeface="Georgia"/>
                <a:ea typeface="Georgia"/>
                <a:cs typeface="Georgia"/>
                <a:sym typeface="Georgia"/>
              </a:endParaRPr>
            </a:p>
          </p:txBody>
        </p:sp>
      </p:grpSp>
      <p:sp>
        <p:nvSpPr>
          <p:cNvPr id="420" name="Google Shape;420;p2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421" name="Google Shape;421;p25"/>
          <p:cNvSpPr/>
          <p:nvPr/>
        </p:nvSpPr>
        <p:spPr>
          <a:xfrm>
            <a:off x="3048000" y="2501531"/>
            <a:ext cx="609600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cap="none" strike="noStrike">
                <a:solidFill>
                  <a:srgbClr val="3948A0"/>
                </a:solidFill>
                <a:latin typeface="Georgia"/>
                <a:ea typeface="Georgia"/>
                <a:cs typeface="Georgia"/>
                <a:sym typeface="Georgia"/>
              </a:rPr>
              <a:t>The main results of the development of wine tourism and wine routes are:</a:t>
            </a:r>
            <a:endParaRPr/>
          </a:p>
        </p:txBody>
      </p:sp>
      <p:sp>
        <p:nvSpPr>
          <p:cNvPr id="422" name="Google Shape;422;p25"/>
          <p:cNvSpPr/>
          <p:nvPr/>
        </p:nvSpPr>
        <p:spPr>
          <a:xfrm>
            <a:off x="1075765" y="1685365"/>
            <a:ext cx="10058400" cy="651359"/>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2400" u="none" cap="none" strike="noStrike">
                <a:solidFill>
                  <a:schemeClr val="lt1"/>
                </a:solidFill>
                <a:latin typeface="Georgia"/>
                <a:ea typeface="Georgia"/>
                <a:cs typeface="Georgia"/>
                <a:sym typeface="Georgia"/>
              </a:rPr>
              <a:t>Current trends in wine tourism and its development potential (cont’d)</a:t>
            </a:r>
            <a:endParaRPr b="0" i="0" sz="2400" u="none" cap="none" strike="noStrike">
              <a:solidFill>
                <a:schemeClr val="lt1"/>
              </a:solidFill>
              <a:latin typeface="Georgia"/>
              <a:ea typeface="Georgia"/>
              <a:cs typeface="Georgia"/>
              <a:sym typeface="Georgia"/>
            </a:endParaRPr>
          </a:p>
        </p:txBody>
      </p:sp>
    </p:spTree>
  </p:cSld>
  <p:clrMapOvr>
    <a:masterClrMapping/>
  </p:clrMapOvr>
  <p:transition spd="slow">
    <p:wipe dir="r"/>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grpSp>
        <p:nvGrpSpPr>
          <p:cNvPr id="427" name="Google Shape;427;p26"/>
          <p:cNvGrpSpPr/>
          <p:nvPr/>
        </p:nvGrpSpPr>
        <p:grpSpPr>
          <a:xfrm>
            <a:off x="1021976" y="3201625"/>
            <a:ext cx="10112189" cy="2961197"/>
            <a:chOff x="0" y="1225"/>
            <a:chExt cx="10112189" cy="2961197"/>
          </a:xfrm>
        </p:grpSpPr>
        <p:cxnSp>
          <p:nvCxnSpPr>
            <p:cNvPr id="428" name="Google Shape;428;p26"/>
            <p:cNvCxnSpPr/>
            <p:nvPr/>
          </p:nvCxnSpPr>
          <p:spPr>
            <a:xfrm>
              <a:off x="0" y="1225"/>
              <a:ext cx="10112189"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29" name="Google Shape;429;p26"/>
            <p:cNvSpPr/>
            <p:nvPr/>
          </p:nvSpPr>
          <p:spPr>
            <a:xfrm>
              <a:off x="0" y="1225"/>
              <a:ext cx="10112189" cy="66059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26"/>
            <p:cNvSpPr txBox="1"/>
            <p:nvPr/>
          </p:nvSpPr>
          <p:spPr>
            <a:xfrm>
              <a:off x="0" y="1225"/>
              <a:ext cx="10112189" cy="660598"/>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increase</a:t>
              </a:r>
              <a:r>
                <a:rPr b="0" i="0" lang="en-US" sz="1600" u="none" cap="none" strike="noStrike">
                  <a:solidFill>
                    <a:schemeClr val="dk1"/>
                  </a:solidFill>
                  <a:latin typeface="Georgia"/>
                  <a:ea typeface="Georgia"/>
                  <a:cs typeface="Georgia"/>
                  <a:sym typeface="Georgia"/>
                </a:rPr>
                <a:t> in employment, income of stakeholders-owners and employees;</a:t>
              </a:r>
              <a:endParaRPr b="0" i="0" sz="1600" u="none" cap="none" strike="noStrike">
                <a:solidFill>
                  <a:schemeClr val="dk1"/>
                </a:solidFill>
                <a:latin typeface="Georgia"/>
                <a:ea typeface="Georgia"/>
                <a:cs typeface="Georgia"/>
                <a:sym typeface="Georgia"/>
              </a:endParaRPr>
            </a:p>
          </p:txBody>
        </p:sp>
        <p:cxnSp>
          <p:nvCxnSpPr>
            <p:cNvPr id="431" name="Google Shape;431;p26"/>
            <p:cNvCxnSpPr/>
            <p:nvPr/>
          </p:nvCxnSpPr>
          <p:spPr>
            <a:xfrm>
              <a:off x="0" y="661823"/>
              <a:ext cx="10112189"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32" name="Google Shape;432;p26"/>
            <p:cNvSpPr/>
            <p:nvPr/>
          </p:nvSpPr>
          <p:spPr>
            <a:xfrm>
              <a:off x="0" y="661823"/>
              <a:ext cx="10112189" cy="66059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26"/>
            <p:cNvSpPr txBox="1"/>
            <p:nvPr/>
          </p:nvSpPr>
          <p:spPr>
            <a:xfrm>
              <a:off x="0" y="661823"/>
              <a:ext cx="10112189" cy="660598"/>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progress</a:t>
              </a:r>
              <a:r>
                <a:rPr b="0" i="0" lang="en-US" sz="1600" u="none" cap="none" strike="noStrike">
                  <a:solidFill>
                    <a:schemeClr val="dk1"/>
                  </a:solidFill>
                  <a:latin typeface="Georgia"/>
                  <a:ea typeface="Georgia"/>
                  <a:cs typeface="Georgia"/>
                  <a:sym typeface="Georgia"/>
                </a:rPr>
                <a:t> in education and training, the emergence of new types of employment and professions in a given area, improving economic conditions;</a:t>
              </a:r>
              <a:endParaRPr b="0" i="0" sz="1600" u="none" cap="none" strike="noStrike">
                <a:solidFill>
                  <a:schemeClr val="dk1"/>
                </a:solidFill>
                <a:latin typeface="Georgia"/>
                <a:ea typeface="Georgia"/>
                <a:cs typeface="Georgia"/>
                <a:sym typeface="Georgia"/>
              </a:endParaRPr>
            </a:p>
          </p:txBody>
        </p:sp>
        <p:cxnSp>
          <p:nvCxnSpPr>
            <p:cNvPr id="434" name="Google Shape;434;p26"/>
            <p:cNvCxnSpPr/>
            <p:nvPr/>
          </p:nvCxnSpPr>
          <p:spPr>
            <a:xfrm>
              <a:off x="0" y="1322421"/>
              <a:ext cx="10112189"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35" name="Google Shape;435;p26"/>
            <p:cNvSpPr/>
            <p:nvPr/>
          </p:nvSpPr>
          <p:spPr>
            <a:xfrm>
              <a:off x="0" y="1322421"/>
              <a:ext cx="10112189" cy="660598"/>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26"/>
            <p:cNvSpPr txBox="1"/>
            <p:nvPr/>
          </p:nvSpPr>
          <p:spPr>
            <a:xfrm>
              <a:off x="0" y="1322421"/>
              <a:ext cx="10112189" cy="660598"/>
            </a:xfrm>
            <a:prstGeom prst="rect">
              <a:avLst/>
            </a:prstGeom>
            <a:noFill/>
            <a:ln>
              <a:noFill/>
            </a:ln>
          </p:spPr>
          <p:txBody>
            <a:bodyPr anchorCtr="0" anchor="t" bIns="60950" lIns="60950" spcFirstLastPara="1" rIns="60950" wrap="square" tIns="60950">
              <a:noAutofit/>
            </a:bodyPr>
            <a:lstStyle/>
            <a:p>
              <a:pPr indent="0" lvl="0" marL="0" marR="0" rtl="0" algn="l">
                <a:lnSpc>
                  <a:spcPct val="90000"/>
                </a:lnSpc>
                <a:spcBef>
                  <a:spcPts val="0"/>
                </a:spcBef>
                <a:spcAft>
                  <a:spcPts val="0"/>
                </a:spcAft>
                <a:buNone/>
              </a:pPr>
              <a:r>
                <a:rPr b="1" i="0" lang="en-US" sz="1600" u="none" cap="none" strike="noStrike">
                  <a:solidFill>
                    <a:schemeClr val="dk1"/>
                  </a:solidFill>
                  <a:latin typeface="Georgia"/>
                  <a:ea typeface="Georgia"/>
                  <a:cs typeface="Georgia"/>
                  <a:sym typeface="Georgia"/>
                </a:rPr>
                <a:t>improving</a:t>
              </a:r>
              <a:r>
                <a:rPr b="0" i="0" lang="en-US" sz="1600" u="none" cap="none" strike="noStrike">
                  <a:solidFill>
                    <a:schemeClr val="dk1"/>
                  </a:solidFill>
                  <a:latin typeface="Georgia"/>
                  <a:ea typeface="Georgia"/>
                  <a:cs typeface="Georgia"/>
                  <a:sym typeface="Georgia"/>
                </a:rPr>
                <a:t> the quality of services, wines, related products through competition in the industry.</a:t>
              </a:r>
              <a:endParaRPr b="0" i="0" sz="1600" u="none" cap="none" strike="noStrike">
                <a:solidFill>
                  <a:schemeClr val="dk1"/>
                </a:solidFill>
                <a:latin typeface="Georgia"/>
                <a:ea typeface="Georgia"/>
                <a:cs typeface="Georgia"/>
                <a:sym typeface="Georgia"/>
              </a:endParaRPr>
            </a:p>
          </p:txBody>
        </p:sp>
        <p:cxnSp>
          <p:nvCxnSpPr>
            <p:cNvPr id="437" name="Google Shape;437;p26"/>
            <p:cNvCxnSpPr/>
            <p:nvPr/>
          </p:nvCxnSpPr>
          <p:spPr>
            <a:xfrm>
              <a:off x="0" y="1983019"/>
              <a:ext cx="10112189" cy="0"/>
            </a:xfrm>
            <a:prstGeom prst="straightConnector1">
              <a:avLst/>
            </a:prstGeom>
            <a:solidFill>
              <a:srgbClr val="599BD5"/>
            </a:solidFill>
            <a:ln cap="flat" cmpd="sng" w="12700">
              <a:solidFill>
                <a:srgbClr val="599BD5"/>
              </a:solidFill>
              <a:prstDash val="solid"/>
              <a:miter lim="800000"/>
              <a:headEnd len="sm" w="sm" type="none"/>
              <a:tailEnd len="sm" w="sm" type="none"/>
            </a:ln>
          </p:spPr>
        </p:cxnSp>
        <p:sp>
          <p:nvSpPr>
            <p:cNvPr id="438" name="Google Shape;438;p26"/>
            <p:cNvSpPr/>
            <p:nvPr/>
          </p:nvSpPr>
          <p:spPr>
            <a:xfrm>
              <a:off x="0" y="1983019"/>
              <a:ext cx="10102313" cy="979403"/>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26"/>
            <p:cNvSpPr txBox="1"/>
            <p:nvPr/>
          </p:nvSpPr>
          <p:spPr>
            <a:xfrm>
              <a:off x="0" y="1983019"/>
              <a:ext cx="10102313" cy="979403"/>
            </a:xfrm>
            <a:prstGeom prst="rect">
              <a:avLst/>
            </a:prstGeom>
            <a:noFill/>
            <a:ln>
              <a:noFill/>
            </a:ln>
          </p:spPr>
          <p:txBody>
            <a:bodyPr anchorCtr="0" anchor="t" bIns="60950" lIns="60950" spcFirstLastPara="1" rIns="60950" wrap="square" tIns="60950">
              <a:noAutofit/>
            </a:bodyPr>
            <a:lstStyle/>
            <a:p>
              <a:pPr indent="0" lvl="0" marL="0" marR="0" rtl="0" algn="ctr">
                <a:lnSpc>
                  <a:spcPct val="90000"/>
                </a:lnSpc>
                <a:spcBef>
                  <a:spcPts val="0"/>
                </a:spcBef>
                <a:spcAft>
                  <a:spcPts val="0"/>
                </a:spcAft>
                <a:buNone/>
              </a:pPr>
              <a:r>
                <a:rPr b="0" i="0" lang="en-US" sz="1600" u="none" cap="none" strike="noStrike">
                  <a:solidFill>
                    <a:schemeClr val="dk1"/>
                  </a:solidFill>
                  <a:latin typeface="Georgia"/>
                  <a:ea typeface="Georgia"/>
                  <a:cs typeface="Georgia"/>
                  <a:sym typeface="Georgia"/>
                </a:rPr>
                <a:t>The profits and benefits of participants in this development are different, may include all elements, may be limited to several.</a:t>
              </a:r>
              <a:endParaRPr/>
            </a:p>
            <a:p>
              <a:pPr indent="0" lvl="0" marL="0" marR="0" rtl="0" algn="ctr">
                <a:lnSpc>
                  <a:spcPct val="90000"/>
                </a:lnSpc>
                <a:spcBef>
                  <a:spcPts val="560"/>
                </a:spcBef>
                <a:spcAft>
                  <a:spcPts val="0"/>
                </a:spcAft>
                <a:buNone/>
              </a:pPr>
              <a:r>
                <a:rPr b="0" i="0" lang="en-US" sz="1600" u="none" cap="none" strike="noStrike">
                  <a:solidFill>
                    <a:schemeClr val="dk1"/>
                  </a:solidFill>
                  <a:latin typeface="Georgia"/>
                  <a:ea typeface="Georgia"/>
                  <a:cs typeface="Georgia"/>
                  <a:sym typeface="Georgia"/>
                </a:rPr>
                <a:t>In any case, </a:t>
              </a:r>
              <a:r>
                <a:rPr b="1" i="0" lang="en-US" sz="1600" u="none" cap="none" strike="noStrike">
                  <a:solidFill>
                    <a:schemeClr val="dk1"/>
                  </a:solidFill>
                  <a:latin typeface="Georgia"/>
                  <a:ea typeface="Georgia"/>
                  <a:cs typeface="Georgia"/>
                  <a:sym typeface="Georgia"/>
                </a:rPr>
                <a:t>world experience proves the ability to manage the development of wine tourism </a:t>
              </a:r>
              <a:r>
                <a:rPr b="0" i="0" lang="en-US" sz="1600" u="none" cap="none" strike="noStrike">
                  <a:solidFill>
                    <a:schemeClr val="dk1"/>
                  </a:solidFill>
                  <a:latin typeface="Georgia"/>
                  <a:ea typeface="Georgia"/>
                  <a:cs typeface="Georgia"/>
                  <a:sym typeface="Georgia"/>
                </a:rPr>
                <a:t>and control its qualitative and quantitative characteristics.</a:t>
              </a:r>
              <a:endParaRPr b="0" i="0" sz="1600" u="none" cap="none" strike="noStrike">
                <a:solidFill>
                  <a:schemeClr val="dk1"/>
                </a:solidFill>
                <a:latin typeface="Georgia"/>
                <a:ea typeface="Georgia"/>
                <a:cs typeface="Georgia"/>
                <a:sym typeface="Georgia"/>
              </a:endParaRPr>
            </a:p>
          </p:txBody>
        </p:sp>
      </p:grpSp>
      <p:sp>
        <p:nvSpPr>
          <p:cNvPr id="440" name="Google Shape;440;p2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441" name="Google Shape;441;p26"/>
          <p:cNvSpPr/>
          <p:nvPr/>
        </p:nvSpPr>
        <p:spPr>
          <a:xfrm>
            <a:off x="3030070" y="2473388"/>
            <a:ext cx="6096000"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1800" u="none" cap="none" strike="noStrike">
                <a:solidFill>
                  <a:srgbClr val="3948A0"/>
                </a:solidFill>
                <a:latin typeface="Georgia"/>
                <a:ea typeface="Georgia"/>
                <a:cs typeface="Georgia"/>
                <a:sym typeface="Georgia"/>
              </a:rPr>
              <a:t>The main results of the development of wine tourism and wine routes are:</a:t>
            </a:r>
            <a:endParaRPr/>
          </a:p>
        </p:txBody>
      </p:sp>
      <p:sp>
        <p:nvSpPr>
          <p:cNvPr id="442" name="Google Shape;442;p26"/>
          <p:cNvSpPr/>
          <p:nvPr/>
        </p:nvSpPr>
        <p:spPr>
          <a:xfrm>
            <a:off x="1075765" y="1685365"/>
            <a:ext cx="10058400" cy="651359"/>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2400" u="none" cap="none" strike="noStrike">
                <a:solidFill>
                  <a:schemeClr val="lt1"/>
                </a:solidFill>
                <a:latin typeface="Georgia"/>
                <a:ea typeface="Georgia"/>
                <a:cs typeface="Georgia"/>
                <a:sym typeface="Georgia"/>
              </a:rPr>
              <a:t>Current trends in wine tourism and its development potential (cont’d)</a:t>
            </a:r>
            <a:endParaRPr b="0" i="0" sz="2400" u="none" cap="none" strike="noStrike">
              <a:solidFill>
                <a:schemeClr val="lt1"/>
              </a:solidFill>
              <a:latin typeface="Georgia"/>
              <a:ea typeface="Georgia"/>
              <a:cs typeface="Georgia"/>
              <a:sym typeface="Georgia"/>
            </a:endParaRPr>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3"/>
          <p:cNvSpPr txBox="1"/>
          <p:nvPr>
            <p:ph type="title"/>
          </p:nvPr>
        </p:nvSpPr>
        <p:spPr>
          <a:xfrm>
            <a:off x="838200" y="1675967"/>
            <a:ext cx="10515600" cy="583139"/>
          </a:xfrm>
          <a:prstGeom prst="rect">
            <a:avLst/>
          </a:prstGeom>
          <a:solidFill>
            <a:srgbClr val="A71E3B"/>
          </a:solid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chemeClr val="lt1"/>
              </a:buClr>
              <a:buSzPts val="3600"/>
              <a:buFont typeface="Georgia"/>
              <a:buNone/>
            </a:pPr>
            <a:r>
              <a:rPr lang="en-US" sz="3600">
                <a:solidFill>
                  <a:schemeClr val="lt1"/>
                </a:solidFill>
              </a:rPr>
              <a:t>Chapter Outline</a:t>
            </a:r>
            <a:endParaRPr sz="3600">
              <a:solidFill>
                <a:schemeClr val="lt1"/>
              </a:solidFill>
            </a:endParaRPr>
          </a:p>
        </p:txBody>
      </p:sp>
      <p:sp>
        <p:nvSpPr>
          <p:cNvPr id="171" name="Google Shape;171;p3"/>
          <p:cNvSpPr txBox="1"/>
          <p:nvPr>
            <p:ph idx="1" type="body"/>
          </p:nvPr>
        </p:nvSpPr>
        <p:spPr>
          <a:xfrm>
            <a:off x="838200" y="2438400"/>
            <a:ext cx="10515600" cy="3713373"/>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rgbClr val="A71E3B"/>
              </a:buClr>
              <a:buSzPts val="2000"/>
              <a:buChar char="•"/>
            </a:pPr>
            <a:r>
              <a:rPr b="1" lang="en-US" sz="2000">
                <a:solidFill>
                  <a:srgbClr val="A71E3B"/>
                </a:solidFill>
                <a:latin typeface="Georgia"/>
                <a:ea typeface="Georgia"/>
                <a:cs typeface="Georgia"/>
                <a:sym typeface="Georgia"/>
              </a:rPr>
              <a:t>Definition “Wine Tourism”</a:t>
            </a:r>
            <a:endParaRPr sz="1400">
              <a:latin typeface="Times New Roman"/>
              <a:ea typeface="Times New Roman"/>
              <a:cs typeface="Times New Roman"/>
              <a:sym typeface="Times New Roman"/>
            </a:endParaRPr>
          </a:p>
          <a:p>
            <a:pPr indent="-358775"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Main elements of wine tourism</a:t>
            </a:r>
            <a:endParaRPr sz="1400">
              <a:latin typeface="Times New Roman"/>
              <a:ea typeface="Times New Roman"/>
              <a:cs typeface="Times New Roman"/>
              <a:sym typeface="Times New Roman"/>
            </a:endParaRPr>
          </a:p>
          <a:p>
            <a:pPr indent="-358775"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Stakeholders of wine tourism development  </a:t>
            </a:r>
            <a:endParaRPr sz="1400">
              <a:latin typeface="Times New Roman"/>
              <a:ea typeface="Times New Roman"/>
              <a:cs typeface="Times New Roman"/>
              <a:sym typeface="Times New Roman"/>
            </a:endParaRPr>
          </a:p>
          <a:p>
            <a:pPr indent="-358775"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Factors of wine tourism development </a:t>
            </a:r>
            <a:endParaRPr sz="1400">
              <a:latin typeface="Times New Roman"/>
              <a:ea typeface="Times New Roman"/>
              <a:cs typeface="Times New Roman"/>
              <a:sym typeface="Times New Roman"/>
            </a:endParaRPr>
          </a:p>
          <a:p>
            <a:pPr indent="-342900" lvl="0" marL="342900" rtl="0" algn="l">
              <a:lnSpc>
                <a:spcPct val="90000"/>
              </a:lnSpc>
              <a:spcBef>
                <a:spcPts val="1000"/>
              </a:spcBef>
              <a:spcAft>
                <a:spcPts val="0"/>
              </a:spcAft>
              <a:buClr>
                <a:srgbClr val="A71E3B"/>
              </a:buClr>
              <a:buSzPts val="2000"/>
              <a:buChar char="•"/>
            </a:pPr>
            <a:r>
              <a:rPr b="1" lang="en-US" sz="2000">
                <a:solidFill>
                  <a:srgbClr val="A71E3B"/>
                </a:solidFill>
                <a:latin typeface="Georgia"/>
                <a:ea typeface="Georgia"/>
                <a:cs typeface="Georgia"/>
                <a:sym typeface="Georgia"/>
              </a:rPr>
              <a:t>Successful models of wine tourism development</a:t>
            </a:r>
            <a:endParaRPr sz="1400">
              <a:latin typeface="Times New Roman"/>
              <a:ea typeface="Times New Roman"/>
              <a:cs typeface="Times New Roman"/>
              <a:sym typeface="Times New Roman"/>
            </a:endParaRPr>
          </a:p>
          <a:p>
            <a:pPr indent="-342900"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German model</a:t>
            </a:r>
            <a:endParaRPr sz="1400">
              <a:latin typeface="Times New Roman"/>
              <a:ea typeface="Times New Roman"/>
              <a:cs typeface="Times New Roman"/>
              <a:sym typeface="Times New Roman"/>
            </a:endParaRPr>
          </a:p>
          <a:p>
            <a:pPr indent="-342900"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French model</a:t>
            </a:r>
            <a:endParaRPr sz="1400">
              <a:latin typeface="Times New Roman"/>
              <a:ea typeface="Times New Roman"/>
              <a:cs typeface="Times New Roman"/>
              <a:sym typeface="Times New Roman"/>
            </a:endParaRPr>
          </a:p>
          <a:p>
            <a:pPr indent="-342900"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Italian model</a:t>
            </a:r>
            <a:endParaRPr sz="1400">
              <a:latin typeface="Times New Roman"/>
              <a:ea typeface="Times New Roman"/>
              <a:cs typeface="Times New Roman"/>
              <a:sym typeface="Times New Roman"/>
            </a:endParaRPr>
          </a:p>
          <a:p>
            <a:pPr indent="-342900"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Portuguese and Spanish models</a:t>
            </a:r>
            <a:endParaRPr sz="1400">
              <a:latin typeface="Times New Roman"/>
              <a:ea typeface="Times New Roman"/>
              <a:cs typeface="Times New Roman"/>
              <a:sym typeface="Times New Roman"/>
            </a:endParaRPr>
          </a:p>
          <a:p>
            <a:pPr indent="-342900" lvl="0" marL="342900" rtl="0" algn="l">
              <a:lnSpc>
                <a:spcPct val="90000"/>
              </a:lnSpc>
              <a:spcBef>
                <a:spcPts val="1000"/>
              </a:spcBef>
              <a:spcAft>
                <a:spcPts val="0"/>
              </a:spcAft>
              <a:buClr>
                <a:srgbClr val="A71E3B"/>
              </a:buClr>
              <a:buSzPts val="2000"/>
              <a:buChar char="•"/>
            </a:pPr>
            <a:r>
              <a:rPr b="1" lang="en-US" sz="2000">
                <a:solidFill>
                  <a:srgbClr val="A71E3B"/>
                </a:solidFill>
                <a:latin typeface="Georgia"/>
                <a:ea typeface="Georgia"/>
                <a:cs typeface="Georgia"/>
                <a:sym typeface="Georgia"/>
              </a:rPr>
              <a:t>Definition “Wine Route”</a:t>
            </a:r>
            <a:endParaRPr sz="1400">
              <a:latin typeface="Times New Roman"/>
              <a:ea typeface="Times New Roman"/>
              <a:cs typeface="Times New Roman"/>
              <a:sym typeface="Times New Roman"/>
            </a:endParaRPr>
          </a:p>
          <a:p>
            <a:pPr indent="-342900"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Concept of creating wine routes (trails, roads) in different countries</a:t>
            </a:r>
            <a:endParaRPr sz="1400">
              <a:latin typeface="Times New Roman"/>
              <a:ea typeface="Times New Roman"/>
              <a:cs typeface="Times New Roman"/>
              <a:sym typeface="Times New Roman"/>
            </a:endParaRPr>
          </a:p>
          <a:p>
            <a:pPr indent="-342900"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Wine route infrastructure</a:t>
            </a:r>
            <a:endParaRPr sz="1400">
              <a:latin typeface="Times New Roman"/>
              <a:ea typeface="Times New Roman"/>
              <a:cs typeface="Times New Roman"/>
              <a:sym typeface="Times New Roman"/>
            </a:endParaRPr>
          </a:p>
          <a:p>
            <a:pPr indent="-342900" lvl="0" marL="717550" rtl="0" algn="l">
              <a:lnSpc>
                <a:spcPct val="90000"/>
              </a:lnSpc>
              <a:spcBef>
                <a:spcPts val="1000"/>
              </a:spcBef>
              <a:spcAft>
                <a:spcPts val="0"/>
              </a:spcAft>
              <a:buClr>
                <a:srgbClr val="000000"/>
              </a:buClr>
              <a:buSzPts val="1800"/>
              <a:buFont typeface="Noto Sans Symbols"/>
              <a:buChar char="✔"/>
            </a:pPr>
            <a:r>
              <a:rPr lang="en-US" sz="1800">
                <a:solidFill>
                  <a:srgbClr val="000000"/>
                </a:solidFill>
                <a:latin typeface="Georgia"/>
                <a:ea typeface="Georgia"/>
                <a:cs typeface="Georgia"/>
                <a:sym typeface="Georgia"/>
              </a:rPr>
              <a:t>“Wine route” as “Tourism product”</a:t>
            </a:r>
            <a:endParaRPr sz="1400">
              <a:latin typeface="Times New Roman"/>
              <a:ea typeface="Times New Roman"/>
              <a:cs typeface="Times New Roman"/>
              <a:sym typeface="Times New Roman"/>
            </a:endParaRPr>
          </a:p>
          <a:p>
            <a:pPr indent="-342900" lvl="0" marL="342900" rtl="0" algn="l">
              <a:lnSpc>
                <a:spcPct val="90000"/>
              </a:lnSpc>
              <a:spcBef>
                <a:spcPts val="1000"/>
              </a:spcBef>
              <a:spcAft>
                <a:spcPts val="0"/>
              </a:spcAft>
              <a:buClr>
                <a:srgbClr val="A71E3B"/>
              </a:buClr>
              <a:buSzPts val="2000"/>
              <a:buChar char="•"/>
            </a:pPr>
            <a:r>
              <a:rPr b="1" lang="en-US" sz="2000">
                <a:solidFill>
                  <a:srgbClr val="A71E3B"/>
                </a:solidFill>
                <a:latin typeface="Georgia"/>
                <a:ea typeface="Georgia"/>
                <a:cs typeface="Georgia"/>
                <a:sym typeface="Georgia"/>
              </a:rPr>
              <a:t>Current trends in wine tourism and its development potential</a:t>
            </a:r>
            <a:endParaRPr sz="1400">
              <a:latin typeface="Times New Roman"/>
              <a:ea typeface="Times New Roman"/>
              <a:cs typeface="Times New Roman"/>
              <a:sym typeface="Times New Roman"/>
            </a:endParaRPr>
          </a:p>
        </p:txBody>
      </p:sp>
      <p:sp>
        <p:nvSpPr>
          <p:cNvPr id="172" name="Google Shape;172;p3"/>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0" st="0"/>
                                            </p:txEl>
                                          </p:spTgt>
                                        </p:tgtEl>
                                        <p:attrNameLst>
                                          <p:attrName>style.visibility</p:attrName>
                                        </p:attrNameLst>
                                      </p:cBhvr>
                                      <p:to>
                                        <p:strVal val="visible"/>
                                      </p:to>
                                    </p:set>
                                    <p:animEffect filter="fade" transition="in">
                                      <p:cBhvr>
                                        <p:cTn dur="500"/>
                                        <p:tgtEl>
                                          <p:spTgt spid="171">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 st="1"/>
                                            </p:txEl>
                                          </p:spTgt>
                                        </p:tgtEl>
                                        <p:attrNameLst>
                                          <p:attrName>style.visibility</p:attrName>
                                        </p:attrNameLst>
                                      </p:cBhvr>
                                      <p:to>
                                        <p:strVal val="visible"/>
                                      </p:to>
                                    </p:set>
                                    <p:animEffect filter="fade" transition="in">
                                      <p:cBhvr>
                                        <p:cTn dur="500"/>
                                        <p:tgtEl>
                                          <p:spTgt spid="171">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2" st="2"/>
                                            </p:txEl>
                                          </p:spTgt>
                                        </p:tgtEl>
                                        <p:attrNameLst>
                                          <p:attrName>style.visibility</p:attrName>
                                        </p:attrNameLst>
                                      </p:cBhvr>
                                      <p:to>
                                        <p:strVal val="visible"/>
                                      </p:to>
                                    </p:set>
                                    <p:animEffect filter="fade" transition="in">
                                      <p:cBhvr>
                                        <p:cTn dur="500"/>
                                        <p:tgtEl>
                                          <p:spTgt spid="171">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3" st="3"/>
                                            </p:txEl>
                                          </p:spTgt>
                                        </p:tgtEl>
                                        <p:attrNameLst>
                                          <p:attrName>style.visibility</p:attrName>
                                        </p:attrNameLst>
                                      </p:cBhvr>
                                      <p:to>
                                        <p:strVal val="visible"/>
                                      </p:to>
                                    </p:set>
                                    <p:animEffect filter="fade" transition="in">
                                      <p:cBhvr>
                                        <p:cTn dur="500"/>
                                        <p:tgtEl>
                                          <p:spTgt spid="171">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4" st="4"/>
                                            </p:txEl>
                                          </p:spTgt>
                                        </p:tgtEl>
                                        <p:attrNameLst>
                                          <p:attrName>style.visibility</p:attrName>
                                        </p:attrNameLst>
                                      </p:cBhvr>
                                      <p:to>
                                        <p:strVal val="visible"/>
                                      </p:to>
                                    </p:set>
                                    <p:animEffect filter="fade" transition="in">
                                      <p:cBhvr>
                                        <p:cTn dur="500"/>
                                        <p:tgtEl>
                                          <p:spTgt spid="171">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5" st="5"/>
                                            </p:txEl>
                                          </p:spTgt>
                                        </p:tgtEl>
                                        <p:attrNameLst>
                                          <p:attrName>style.visibility</p:attrName>
                                        </p:attrNameLst>
                                      </p:cBhvr>
                                      <p:to>
                                        <p:strVal val="visible"/>
                                      </p:to>
                                    </p:set>
                                    <p:animEffect filter="fade" transition="in">
                                      <p:cBhvr>
                                        <p:cTn dur="500"/>
                                        <p:tgtEl>
                                          <p:spTgt spid="171">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6" st="6"/>
                                            </p:txEl>
                                          </p:spTgt>
                                        </p:tgtEl>
                                        <p:attrNameLst>
                                          <p:attrName>style.visibility</p:attrName>
                                        </p:attrNameLst>
                                      </p:cBhvr>
                                      <p:to>
                                        <p:strVal val="visible"/>
                                      </p:to>
                                    </p:set>
                                    <p:animEffect filter="fade" transition="in">
                                      <p:cBhvr>
                                        <p:cTn dur="500"/>
                                        <p:tgtEl>
                                          <p:spTgt spid="171">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7" st="7"/>
                                            </p:txEl>
                                          </p:spTgt>
                                        </p:tgtEl>
                                        <p:attrNameLst>
                                          <p:attrName>style.visibility</p:attrName>
                                        </p:attrNameLst>
                                      </p:cBhvr>
                                      <p:to>
                                        <p:strVal val="visible"/>
                                      </p:to>
                                    </p:set>
                                    <p:animEffect filter="fade" transition="in">
                                      <p:cBhvr>
                                        <p:cTn dur="500"/>
                                        <p:tgtEl>
                                          <p:spTgt spid="171">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8" st="8"/>
                                            </p:txEl>
                                          </p:spTgt>
                                        </p:tgtEl>
                                        <p:attrNameLst>
                                          <p:attrName>style.visibility</p:attrName>
                                        </p:attrNameLst>
                                      </p:cBhvr>
                                      <p:to>
                                        <p:strVal val="visible"/>
                                      </p:to>
                                    </p:set>
                                    <p:animEffect filter="fade" transition="in">
                                      <p:cBhvr>
                                        <p:cTn dur="500"/>
                                        <p:tgtEl>
                                          <p:spTgt spid="171">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9" st="9"/>
                                            </p:txEl>
                                          </p:spTgt>
                                        </p:tgtEl>
                                        <p:attrNameLst>
                                          <p:attrName>style.visibility</p:attrName>
                                        </p:attrNameLst>
                                      </p:cBhvr>
                                      <p:to>
                                        <p:strVal val="visible"/>
                                      </p:to>
                                    </p:set>
                                    <p:animEffect filter="fade" transition="in">
                                      <p:cBhvr>
                                        <p:cTn dur="500"/>
                                        <p:tgtEl>
                                          <p:spTgt spid="171">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0" st="10"/>
                                            </p:txEl>
                                          </p:spTgt>
                                        </p:tgtEl>
                                        <p:attrNameLst>
                                          <p:attrName>style.visibility</p:attrName>
                                        </p:attrNameLst>
                                      </p:cBhvr>
                                      <p:to>
                                        <p:strVal val="visible"/>
                                      </p:to>
                                    </p:set>
                                    <p:animEffect filter="fade" transition="in">
                                      <p:cBhvr>
                                        <p:cTn dur="500"/>
                                        <p:tgtEl>
                                          <p:spTgt spid="171">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1" st="11"/>
                                            </p:txEl>
                                          </p:spTgt>
                                        </p:tgtEl>
                                        <p:attrNameLst>
                                          <p:attrName>style.visibility</p:attrName>
                                        </p:attrNameLst>
                                      </p:cBhvr>
                                      <p:to>
                                        <p:strVal val="visible"/>
                                      </p:to>
                                    </p:set>
                                    <p:animEffect filter="fade" transition="in">
                                      <p:cBhvr>
                                        <p:cTn dur="500"/>
                                        <p:tgtEl>
                                          <p:spTgt spid="171">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2" st="12"/>
                                            </p:txEl>
                                          </p:spTgt>
                                        </p:tgtEl>
                                        <p:attrNameLst>
                                          <p:attrName>style.visibility</p:attrName>
                                        </p:attrNameLst>
                                      </p:cBhvr>
                                      <p:to>
                                        <p:strVal val="visible"/>
                                      </p:to>
                                    </p:set>
                                    <p:animEffect filter="fade" transition="in">
                                      <p:cBhvr>
                                        <p:cTn dur="500"/>
                                        <p:tgtEl>
                                          <p:spTgt spid="171">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1">
                                            <p:txEl>
                                              <p:pRg end="13" st="13"/>
                                            </p:txEl>
                                          </p:spTgt>
                                        </p:tgtEl>
                                        <p:attrNameLst>
                                          <p:attrName>style.visibility</p:attrName>
                                        </p:attrNameLst>
                                      </p:cBhvr>
                                      <p:to>
                                        <p:strVal val="visible"/>
                                      </p:to>
                                    </p:set>
                                    <p:animEffect filter="fade" transition="in">
                                      <p:cBhvr>
                                        <p:cTn dur="500"/>
                                        <p:tgtEl>
                                          <p:spTgt spid="171">
                                            <p:txEl>
                                              <p:pRg end="13" st="1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4"/>
          <p:cNvSpPr txBox="1"/>
          <p:nvPr>
            <p:ph idx="1" type="body"/>
          </p:nvPr>
        </p:nvSpPr>
        <p:spPr>
          <a:xfrm>
            <a:off x="812163" y="2731431"/>
            <a:ext cx="10567673" cy="3624923"/>
          </a:xfrm>
          <a:prstGeom prst="rect">
            <a:avLst/>
          </a:prstGeom>
          <a:noFill/>
          <a:ln>
            <a:noFill/>
          </a:ln>
        </p:spPr>
        <p:txBody>
          <a:bodyPr anchorCtr="0" anchor="ctr" bIns="45700" lIns="91425" spcFirstLastPara="1" rIns="91425" wrap="square" tIns="45700">
            <a:noAutofit/>
          </a:bodyPr>
          <a:lstStyle/>
          <a:p>
            <a:pPr indent="-358775" lvl="0" marL="358775" rtl="0" algn="just">
              <a:lnSpc>
                <a:spcPct val="100000"/>
              </a:lnSpc>
              <a:spcBef>
                <a:spcPts val="0"/>
              </a:spcBef>
              <a:spcAft>
                <a:spcPts val="0"/>
              </a:spcAft>
              <a:buClr>
                <a:schemeClr val="dk1"/>
              </a:buClr>
              <a:buSzPts val="1800"/>
              <a:buNone/>
            </a:pPr>
            <a:r>
              <a:rPr lang="en-US" sz="1800"/>
              <a:t>The United Nations World Tourism Organization defines </a:t>
            </a:r>
            <a:r>
              <a:rPr b="1" lang="en-US" sz="1800">
                <a:solidFill>
                  <a:srgbClr val="293A97"/>
                </a:solidFill>
              </a:rPr>
              <a:t>Wine Tourism as a sub-type of Gastronomy Tourism</a:t>
            </a:r>
            <a:r>
              <a:rPr lang="en-US" sz="1800"/>
              <a:t>: “… as a sub-type of Gastronomy Tourism refers to tourism whose purpose is visiting vineyards, wineries, tasting, consuming and/or purchasing wine, often at or near the source ”.</a:t>
            </a:r>
            <a:endParaRPr/>
          </a:p>
          <a:p>
            <a:pPr indent="-358775" lvl="0" marL="358775" rtl="0" algn="just">
              <a:lnSpc>
                <a:spcPct val="100000"/>
              </a:lnSpc>
              <a:spcBef>
                <a:spcPts val="800"/>
              </a:spcBef>
              <a:spcAft>
                <a:spcPts val="0"/>
              </a:spcAft>
              <a:buClr>
                <a:srgbClr val="293A97"/>
              </a:buClr>
              <a:buSzPts val="1800"/>
              <a:buNone/>
            </a:pPr>
            <a:r>
              <a:rPr b="1" lang="en-US" sz="1800">
                <a:solidFill>
                  <a:srgbClr val="293A97"/>
                </a:solidFill>
              </a:rPr>
              <a:t>Wine Tourism</a:t>
            </a:r>
            <a:r>
              <a:rPr lang="en-US" sz="1800">
                <a:solidFill>
                  <a:srgbClr val="293A97"/>
                </a:solidFill>
              </a:rPr>
              <a:t> </a:t>
            </a:r>
            <a:r>
              <a:rPr lang="en-US" sz="1800"/>
              <a:t>(Enotourism, Oenotourism, Vinitourism) is a combination of several attractions of the tourism business.</a:t>
            </a:r>
            <a:endParaRPr sz="1800"/>
          </a:p>
          <a:p>
            <a:pPr indent="-358775" lvl="0" marL="358775" rtl="0" algn="just">
              <a:lnSpc>
                <a:spcPct val="100000"/>
              </a:lnSpc>
              <a:spcBef>
                <a:spcPts val="800"/>
              </a:spcBef>
              <a:spcAft>
                <a:spcPts val="0"/>
              </a:spcAft>
              <a:buClr>
                <a:schemeClr val="dk1"/>
              </a:buClr>
              <a:buSzPts val="1800"/>
              <a:buNone/>
            </a:pPr>
            <a:r>
              <a:rPr lang="en-US" sz="1800"/>
              <a:t>In addition to representatives of the tourism business, winemakers, restaurateurs, representatives of related activities are economically and socially interested in its development (building of hotels, wine pubs, bars, tasting rooms, trade in enogastronomic souvenirs, organization of wine thematic festivals and fairs, etc.).</a:t>
            </a:r>
            <a:endParaRPr sz="1800"/>
          </a:p>
          <a:p>
            <a:pPr indent="-358775" lvl="0" marL="358775" rtl="0" algn="just">
              <a:lnSpc>
                <a:spcPct val="100000"/>
              </a:lnSpc>
              <a:spcBef>
                <a:spcPts val="800"/>
              </a:spcBef>
              <a:spcAft>
                <a:spcPts val="0"/>
              </a:spcAft>
              <a:buClr>
                <a:schemeClr val="dk1"/>
              </a:buClr>
              <a:buSzPts val="1800"/>
              <a:buNone/>
            </a:pPr>
            <a:r>
              <a:rPr lang="en-US" sz="1800"/>
              <a:t>Wine is always associated with rest, friends, and hospitality. That is why the combination of “</a:t>
            </a:r>
            <a:r>
              <a:rPr b="1" lang="en-US" sz="1800">
                <a:solidFill>
                  <a:srgbClr val="293A97"/>
                </a:solidFill>
              </a:rPr>
              <a:t>wine</a:t>
            </a:r>
            <a:r>
              <a:rPr lang="en-US" sz="1800"/>
              <a:t>” and “</a:t>
            </a:r>
            <a:r>
              <a:rPr b="1" lang="en-US" sz="1800">
                <a:solidFill>
                  <a:srgbClr val="293A97"/>
                </a:solidFill>
              </a:rPr>
              <a:t>tourism</a:t>
            </a:r>
            <a:r>
              <a:rPr lang="en-US" sz="1800"/>
              <a:t>” gave birth to a </a:t>
            </a:r>
            <a:r>
              <a:rPr b="1" lang="en-US" sz="1800">
                <a:solidFill>
                  <a:srgbClr val="293A97"/>
                </a:solidFill>
              </a:rPr>
              <a:t>specialized type of tourism</a:t>
            </a:r>
            <a:r>
              <a:rPr lang="en-US" sz="1800"/>
              <a:t>.</a:t>
            </a:r>
            <a:endParaRPr sz="1800"/>
          </a:p>
        </p:txBody>
      </p:sp>
      <p:sp>
        <p:nvSpPr>
          <p:cNvPr id="178" name="Google Shape;178;p4"/>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179" name="Google Shape;179;p4"/>
          <p:cNvSpPr/>
          <p:nvPr/>
        </p:nvSpPr>
        <p:spPr>
          <a:xfrm>
            <a:off x="839790" y="1685365"/>
            <a:ext cx="10567673" cy="636494"/>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Tourism”</a:t>
            </a:r>
            <a:endParaRPr b="0" i="0" sz="3600" u="none" cap="none" strike="noStrike">
              <a:solidFill>
                <a:schemeClr val="lt1"/>
              </a:solidFill>
              <a:latin typeface="Georgia"/>
              <a:ea typeface="Georgia"/>
              <a:cs typeface="Georgia"/>
              <a:sym typeface="Georgia"/>
            </a:endParaRPr>
          </a:p>
        </p:txBody>
      </p:sp>
      <p:sp>
        <p:nvSpPr>
          <p:cNvPr id="180" name="Google Shape;180;p4"/>
          <p:cNvSpPr/>
          <p:nvPr/>
        </p:nvSpPr>
        <p:spPr>
          <a:xfrm>
            <a:off x="839790" y="2341979"/>
            <a:ext cx="4198585" cy="369332"/>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Main elements of wine tourism</a:t>
            </a:r>
            <a:endParaRPr b="1" i="1" sz="1800" u="none" cap="none" strike="noStrike">
              <a:solidFill>
                <a:srgbClr val="A71E3B"/>
              </a:solidFill>
              <a:latin typeface="Georgia"/>
              <a:ea typeface="Georgia"/>
              <a:cs typeface="Georgia"/>
              <a:sym typeface="Georgia"/>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0" st="0"/>
                                            </p:txEl>
                                          </p:spTgt>
                                        </p:tgtEl>
                                        <p:attrNameLst>
                                          <p:attrName>style.visibility</p:attrName>
                                        </p:attrNameLst>
                                      </p:cBhvr>
                                      <p:to>
                                        <p:strVal val="visible"/>
                                      </p:to>
                                    </p:set>
                                    <p:animEffect filter="fade" transition="in">
                                      <p:cBhvr>
                                        <p:cTn dur="500"/>
                                        <p:tgtEl>
                                          <p:spTgt spid="177">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1" st="1"/>
                                            </p:txEl>
                                          </p:spTgt>
                                        </p:tgtEl>
                                        <p:attrNameLst>
                                          <p:attrName>style.visibility</p:attrName>
                                        </p:attrNameLst>
                                      </p:cBhvr>
                                      <p:to>
                                        <p:strVal val="visible"/>
                                      </p:to>
                                    </p:set>
                                    <p:animEffect filter="fade" transition="in">
                                      <p:cBhvr>
                                        <p:cTn dur="500"/>
                                        <p:tgtEl>
                                          <p:spTgt spid="177">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2" st="2"/>
                                            </p:txEl>
                                          </p:spTgt>
                                        </p:tgtEl>
                                        <p:attrNameLst>
                                          <p:attrName>style.visibility</p:attrName>
                                        </p:attrNameLst>
                                      </p:cBhvr>
                                      <p:to>
                                        <p:strVal val="visible"/>
                                      </p:to>
                                    </p:set>
                                    <p:animEffect filter="fade" transition="in">
                                      <p:cBhvr>
                                        <p:cTn dur="500"/>
                                        <p:tgtEl>
                                          <p:spTgt spid="177">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xEl>
                                              <p:pRg end="3" st="3"/>
                                            </p:txEl>
                                          </p:spTgt>
                                        </p:tgtEl>
                                        <p:attrNameLst>
                                          <p:attrName>style.visibility</p:attrName>
                                        </p:attrNameLst>
                                      </p:cBhvr>
                                      <p:to>
                                        <p:strVal val="visible"/>
                                      </p:to>
                                    </p:set>
                                    <p:animEffect filter="fade" transition="in">
                                      <p:cBhvr>
                                        <p:cTn dur="500"/>
                                        <p:tgtEl>
                                          <p:spTgt spid="177">
                                            <p:txEl>
                                              <p:pRg end="3" st="3"/>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5"/>
          <p:cNvSpPr txBox="1"/>
          <p:nvPr>
            <p:ph idx="1" type="body"/>
          </p:nvPr>
        </p:nvSpPr>
        <p:spPr>
          <a:xfrm>
            <a:off x="4038600" y="2882153"/>
            <a:ext cx="7316790" cy="3366246"/>
          </a:xfrm>
          <a:prstGeom prst="rect">
            <a:avLst/>
          </a:prstGeom>
          <a:noFill/>
          <a:ln>
            <a:noFill/>
          </a:ln>
        </p:spPr>
        <p:txBody>
          <a:bodyPr anchorCtr="0" anchor="ctr" bIns="45700" lIns="91425" spcFirstLastPara="1" rIns="91425" wrap="square" tIns="45700">
            <a:normAutofit/>
          </a:bodyPr>
          <a:lstStyle/>
          <a:p>
            <a:pPr indent="-358775" lvl="0" marL="358775" rtl="0" algn="just">
              <a:lnSpc>
                <a:spcPct val="90000"/>
              </a:lnSpc>
              <a:spcBef>
                <a:spcPts val="0"/>
              </a:spcBef>
              <a:spcAft>
                <a:spcPts val="0"/>
              </a:spcAft>
              <a:buClr>
                <a:srgbClr val="293A97"/>
              </a:buClr>
              <a:buSzPts val="1800"/>
              <a:buNone/>
            </a:pPr>
            <a:r>
              <a:rPr b="1" lang="en-US" sz="1800">
                <a:solidFill>
                  <a:srgbClr val="293A97"/>
                </a:solidFill>
              </a:rPr>
              <a:t>Wine tourism includes</a:t>
            </a:r>
            <a:r>
              <a:rPr lang="en-US" sz="1800"/>
              <a:t>, first of all, a visit to the winery, walks in the vineyard, and then wine tasting and rest.</a:t>
            </a:r>
            <a:endParaRPr sz="1800"/>
          </a:p>
          <a:p>
            <a:pPr indent="-358775" lvl="0" marL="358775" rtl="0" algn="just">
              <a:lnSpc>
                <a:spcPct val="90000"/>
              </a:lnSpc>
              <a:spcBef>
                <a:spcPts val="1000"/>
              </a:spcBef>
              <a:spcAft>
                <a:spcPts val="0"/>
              </a:spcAft>
              <a:buClr>
                <a:schemeClr val="dk1"/>
              </a:buClr>
              <a:buSzPts val="1800"/>
              <a:buNone/>
            </a:pPr>
            <a:r>
              <a:rPr lang="en-US" sz="1800"/>
              <a:t>As the vineyards are located in the countryside, there are elements of </a:t>
            </a:r>
            <a:r>
              <a:rPr b="1" lang="en-US" sz="1800">
                <a:solidFill>
                  <a:srgbClr val="293A97"/>
                </a:solidFill>
              </a:rPr>
              <a:t>rural tourism </a:t>
            </a:r>
            <a:r>
              <a:rPr lang="en-US" sz="1800"/>
              <a:t>in wine tourism; as the wineries are industrial enterprises, the development of </a:t>
            </a:r>
            <a:r>
              <a:rPr b="1" lang="en-US" sz="1800">
                <a:solidFill>
                  <a:srgbClr val="293A97"/>
                </a:solidFill>
              </a:rPr>
              <a:t>industrial tourism </a:t>
            </a:r>
            <a:r>
              <a:rPr lang="en-US" sz="1800"/>
              <a:t>is important in the organization of wine-industrial excursions.</a:t>
            </a:r>
            <a:endParaRPr sz="1800"/>
          </a:p>
          <a:p>
            <a:pPr indent="-358775" lvl="0" marL="358775" rtl="0" algn="just">
              <a:lnSpc>
                <a:spcPct val="90000"/>
              </a:lnSpc>
              <a:spcBef>
                <a:spcPts val="1000"/>
              </a:spcBef>
              <a:spcAft>
                <a:spcPts val="0"/>
              </a:spcAft>
              <a:buClr>
                <a:schemeClr val="dk1"/>
              </a:buClr>
              <a:buSzPts val="1800"/>
              <a:buNone/>
            </a:pPr>
            <a:r>
              <a:rPr lang="en-US" sz="1800"/>
              <a:t>Visitors or tourists can be winegrowers, wine experts, suppliers of wine products to restaurants – for them wine tourism is </a:t>
            </a:r>
            <a:r>
              <a:rPr b="1" lang="en-US" sz="1800">
                <a:solidFill>
                  <a:srgbClr val="293A97"/>
                </a:solidFill>
              </a:rPr>
              <a:t>business tourism</a:t>
            </a:r>
            <a:r>
              <a:rPr lang="en-US" sz="1800"/>
              <a:t>, because its purpose, for example, to find better conditions for growing grapes, to adopt interesting production experience or hospitality elements, to determine the cost of purchasing products, etc.</a:t>
            </a:r>
            <a:endParaRPr sz="1800"/>
          </a:p>
        </p:txBody>
      </p:sp>
      <p:sp>
        <p:nvSpPr>
          <p:cNvPr id="186" name="Google Shape;186;p5"/>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187" name="Google Shape;187;p5"/>
          <p:cNvPicPr preferRelativeResize="0"/>
          <p:nvPr/>
        </p:nvPicPr>
        <p:blipFill rotWithShape="1">
          <a:blip r:embed="rId3">
            <a:alphaModFix/>
          </a:blip>
          <a:srcRect b="0" l="0" r="0" t="0"/>
          <a:stretch/>
        </p:blipFill>
        <p:spPr>
          <a:xfrm>
            <a:off x="700613" y="3361730"/>
            <a:ext cx="3233407" cy="2407092"/>
          </a:xfrm>
          <a:prstGeom prst="rect">
            <a:avLst/>
          </a:prstGeom>
          <a:noFill/>
          <a:ln>
            <a:noFill/>
          </a:ln>
        </p:spPr>
      </p:pic>
      <p:sp>
        <p:nvSpPr>
          <p:cNvPr id="188" name="Google Shape;188;p5"/>
          <p:cNvSpPr/>
          <p:nvPr/>
        </p:nvSpPr>
        <p:spPr>
          <a:xfrm>
            <a:off x="839790" y="1685365"/>
            <a:ext cx="10567673" cy="636494"/>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Tourism” (cont’d) </a:t>
            </a:r>
            <a:endParaRPr b="0" i="0" sz="3600" u="none" cap="none" strike="noStrike">
              <a:solidFill>
                <a:schemeClr val="lt1"/>
              </a:solidFill>
              <a:latin typeface="Georgia"/>
              <a:ea typeface="Georgia"/>
              <a:cs typeface="Georgia"/>
              <a:sym typeface="Georgia"/>
            </a:endParaRPr>
          </a:p>
        </p:txBody>
      </p:sp>
      <p:sp>
        <p:nvSpPr>
          <p:cNvPr id="189" name="Google Shape;189;p5"/>
          <p:cNvSpPr/>
          <p:nvPr/>
        </p:nvSpPr>
        <p:spPr>
          <a:xfrm>
            <a:off x="7208878" y="2404866"/>
            <a:ext cx="4198585"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Main elements of wine tourism</a:t>
            </a:r>
            <a:endParaRPr b="1" i="1" sz="1800" u="none" cap="none" strike="noStrike">
              <a:solidFill>
                <a:srgbClr val="A71E3B"/>
              </a:solidFill>
              <a:latin typeface="Georgia"/>
              <a:ea typeface="Georgia"/>
              <a:cs typeface="Georgia"/>
              <a:sym typeface="Georgia"/>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xEl>
                                              <p:pRg end="0" st="0"/>
                                            </p:txEl>
                                          </p:spTgt>
                                        </p:tgtEl>
                                        <p:attrNameLst>
                                          <p:attrName>style.visibility</p:attrName>
                                        </p:attrNameLst>
                                      </p:cBhvr>
                                      <p:to>
                                        <p:strVal val="visible"/>
                                      </p:to>
                                    </p:set>
                                    <p:animEffect filter="fade" transition="in">
                                      <p:cBhvr>
                                        <p:cTn dur="500"/>
                                        <p:tgtEl>
                                          <p:spTgt spid="18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xEl>
                                              <p:pRg end="1" st="1"/>
                                            </p:txEl>
                                          </p:spTgt>
                                        </p:tgtEl>
                                        <p:attrNameLst>
                                          <p:attrName>style.visibility</p:attrName>
                                        </p:attrNameLst>
                                      </p:cBhvr>
                                      <p:to>
                                        <p:strVal val="visible"/>
                                      </p:to>
                                    </p:set>
                                    <p:animEffect filter="fade" transition="in">
                                      <p:cBhvr>
                                        <p:cTn dur="500"/>
                                        <p:tgtEl>
                                          <p:spTgt spid="18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5">
                                            <p:txEl>
                                              <p:pRg end="2" st="2"/>
                                            </p:txEl>
                                          </p:spTgt>
                                        </p:tgtEl>
                                        <p:attrNameLst>
                                          <p:attrName>style.visibility</p:attrName>
                                        </p:attrNameLst>
                                      </p:cBhvr>
                                      <p:to>
                                        <p:strVal val="visible"/>
                                      </p:to>
                                    </p:set>
                                    <p:animEffect filter="fade" transition="in">
                                      <p:cBhvr>
                                        <p:cTn dur="500"/>
                                        <p:tgtEl>
                                          <p:spTgt spid="185">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6"/>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195" name="Google Shape;195;p6"/>
          <p:cNvPicPr preferRelativeResize="0"/>
          <p:nvPr/>
        </p:nvPicPr>
        <p:blipFill rotWithShape="1">
          <a:blip r:embed="rId3">
            <a:alphaModFix/>
          </a:blip>
          <a:srcRect b="0" l="0" r="0" t="0"/>
          <a:stretch/>
        </p:blipFill>
        <p:spPr>
          <a:xfrm>
            <a:off x="4360219" y="3469233"/>
            <a:ext cx="3471562" cy="2573744"/>
          </a:xfrm>
          <a:prstGeom prst="rect">
            <a:avLst/>
          </a:prstGeom>
          <a:noFill/>
          <a:ln>
            <a:noFill/>
          </a:ln>
        </p:spPr>
      </p:pic>
      <p:sp>
        <p:nvSpPr>
          <p:cNvPr id="196" name="Google Shape;196;p6"/>
          <p:cNvSpPr/>
          <p:nvPr/>
        </p:nvSpPr>
        <p:spPr>
          <a:xfrm>
            <a:off x="1030941" y="1685365"/>
            <a:ext cx="10376522" cy="636494"/>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Tourism” (cont’d) </a:t>
            </a:r>
            <a:endParaRPr b="0" i="0" sz="3600" u="none" cap="none" strike="noStrike">
              <a:solidFill>
                <a:schemeClr val="lt1"/>
              </a:solidFill>
              <a:latin typeface="Georgia"/>
              <a:ea typeface="Georgia"/>
              <a:cs typeface="Georgia"/>
              <a:sym typeface="Georgia"/>
            </a:endParaRPr>
          </a:p>
        </p:txBody>
      </p:sp>
      <p:sp>
        <p:nvSpPr>
          <p:cNvPr id="197" name="Google Shape;197;p6"/>
          <p:cNvSpPr/>
          <p:nvPr/>
        </p:nvSpPr>
        <p:spPr>
          <a:xfrm>
            <a:off x="1030941" y="2406519"/>
            <a:ext cx="5679760" cy="369332"/>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Stakeholders of wine tourism development </a:t>
            </a:r>
            <a:endParaRPr b="1" i="1" sz="1800" u="none" cap="none" strike="noStrike">
              <a:solidFill>
                <a:srgbClr val="A71E3B"/>
              </a:solidFill>
              <a:latin typeface="Georgia"/>
              <a:ea typeface="Georgia"/>
              <a:cs typeface="Georgia"/>
              <a:sym typeface="Georgia"/>
            </a:endParaRPr>
          </a:p>
        </p:txBody>
      </p:sp>
      <p:sp>
        <p:nvSpPr>
          <p:cNvPr id="198" name="Google Shape;198;p6"/>
          <p:cNvSpPr/>
          <p:nvPr/>
        </p:nvSpPr>
        <p:spPr>
          <a:xfrm>
            <a:off x="869576" y="2904562"/>
            <a:ext cx="3083858" cy="3451791"/>
          </a:xfrm>
          <a:prstGeom prst="wedgeRoundRectCallout">
            <a:avLst>
              <a:gd fmla="val 64235" name="adj1"/>
              <a:gd fmla="val 4831" name="adj2"/>
              <a:gd fmla="val 16667" name="adj3"/>
            </a:avLst>
          </a:prstGeom>
          <a:no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t/>
            </a:r>
            <a:endParaRPr b="0" i="0" sz="1800" u="none" cap="none" strike="noStrike">
              <a:solidFill>
                <a:schemeClr val="dk1"/>
              </a:solidFill>
              <a:latin typeface="Georgia"/>
              <a:ea typeface="Georgia"/>
              <a:cs typeface="Georgia"/>
              <a:sym typeface="Georgia"/>
            </a:endParaRPr>
          </a:p>
          <a:p>
            <a:pPr indent="0" lvl="0" marL="0" marR="0" rtl="0" algn="l">
              <a:spcBef>
                <a:spcPts val="0"/>
              </a:spcBef>
              <a:spcAft>
                <a:spcPts val="0"/>
              </a:spcAft>
              <a:buNone/>
            </a:pPr>
            <a:r>
              <a:rPr b="1" i="0" lang="en-US" sz="1800" u="none" cap="none" strike="noStrike">
                <a:solidFill>
                  <a:srgbClr val="293A97"/>
                </a:solidFill>
                <a:latin typeface="Georgia"/>
                <a:ea typeface="Georgia"/>
                <a:cs typeface="Georgia"/>
                <a:sym typeface="Georgia"/>
              </a:rPr>
              <a:t>Winemakers and employees</a:t>
            </a:r>
            <a:endParaRPr b="0" i="0" sz="1200" u="none" cap="none" strike="noStrike">
              <a:solidFill>
                <a:schemeClr val="dk1"/>
              </a:solidFill>
              <a:latin typeface="Times New Roman"/>
              <a:ea typeface="Times New Roman"/>
              <a:cs typeface="Times New Roman"/>
              <a:sym typeface="Times New Roman"/>
            </a:endParaRPr>
          </a:p>
          <a:p>
            <a:pPr indent="0" lvl="0" marL="0" marR="0" rtl="0" algn="l">
              <a:spcBef>
                <a:spcPts val="600"/>
              </a:spcBef>
              <a:spcAft>
                <a:spcPts val="0"/>
              </a:spcAft>
              <a:buNone/>
            </a:pPr>
            <a:r>
              <a:rPr b="1" i="0" lang="en-US" sz="1800" u="none" cap="none" strike="noStrike">
                <a:solidFill>
                  <a:srgbClr val="000000"/>
                </a:solidFill>
                <a:latin typeface="Georgia"/>
                <a:ea typeface="Georgia"/>
                <a:cs typeface="Georgia"/>
                <a:sym typeface="Georgia"/>
              </a:rPr>
              <a:t>Manufacturers of gastronomic and ethnic souvenirs</a:t>
            </a:r>
            <a:endParaRPr b="0" i="0" sz="1200" u="none" cap="none" strike="noStrike">
              <a:solidFill>
                <a:schemeClr val="dk1"/>
              </a:solidFill>
              <a:latin typeface="Times New Roman"/>
              <a:ea typeface="Times New Roman"/>
              <a:cs typeface="Times New Roman"/>
              <a:sym typeface="Times New Roman"/>
            </a:endParaRPr>
          </a:p>
          <a:p>
            <a:pPr indent="0" lvl="0" marL="0" marR="0" rtl="0" algn="l">
              <a:spcBef>
                <a:spcPts val="600"/>
              </a:spcBef>
              <a:spcAft>
                <a:spcPts val="0"/>
              </a:spcAft>
              <a:buNone/>
            </a:pPr>
            <a:r>
              <a:rPr b="1" i="0" lang="en-US" sz="1800" u="none" cap="none" strike="noStrike">
                <a:solidFill>
                  <a:srgbClr val="293A97"/>
                </a:solidFill>
                <a:latin typeface="Georgia"/>
                <a:ea typeface="Georgia"/>
                <a:cs typeface="Georgia"/>
                <a:sym typeface="Georgia"/>
              </a:rPr>
              <a:t>Farmers</a:t>
            </a:r>
            <a:endParaRPr b="0" i="0" sz="1200" u="none" cap="none" strike="noStrike">
              <a:solidFill>
                <a:schemeClr val="dk1"/>
              </a:solidFill>
              <a:latin typeface="Times New Roman"/>
              <a:ea typeface="Times New Roman"/>
              <a:cs typeface="Times New Roman"/>
              <a:sym typeface="Times New Roman"/>
            </a:endParaRPr>
          </a:p>
          <a:p>
            <a:pPr indent="0" lvl="0" marL="0" marR="0" rtl="0" algn="l">
              <a:spcBef>
                <a:spcPts val="600"/>
              </a:spcBef>
              <a:spcAft>
                <a:spcPts val="0"/>
              </a:spcAft>
              <a:buNone/>
            </a:pPr>
            <a:r>
              <a:rPr b="1" i="0" lang="en-US" sz="1800" u="none" cap="none" strike="noStrike">
                <a:solidFill>
                  <a:srgbClr val="000000"/>
                </a:solidFill>
                <a:latin typeface="Georgia"/>
                <a:ea typeface="Georgia"/>
                <a:cs typeface="Georgia"/>
                <a:sym typeface="Georgia"/>
              </a:rPr>
              <a:t>Restaurateurs and hoteliers</a:t>
            </a:r>
            <a:endParaRPr b="0" i="0" sz="1200" u="none" cap="none" strike="noStrike">
              <a:solidFill>
                <a:schemeClr val="dk1"/>
              </a:solidFill>
              <a:latin typeface="Times New Roman"/>
              <a:ea typeface="Times New Roman"/>
              <a:cs typeface="Times New Roman"/>
              <a:sym typeface="Times New Roman"/>
            </a:endParaRPr>
          </a:p>
          <a:p>
            <a:pPr indent="0" lvl="0" marL="0" marR="0" rtl="0" algn="l">
              <a:spcBef>
                <a:spcPts val="600"/>
              </a:spcBef>
              <a:spcAft>
                <a:spcPts val="0"/>
              </a:spcAft>
              <a:buNone/>
            </a:pPr>
            <a:r>
              <a:rPr b="1" i="0" lang="en-US" sz="1800" u="none" cap="none" strike="noStrike">
                <a:solidFill>
                  <a:srgbClr val="293A97"/>
                </a:solidFill>
                <a:latin typeface="Georgia"/>
                <a:ea typeface="Georgia"/>
                <a:cs typeface="Georgia"/>
                <a:sym typeface="Georgia"/>
              </a:rPr>
              <a:t>Organizers of festivals, fairs</a:t>
            </a:r>
            <a:endParaRPr b="0" i="0" sz="1200" u="none" cap="none" strike="noStrike">
              <a:solidFill>
                <a:schemeClr val="dk1"/>
              </a:solidFill>
              <a:latin typeface="Times New Roman"/>
              <a:ea typeface="Times New Roman"/>
              <a:cs typeface="Times New Roman"/>
              <a:sym typeface="Times New Roman"/>
            </a:endParaRPr>
          </a:p>
          <a:p>
            <a:pPr indent="0" lvl="0" marL="0" marR="0" rtl="0" algn="ctr">
              <a:spcBef>
                <a:spcPts val="600"/>
              </a:spcBef>
              <a:spcAft>
                <a:spcPts val="0"/>
              </a:spcAft>
              <a:buNone/>
            </a:pPr>
            <a:r>
              <a:t/>
            </a:r>
            <a:endParaRPr b="0" i="0" sz="1800" u="none" cap="none" strike="noStrike">
              <a:solidFill>
                <a:schemeClr val="dk1"/>
              </a:solidFill>
              <a:latin typeface="Georgia"/>
              <a:ea typeface="Georgia"/>
              <a:cs typeface="Georgia"/>
              <a:sym typeface="Georgia"/>
            </a:endParaRPr>
          </a:p>
          <a:p>
            <a:pPr indent="0" lvl="0" marL="0" marR="0" rtl="0" algn="ctr">
              <a:spcBef>
                <a:spcPts val="0"/>
              </a:spcBef>
              <a:spcAft>
                <a:spcPts val="0"/>
              </a:spcAft>
              <a:buNone/>
            </a:pPr>
            <a:r>
              <a:t/>
            </a:r>
            <a:endParaRPr b="0" i="0" sz="1800" u="none" cap="none" strike="noStrike">
              <a:solidFill>
                <a:schemeClr val="dk1"/>
              </a:solidFill>
              <a:latin typeface="Georgia"/>
              <a:ea typeface="Georgia"/>
              <a:cs typeface="Georgia"/>
              <a:sym typeface="Georgia"/>
            </a:endParaRPr>
          </a:p>
        </p:txBody>
      </p:sp>
      <p:sp>
        <p:nvSpPr>
          <p:cNvPr id="199" name="Google Shape;199;p6"/>
          <p:cNvSpPr/>
          <p:nvPr/>
        </p:nvSpPr>
        <p:spPr>
          <a:xfrm>
            <a:off x="8050306" y="2904562"/>
            <a:ext cx="3357157" cy="3451792"/>
          </a:xfrm>
          <a:prstGeom prst="wedgeRoundRectCallout">
            <a:avLst>
              <a:gd fmla="val -58694" name="adj1"/>
              <a:gd fmla="val 4285" name="adj2"/>
              <a:gd fmla="val 16667" name="adj3"/>
            </a:avLst>
          </a:prstGeom>
          <a:no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spcBef>
                <a:spcPts val="0"/>
              </a:spcBef>
              <a:spcAft>
                <a:spcPts val="0"/>
              </a:spcAft>
              <a:buNone/>
            </a:pPr>
            <a:r>
              <a:rPr b="1" i="0" lang="en-US" sz="1800" u="none" cap="none" strike="noStrike">
                <a:solidFill>
                  <a:srgbClr val="293A97"/>
                </a:solidFill>
                <a:latin typeface="Georgia"/>
                <a:ea typeface="Georgia"/>
                <a:cs typeface="Georgia"/>
                <a:sym typeface="Georgia"/>
              </a:rPr>
              <a:t>Tourists</a:t>
            </a:r>
            <a:endParaRPr b="0" i="0" sz="1800" u="none" cap="none" strike="noStrike">
              <a:solidFill>
                <a:schemeClr val="dk1"/>
              </a:solidFill>
              <a:latin typeface="Times New Roman"/>
              <a:ea typeface="Times New Roman"/>
              <a:cs typeface="Times New Roman"/>
              <a:sym typeface="Times New Roman"/>
            </a:endParaRPr>
          </a:p>
          <a:p>
            <a:pPr indent="0" lvl="0" marL="0" marR="0" rtl="0" algn="r">
              <a:spcBef>
                <a:spcPts val="600"/>
              </a:spcBef>
              <a:spcAft>
                <a:spcPts val="0"/>
              </a:spcAft>
              <a:buNone/>
            </a:pPr>
            <a:r>
              <a:rPr b="1" i="0" lang="en-US" sz="1800" u="none" cap="none" strike="noStrike">
                <a:solidFill>
                  <a:srgbClr val="293A97"/>
                </a:solidFill>
                <a:latin typeface="Georgia"/>
                <a:ea typeface="Georgia"/>
                <a:cs typeface="Georgia"/>
                <a:sym typeface="Georgia"/>
              </a:rPr>
              <a:t>Residents</a:t>
            </a:r>
            <a:endParaRPr b="0" i="0" sz="1800" u="none" cap="none" strike="noStrike">
              <a:solidFill>
                <a:schemeClr val="dk1"/>
              </a:solidFill>
              <a:latin typeface="Times New Roman"/>
              <a:ea typeface="Times New Roman"/>
              <a:cs typeface="Times New Roman"/>
              <a:sym typeface="Times New Roman"/>
            </a:endParaRPr>
          </a:p>
          <a:p>
            <a:pPr indent="0" lvl="0" marL="0" marR="0" rtl="0" algn="r">
              <a:spcBef>
                <a:spcPts val="600"/>
              </a:spcBef>
              <a:spcAft>
                <a:spcPts val="0"/>
              </a:spcAft>
              <a:buNone/>
            </a:pPr>
            <a:r>
              <a:rPr b="1" i="0" lang="en-US" sz="1800" u="none" cap="none" strike="noStrike">
                <a:solidFill>
                  <a:srgbClr val="293A97"/>
                </a:solidFill>
                <a:latin typeface="Georgia"/>
                <a:ea typeface="Georgia"/>
                <a:cs typeface="Georgia"/>
                <a:sym typeface="Georgia"/>
              </a:rPr>
              <a:t>Associations</a:t>
            </a:r>
            <a:endParaRPr b="0" i="0" sz="1800" u="none" cap="none" strike="noStrike">
              <a:solidFill>
                <a:schemeClr val="dk1"/>
              </a:solidFill>
              <a:latin typeface="Times New Roman"/>
              <a:ea typeface="Times New Roman"/>
              <a:cs typeface="Times New Roman"/>
              <a:sym typeface="Times New Roman"/>
            </a:endParaRPr>
          </a:p>
          <a:p>
            <a:pPr indent="0" lvl="0" marL="0" marR="0" rtl="0" algn="r">
              <a:spcBef>
                <a:spcPts val="600"/>
              </a:spcBef>
              <a:spcAft>
                <a:spcPts val="0"/>
              </a:spcAft>
              <a:buNone/>
            </a:pPr>
            <a:r>
              <a:rPr b="0" i="0" lang="en-US" sz="1400" u="none" cap="none" strike="noStrike">
                <a:solidFill>
                  <a:srgbClr val="A71E3B"/>
                </a:solidFill>
                <a:latin typeface="Georgia"/>
                <a:ea typeface="Georgia"/>
                <a:cs typeface="Georgia"/>
                <a:sym typeface="Georgia"/>
              </a:rPr>
              <a:t>Also:</a:t>
            </a:r>
            <a:endParaRPr b="0" i="0" sz="1400" u="none" cap="none" strike="noStrike">
              <a:solidFill>
                <a:schemeClr val="dk1"/>
              </a:solidFill>
              <a:latin typeface="Times New Roman"/>
              <a:ea typeface="Times New Roman"/>
              <a:cs typeface="Times New Roman"/>
              <a:sym typeface="Times New Roman"/>
            </a:endParaRPr>
          </a:p>
          <a:p>
            <a:pPr indent="0" lvl="0" marL="0" marR="0" rtl="0" algn="r">
              <a:spcBef>
                <a:spcPts val="0"/>
              </a:spcBef>
              <a:spcAft>
                <a:spcPts val="0"/>
              </a:spcAft>
              <a:buNone/>
            </a:pPr>
            <a:r>
              <a:rPr b="0" i="0" lang="en-US" sz="1400" u="none" cap="none" strike="noStrike">
                <a:solidFill>
                  <a:srgbClr val="000000"/>
                </a:solidFill>
                <a:latin typeface="Georgia"/>
                <a:ea typeface="Georgia"/>
                <a:cs typeface="Georgia"/>
                <a:sym typeface="Georgia"/>
              </a:rPr>
              <a:t>Government competent institutions</a:t>
            </a:r>
            <a:endParaRPr b="0" i="0" sz="1400" u="none" cap="none" strike="noStrike">
              <a:solidFill>
                <a:schemeClr val="dk1"/>
              </a:solidFill>
              <a:latin typeface="Times New Roman"/>
              <a:ea typeface="Times New Roman"/>
              <a:cs typeface="Times New Roman"/>
              <a:sym typeface="Times New Roman"/>
            </a:endParaRPr>
          </a:p>
          <a:p>
            <a:pPr indent="0" lvl="0" marL="0" marR="0" rtl="0" algn="r">
              <a:spcBef>
                <a:spcPts val="0"/>
              </a:spcBef>
              <a:spcAft>
                <a:spcPts val="0"/>
              </a:spcAft>
              <a:buNone/>
            </a:pPr>
            <a:r>
              <a:rPr b="0" i="0" lang="en-US" sz="1400" u="none" cap="none" strike="noStrike">
                <a:solidFill>
                  <a:srgbClr val="000000"/>
                </a:solidFill>
                <a:latin typeface="Georgia"/>
                <a:ea typeface="Georgia"/>
                <a:cs typeface="Georgia"/>
                <a:sym typeface="Georgia"/>
              </a:rPr>
              <a:t>Representatives of construction companies</a:t>
            </a:r>
            <a:endParaRPr b="0" i="0" sz="1400" u="none" cap="none" strike="noStrike">
              <a:solidFill>
                <a:schemeClr val="dk1"/>
              </a:solidFill>
              <a:latin typeface="Times New Roman"/>
              <a:ea typeface="Times New Roman"/>
              <a:cs typeface="Times New Roman"/>
              <a:sym typeface="Times New Roman"/>
            </a:endParaRPr>
          </a:p>
          <a:p>
            <a:pPr indent="0" lvl="0" marL="0" marR="0" rtl="0" algn="r">
              <a:spcBef>
                <a:spcPts val="0"/>
              </a:spcBef>
              <a:spcAft>
                <a:spcPts val="0"/>
              </a:spcAft>
              <a:buNone/>
            </a:pPr>
            <a:r>
              <a:rPr b="0" i="0" lang="en-US" sz="1400" u="none" cap="none" strike="noStrike">
                <a:solidFill>
                  <a:srgbClr val="000000"/>
                </a:solidFill>
                <a:latin typeface="Georgia"/>
                <a:ea typeface="Georgia"/>
                <a:cs typeface="Georgia"/>
                <a:sym typeface="Georgia"/>
              </a:rPr>
              <a:t>Transport companies (transport and logistics companies)</a:t>
            </a:r>
            <a:endParaRPr b="0" i="0" sz="1400" u="none" cap="none" strike="noStrike">
              <a:solidFill>
                <a:schemeClr val="dk1"/>
              </a:solidFill>
              <a:latin typeface="Times New Roman"/>
              <a:ea typeface="Times New Roman"/>
              <a:cs typeface="Times New Roman"/>
              <a:sym typeface="Times New Roman"/>
            </a:endParaRPr>
          </a:p>
          <a:p>
            <a:pPr indent="0" lvl="0" marL="0" marR="0" rtl="0" algn="r">
              <a:spcBef>
                <a:spcPts val="0"/>
              </a:spcBef>
              <a:spcAft>
                <a:spcPts val="0"/>
              </a:spcAft>
              <a:buNone/>
            </a:pPr>
            <a:r>
              <a:rPr b="0" i="0" lang="en-US" sz="1400" u="none" cap="none" strike="noStrike">
                <a:solidFill>
                  <a:srgbClr val="000000"/>
                </a:solidFill>
                <a:latin typeface="Georgia"/>
                <a:ea typeface="Georgia"/>
                <a:cs typeface="Georgia"/>
                <a:sym typeface="Georgia"/>
              </a:rPr>
              <a:t>Representatives of retail trade</a:t>
            </a:r>
            <a:endParaRPr b="0" i="0" sz="1400" u="none" cap="none" strike="noStrike">
              <a:solidFill>
                <a:schemeClr val="dk1"/>
              </a:solidFill>
              <a:latin typeface="Times New Roman"/>
              <a:ea typeface="Times New Roman"/>
              <a:cs typeface="Times New Roman"/>
              <a:sym typeface="Times New Roman"/>
            </a:endParaRPr>
          </a:p>
          <a:p>
            <a:pPr indent="0" lvl="0" marL="0" marR="0" rtl="0" algn="r">
              <a:spcBef>
                <a:spcPts val="0"/>
              </a:spcBef>
              <a:spcAft>
                <a:spcPts val="0"/>
              </a:spcAft>
              <a:buNone/>
            </a:pPr>
            <a:r>
              <a:rPr b="0" i="0" lang="en-US" sz="1400" u="none" cap="none" strike="noStrike">
                <a:solidFill>
                  <a:srgbClr val="000000"/>
                </a:solidFill>
                <a:latin typeface="Georgia"/>
                <a:ea typeface="Georgia"/>
                <a:cs typeface="Georgia"/>
                <a:sym typeface="Georgia"/>
              </a:rPr>
              <a:t>Representatives of service stations</a:t>
            </a:r>
            <a:endParaRPr b="0" i="0" sz="1400" u="none" cap="none" strike="noStrike">
              <a:solidFill>
                <a:schemeClr val="dk1"/>
              </a:solidFill>
              <a:latin typeface="Times New Roman"/>
              <a:ea typeface="Times New Roman"/>
              <a:cs typeface="Times New Roman"/>
              <a:sym typeface="Times New Roman"/>
            </a:endParaRPr>
          </a:p>
          <a:p>
            <a:pPr indent="0" lvl="0" marL="0" marR="0" rtl="0" algn="r">
              <a:spcBef>
                <a:spcPts val="0"/>
              </a:spcBef>
              <a:spcAft>
                <a:spcPts val="0"/>
              </a:spcAft>
              <a:buNone/>
            </a:pPr>
            <a:r>
              <a:rPr b="0" i="0" lang="en-US" sz="1400" u="none" cap="none" strike="noStrike">
                <a:solidFill>
                  <a:srgbClr val="000000"/>
                </a:solidFill>
                <a:latin typeface="Georgia"/>
                <a:ea typeface="Georgia"/>
                <a:cs typeface="Georgia"/>
                <a:sym typeface="Georgia"/>
              </a:rPr>
              <a:t>Representatives of mass media, culture, art</a:t>
            </a:r>
            <a:endParaRPr b="0" i="0" sz="1800" u="none" cap="none" strike="noStrike">
              <a:solidFill>
                <a:schemeClr val="dk1"/>
              </a:solidFill>
              <a:latin typeface="Georgia"/>
              <a:ea typeface="Georgia"/>
              <a:cs typeface="Georgia"/>
              <a:sym typeface="Georgia"/>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8"/>
                                        </p:tgtEl>
                                        <p:attrNameLst>
                                          <p:attrName>style.visibility</p:attrName>
                                        </p:attrNameLst>
                                      </p:cBhvr>
                                      <p:to>
                                        <p:strVal val="visible"/>
                                      </p:to>
                                    </p:set>
                                    <p:animEffect filter="fade" transition="in">
                                      <p:cBhvr>
                                        <p:cTn dur="500"/>
                                        <p:tgtEl>
                                          <p:spTgt spid="1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9"/>
                                        </p:tgtEl>
                                        <p:attrNameLst>
                                          <p:attrName>style.visibility</p:attrName>
                                        </p:attrNameLst>
                                      </p:cBhvr>
                                      <p:to>
                                        <p:strVal val="visible"/>
                                      </p:to>
                                    </p:set>
                                    <p:animEffect filter="fade" transition="in">
                                      <p:cBhvr>
                                        <p:cTn dur="500"/>
                                        <p:tgtEl>
                                          <p:spTgt spid="19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7"/>
          <p:cNvSpPr txBox="1"/>
          <p:nvPr>
            <p:ph idx="1" type="body"/>
          </p:nvPr>
        </p:nvSpPr>
        <p:spPr>
          <a:xfrm>
            <a:off x="1075765" y="2847325"/>
            <a:ext cx="7180729" cy="3509029"/>
          </a:xfrm>
          <a:prstGeom prst="rect">
            <a:avLst/>
          </a:prstGeom>
          <a:noFill/>
          <a:ln>
            <a:noFill/>
          </a:ln>
        </p:spPr>
        <p:txBody>
          <a:bodyPr anchorCtr="0" anchor="ctr" bIns="45700" lIns="91425" spcFirstLastPara="1" rIns="91425" wrap="square" tIns="45700">
            <a:noAutofit/>
          </a:bodyPr>
          <a:lstStyle/>
          <a:p>
            <a:pPr indent="-358775" lvl="0" marL="358775" rtl="0" algn="l">
              <a:lnSpc>
                <a:spcPct val="90000"/>
              </a:lnSpc>
              <a:spcBef>
                <a:spcPts val="0"/>
              </a:spcBef>
              <a:spcAft>
                <a:spcPts val="0"/>
              </a:spcAft>
              <a:buClr>
                <a:schemeClr val="dk1"/>
              </a:buClr>
              <a:buSzPts val="1800"/>
              <a:buNone/>
            </a:pPr>
            <a:r>
              <a:rPr lang="en-US" sz="1800"/>
              <a:t>Factors influencing the development of tourism are diverse: demographic, social, cultural, scientific and technical, etc. </a:t>
            </a:r>
            <a:endParaRPr/>
          </a:p>
          <a:p>
            <a:pPr indent="-358775" lvl="0" marL="358775" rtl="0" algn="l">
              <a:lnSpc>
                <a:spcPct val="90000"/>
              </a:lnSpc>
              <a:spcBef>
                <a:spcPts val="1000"/>
              </a:spcBef>
              <a:spcAft>
                <a:spcPts val="0"/>
              </a:spcAft>
              <a:buClr>
                <a:schemeClr val="dk1"/>
              </a:buClr>
              <a:buSzPts val="1800"/>
              <a:buNone/>
            </a:pPr>
            <a:r>
              <a:rPr lang="en-US" sz="1800"/>
              <a:t>Factors influencing the development of wine tourism </a:t>
            </a:r>
            <a:r>
              <a:rPr b="1" lang="en-US" sz="1800">
                <a:solidFill>
                  <a:srgbClr val="293A97"/>
                </a:solidFill>
              </a:rPr>
              <a:t>are even more diverse</a:t>
            </a:r>
            <a:r>
              <a:rPr lang="en-US" sz="1800"/>
              <a:t>, such as </a:t>
            </a:r>
            <a:r>
              <a:rPr b="1" lang="en-US" sz="1800">
                <a:solidFill>
                  <a:srgbClr val="293A97"/>
                </a:solidFill>
              </a:rPr>
              <a:t>natural and climatic </a:t>
            </a:r>
            <a:r>
              <a:rPr lang="en-US" sz="1800"/>
              <a:t>(including terroir), </a:t>
            </a:r>
            <a:r>
              <a:rPr b="1" lang="en-US" sz="1800">
                <a:solidFill>
                  <a:srgbClr val="293A97"/>
                </a:solidFill>
              </a:rPr>
              <a:t>regulatory</a:t>
            </a:r>
            <a:r>
              <a:rPr lang="en-US" sz="1800"/>
              <a:t> (in terms of identifying and controlling the origin of wine and identification of its quality) and others.</a:t>
            </a:r>
            <a:endParaRPr sz="1800"/>
          </a:p>
          <a:p>
            <a:pPr indent="-358775" lvl="0" marL="358775" rtl="0" algn="l">
              <a:lnSpc>
                <a:spcPct val="90000"/>
              </a:lnSpc>
              <a:spcBef>
                <a:spcPts val="1000"/>
              </a:spcBef>
              <a:spcAft>
                <a:spcPts val="0"/>
              </a:spcAft>
              <a:buClr>
                <a:srgbClr val="293A97"/>
              </a:buClr>
              <a:buSzPts val="1800"/>
              <a:buNone/>
            </a:pPr>
            <a:r>
              <a:rPr b="1" lang="en-US" sz="1800">
                <a:solidFill>
                  <a:srgbClr val="293A97"/>
                </a:solidFill>
              </a:rPr>
              <a:t>Under the influence of these factors</a:t>
            </a:r>
            <a:r>
              <a:rPr lang="en-US" sz="1800"/>
              <a:t>, as well as taking into account the results of research conducted in certain wine-producing countries to identify the profile of wine tourists, today several models of wine tourism are formed.</a:t>
            </a:r>
            <a:endParaRPr sz="1800"/>
          </a:p>
        </p:txBody>
      </p:sp>
      <p:sp>
        <p:nvSpPr>
          <p:cNvPr id="205" name="Google Shape;205;p7"/>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sp>
        <p:nvSpPr>
          <p:cNvPr id="206" name="Google Shape;206;p7"/>
          <p:cNvSpPr/>
          <p:nvPr/>
        </p:nvSpPr>
        <p:spPr>
          <a:xfrm>
            <a:off x="1075765" y="1685365"/>
            <a:ext cx="10094259" cy="636494"/>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Definition “Wine Tourism” (cont’d) </a:t>
            </a:r>
            <a:endParaRPr b="0" i="0" sz="3600" u="none" cap="none" strike="noStrike">
              <a:solidFill>
                <a:schemeClr val="lt1"/>
              </a:solidFill>
              <a:latin typeface="Georgia"/>
              <a:ea typeface="Georgia"/>
              <a:cs typeface="Georgia"/>
              <a:sym typeface="Georgia"/>
            </a:endParaRPr>
          </a:p>
        </p:txBody>
      </p:sp>
      <p:sp>
        <p:nvSpPr>
          <p:cNvPr id="207" name="Google Shape;207;p7"/>
          <p:cNvSpPr/>
          <p:nvPr/>
        </p:nvSpPr>
        <p:spPr>
          <a:xfrm>
            <a:off x="1075765" y="2399926"/>
            <a:ext cx="4955203" cy="369332"/>
          </a:xfrm>
          <a:prstGeom prst="rect">
            <a:avLst/>
          </a:prstGeom>
          <a:noFill/>
          <a:ln>
            <a:noFill/>
          </a:ln>
        </p:spPr>
        <p:txBody>
          <a:bodyPr anchorCtr="0" anchor="t" bIns="45700" lIns="91425" spcFirstLastPara="1" rIns="91425" wrap="square" tIns="45700">
            <a:spAutoFit/>
          </a:bodyPr>
          <a:lstStyle/>
          <a:p>
            <a:pPr indent="-285750" lvl="0" marL="285750" marR="0" rtl="0" algn="just">
              <a:lnSpc>
                <a:spcPct val="100000"/>
              </a:lnSpc>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Factors of wine tourism development</a:t>
            </a:r>
            <a:endParaRPr b="1" i="1" sz="1800" u="none" cap="none" strike="noStrike">
              <a:solidFill>
                <a:srgbClr val="A71E3B"/>
              </a:solidFill>
              <a:latin typeface="Georgia"/>
              <a:ea typeface="Georgia"/>
              <a:cs typeface="Georgia"/>
              <a:sym typeface="Georgia"/>
            </a:endParaRPr>
          </a:p>
        </p:txBody>
      </p:sp>
      <p:pic>
        <p:nvPicPr>
          <p:cNvPr id="208" name="Google Shape;208;p7"/>
          <p:cNvPicPr preferRelativeResize="0"/>
          <p:nvPr/>
        </p:nvPicPr>
        <p:blipFill rotWithShape="1">
          <a:blip r:embed="rId3">
            <a:alphaModFix/>
          </a:blip>
          <a:srcRect b="0" l="0" r="0" t="0"/>
          <a:stretch/>
        </p:blipFill>
        <p:spPr>
          <a:xfrm>
            <a:off x="8421135" y="3356290"/>
            <a:ext cx="2756023" cy="2040464"/>
          </a:xfrm>
          <a:prstGeom prst="rect">
            <a:avLst/>
          </a:prstGeom>
          <a:noFill/>
          <a:ln>
            <a:noFill/>
          </a:ln>
        </p:spPr>
      </p:pic>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xEl>
                                              <p:pRg end="0" st="0"/>
                                            </p:txEl>
                                          </p:spTgt>
                                        </p:tgtEl>
                                        <p:attrNameLst>
                                          <p:attrName>style.visibility</p:attrName>
                                        </p:attrNameLst>
                                      </p:cBhvr>
                                      <p:to>
                                        <p:strVal val="visible"/>
                                      </p:to>
                                    </p:set>
                                    <p:animEffect filter="fade" transition="in">
                                      <p:cBhvr>
                                        <p:cTn dur="500"/>
                                        <p:tgtEl>
                                          <p:spTgt spid="20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xEl>
                                              <p:pRg end="1" st="1"/>
                                            </p:txEl>
                                          </p:spTgt>
                                        </p:tgtEl>
                                        <p:attrNameLst>
                                          <p:attrName>style.visibility</p:attrName>
                                        </p:attrNameLst>
                                      </p:cBhvr>
                                      <p:to>
                                        <p:strVal val="visible"/>
                                      </p:to>
                                    </p:set>
                                    <p:animEffect filter="fade" transition="in">
                                      <p:cBhvr>
                                        <p:cTn dur="500"/>
                                        <p:tgtEl>
                                          <p:spTgt spid="20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xEl>
                                              <p:pRg end="2" st="2"/>
                                            </p:txEl>
                                          </p:spTgt>
                                        </p:tgtEl>
                                        <p:attrNameLst>
                                          <p:attrName>style.visibility</p:attrName>
                                        </p:attrNameLst>
                                      </p:cBhvr>
                                      <p:to>
                                        <p:strVal val="visible"/>
                                      </p:to>
                                    </p:set>
                                    <p:animEffect filter="fade" transition="in">
                                      <p:cBhvr>
                                        <p:cTn dur="500"/>
                                        <p:tgtEl>
                                          <p:spTgt spid="204">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8"/>
          <p:cNvSpPr txBox="1"/>
          <p:nvPr>
            <p:ph idx="1" type="body"/>
          </p:nvPr>
        </p:nvSpPr>
        <p:spPr>
          <a:xfrm>
            <a:off x="4038600" y="2805382"/>
            <a:ext cx="7149353" cy="3487842"/>
          </a:xfrm>
          <a:prstGeom prst="rect">
            <a:avLst/>
          </a:prstGeom>
          <a:noFill/>
          <a:ln>
            <a:noFill/>
          </a:ln>
        </p:spPr>
        <p:txBody>
          <a:bodyPr anchorCtr="0" anchor="ctr" bIns="45700" lIns="91425" spcFirstLastPara="1" rIns="91425" wrap="square" tIns="45700">
            <a:noAutofit/>
          </a:bodyPr>
          <a:lstStyle/>
          <a:p>
            <a:pPr indent="-358775" lvl="0" marL="358775" rtl="0" algn="just">
              <a:lnSpc>
                <a:spcPct val="100000"/>
              </a:lnSpc>
              <a:spcBef>
                <a:spcPts val="0"/>
              </a:spcBef>
              <a:spcAft>
                <a:spcPts val="0"/>
              </a:spcAft>
              <a:buClr>
                <a:srgbClr val="293A97"/>
              </a:buClr>
              <a:buSzPts val="1600"/>
              <a:buNone/>
            </a:pPr>
            <a:r>
              <a:rPr b="1" lang="en-US">
                <a:solidFill>
                  <a:srgbClr val="293A97"/>
                </a:solidFill>
              </a:rPr>
              <a:t>German wine tourism</a:t>
            </a:r>
            <a:r>
              <a:rPr lang="en-US"/>
              <a:t>, in addition to a rich history and stories about wine, wine culture, landscapes and hospitality, offers tourists castle tourism (with wine tastings), cycling, hiking and walks along the vineyards, water skiing, kites, wellness treatments, sightseeing excursions.</a:t>
            </a:r>
            <a:endParaRPr/>
          </a:p>
          <a:p>
            <a:pPr indent="-358775" lvl="0" marL="358775" rtl="0" algn="just">
              <a:lnSpc>
                <a:spcPct val="100000"/>
              </a:lnSpc>
              <a:spcBef>
                <a:spcPts val="1000"/>
              </a:spcBef>
              <a:spcAft>
                <a:spcPts val="0"/>
              </a:spcAft>
              <a:buClr>
                <a:srgbClr val="293A97"/>
              </a:buClr>
              <a:buSzPts val="1600"/>
              <a:buNone/>
            </a:pPr>
            <a:r>
              <a:rPr b="1" lang="en-US">
                <a:solidFill>
                  <a:srgbClr val="293A97"/>
                </a:solidFill>
              </a:rPr>
              <a:t>In every German wine region </a:t>
            </a:r>
            <a:r>
              <a:rPr lang="en-US"/>
              <a:t>there are many interesting events, wine festivals, historical monuments and nature reserves.</a:t>
            </a:r>
            <a:endParaRPr/>
          </a:p>
          <a:p>
            <a:pPr indent="-358775" lvl="0" marL="358775" rtl="0" algn="just">
              <a:lnSpc>
                <a:spcPct val="100000"/>
              </a:lnSpc>
              <a:spcBef>
                <a:spcPts val="1000"/>
              </a:spcBef>
              <a:spcAft>
                <a:spcPts val="0"/>
              </a:spcAft>
              <a:buClr>
                <a:srgbClr val="293A97"/>
              </a:buClr>
              <a:buSzPts val="1600"/>
              <a:buNone/>
            </a:pPr>
            <a:r>
              <a:rPr b="1" lang="en-US">
                <a:solidFill>
                  <a:srgbClr val="293A97"/>
                </a:solidFill>
              </a:rPr>
              <a:t>The country, which founded the world's first cooperative of winegrowers (1868)</a:t>
            </a:r>
            <a:r>
              <a:rPr lang="en-US"/>
              <a:t>, today represents a wide range of types of enoteca (including outstanding through the implementation of interesting architectural ideas), museums, wine centers, modern installations – interactive and historical; initiates various types of events and attractions, such as “Riesling Week”.</a:t>
            </a:r>
            <a:endParaRPr/>
          </a:p>
        </p:txBody>
      </p:sp>
      <p:sp>
        <p:nvSpPr>
          <p:cNvPr id="214" name="Google Shape;214;p8"/>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215" name="Google Shape;215;p8"/>
          <p:cNvPicPr preferRelativeResize="0"/>
          <p:nvPr/>
        </p:nvPicPr>
        <p:blipFill rotWithShape="1">
          <a:blip r:embed="rId3">
            <a:alphaModFix/>
          </a:blip>
          <a:srcRect b="0" l="0" r="0" t="0"/>
          <a:stretch/>
        </p:blipFill>
        <p:spPr>
          <a:xfrm>
            <a:off x="1077651" y="4132730"/>
            <a:ext cx="2736086" cy="1873624"/>
          </a:xfrm>
          <a:prstGeom prst="rect">
            <a:avLst/>
          </a:prstGeom>
          <a:noFill/>
          <a:ln>
            <a:noFill/>
          </a:ln>
        </p:spPr>
      </p:pic>
      <p:sp>
        <p:nvSpPr>
          <p:cNvPr id="216" name="Google Shape;216;p8"/>
          <p:cNvSpPr/>
          <p:nvPr/>
        </p:nvSpPr>
        <p:spPr>
          <a:xfrm>
            <a:off x="1057835" y="3083858"/>
            <a:ext cx="2755902" cy="950259"/>
          </a:xfrm>
          <a:prstGeom prst="wedgeRoundRectCallout">
            <a:avLst>
              <a:gd fmla="val -31666" name="adj1"/>
              <a:gd fmla="val 100976"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https://www.germanwines.de/tourism/ </a:t>
            </a:r>
            <a:endParaRPr/>
          </a:p>
        </p:txBody>
      </p:sp>
      <p:sp>
        <p:nvSpPr>
          <p:cNvPr id="217" name="Google Shape;217;p8"/>
          <p:cNvSpPr/>
          <p:nvPr/>
        </p:nvSpPr>
        <p:spPr>
          <a:xfrm>
            <a:off x="1057835" y="1685365"/>
            <a:ext cx="10130118" cy="609600"/>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chemeClr val="lt1"/>
                </a:solidFill>
                <a:latin typeface="Georgia"/>
                <a:ea typeface="Georgia"/>
                <a:cs typeface="Georgia"/>
                <a:sym typeface="Georgia"/>
              </a:rPr>
              <a:t>Successful models of wine tourism development</a:t>
            </a:r>
            <a:endParaRPr b="0" i="0" sz="3600" u="none" cap="none" strike="noStrike">
              <a:solidFill>
                <a:schemeClr val="lt1"/>
              </a:solidFill>
              <a:latin typeface="Georgia"/>
              <a:ea typeface="Georgia"/>
              <a:cs typeface="Georgia"/>
              <a:sym typeface="Georgia"/>
            </a:endParaRPr>
          </a:p>
        </p:txBody>
      </p:sp>
      <p:sp>
        <p:nvSpPr>
          <p:cNvPr id="218" name="Google Shape;218;p8"/>
          <p:cNvSpPr/>
          <p:nvPr/>
        </p:nvSpPr>
        <p:spPr>
          <a:xfrm>
            <a:off x="8935413" y="2436050"/>
            <a:ext cx="2252540"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German model</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xEl>
                                              <p:pRg end="0" st="0"/>
                                            </p:txEl>
                                          </p:spTgt>
                                        </p:tgtEl>
                                        <p:attrNameLst>
                                          <p:attrName>style.visibility</p:attrName>
                                        </p:attrNameLst>
                                      </p:cBhvr>
                                      <p:to>
                                        <p:strVal val="visible"/>
                                      </p:to>
                                    </p:set>
                                    <p:animEffect filter="fade" transition="in">
                                      <p:cBhvr>
                                        <p:cTn dur="500"/>
                                        <p:tgtEl>
                                          <p:spTgt spid="21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xEl>
                                              <p:pRg end="1" st="1"/>
                                            </p:txEl>
                                          </p:spTgt>
                                        </p:tgtEl>
                                        <p:attrNameLst>
                                          <p:attrName>style.visibility</p:attrName>
                                        </p:attrNameLst>
                                      </p:cBhvr>
                                      <p:to>
                                        <p:strVal val="visible"/>
                                      </p:to>
                                    </p:set>
                                    <p:animEffect filter="fade" transition="in">
                                      <p:cBhvr>
                                        <p:cTn dur="500"/>
                                        <p:tgtEl>
                                          <p:spTgt spid="21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xEl>
                                              <p:pRg end="2" st="2"/>
                                            </p:txEl>
                                          </p:spTgt>
                                        </p:tgtEl>
                                        <p:attrNameLst>
                                          <p:attrName>style.visibility</p:attrName>
                                        </p:attrNameLst>
                                      </p:cBhvr>
                                      <p:to>
                                        <p:strVal val="visible"/>
                                      </p:to>
                                    </p:set>
                                    <p:animEffect filter="fade" transition="in">
                                      <p:cBhvr>
                                        <p:cTn dur="500"/>
                                        <p:tgtEl>
                                          <p:spTgt spid="21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9"/>
          <p:cNvSpPr txBox="1"/>
          <p:nvPr>
            <p:ph idx="1" type="body"/>
          </p:nvPr>
        </p:nvSpPr>
        <p:spPr>
          <a:xfrm>
            <a:off x="1057834" y="2901657"/>
            <a:ext cx="6205447" cy="3285054"/>
          </a:xfrm>
          <a:prstGeom prst="rect">
            <a:avLst/>
          </a:prstGeom>
          <a:noFill/>
          <a:ln>
            <a:noFill/>
          </a:ln>
        </p:spPr>
        <p:txBody>
          <a:bodyPr anchorCtr="0" anchor="ctr" bIns="45700" lIns="91425" spcFirstLastPara="1" rIns="91425" wrap="square" tIns="45700">
            <a:normAutofit/>
          </a:bodyPr>
          <a:lstStyle/>
          <a:p>
            <a:pPr indent="-358775" lvl="0" marL="358775" rtl="0" algn="just">
              <a:lnSpc>
                <a:spcPct val="90000"/>
              </a:lnSpc>
              <a:spcBef>
                <a:spcPts val="0"/>
              </a:spcBef>
              <a:spcAft>
                <a:spcPts val="0"/>
              </a:spcAft>
              <a:buClr>
                <a:schemeClr val="dk1"/>
              </a:buClr>
              <a:buSzPts val="1600"/>
              <a:buNone/>
            </a:pPr>
            <a:r>
              <a:rPr lang="en-US"/>
              <a:t>Low yields, grape disease, problematic trade and economic relations with neighboring countries of the 19th century gave impetus to the idea – </a:t>
            </a:r>
            <a:r>
              <a:rPr b="1" lang="en-US">
                <a:solidFill>
                  <a:srgbClr val="293A97"/>
                </a:solidFill>
              </a:rPr>
              <a:t>to unite to overcome the crisis</a:t>
            </a:r>
            <a:r>
              <a:rPr lang="en-US"/>
              <a:t>. German wine tourism exists at a high level today thanks to the work of associations and cooperatives.</a:t>
            </a:r>
            <a:endParaRPr/>
          </a:p>
          <a:p>
            <a:pPr indent="-358775" lvl="0" marL="358775" rtl="0" algn="just">
              <a:lnSpc>
                <a:spcPct val="90000"/>
              </a:lnSpc>
              <a:spcBef>
                <a:spcPts val="1000"/>
              </a:spcBef>
              <a:spcAft>
                <a:spcPts val="0"/>
              </a:spcAft>
              <a:buClr>
                <a:schemeClr val="dk1"/>
              </a:buClr>
              <a:buSzPts val="1600"/>
              <a:buNone/>
            </a:pPr>
            <a:r>
              <a:rPr lang="en-US"/>
              <a:t>“</a:t>
            </a:r>
            <a:r>
              <a:rPr b="1" lang="en-US">
                <a:solidFill>
                  <a:srgbClr val="293A97"/>
                </a:solidFill>
              </a:rPr>
              <a:t>German quality</a:t>
            </a:r>
            <a:r>
              <a:rPr lang="en-US"/>
              <a:t>” in winemaking and wine tourism contains many elements (not only chemical analysis and sensory evaluation): labeling, terroir, geographical indication, quality levels and categories of wine, maturity and sugar level in grapes at harvest and much more.</a:t>
            </a:r>
            <a:endParaRPr/>
          </a:p>
          <a:p>
            <a:pPr indent="-358775" lvl="0" marL="358775" rtl="0" algn="just">
              <a:lnSpc>
                <a:spcPct val="90000"/>
              </a:lnSpc>
              <a:spcBef>
                <a:spcPts val="1000"/>
              </a:spcBef>
              <a:spcAft>
                <a:spcPts val="0"/>
              </a:spcAft>
              <a:buClr>
                <a:schemeClr val="dk1"/>
              </a:buClr>
              <a:buSzPts val="1600"/>
              <a:buNone/>
            </a:pPr>
            <a:r>
              <a:rPr lang="en-US"/>
              <a:t>Modern wine tourism in the country is </a:t>
            </a:r>
            <a:r>
              <a:rPr b="1" lang="en-US">
                <a:solidFill>
                  <a:srgbClr val="293A97"/>
                </a:solidFill>
              </a:rPr>
              <a:t>comfortable and barrier-free</a:t>
            </a:r>
            <a:r>
              <a:rPr lang="en-US"/>
              <a:t>, covers not only rural travel, but also visits to wine restaurants, bars, clubs in cities.</a:t>
            </a:r>
            <a:endParaRPr/>
          </a:p>
        </p:txBody>
      </p:sp>
      <p:sp>
        <p:nvSpPr>
          <p:cNvPr id="224" name="Google Shape;224;p9"/>
          <p:cNvSpPr txBox="1"/>
          <p:nvPr>
            <p:ph idx="11" type="ftr"/>
          </p:nvPr>
        </p:nvSpPr>
        <p:spPr>
          <a:xfrm>
            <a:off x="4038600" y="6356354"/>
            <a:ext cx="4114800" cy="365125"/>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lang="en-US"/>
              <a:t>WINE TOUR GUIDING</a:t>
            </a:r>
            <a:endParaRPr/>
          </a:p>
        </p:txBody>
      </p:sp>
      <p:pic>
        <p:nvPicPr>
          <p:cNvPr id="225" name="Google Shape;225;p9"/>
          <p:cNvPicPr preferRelativeResize="0"/>
          <p:nvPr/>
        </p:nvPicPr>
        <p:blipFill rotWithShape="1">
          <a:blip r:embed="rId3">
            <a:alphaModFix/>
          </a:blip>
          <a:srcRect b="0" l="0" r="0" t="0"/>
          <a:stretch/>
        </p:blipFill>
        <p:spPr>
          <a:xfrm>
            <a:off x="8660980" y="3813331"/>
            <a:ext cx="2518008" cy="2373380"/>
          </a:xfrm>
          <a:prstGeom prst="rect">
            <a:avLst/>
          </a:prstGeom>
          <a:noFill/>
          <a:ln>
            <a:noFill/>
          </a:ln>
        </p:spPr>
      </p:pic>
      <p:sp>
        <p:nvSpPr>
          <p:cNvPr id="226" name="Google Shape;226;p9"/>
          <p:cNvSpPr/>
          <p:nvPr/>
        </p:nvSpPr>
        <p:spPr>
          <a:xfrm>
            <a:off x="7449671" y="2886634"/>
            <a:ext cx="2178424" cy="1757084"/>
          </a:xfrm>
          <a:prstGeom prst="wedgeRoundRectCallout">
            <a:avLst>
              <a:gd fmla="val 59562" name="adj1"/>
              <a:gd fmla="val 9954" name="adj2"/>
              <a:gd fmla="val 16667" name="adj3"/>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1" i="0" lang="en-US" sz="1400" u="none" cap="none" strike="noStrike">
                <a:solidFill>
                  <a:srgbClr val="2C3EA2"/>
                </a:solidFill>
                <a:latin typeface="Georgia"/>
                <a:ea typeface="Georgia"/>
                <a:cs typeface="Georgia"/>
                <a:sym typeface="Georgia"/>
              </a:rPr>
              <a:t>Link and Learn more</a:t>
            </a:r>
            <a:endParaRPr/>
          </a:p>
          <a:p>
            <a:pPr indent="0" lvl="0" marL="0" marR="0" rtl="0" algn="ctr">
              <a:spcBef>
                <a:spcPts val="0"/>
              </a:spcBef>
              <a:spcAft>
                <a:spcPts val="0"/>
              </a:spcAft>
              <a:buNone/>
            </a:pPr>
            <a:r>
              <a:rPr b="0" i="0" lang="en-US" sz="1400" u="none" cap="none" strike="noStrike">
                <a:solidFill>
                  <a:srgbClr val="2C3EA2"/>
                </a:solidFill>
                <a:latin typeface="Georgia"/>
                <a:ea typeface="Georgia"/>
                <a:cs typeface="Georgia"/>
                <a:sym typeface="Georgia"/>
              </a:rPr>
              <a:t>https://www.germanwines.de/tourism/travel-tips-for-german-wine-regions/barrier-free-travel-in-the-pfalz/ </a:t>
            </a:r>
            <a:endParaRPr/>
          </a:p>
        </p:txBody>
      </p:sp>
      <p:sp>
        <p:nvSpPr>
          <p:cNvPr id="227" name="Google Shape;227;p9"/>
          <p:cNvSpPr/>
          <p:nvPr/>
        </p:nvSpPr>
        <p:spPr>
          <a:xfrm>
            <a:off x="1057834" y="2427073"/>
            <a:ext cx="2252540" cy="369332"/>
          </a:xfrm>
          <a:prstGeom prst="rect">
            <a:avLst/>
          </a:prstGeom>
          <a:noFill/>
          <a:ln>
            <a:noFill/>
          </a:ln>
        </p:spPr>
        <p:txBody>
          <a:bodyPr anchorCtr="0" anchor="t" bIns="45700" lIns="91425" spcFirstLastPara="1" rIns="91425" wrap="square" tIns="45700">
            <a:spAutoFit/>
          </a:bodyPr>
          <a:lstStyle/>
          <a:p>
            <a:pPr indent="-285750" lvl="0" marL="285750" marR="0" rtl="0" algn="just">
              <a:spcBef>
                <a:spcPts val="0"/>
              </a:spcBef>
              <a:spcAft>
                <a:spcPts val="0"/>
              </a:spcAft>
              <a:buClr>
                <a:srgbClr val="A71E3B"/>
              </a:buClr>
              <a:buSzPts val="1800"/>
              <a:buFont typeface="Noto Sans Symbols"/>
              <a:buChar char="✔"/>
            </a:pPr>
            <a:r>
              <a:rPr b="1" i="1" lang="en-US" sz="1800" u="none" cap="none" strike="noStrike">
                <a:solidFill>
                  <a:srgbClr val="A71E3B"/>
                </a:solidFill>
                <a:latin typeface="Georgia"/>
                <a:ea typeface="Georgia"/>
                <a:cs typeface="Georgia"/>
                <a:sym typeface="Georgia"/>
              </a:rPr>
              <a:t>German model</a:t>
            </a:r>
            <a:endParaRPr/>
          </a:p>
        </p:txBody>
      </p:sp>
      <p:sp>
        <p:nvSpPr>
          <p:cNvPr id="228" name="Google Shape;228;p9"/>
          <p:cNvSpPr/>
          <p:nvPr/>
        </p:nvSpPr>
        <p:spPr>
          <a:xfrm>
            <a:off x="1057834" y="1643356"/>
            <a:ext cx="10121153" cy="693488"/>
          </a:xfrm>
          <a:prstGeom prst="rect">
            <a:avLst/>
          </a:prstGeom>
          <a:solidFill>
            <a:srgbClr val="A71E3B"/>
          </a:solid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None/>
            </a:pPr>
            <a:r>
              <a:rPr b="0" i="0" lang="en-US" sz="3000" u="none" cap="none" strike="noStrike">
                <a:solidFill>
                  <a:schemeClr val="lt1"/>
                </a:solidFill>
                <a:latin typeface="Georgia"/>
                <a:ea typeface="Georgia"/>
                <a:cs typeface="Georgia"/>
                <a:sym typeface="Georgia"/>
              </a:rPr>
              <a:t>Successful models of wine tourism development (cont’d) </a:t>
            </a:r>
            <a:endParaRPr/>
          </a:p>
        </p:txBody>
      </p:sp>
    </p:spTree>
  </p:cSld>
  <p:clrMapOvr>
    <a:masterClrMapping/>
  </p:clrMapOvr>
  <p:transition spd="slow">
    <p:wipe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0" st="0"/>
                                            </p:txEl>
                                          </p:spTgt>
                                        </p:tgtEl>
                                        <p:attrNameLst>
                                          <p:attrName>style.visibility</p:attrName>
                                        </p:attrNameLst>
                                      </p:cBhvr>
                                      <p:to>
                                        <p:strVal val="visible"/>
                                      </p:to>
                                    </p:set>
                                    <p:animEffect filter="fade" transition="in">
                                      <p:cBhvr>
                                        <p:cTn dur="500"/>
                                        <p:tgtEl>
                                          <p:spTgt spid="22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1" st="1"/>
                                            </p:txEl>
                                          </p:spTgt>
                                        </p:tgtEl>
                                        <p:attrNameLst>
                                          <p:attrName>style.visibility</p:attrName>
                                        </p:attrNameLst>
                                      </p:cBhvr>
                                      <p:to>
                                        <p:strVal val="visible"/>
                                      </p:to>
                                    </p:set>
                                    <p:animEffect filter="fade" transition="in">
                                      <p:cBhvr>
                                        <p:cTn dur="500"/>
                                        <p:tgtEl>
                                          <p:spTgt spid="223">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3">
                                            <p:txEl>
                                              <p:pRg end="2" st="2"/>
                                            </p:txEl>
                                          </p:spTgt>
                                        </p:tgtEl>
                                        <p:attrNameLst>
                                          <p:attrName>style.visibility</p:attrName>
                                        </p:attrNameLst>
                                      </p:cBhvr>
                                      <p:to>
                                        <p:strVal val="visible"/>
                                      </p:to>
                                    </p:set>
                                    <p:animEffect filter="fade" transition="in">
                                      <p:cBhvr>
                                        <p:cTn dur="500"/>
                                        <p:tgtEl>
                                          <p:spTgt spid="223">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Специальное оформление">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Тема Office">
  <a:themeElements>
    <a:clrScheme name="Стандартная">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2021-11-20T15:09:31Z</dcterms:created>
  <dc:creator>Melikh</dc:creator>
</cp:coreProperties>
</file>