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0" r:id="rId2"/>
  </p:sldMasterIdLst>
  <p:notesMasterIdLst>
    <p:notesMasterId r:id="rId30"/>
  </p:notesMasterIdLst>
  <p:handoutMasterIdLst>
    <p:handoutMasterId r:id="rId31"/>
  </p:handoutMasterIdLst>
  <p:sldIdLst>
    <p:sldId id="263" r:id="rId3"/>
    <p:sldId id="294" r:id="rId4"/>
    <p:sldId id="296" r:id="rId5"/>
    <p:sldId id="256" r:id="rId6"/>
    <p:sldId id="261" r:id="rId7"/>
    <p:sldId id="276" r:id="rId8"/>
    <p:sldId id="277" r:id="rId9"/>
    <p:sldId id="278" r:id="rId10"/>
    <p:sldId id="298" r:id="rId11"/>
    <p:sldId id="279" r:id="rId12"/>
    <p:sldId id="280" r:id="rId13"/>
    <p:sldId id="292" r:id="rId14"/>
    <p:sldId id="301" r:id="rId15"/>
    <p:sldId id="282" r:id="rId16"/>
    <p:sldId id="291" r:id="rId17"/>
    <p:sldId id="290" r:id="rId18"/>
    <p:sldId id="283" r:id="rId19"/>
    <p:sldId id="288" r:id="rId20"/>
    <p:sldId id="289" r:id="rId21"/>
    <p:sldId id="284" r:id="rId22"/>
    <p:sldId id="303" r:id="rId23"/>
    <p:sldId id="285" r:id="rId24"/>
    <p:sldId id="286" r:id="rId25"/>
    <p:sldId id="305" r:id="rId26"/>
    <p:sldId id="287" r:id="rId27"/>
    <p:sldId id="306" r:id="rId28"/>
    <p:sldId id="275" r:id="rId29"/>
  </p:sldIdLst>
  <p:sldSz cx="12192000" cy="6858000"/>
  <p:notesSz cx="6858000" cy="9144000"/>
  <p:defaultTextStyle>
    <a:defPPr>
      <a:defRPr lang="uk-UA"/>
    </a:defPPr>
    <a:lvl1pPr algn="l" rtl="0" eaLnBrk="0" fontAlgn="base" hangingPunct="0">
      <a:spcBef>
        <a:spcPct val="0"/>
      </a:spcBef>
      <a:spcAft>
        <a:spcPct val="0"/>
      </a:spcAft>
      <a:defRPr kern="1200">
        <a:solidFill>
          <a:schemeClr val="tx1"/>
        </a:solidFill>
        <a:latin typeface="Georgia" panose="02040502050405020303" pitchFamily="18" charset="0"/>
        <a:ea typeface="+mn-ea"/>
        <a:cs typeface="+mn-cs"/>
      </a:defRPr>
    </a:lvl1pPr>
    <a:lvl2pPr marL="457200" algn="l" rtl="0" eaLnBrk="0" fontAlgn="base" hangingPunct="0">
      <a:spcBef>
        <a:spcPct val="0"/>
      </a:spcBef>
      <a:spcAft>
        <a:spcPct val="0"/>
      </a:spcAft>
      <a:defRPr kern="1200">
        <a:solidFill>
          <a:schemeClr val="tx1"/>
        </a:solidFill>
        <a:latin typeface="Georgia" panose="02040502050405020303" pitchFamily="18" charset="0"/>
        <a:ea typeface="+mn-ea"/>
        <a:cs typeface="+mn-cs"/>
      </a:defRPr>
    </a:lvl2pPr>
    <a:lvl3pPr marL="914400" algn="l" rtl="0" eaLnBrk="0" fontAlgn="base" hangingPunct="0">
      <a:spcBef>
        <a:spcPct val="0"/>
      </a:spcBef>
      <a:spcAft>
        <a:spcPct val="0"/>
      </a:spcAft>
      <a:defRPr kern="1200">
        <a:solidFill>
          <a:schemeClr val="tx1"/>
        </a:solidFill>
        <a:latin typeface="Georgia" panose="02040502050405020303" pitchFamily="18" charset="0"/>
        <a:ea typeface="+mn-ea"/>
        <a:cs typeface="+mn-cs"/>
      </a:defRPr>
    </a:lvl3pPr>
    <a:lvl4pPr marL="1371600" algn="l" rtl="0" eaLnBrk="0" fontAlgn="base" hangingPunct="0">
      <a:spcBef>
        <a:spcPct val="0"/>
      </a:spcBef>
      <a:spcAft>
        <a:spcPct val="0"/>
      </a:spcAft>
      <a:defRPr kern="1200">
        <a:solidFill>
          <a:schemeClr val="tx1"/>
        </a:solidFill>
        <a:latin typeface="Georgia" panose="02040502050405020303" pitchFamily="18" charset="0"/>
        <a:ea typeface="+mn-ea"/>
        <a:cs typeface="+mn-cs"/>
      </a:defRPr>
    </a:lvl4pPr>
    <a:lvl5pPr marL="1828800" algn="l" rtl="0" eaLnBrk="0" fontAlgn="base" hangingPunct="0">
      <a:spcBef>
        <a:spcPct val="0"/>
      </a:spcBef>
      <a:spcAft>
        <a:spcPct val="0"/>
      </a:spcAft>
      <a:defRPr kern="1200">
        <a:solidFill>
          <a:schemeClr val="tx1"/>
        </a:solidFill>
        <a:latin typeface="Georgia" panose="02040502050405020303" pitchFamily="18" charset="0"/>
        <a:ea typeface="+mn-ea"/>
        <a:cs typeface="+mn-cs"/>
      </a:defRPr>
    </a:lvl5pPr>
    <a:lvl6pPr marL="2286000" algn="l" defTabSz="914400" rtl="0" eaLnBrk="1" latinLnBrk="0" hangingPunct="1">
      <a:defRPr kern="1200">
        <a:solidFill>
          <a:schemeClr val="tx1"/>
        </a:solidFill>
        <a:latin typeface="Georgia" panose="02040502050405020303" pitchFamily="18" charset="0"/>
        <a:ea typeface="+mn-ea"/>
        <a:cs typeface="+mn-cs"/>
      </a:defRPr>
    </a:lvl6pPr>
    <a:lvl7pPr marL="2743200" algn="l" defTabSz="914400" rtl="0" eaLnBrk="1" latinLnBrk="0" hangingPunct="1">
      <a:defRPr kern="1200">
        <a:solidFill>
          <a:schemeClr val="tx1"/>
        </a:solidFill>
        <a:latin typeface="Georgia" panose="02040502050405020303" pitchFamily="18" charset="0"/>
        <a:ea typeface="+mn-ea"/>
        <a:cs typeface="+mn-cs"/>
      </a:defRPr>
    </a:lvl7pPr>
    <a:lvl8pPr marL="3200400" algn="l" defTabSz="914400" rtl="0" eaLnBrk="1" latinLnBrk="0" hangingPunct="1">
      <a:defRPr kern="1200">
        <a:solidFill>
          <a:schemeClr val="tx1"/>
        </a:solidFill>
        <a:latin typeface="Georgia" panose="02040502050405020303" pitchFamily="18" charset="0"/>
        <a:ea typeface="+mn-ea"/>
        <a:cs typeface="+mn-cs"/>
      </a:defRPr>
    </a:lvl8pPr>
    <a:lvl9pPr marL="3657600" algn="l" defTabSz="914400" rtl="0" eaLnBrk="1" latinLnBrk="0" hangingPunct="1">
      <a:defRPr kern="1200">
        <a:solidFill>
          <a:schemeClr val="tx1"/>
        </a:solidFill>
        <a:latin typeface="Georgia" panose="02040502050405020303" pitchFamily="18" charset="0"/>
        <a:ea typeface="+mn-ea"/>
        <a:cs typeface="+mn-cs"/>
      </a:defRPr>
    </a:lvl9pPr>
  </p:defaultTextStyle>
  <p:extLst>
    <p:ext uri="{EFAFB233-063F-42B5-8137-9DF3F51BA10A}">
      <p15:sldGuideLst xmlns:p15="http://schemas.microsoft.com/office/powerpoint/2012/main">
        <p15:guide id="1" orient="horz" pos="2183">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3A96"/>
    <a:srgbClr val="A71E3B"/>
    <a:srgbClr val="B9BB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8" autoAdjust="0"/>
    <p:restoredTop sz="94660"/>
  </p:normalViewPr>
  <p:slideViewPr>
    <p:cSldViewPr snapToGrid="0" showGuides="1">
      <p:cViewPr varScale="1">
        <p:scale>
          <a:sx n="85" d="100"/>
          <a:sy n="85" d="100"/>
        </p:scale>
        <p:origin x="336" y="53"/>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573651-5EC8-46C7-82D5-F9E21070F062}"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ru-RU"/>
        </a:p>
      </dgm:t>
    </dgm:pt>
    <dgm:pt modelId="{917ECE51-C3CD-46F3-A844-FEB2C15A0BC7}">
      <dgm:prSet custT="1"/>
      <dgm:spPr/>
      <dgm:t>
        <a:bodyPr/>
        <a:lstStyle/>
        <a:p>
          <a:pPr rtl="0"/>
          <a:endParaRPr lang="en-US" sz="1800"/>
        </a:p>
      </dgm:t>
    </dgm:pt>
    <dgm:pt modelId="{49F8B97D-F864-4EDD-ABDE-12DDC28B1E4F}" type="parTrans" cxnId="{E9A08492-3447-4DC5-A496-56C8E3765CCC}">
      <dgm:prSet/>
      <dgm:spPr/>
      <dgm:t>
        <a:bodyPr/>
        <a:lstStyle/>
        <a:p>
          <a:endParaRPr lang="ru-RU" sz="1800"/>
        </a:p>
      </dgm:t>
    </dgm:pt>
    <dgm:pt modelId="{A71A247D-599F-4F21-99EA-FFC60B07266D}" type="sibTrans" cxnId="{E9A08492-3447-4DC5-A496-56C8E3765CCC}">
      <dgm:prSet/>
      <dgm:spPr/>
      <dgm:t>
        <a:bodyPr/>
        <a:lstStyle/>
        <a:p>
          <a:endParaRPr lang="ru-RU" sz="1800"/>
        </a:p>
      </dgm:t>
    </dgm:pt>
    <dgm:pt modelId="{72C31E9D-4F83-421A-8474-B0828B11B27A}">
      <dgm:prSet custT="1"/>
      <dgm:spPr/>
      <dgm:t>
        <a:bodyPr/>
        <a:lstStyle/>
        <a:p>
          <a:pPr rtl="0"/>
          <a:r>
            <a:rPr lang="en-US" sz="1800" b="1" dirty="0" smtClean="0"/>
            <a:t>Involvement </a:t>
          </a:r>
          <a:r>
            <a:rPr lang="en-US" sz="1800" dirty="0" smtClean="0"/>
            <a:t>of external stakeholders, various departments of the company and institutions in cyclical processes; </a:t>
          </a:r>
          <a:endParaRPr lang="en-US" sz="1800" dirty="0"/>
        </a:p>
      </dgm:t>
    </dgm:pt>
    <dgm:pt modelId="{67C3F2ED-7F71-4610-A493-71757D8E86EE}" type="parTrans" cxnId="{766F5CC5-913B-4F9C-9CA0-84218308CE57}">
      <dgm:prSet/>
      <dgm:spPr/>
      <dgm:t>
        <a:bodyPr/>
        <a:lstStyle/>
        <a:p>
          <a:endParaRPr lang="ru-RU" sz="1800"/>
        </a:p>
      </dgm:t>
    </dgm:pt>
    <dgm:pt modelId="{055E8F27-A2CD-4B52-815C-5E363EBF220B}" type="sibTrans" cxnId="{766F5CC5-913B-4F9C-9CA0-84218308CE57}">
      <dgm:prSet/>
      <dgm:spPr/>
      <dgm:t>
        <a:bodyPr/>
        <a:lstStyle/>
        <a:p>
          <a:endParaRPr lang="ru-RU" sz="1800"/>
        </a:p>
      </dgm:t>
    </dgm:pt>
    <dgm:pt modelId="{609410E4-DC72-4ED9-81D4-5DF5786B91F3}">
      <dgm:prSet custT="1"/>
      <dgm:spPr/>
      <dgm:t>
        <a:bodyPr/>
        <a:lstStyle/>
        <a:p>
          <a:pPr rtl="0"/>
          <a:r>
            <a:rPr lang="en-US" sz="1800" b="1" dirty="0" smtClean="0"/>
            <a:t>consistent</a:t>
          </a:r>
          <a:r>
            <a:rPr lang="en-US" sz="1800" dirty="0" smtClean="0"/>
            <a:t> and strong support from the top management of wine tourism management; </a:t>
          </a:r>
          <a:endParaRPr lang="en-US" sz="1800" dirty="0"/>
        </a:p>
      </dgm:t>
    </dgm:pt>
    <dgm:pt modelId="{65A382E1-7569-45AF-B485-D7CED5D8E934}" type="parTrans" cxnId="{9EF04863-C68A-49BA-A0AB-FE00A03C0F10}">
      <dgm:prSet/>
      <dgm:spPr/>
      <dgm:t>
        <a:bodyPr/>
        <a:lstStyle/>
        <a:p>
          <a:endParaRPr lang="ru-RU" sz="1800"/>
        </a:p>
      </dgm:t>
    </dgm:pt>
    <dgm:pt modelId="{01B7F723-A67B-4E94-8169-9281DBCC2014}" type="sibTrans" cxnId="{9EF04863-C68A-49BA-A0AB-FE00A03C0F10}">
      <dgm:prSet/>
      <dgm:spPr/>
      <dgm:t>
        <a:bodyPr/>
        <a:lstStyle/>
        <a:p>
          <a:endParaRPr lang="ru-RU" sz="1800"/>
        </a:p>
      </dgm:t>
    </dgm:pt>
    <dgm:pt modelId="{A249EE0C-AB06-4086-94C0-F4B1E3BECE1E}">
      <dgm:prSet custT="1"/>
      <dgm:spPr/>
      <dgm:t>
        <a:bodyPr/>
        <a:lstStyle/>
        <a:p>
          <a:pPr rtl="0"/>
          <a:r>
            <a:rPr lang="en-US" sz="1800" b="1" dirty="0" smtClean="0"/>
            <a:t>discussion, understanding </a:t>
          </a:r>
          <a:r>
            <a:rPr lang="en-US" sz="1800" dirty="0" smtClean="0"/>
            <a:t>and vision of the concept of circular economy; </a:t>
          </a:r>
          <a:endParaRPr lang="en-US" sz="1800" dirty="0"/>
        </a:p>
      </dgm:t>
    </dgm:pt>
    <dgm:pt modelId="{3B7A9B73-6835-4A25-90A4-329D804090C8}" type="parTrans" cxnId="{CBDCD7FB-B9ED-4782-B108-A04A6FEF66E8}">
      <dgm:prSet/>
      <dgm:spPr/>
      <dgm:t>
        <a:bodyPr/>
        <a:lstStyle/>
        <a:p>
          <a:endParaRPr lang="ru-RU" sz="1800"/>
        </a:p>
      </dgm:t>
    </dgm:pt>
    <dgm:pt modelId="{DE95CE92-D731-4ADF-9163-424FE1F0BBDA}" type="sibTrans" cxnId="{CBDCD7FB-B9ED-4782-B108-A04A6FEF66E8}">
      <dgm:prSet/>
      <dgm:spPr/>
      <dgm:t>
        <a:bodyPr/>
        <a:lstStyle/>
        <a:p>
          <a:endParaRPr lang="ru-RU" sz="1800"/>
        </a:p>
      </dgm:t>
    </dgm:pt>
    <dgm:pt modelId="{796DD573-260D-4095-AEC1-519EF415B437}">
      <dgm:prSet custT="1"/>
      <dgm:spPr/>
      <dgm:t>
        <a:bodyPr/>
        <a:lstStyle/>
        <a:p>
          <a:pPr rtl="0"/>
          <a:r>
            <a:rPr lang="en-US" sz="1800" b="1" dirty="0" smtClean="0"/>
            <a:t>business model development</a:t>
          </a:r>
          <a:r>
            <a:rPr lang="en-US" sz="1800" dirty="0" smtClean="0"/>
            <a:t>; </a:t>
          </a:r>
          <a:endParaRPr lang="en-US" sz="1800" dirty="0"/>
        </a:p>
      </dgm:t>
    </dgm:pt>
    <dgm:pt modelId="{010D8CE5-E86F-4FF7-B9E0-9F8380B45068}" type="parTrans" cxnId="{D850D7C4-B507-4866-AC4E-0BCA0A719C5F}">
      <dgm:prSet/>
      <dgm:spPr/>
      <dgm:t>
        <a:bodyPr/>
        <a:lstStyle/>
        <a:p>
          <a:endParaRPr lang="ru-RU" sz="1800"/>
        </a:p>
      </dgm:t>
    </dgm:pt>
    <dgm:pt modelId="{5C812A56-AED8-428F-A4EE-7FB10FF18A81}" type="sibTrans" cxnId="{D850D7C4-B507-4866-AC4E-0BCA0A719C5F}">
      <dgm:prSet/>
      <dgm:spPr/>
      <dgm:t>
        <a:bodyPr/>
        <a:lstStyle/>
        <a:p>
          <a:endParaRPr lang="ru-RU" sz="1800"/>
        </a:p>
      </dgm:t>
    </dgm:pt>
    <dgm:pt modelId="{9F166AF4-7FDA-49B6-97FB-8946DCF81B1E}">
      <dgm:prSet custT="1"/>
      <dgm:spPr/>
      <dgm:t>
        <a:bodyPr/>
        <a:lstStyle/>
        <a:p>
          <a:pPr rtl="0"/>
          <a:r>
            <a:rPr lang="en-US" sz="1800" b="1" dirty="0" smtClean="0"/>
            <a:t>advanced </a:t>
          </a:r>
          <a:r>
            <a:rPr lang="en-US" sz="1800" b="0" dirty="0" smtClean="0"/>
            <a:t>t</a:t>
          </a:r>
          <a:r>
            <a:rPr lang="en-US" sz="1800" dirty="0" smtClean="0"/>
            <a:t>raining and continuous training of employees; </a:t>
          </a:r>
          <a:endParaRPr lang="en-US" sz="1800" dirty="0"/>
        </a:p>
      </dgm:t>
    </dgm:pt>
    <dgm:pt modelId="{C5B9A837-AB8D-45F8-A884-1B81BDC7CC48}" type="parTrans" cxnId="{0564A6D1-F72E-48FA-9C1C-741B048E0FA7}">
      <dgm:prSet/>
      <dgm:spPr/>
      <dgm:t>
        <a:bodyPr/>
        <a:lstStyle/>
        <a:p>
          <a:endParaRPr lang="ru-RU" sz="1800"/>
        </a:p>
      </dgm:t>
    </dgm:pt>
    <dgm:pt modelId="{1227A75B-CC5E-4FBC-8E2A-1B8560F67CF6}" type="sibTrans" cxnId="{0564A6D1-F72E-48FA-9C1C-741B048E0FA7}">
      <dgm:prSet/>
      <dgm:spPr/>
      <dgm:t>
        <a:bodyPr/>
        <a:lstStyle/>
        <a:p>
          <a:endParaRPr lang="ru-RU" sz="1800"/>
        </a:p>
      </dgm:t>
    </dgm:pt>
    <dgm:pt modelId="{B9CB1616-35F4-4B92-BB35-EA27BE1BFADD}">
      <dgm:prSet custT="1"/>
      <dgm:spPr/>
      <dgm:t>
        <a:bodyPr/>
        <a:lstStyle/>
        <a:p>
          <a:pPr rtl="0"/>
          <a:r>
            <a:rPr lang="en-US" sz="1800" b="1" dirty="0" smtClean="0"/>
            <a:t>use of innovations </a:t>
          </a:r>
          <a:r>
            <a:rPr lang="en-US" sz="1800" dirty="0" smtClean="0"/>
            <a:t>in products, processes and business models; </a:t>
          </a:r>
          <a:endParaRPr lang="en-US" sz="1800" dirty="0"/>
        </a:p>
      </dgm:t>
    </dgm:pt>
    <dgm:pt modelId="{8398F648-18B5-4BDD-8C1E-9B31220293F2}" type="parTrans" cxnId="{2FC3969E-0882-42B5-86D5-0FABB27783F3}">
      <dgm:prSet/>
      <dgm:spPr/>
      <dgm:t>
        <a:bodyPr/>
        <a:lstStyle/>
        <a:p>
          <a:endParaRPr lang="ru-RU" sz="1800"/>
        </a:p>
      </dgm:t>
    </dgm:pt>
    <dgm:pt modelId="{40491CB1-F1D3-489C-A6C1-FE7ECE345F44}" type="sibTrans" cxnId="{2FC3969E-0882-42B5-86D5-0FABB27783F3}">
      <dgm:prSet/>
      <dgm:spPr/>
      <dgm:t>
        <a:bodyPr/>
        <a:lstStyle/>
        <a:p>
          <a:endParaRPr lang="ru-RU" sz="1800"/>
        </a:p>
      </dgm:t>
    </dgm:pt>
    <dgm:pt modelId="{EA4A372B-6E52-4A81-BB54-AEB16887E589}">
      <dgm:prSet custT="1"/>
      <dgm:spPr/>
      <dgm:t>
        <a:bodyPr/>
        <a:lstStyle/>
        <a:p>
          <a:pPr rtl="0"/>
          <a:r>
            <a:rPr lang="en-US" sz="1800" b="1" dirty="0" smtClean="0"/>
            <a:t>formation </a:t>
          </a:r>
          <a:r>
            <a:rPr lang="en-US" sz="1800" b="0" dirty="0" smtClean="0"/>
            <a:t>a</a:t>
          </a:r>
          <a:r>
            <a:rPr lang="en-US" sz="1800" dirty="0" smtClean="0"/>
            <a:t>nd dissemination of “new” social benefits;</a:t>
          </a:r>
          <a:endParaRPr lang="en-US" sz="1800" dirty="0"/>
        </a:p>
      </dgm:t>
    </dgm:pt>
    <dgm:pt modelId="{2A7C8470-9701-4F0E-BB81-0200584BB556}" type="parTrans" cxnId="{8652F38E-0087-452F-ACE9-01B2F8822509}">
      <dgm:prSet/>
      <dgm:spPr/>
      <dgm:t>
        <a:bodyPr/>
        <a:lstStyle/>
        <a:p>
          <a:endParaRPr lang="ru-RU" sz="1800"/>
        </a:p>
      </dgm:t>
    </dgm:pt>
    <dgm:pt modelId="{83634C54-2A4F-4131-8750-70B70304B18D}" type="sibTrans" cxnId="{8652F38E-0087-452F-ACE9-01B2F8822509}">
      <dgm:prSet/>
      <dgm:spPr/>
      <dgm:t>
        <a:bodyPr/>
        <a:lstStyle/>
        <a:p>
          <a:endParaRPr lang="ru-RU" sz="1800"/>
        </a:p>
      </dgm:t>
    </dgm:pt>
    <dgm:pt modelId="{33602948-B40E-4B65-AE23-D6FEB1811909}" type="pres">
      <dgm:prSet presAssocID="{D0573651-5EC8-46C7-82D5-F9E21070F062}" presName="vert0" presStyleCnt="0">
        <dgm:presLayoutVars>
          <dgm:dir/>
          <dgm:animOne val="branch"/>
          <dgm:animLvl val="lvl"/>
        </dgm:presLayoutVars>
      </dgm:prSet>
      <dgm:spPr/>
    </dgm:pt>
    <dgm:pt modelId="{C2CAB5CF-87C0-468B-9236-EC222A2835C9}" type="pres">
      <dgm:prSet presAssocID="{917ECE51-C3CD-46F3-A844-FEB2C15A0BC7}" presName="thickLine" presStyleLbl="alignNode1" presStyleIdx="0" presStyleCnt="8"/>
      <dgm:spPr/>
    </dgm:pt>
    <dgm:pt modelId="{ACDB4EDE-94ED-4277-BED0-7079F8948E6F}" type="pres">
      <dgm:prSet presAssocID="{917ECE51-C3CD-46F3-A844-FEB2C15A0BC7}" presName="horz1" presStyleCnt="0"/>
      <dgm:spPr/>
    </dgm:pt>
    <dgm:pt modelId="{98029924-12FC-411B-A085-24624BE606AD}" type="pres">
      <dgm:prSet presAssocID="{917ECE51-C3CD-46F3-A844-FEB2C15A0BC7}" presName="tx1" presStyleLbl="revTx" presStyleIdx="0" presStyleCnt="8"/>
      <dgm:spPr/>
    </dgm:pt>
    <dgm:pt modelId="{7459ADB3-8C59-48F5-A4CE-53659413C1DB}" type="pres">
      <dgm:prSet presAssocID="{917ECE51-C3CD-46F3-A844-FEB2C15A0BC7}" presName="vert1" presStyleCnt="0"/>
      <dgm:spPr/>
    </dgm:pt>
    <dgm:pt modelId="{112D8F9E-AAC8-43B5-90C2-31DD7DA4CBE2}" type="pres">
      <dgm:prSet presAssocID="{72C31E9D-4F83-421A-8474-B0828B11B27A}" presName="thickLine" presStyleLbl="alignNode1" presStyleIdx="1" presStyleCnt="8"/>
      <dgm:spPr/>
    </dgm:pt>
    <dgm:pt modelId="{FC923497-C257-48F5-8B72-E107B81D5BE4}" type="pres">
      <dgm:prSet presAssocID="{72C31E9D-4F83-421A-8474-B0828B11B27A}" presName="horz1" presStyleCnt="0"/>
      <dgm:spPr/>
    </dgm:pt>
    <dgm:pt modelId="{0E078489-2BF0-44F0-B1A5-619DDBA16990}" type="pres">
      <dgm:prSet presAssocID="{72C31E9D-4F83-421A-8474-B0828B11B27A}" presName="tx1" presStyleLbl="revTx" presStyleIdx="1" presStyleCnt="8" custScaleY="200504"/>
      <dgm:spPr/>
    </dgm:pt>
    <dgm:pt modelId="{669AC12B-BD4B-42D3-B9E1-A02F2BBA78AB}" type="pres">
      <dgm:prSet presAssocID="{72C31E9D-4F83-421A-8474-B0828B11B27A}" presName="vert1" presStyleCnt="0"/>
      <dgm:spPr/>
    </dgm:pt>
    <dgm:pt modelId="{6A86329B-E204-4963-A953-46B4136D9329}" type="pres">
      <dgm:prSet presAssocID="{609410E4-DC72-4ED9-81D4-5DF5786B91F3}" presName="thickLine" presStyleLbl="alignNode1" presStyleIdx="2" presStyleCnt="8"/>
      <dgm:spPr/>
    </dgm:pt>
    <dgm:pt modelId="{4278DAE9-D76B-467B-A79E-46E093643EFC}" type="pres">
      <dgm:prSet presAssocID="{609410E4-DC72-4ED9-81D4-5DF5786B91F3}" presName="horz1" presStyleCnt="0"/>
      <dgm:spPr/>
    </dgm:pt>
    <dgm:pt modelId="{1D2569D3-95E4-430E-9E4F-AF52FBFE53EC}" type="pres">
      <dgm:prSet presAssocID="{609410E4-DC72-4ED9-81D4-5DF5786B91F3}" presName="tx1" presStyleLbl="revTx" presStyleIdx="2" presStyleCnt="8"/>
      <dgm:spPr/>
    </dgm:pt>
    <dgm:pt modelId="{C094854A-9F0A-4FBC-8FF2-03843455CB73}" type="pres">
      <dgm:prSet presAssocID="{609410E4-DC72-4ED9-81D4-5DF5786B91F3}" presName="vert1" presStyleCnt="0"/>
      <dgm:spPr/>
    </dgm:pt>
    <dgm:pt modelId="{554BEF84-1F7B-4452-99E7-C21C3EEA0E99}" type="pres">
      <dgm:prSet presAssocID="{A249EE0C-AB06-4086-94C0-F4B1E3BECE1E}" presName="thickLine" presStyleLbl="alignNode1" presStyleIdx="3" presStyleCnt="8"/>
      <dgm:spPr/>
    </dgm:pt>
    <dgm:pt modelId="{97B52C9C-6E7F-4956-9DC8-C14C21D2EB76}" type="pres">
      <dgm:prSet presAssocID="{A249EE0C-AB06-4086-94C0-F4B1E3BECE1E}" presName="horz1" presStyleCnt="0"/>
      <dgm:spPr/>
    </dgm:pt>
    <dgm:pt modelId="{6B74EBAB-DDF0-41D3-B326-4D2B1D41364E}" type="pres">
      <dgm:prSet presAssocID="{A249EE0C-AB06-4086-94C0-F4B1E3BECE1E}" presName="tx1" presStyleLbl="revTx" presStyleIdx="3" presStyleCnt="8"/>
      <dgm:spPr/>
    </dgm:pt>
    <dgm:pt modelId="{45E07E5B-AF64-4504-95F7-4F9795AA5B88}" type="pres">
      <dgm:prSet presAssocID="{A249EE0C-AB06-4086-94C0-F4B1E3BECE1E}" presName="vert1" presStyleCnt="0"/>
      <dgm:spPr/>
    </dgm:pt>
    <dgm:pt modelId="{7DA80D8F-884F-4186-B38B-A5A896FB81C3}" type="pres">
      <dgm:prSet presAssocID="{796DD573-260D-4095-AEC1-519EF415B437}" presName="thickLine" presStyleLbl="alignNode1" presStyleIdx="4" presStyleCnt="8"/>
      <dgm:spPr/>
    </dgm:pt>
    <dgm:pt modelId="{8965998A-D1B9-466E-9A1E-7781660ED64E}" type="pres">
      <dgm:prSet presAssocID="{796DD573-260D-4095-AEC1-519EF415B437}" presName="horz1" presStyleCnt="0"/>
      <dgm:spPr/>
    </dgm:pt>
    <dgm:pt modelId="{FC417D6B-054E-4F13-8196-AE32B9AEDD89}" type="pres">
      <dgm:prSet presAssocID="{796DD573-260D-4095-AEC1-519EF415B437}" presName="tx1" presStyleLbl="revTx" presStyleIdx="4" presStyleCnt="8"/>
      <dgm:spPr/>
    </dgm:pt>
    <dgm:pt modelId="{5DC83490-35AD-4FD0-8720-79E72F8806A0}" type="pres">
      <dgm:prSet presAssocID="{796DD573-260D-4095-AEC1-519EF415B437}" presName="vert1" presStyleCnt="0"/>
      <dgm:spPr/>
    </dgm:pt>
    <dgm:pt modelId="{AD548D22-60FF-4A21-8278-5728909806F8}" type="pres">
      <dgm:prSet presAssocID="{9F166AF4-7FDA-49B6-97FB-8946DCF81B1E}" presName="thickLine" presStyleLbl="alignNode1" presStyleIdx="5" presStyleCnt="8"/>
      <dgm:spPr/>
    </dgm:pt>
    <dgm:pt modelId="{C67DC3C9-72D3-4585-AF5B-213FAC9AD1B4}" type="pres">
      <dgm:prSet presAssocID="{9F166AF4-7FDA-49B6-97FB-8946DCF81B1E}" presName="horz1" presStyleCnt="0"/>
      <dgm:spPr/>
    </dgm:pt>
    <dgm:pt modelId="{69BB739D-DB1A-4FE6-A1BF-D3C5172E524D}" type="pres">
      <dgm:prSet presAssocID="{9F166AF4-7FDA-49B6-97FB-8946DCF81B1E}" presName="tx1" presStyleLbl="revTx" presStyleIdx="5" presStyleCnt="8"/>
      <dgm:spPr/>
    </dgm:pt>
    <dgm:pt modelId="{38173A70-F4D9-4DD3-8F2C-12452864DA76}" type="pres">
      <dgm:prSet presAssocID="{9F166AF4-7FDA-49B6-97FB-8946DCF81B1E}" presName="vert1" presStyleCnt="0"/>
      <dgm:spPr/>
    </dgm:pt>
    <dgm:pt modelId="{B6D7031A-4FB3-465F-BA08-535CCFBDDF3F}" type="pres">
      <dgm:prSet presAssocID="{B9CB1616-35F4-4B92-BB35-EA27BE1BFADD}" presName="thickLine" presStyleLbl="alignNode1" presStyleIdx="6" presStyleCnt="8"/>
      <dgm:spPr/>
    </dgm:pt>
    <dgm:pt modelId="{D8B85D2C-AC81-4EDF-8728-14767131E6B1}" type="pres">
      <dgm:prSet presAssocID="{B9CB1616-35F4-4B92-BB35-EA27BE1BFADD}" presName="horz1" presStyleCnt="0"/>
      <dgm:spPr/>
    </dgm:pt>
    <dgm:pt modelId="{12E0D322-D085-44DB-94B4-C0DAC4CEA133}" type="pres">
      <dgm:prSet presAssocID="{B9CB1616-35F4-4B92-BB35-EA27BE1BFADD}" presName="tx1" presStyleLbl="revTx" presStyleIdx="6" presStyleCnt="8"/>
      <dgm:spPr/>
    </dgm:pt>
    <dgm:pt modelId="{F78DF332-CDDC-4CF7-9B76-EFA694EF8292}" type="pres">
      <dgm:prSet presAssocID="{B9CB1616-35F4-4B92-BB35-EA27BE1BFADD}" presName="vert1" presStyleCnt="0"/>
      <dgm:spPr/>
    </dgm:pt>
    <dgm:pt modelId="{A58933D7-350F-40B0-8944-2B03022470F0}" type="pres">
      <dgm:prSet presAssocID="{EA4A372B-6E52-4A81-BB54-AEB16887E589}" presName="thickLine" presStyleLbl="alignNode1" presStyleIdx="7" presStyleCnt="8"/>
      <dgm:spPr/>
    </dgm:pt>
    <dgm:pt modelId="{AB3CEABA-C220-462A-97D8-FA59FC9D9AE6}" type="pres">
      <dgm:prSet presAssocID="{EA4A372B-6E52-4A81-BB54-AEB16887E589}" presName="horz1" presStyleCnt="0"/>
      <dgm:spPr/>
    </dgm:pt>
    <dgm:pt modelId="{06D12D8A-96C7-43DD-BF38-B89500715F3F}" type="pres">
      <dgm:prSet presAssocID="{EA4A372B-6E52-4A81-BB54-AEB16887E589}" presName="tx1" presStyleLbl="revTx" presStyleIdx="7" presStyleCnt="8"/>
      <dgm:spPr/>
    </dgm:pt>
    <dgm:pt modelId="{EC0FB8FD-7443-41A5-A266-97FEBBF889CC}" type="pres">
      <dgm:prSet presAssocID="{EA4A372B-6E52-4A81-BB54-AEB16887E589}" presName="vert1" presStyleCnt="0"/>
      <dgm:spPr/>
    </dgm:pt>
  </dgm:ptLst>
  <dgm:cxnLst>
    <dgm:cxn modelId="{640160F8-D70A-4CF8-AEC1-A9F4A80178D4}" type="presOf" srcId="{796DD573-260D-4095-AEC1-519EF415B437}" destId="{FC417D6B-054E-4F13-8196-AE32B9AEDD89}" srcOrd="0" destOrd="0" presId="urn:microsoft.com/office/officeart/2008/layout/LinedList"/>
    <dgm:cxn modelId="{9B6DF306-6EA1-42CE-A04D-4F335EB6372F}" type="presOf" srcId="{B9CB1616-35F4-4B92-BB35-EA27BE1BFADD}" destId="{12E0D322-D085-44DB-94B4-C0DAC4CEA133}" srcOrd="0" destOrd="0" presId="urn:microsoft.com/office/officeart/2008/layout/LinedList"/>
    <dgm:cxn modelId="{6A7A0D19-CCDC-49B2-8DB4-271E34B03386}" type="presOf" srcId="{9F166AF4-7FDA-49B6-97FB-8946DCF81B1E}" destId="{69BB739D-DB1A-4FE6-A1BF-D3C5172E524D}" srcOrd="0" destOrd="0" presId="urn:microsoft.com/office/officeart/2008/layout/LinedList"/>
    <dgm:cxn modelId="{8652F38E-0087-452F-ACE9-01B2F8822509}" srcId="{D0573651-5EC8-46C7-82D5-F9E21070F062}" destId="{EA4A372B-6E52-4A81-BB54-AEB16887E589}" srcOrd="7" destOrd="0" parTransId="{2A7C8470-9701-4F0E-BB81-0200584BB556}" sibTransId="{83634C54-2A4F-4131-8750-70B70304B18D}"/>
    <dgm:cxn modelId="{CBDCD7FB-B9ED-4782-B108-A04A6FEF66E8}" srcId="{D0573651-5EC8-46C7-82D5-F9E21070F062}" destId="{A249EE0C-AB06-4086-94C0-F4B1E3BECE1E}" srcOrd="3" destOrd="0" parTransId="{3B7A9B73-6835-4A25-90A4-329D804090C8}" sibTransId="{DE95CE92-D731-4ADF-9163-424FE1F0BBDA}"/>
    <dgm:cxn modelId="{E8C789A1-A60D-4774-88DF-25C563D4D399}" type="presOf" srcId="{609410E4-DC72-4ED9-81D4-5DF5786B91F3}" destId="{1D2569D3-95E4-430E-9E4F-AF52FBFE53EC}" srcOrd="0" destOrd="0" presId="urn:microsoft.com/office/officeart/2008/layout/LinedList"/>
    <dgm:cxn modelId="{9EF04863-C68A-49BA-A0AB-FE00A03C0F10}" srcId="{D0573651-5EC8-46C7-82D5-F9E21070F062}" destId="{609410E4-DC72-4ED9-81D4-5DF5786B91F3}" srcOrd="2" destOrd="0" parTransId="{65A382E1-7569-45AF-B485-D7CED5D8E934}" sibTransId="{01B7F723-A67B-4E94-8169-9281DBCC2014}"/>
    <dgm:cxn modelId="{E9A08492-3447-4DC5-A496-56C8E3765CCC}" srcId="{D0573651-5EC8-46C7-82D5-F9E21070F062}" destId="{917ECE51-C3CD-46F3-A844-FEB2C15A0BC7}" srcOrd="0" destOrd="0" parTransId="{49F8B97D-F864-4EDD-ABDE-12DDC28B1E4F}" sibTransId="{A71A247D-599F-4F21-99EA-FFC60B07266D}"/>
    <dgm:cxn modelId="{8C9D1E32-4316-45EB-8499-8B9A6C271035}" type="presOf" srcId="{EA4A372B-6E52-4A81-BB54-AEB16887E589}" destId="{06D12D8A-96C7-43DD-BF38-B89500715F3F}" srcOrd="0" destOrd="0" presId="urn:microsoft.com/office/officeart/2008/layout/LinedList"/>
    <dgm:cxn modelId="{D850D7C4-B507-4866-AC4E-0BCA0A719C5F}" srcId="{D0573651-5EC8-46C7-82D5-F9E21070F062}" destId="{796DD573-260D-4095-AEC1-519EF415B437}" srcOrd="4" destOrd="0" parTransId="{010D8CE5-E86F-4FF7-B9E0-9F8380B45068}" sibTransId="{5C812A56-AED8-428F-A4EE-7FB10FF18A81}"/>
    <dgm:cxn modelId="{67448E98-0D47-4064-8AE4-CB857DE9662A}" type="presOf" srcId="{917ECE51-C3CD-46F3-A844-FEB2C15A0BC7}" destId="{98029924-12FC-411B-A085-24624BE606AD}" srcOrd="0" destOrd="0" presId="urn:microsoft.com/office/officeart/2008/layout/LinedList"/>
    <dgm:cxn modelId="{0564A6D1-F72E-48FA-9C1C-741B048E0FA7}" srcId="{D0573651-5EC8-46C7-82D5-F9E21070F062}" destId="{9F166AF4-7FDA-49B6-97FB-8946DCF81B1E}" srcOrd="5" destOrd="0" parTransId="{C5B9A837-AB8D-45F8-A884-1B81BDC7CC48}" sibTransId="{1227A75B-CC5E-4FBC-8E2A-1B8560F67CF6}"/>
    <dgm:cxn modelId="{7FB202C1-D896-4191-938C-270091E1655C}" type="presOf" srcId="{D0573651-5EC8-46C7-82D5-F9E21070F062}" destId="{33602948-B40E-4B65-AE23-D6FEB1811909}" srcOrd="0" destOrd="0" presId="urn:microsoft.com/office/officeart/2008/layout/LinedList"/>
    <dgm:cxn modelId="{2FC3969E-0882-42B5-86D5-0FABB27783F3}" srcId="{D0573651-5EC8-46C7-82D5-F9E21070F062}" destId="{B9CB1616-35F4-4B92-BB35-EA27BE1BFADD}" srcOrd="6" destOrd="0" parTransId="{8398F648-18B5-4BDD-8C1E-9B31220293F2}" sibTransId="{40491CB1-F1D3-489C-A6C1-FE7ECE345F44}"/>
    <dgm:cxn modelId="{766F5CC5-913B-4F9C-9CA0-84218308CE57}" srcId="{D0573651-5EC8-46C7-82D5-F9E21070F062}" destId="{72C31E9D-4F83-421A-8474-B0828B11B27A}" srcOrd="1" destOrd="0" parTransId="{67C3F2ED-7F71-4610-A493-71757D8E86EE}" sibTransId="{055E8F27-A2CD-4B52-815C-5E363EBF220B}"/>
    <dgm:cxn modelId="{644FB46D-2CBD-4B55-857E-80E7A95CE453}" type="presOf" srcId="{A249EE0C-AB06-4086-94C0-F4B1E3BECE1E}" destId="{6B74EBAB-DDF0-41D3-B326-4D2B1D41364E}" srcOrd="0" destOrd="0" presId="urn:microsoft.com/office/officeart/2008/layout/LinedList"/>
    <dgm:cxn modelId="{437D6D72-53C6-466C-BF7B-5902AF942F7D}" type="presOf" srcId="{72C31E9D-4F83-421A-8474-B0828B11B27A}" destId="{0E078489-2BF0-44F0-B1A5-619DDBA16990}" srcOrd="0" destOrd="0" presId="urn:microsoft.com/office/officeart/2008/layout/LinedList"/>
    <dgm:cxn modelId="{CB7C22AF-030F-4353-B610-520244F7C57B}" type="presParOf" srcId="{33602948-B40E-4B65-AE23-D6FEB1811909}" destId="{C2CAB5CF-87C0-468B-9236-EC222A2835C9}" srcOrd="0" destOrd="0" presId="urn:microsoft.com/office/officeart/2008/layout/LinedList"/>
    <dgm:cxn modelId="{0ED5B4AC-350A-4CC5-8DA5-F0DDA617F6A6}" type="presParOf" srcId="{33602948-B40E-4B65-AE23-D6FEB1811909}" destId="{ACDB4EDE-94ED-4277-BED0-7079F8948E6F}" srcOrd="1" destOrd="0" presId="urn:microsoft.com/office/officeart/2008/layout/LinedList"/>
    <dgm:cxn modelId="{1BDA5D7E-33C6-42B3-AD79-8FD99DC3ACF1}" type="presParOf" srcId="{ACDB4EDE-94ED-4277-BED0-7079F8948E6F}" destId="{98029924-12FC-411B-A085-24624BE606AD}" srcOrd="0" destOrd="0" presId="urn:microsoft.com/office/officeart/2008/layout/LinedList"/>
    <dgm:cxn modelId="{0D83755C-FEC2-41B7-BB02-D5F58FA30E5C}" type="presParOf" srcId="{ACDB4EDE-94ED-4277-BED0-7079F8948E6F}" destId="{7459ADB3-8C59-48F5-A4CE-53659413C1DB}" srcOrd="1" destOrd="0" presId="urn:microsoft.com/office/officeart/2008/layout/LinedList"/>
    <dgm:cxn modelId="{0351B3E9-486E-498B-9762-4715592CC2A5}" type="presParOf" srcId="{33602948-B40E-4B65-AE23-D6FEB1811909}" destId="{112D8F9E-AAC8-43B5-90C2-31DD7DA4CBE2}" srcOrd="2" destOrd="0" presId="urn:microsoft.com/office/officeart/2008/layout/LinedList"/>
    <dgm:cxn modelId="{BC1C1C94-F94D-4416-842F-4E05719F7A2B}" type="presParOf" srcId="{33602948-B40E-4B65-AE23-D6FEB1811909}" destId="{FC923497-C257-48F5-8B72-E107B81D5BE4}" srcOrd="3" destOrd="0" presId="urn:microsoft.com/office/officeart/2008/layout/LinedList"/>
    <dgm:cxn modelId="{BCF7327E-9C77-49D3-9B78-64156B09C0ED}" type="presParOf" srcId="{FC923497-C257-48F5-8B72-E107B81D5BE4}" destId="{0E078489-2BF0-44F0-B1A5-619DDBA16990}" srcOrd="0" destOrd="0" presId="urn:microsoft.com/office/officeart/2008/layout/LinedList"/>
    <dgm:cxn modelId="{BF2FAAAE-61ED-4F99-8A70-4BE7F7D1FCD5}" type="presParOf" srcId="{FC923497-C257-48F5-8B72-E107B81D5BE4}" destId="{669AC12B-BD4B-42D3-B9E1-A02F2BBA78AB}" srcOrd="1" destOrd="0" presId="urn:microsoft.com/office/officeart/2008/layout/LinedList"/>
    <dgm:cxn modelId="{2F9E40CA-2604-41C2-96E7-AC66E4FF7FD7}" type="presParOf" srcId="{33602948-B40E-4B65-AE23-D6FEB1811909}" destId="{6A86329B-E204-4963-A953-46B4136D9329}" srcOrd="4" destOrd="0" presId="urn:microsoft.com/office/officeart/2008/layout/LinedList"/>
    <dgm:cxn modelId="{8B089BEF-7566-4043-A48E-6CC7CB495727}" type="presParOf" srcId="{33602948-B40E-4B65-AE23-D6FEB1811909}" destId="{4278DAE9-D76B-467B-A79E-46E093643EFC}" srcOrd="5" destOrd="0" presId="urn:microsoft.com/office/officeart/2008/layout/LinedList"/>
    <dgm:cxn modelId="{6D2808FC-6DCE-48E9-999A-70BD246BCDAC}" type="presParOf" srcId="{4278DAE9-D76B-467B-A79E-46E093643EFC}" destId="{1D2569D3-95E4-430E-9E4F-AF52FBFE53EC}" srcOrd="0" destOrd="0" presId="urn:microsoft.com/office/officeart/2008/layout/LinedList"/>
    <dgm:cxn modelId="{100AF8F9-8794-4AA3-8D1E-EF7BC60DC2BF}" type="presParOf" srcId="{4278DAE9-D76B-467B-A79E-46E093643EFC}" destId="{C094854A-9F0A-4FBC-8FF2-03843455CB73}" srcOrd="1" destOrd="0" presId="urn:microsoft.com/office/officeart/2008/layout/LinedList"/>
    <dgm:cxn modelId="{3D76A916-19C1-4222-823E-76C32CCE8C1F}" type="presParOf" srcId="{33602948-B40E-4B65-AE23-D6FEB1811909}" destId="{554BEF84-1F7B-4452-99E7-C21C3EEA0E99}" srcOrd="6" destOrd="0" presId="urn:microsoft.com/office/officeart/2008/layout/LinedList"/>
    <dgm:cxn modelId="{48E00F3C-0563-4767-94DB-18EBE547FD7B}" type="presParOf" srcId="{33602948-B40E-4B65-AE23-D6FEB1811909}" destId="{97B52C9C-6E7F-4956-9DC8-C14C21D2EB76}" srcOrd="7" destOrd="0" presId="urn:microsoft.com/office/officeart/2008/layout/LinedList"/>
    <dgm:cxn modelId="{A2DC2C92-774D-4AF0-9D47-0D4E1811E7B0}" type="presParOf" srcId="{97B52C9C-6E7F-4956-9DC8-C14C21D2EB76}" destId="{6B74EBAB-DDF0-41D3-B326-4D2B1D41364E}" srcOrd="0" destOrd="0" presId="urn:microsoft.com/office/officeart/2008/layout/LinedList"/>
    <dgm:cxn modelId="{9851D406-8AC7-49A7-99E5-227296C05B7E}" type="presParOf" srcId="{97B52C9C-6E7F-4956-9DC8-C14C21D2EB76}" destId="{45E07E5B-AF64-4504-95F7-4F9795AA5B88}" srcOrd="1" destOrd="0" presId="urn:microsoft.com/office/officeart/2008/layout/LinedList"/>
    <dgm:cxn modelId="{DD3B120B-257D-4BAE-92BB-8ABA017984A2}" type="presParOf" srcId="{33602948-B40E-4B65-AE23-D6FEB1811909}" destId="{7DA80D8F-884F-4186-B38B-A5A896FB81C3}" srcOrd="8" destOrd="0" presId="urn:microsoft.com/office/officeart/2008/layout/LinedList"/>
    <dgm:cxn modelId="{2D4E7A2A-6089-4947-8276-0874E4D3C35D}" type="presParOf" srcId="{33602948-B40E-4B65-AE23-D6FEB1811909}" destId="{8965998A-D1B9-466E-9A1E-7781660ED64E}" srcOrd="9" destOrd="0" presId="urn:microsoft.com/office/officeart/2008/layout/LinedList"/>
    <dgm:cxn modelId="{B17E9588-07F6-4449-A6BE-3DC18BBB9382}" type="presParOf" srcId="{8965998A-D1B9-466E-9A1E-7781660ED64E}" destId="{FC417D6B-054E-4F13-8196-AE32B9AEDD89}" srcOrd="0" destOrd="0" presId="urn:microsoft.com/office/officeart/2008/layout/LinedList"/>
    <dgm:cxn modelId="{8E881B60-8D05-43F5-96E0-126778D5D1E1}" type="presParOf" srcId="{8965998A-D1B9-466E-9A1E-7781660ED64E}" destId="{5DC83490-35AD-4FD0-8720-79E72F8806A0}" srcOrd="1" destOrd="0" presId="urn:microsoft.com/office/officeart/2008/layout/LinedList"/>
    <dgm:cxn modelId="{CAF16E8A-32CE-4193-BB49-FA21BD5D2925}" type="presParOf" srcId="{33602948-B40E-4B65-AE23-D6FEB1811909}" destId="{AD548D22-60FF-4A21-8278-5728909806F8}" srcOrd="10" destOrd="0" presId="urn:microsoft.com/office/officeart/2008/layout/LinedList"/>
    <dgm:cxn modelId="{E677B271-D229-4BC0-8D9E-14D0276F027E}" type="presParOf" srcId="{33602948-B40E-4B65-AE23-D6FEB1811909}" destId="{C67DC3C9-72D3-4585-AF5B-213FAC9AD1B4}" srcOrd="11" destOrd="0" presId="urn:microsoft.com/office/officeart/2008/layout/LinedList"/>
    <dgm:cxn modelId="{EFAE79CB-2A04-472A-8CC2-D88FC0C163A1}" type="presParOf" srcId="{C67DC3C9-72D3-4585-AF5B-213FAC9AD1B4}" destId="{69BB739D-DB1A-4FE6-A1BF-D3C5172E524D}" srcOrd="0" destOrd="0" presId="urn:microsoft.com/office/officeart/2008/layout/LinedList"/>
    <dgm:cxn modelId="{8941049F-E88D-4EAA-8172-BC6F1F264603}" type="presParOf" srcId="{C67DC3C9-72D3-4585-AF5B-213FAC9AD1B4}" destId="{38173A70-F4D9-4DD3-8F2C-12452864DA76}" srcOrd="1" destOrd="0" presId="urn:microsoft.com/office/officeart/2008/layout/LinedList"/>
    <dgm:cxn modelId="{CBAE87D3-5980-46C1-A627-21C672D419DA}" type="presParOf" srcId="{33602948-B40E-4B65-AE23-D6FEB1811909}" destId="{B6D7031A-4FB3-465F-BA08-535CCFBDDF3F}" srcOrd="12" destOrd="0" presId="urn:microsoft.com/office/officeart/2008/layout/LinedList"/>
    <dgm:cxn modelId="{FB48D652-EB9C-4A67-9404-F1C9AB315C1B}" type="presParOf" srcId="{33602948-B40E-4B65-AE23-D6FEB1811909}" destId="{D8B85D2C-AC81-4EDF-8728-14767131E6B1}" srcOrd="13" destOrd="0" presId="urn:microsoft.com/office/officeart/2008/layout/LinedList"/>
    <dgm:cxn modelId="{76E62101-4628-45A0-979C-DF937BBCC6F7}" type="presParOf" srcId="{D8B85D2C-AC81-4EDF-8728-14767131E6B1}" destId="{12E0D322-D085-44DB-94B4-C0DAC4CEA133}" srcOrd="0" destOrd="0" presId="urn:microsoft.com/office/officeart/2008/layout/LinedList"/>
    <dgm:cxn modelId="{79BC1210-2F1A-4994-BA5C-660F1F8B8658}" type="presParOf" srcId="{D8B85D2C-AC81-4EDF-8728-14767131E6B1}" destId="{F78DF332-CDDC-4CF7-9B76-EFA694EF8292}" srcOrd="1" destOrd="0" presId="urn:microsoft.com/office/officeart/2008/layout/LinedList"/>
    <dgm:cxn modelId="{AB7BAEAA-C061-4916-B9AB-808252B3B381}" type="presParOf" srcId="{33602948-B40E-4B65-AE23-D6FEB1811909}" destId="{A58933D7-350F-40B0-8944-2B03022470F0}" srcOrd="14" destOrd="0" presId="urn:microsoft.com/office/officeart/2008/layout/LinedList"/>
    <dgm:cxn modelId="{FCEFD3F9-770D-4CB1-8FB7-E31AC6F8E64B}" type="presParOf" srcId="{33602948-B40E-4B65-AE23-D6FEB1811909}" destId="{AB3CEABA-C220-462A-97D8-FA59FC9D9AE6}" srcOrd="15" destOrd="0" presId="urn:microsoft.com/office/officeart/2008/layout/LinedList"/>
    <dgm:cxn modelId="{F4C21209-6097-47EC-A731-E95C48C9B8B7}" type="presParOf" srcId="{AB3CEABA-C220-462A-97D8-FA59FC9D9AE6}" destId="{06D12D8A-96C7-43DD-BF38-B89500715F3F}" srcOrd="0" destOrd="0" presId="urn:microsoft.com/office/officeart/2008/layout/LinedList"/>
    <dgm:cxn modelId="{9F1E0F22-3F73-4ED8-9365-16680E046DFF}" type="presParOf" srcId="{AB3CEABA-C220-462A-97D8-FA59FC9D9AE6}" destId="{EC0FB8FD-7443-41A5-A266-97FEBBF889CC}"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0F5A5D0-04CF-4F78-846E-21A7E9D88FBA}"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ru-RU"/>
        </a:p>
      </dgm:t>
    </dgm:pt>
    <dgm:pt modelId="{5D740960-3AB5-4E51-99D9-BD33E459E523}">
      <dgm:prSet/>
      <dgm:spPr/>
      <dgm:t>
        <a:bodyPr/>
        <a:lstStyle/>
        <a:p>
          <a:pPr rtl="0"/>
          <a:r>
            <a:rPr lang="en-US" b="1" dirty="0" smtClean="0"/>
            <a:t>creation of </a:t>
          </a:r>
          <a:r>
            <a:rPr lang="en-US" dirty="0" smtClean="0"/>
            <a:t>“circular hubs” for information exchange and support on the basis of public-private partnership; </a:t>
          </a:r>
          <a:endParaRPr lang="en-US" dirty="0"/>
        </a:p>
      </dgm:t>
    </dgm:pt>
    <dgm:pt modelId="{DDF9AD64-D97E-476D-9845-A8900336A5FC}" type="parTrans" cxnId="{3481E088-2C98-4ECE-BBA8-5F0AFA799E4A}">
      <dgm:prSet/>
      <dgm:spPr/>
      <dgm:t>
        <a:bodyPr/>
        <a:lstStyle/>
        <a:p>
          <a:endParaRPr lang="ru-RU"/>
        </a:p>
      </dgm:t>
    </dgm:pt>
    <dgm:pt modelId="{0513CE11-1971-4751-B56D-23132011C782}" type="sibTrans" cxnId="{3481E088-2C98-4ECE-BBA8-5F0AFA799E4A}">
      <dgm:prSet/>
      <dgm:spPr/>
      <dgm:t>
        <a:bodyPr/>
        <a:lstStyle/>
        <a:p>
          <a:endParaRPr lang="ru-RU"/>
        </a:p>
      </dgm:t>
    </dgm:pt>
    <dgm:pt modelId="{23E868F4-DCDC-49E2-9EF9-FF312FBB9288}">
      <dgm:prSet/>
      <dgm:spPr/>
      <dgm:t>
        <a:bodyPr/>
        <a:lstStyle/>
        <a:p>
          <a:pPr rtl="0"/>
          <a:r>
            <a:rPr lang="en-US" b="1" dirty="0" smtClean="0"/>
            <a:t>creation of </a:t>
          </a:r>
          <a:r>
            <a:rPr lang="en-US" dirty="0" smtClean="0"/>
            <a:t>a national road map of the circular economy, which should set specific goals and indicative deadlines for achieving them.</a:t>
          </a:r>
          <a:endParaRPr lang="en-US" dirty="0"/>
        </a:p>
      </dgm:t>
    </dgm:pt>
    <dgm:pt modelId="{A7DE866A-8313-4C38-B979-0AE4C59FD4C9}" type="parTrans" cxnId="{C5483AC0-B494-4D80-8929-2F700E1C5DA6}">
      <dgm:prSet/>
      <dgm:spPr/>
      <dgm:t>
        <a:bodyPr/>
        <a:lstStyle/>
        <a:p>
          <a:endParaRPr lang="ru-RU"/>
        </a:p>
      </dgm:t>
    </dgm:pt>
    <dgm:pt modelId="{C828F3B4-D24B-4E1E-954C-762BAD98A0DC}" type="sibTrans" cxnId="{C5483AC0-B494-4D80-8929-2F700E1C5DA6}">
      <dgm:prSet/>
      <dgm:spPr/>
      <dgm:t>
        <a:bodyPr/>
        <a:lstStyle/>
        <a:p>
          <a:endParaRPr lang="ru-RU"/>
        </a:p>
      </dgm:t>
    </dgm:pt>
    <dgm:pt modelId="{A9ACE036-421B-459C-BFEC-28DF4D19824B}">
      <dgm:prSet/>
      <dgm:spPr/>
      <dgm:t>
        <a:bodyPr anchor="b"/>
        <a:lstStyle/>
        <a:p>
          <a:pPr algn="ctr" rtl="0"/>
          <a:r>
            <a:rPr lang="en-US" b="1" dirty="0" smtClean="0"/>
            <a:t>The experience of introducing a circular economy sets new trends in the formation of strategic priorities for the development of wine tourism, and practice allows us to assess potential changes, where the development of a circular economy becomes one of the highest priorities.</a:t>
          </a:r>
          <a:endParaRPr lang="en-US" b="1" dirty="0"/>
        </a:p>
      </dgm:t>
    </dgm:pt>
    <dgm:pt modelId="{51E0D797-2C81-4957-8DEE-4ACAE5361980}" type="parTrans" cxnId="{FDA126C7-86BC-48D2-9BDE-01509261F396}">
      <dgm:prSet/>
      <dgm:spPr/>
      <dgm:t>
        <a:bodyPr/>
        <a:lstStyle/>
        <a:p>
          <a:endParaRPr lang="ru-RU"/>
        </a:p>
      </dgm:t>
    </dgm:pt>
    <dgm:pt modelId="{08220F0C-4B91-49A3-A3E9-BA1301F3E00B}" type="sibTrans" cxnId="{FDA126C7-86BC-48D2-9BDE-01509261F396}">
      <dgm:prSet/>
      <dgm:spPr/>
      <dgm:t>
        <a:bodyPr/>
        <a:lstStyle/>
        <a:p>
          <a:endParaRPr lang="ru-RU"/>
        </a:p>
      </dgm:t>
    </dgm:pt>
    <dgm:pt modelId="{BDCB3714-ECC4-47E2-8C68-0A8EF2226E87}" type="pres">
      <dgm:prSet presAssocID="{30F5A5D0-04CF-4F78-846E-21A7E9D88FBA}" presName="vert0" presStyleCnt="0">
        <dgm:presLayoutVars>
          <dgm:dir/>
          <dgm:animOne val="branch"/>
          <dgm:animLvl val="lvl"/>
        </dgm:presLayoutVars>
      </dgm:prSet>
      <dgm:spPr/>
    </dgm:pt>
    <dgm:pt modelId="{98842F1D-D4FA-4BA5-BCF4-08BC4928148B}" type="pres">
      <dgm:prSet presAssocID="{5D740960-3AB5-4E51-99D9-BD33E459E523}" presName="thickLine" presStyleLbl="alignNode1" presStyleIdx="0" presStyleCnt="3"/>
      <dgm:spPr/>
    </dgm:pt>
    <dgm:pt modelId="{8C94FCAB-BF38-40EF-9621-919218DEE4DD}" type="pres">
      <dgm:prSet presAssocID="{5D740960-3AB5-4E51-99D9-BD33E459E523}" presName="horz1" presStyleCnt="0"/>
      <dgm:spPr/>
    </dgm:pt>
    <dgm:pt modelId="{63DB1646-F761-4460-B131-1915D7215C33}" type="pres">
      <dgm:prSet presAssocID="{5D740960-3AB5-4E51-99D9-BD33E459E523}" presName="tx1" presStyleLbl="revTx" presStyleIdx="0" presStyleCnt="3" custScaleY="35193"/>
      <dgm:spPr/>
    </dgm:pt>
    <dgm:pt modelId="{2897B6E1-8282-407E-94BA-E93BF3E122FB}" type="pres">
      <dgm:prSet presAssocID="{5D740960-3AB5-4E51-99D9-BD33E459E523}" presName="vert1" presStyleCnt="0"/>
      <dgm:spPr/>
    </dgm:pt>
    <dgm:pt modelId="{644C290D-F8E8-4811-83CC-05F6E9C39E73}" type="pres">
      <dgm:prSet presAssocID="{23E868F4-DCDC-49E2-9EF9-FF312FBB9288}" presName="thickLine" presStyleLbl="alignNode1" presStyleIdx="1" presStyleCnt="3"/>
      <dgm:spPr/>
    </dgm:pt>
    <dgm:pt modelId="{DA5C4EC0-52D9-4287-AEAC-E499DE0F369A}" type="pres">
      <dgm:prSet presAssocID="{23E868F4-DCDC-49E2-9EF9-FF312FBB9288}" presName="horz1" presStyleCnt="0"/>
      <dgm:spPr/>
    </dgm:pt>
    <dgm:pt modelId="{C54E4F09-06F4-4BED-BAD5-BE62AA8D9D45}" type="pres">
      <dgm:prSet presAssocID="{23E868F4-DCDC-49E2-9EF9-FF312FBB9288}" presName="tx1" presStyleLbl="revTx" presStyleIdx="1" presStyleCnt="3" custScaleY="36080"/>
      <dgm:spPr/>
    </dgm:pt>
    <dgm:pt modelId="{94DC59C0-5D91-4A08-9A0D-0CD87071BC45}" type="pres">
      <dgm:prSet presAssocID="{23E868F4-DCDC-49E2-9EF9-FF312FBB9288}" presName="vert1" presStyleCnt="0"/>
      <dgm:spPr/>
    </dgm:pt>
    <dgm:pt modelId="{A5E0EF44-AA45-4424-B10E-4D76C48398BF}" type="pres">
      <dgm:prSet presAssocID="{A9ACE036-421B-459C-BFEC-28DF4D19824B}" presName="thickLine" presStyleLbl="alignNode1" presStyleIdx="2" presStyleCnt="3"/>
      <dgm:spPr/>
    </dgm:pt>
    <dgm:pt modelId="{EE535DFB-D406-441C-889D-18A6951A8896}" type="pres">
      <dgm:prSet presAssocID="{A9ACE036-421B-459C-BFEC-28DF4D19824B}" presName="horz1" presStyleCnt="0"/>
      <dgm:spPr/>
    </dgm:pt>
    <dgm:pt modelId="{027348D8-098A-4A47-A25C-270921391871}" type="pres">
      <dgm:prSet presAssocID="{A9ACE036-421B-459C-BFEC-28DF4D19824B}" presName="tx1" presStyleLbl="revTx" presStyleIdx="2" presStyleCnt="3"/>
      <dgm:spPr/>
      <dgm:t>
        <a:bodyPr/>
        <a:lstStyle/>
        <a:p>
          <a:endParaRPr lang="ru-RU"/>
        </a:p>
      </dgm:t>
    </dgm:pt>
    <dgm:pt modelId="{1C4C35EF-4F6D-4571-A8BB-94C7445A923E}" type="pres">
      <dgm:prSet presAssocID="{A9ACE036-421B-459C-BFEC-28DF4D19824B}" presName="vert1" presStyleCnt="0"/>
      <dgm:spPr/>
    </dgm:pt>
  </dgm:ptLst>
  <dgm:cxnLst>
    <dgm:cxn modelId="{60EF6F3A-8958-4C96-A8B6-D9C9CF6EC20E}" type="presOf" srcId="{30F5A5D0-04CF-4F78-846E-21A7E9D88FBA}" destId="{BDCB3714-ECC4-47E2-8C68-0A8EF2226E87}" srcOrd="0" destOrd="0" presId="urn:microsoft.com/office/officeart/2008/layout/LinedList"/>
    <dgm:cxn modelId="{3481E088-2C98-4ECE-BBA8-5F0AFA799E4A}" srcId="{30F5A5D0-04CF-4F78-846E-21A7E9D88FBA}" destId="{5D740960-3AB5-4E51-99D9-BD33E459E523}" srcOrd="0" destOrd="0" parTransId="{DDF9AD64-D97E-476D-9845-A8900336A5FC}" sibTransId="{0513CE11-1971-4751-B56D-23132011C782}"/>
    <dgm:cxn modelId="{5A1593A6-0D14-43A2-9595-5314196C541B}" type="presOf" srcId="{5D740960-3AB5-4E51-99D9-BD33E459E523}" destId="{63DB1646-F761-4460-B131-1915D7215C33}" srcOrd="0" destOrd="0" presId="urn:microsoft.com/office/officeart/2008/layout/LinedList"/>
    <dgm:cxn modelId="{C5483AC0-B494-4D80-8929-2F700E1C5DA6}" srcId="{30F5A5D0-04CF-4F78-846E-21A7E9D88FBA}" destId="{23E868F4-DCDC-49E2-9EF9-FF312FBB9288}" srcOrd="1" destOrd="0" parTransId="{A7DE866A-8313-4C38-B979-0AE4C59FD4C9}" sibTransId="{C828F3B4-D24B-4E1E-954C-762BAD98A0DC}"/>
    <dgm:cxn modelId="{FDA126C7-86BC-48D2-9BDE-01509261F396}" srcId="{30F5A5D0-04CF-4F78-846E-21A7E9D88FBA}" destId="{A9ACE036-421B-459C-BFEC-28DF4D19824B}" srcOrd="2" destOrd="0" parTransId="{51E0D797-2C81-4957-8DEE-4ACAE5361980}" sibTransId="{08220F0C-4B91-49A3-A3E9-BA1301F3E00B}"/>
    <dgm:cxn modelId="{4E20BD19-2D93-42CD-A66A-C31A80414D2C}" type="presOf" srcId="{23E868F4-DCDC-49E2-9EF9-FF312FBB9288}" destId="{C54E4F09-06F4-4BED-BAD5-BE62AA8D9D45}" srcOrd="0" destOrd="0" presId="urn:microsoft.com/office/officeart/2008/layout/LinedList"/>
    <dgm:cxn modelId="{63584483-8EE1-4ED5-99FD-36F08F0D27CB}" type="presOf" srcId="{A9ACE036-421B-459C-BFEC-28DF4D19824B}" destId="{027348D8-098A-4A47-A25C-270921391871}" srcOrd="0" destOrd="0" presId="urn:microsoft.com/office/officeart/2008/layout/LinedList"/>
    <dgm:cxn modelId="{7A2DFC70-C74D-40DF-9F61-FB210028F8BF}" type="presParOf" srcId="{BDCB3714-ECC4-47E2-8C68-0A8EF2226E87}" destId="{98842F1D-D4FA-4BA5-BCF4-08BC4928148B}" srcOrd="0" destOrd="0" presId="urn:microsoft.com/office/officeart/2008/layout/LinedList"/>
    <dgm:cxn modelId="{99D1C2C9-92F5-47FB-B504-67D89A4AC438}" type="presParOf" srcId="{BDCB3714-ECC4-47E2-8C68-0A8EF2226E87}" destId="{8C94FCAB-BF38-40EF-9621-919218DEE4DD}" srcOrd="1" destOrd="0" presId="urn:microsoft.com/office/officeart/2008/layout/LinedList"/>
    <dgm:cxn modelId="{EDD5BCD3-3803-47AD-9065-3F4BD5F8BE37}" type="presParOf" srcId="{8C94FCAB-BF38-40EF-9621-919218DEE4DD}" destId="{63DB1646-F761-4460-B131-1915D7215C33}" srcOrd="0" destOrd="0" presId="urn:microsoft.com/office/officeart/2008/layout/LinedList"/>
    <dgm:cxn modelId="{58B8DA7E-7DC8-4FE0-8460-93F11769F2B0}" type="presParOf" srcId="{8C94FCAB-BF38-40EF-9621-919218DEE4DD}" destId="{2897B6E1-8282-407E-94BA-E93BF3E122FB}" srcOrd="1" destOrd="0" presId="urn:microsoft.com/office/officeart/2008/layout/LinedList"/>
    <dgm:cxn modelId="{00671DFC-00FB-407E-AD40-2F39C750D68A}" type="presParOf" srcId="{BDCB3714-ECC4-47E2-8C68-0A8EF2226E87}" destId="{644C290D-F8E8-4811-83CC-05F6E9C39E73}" srcOrd="2" destOrd="0" presId="urn:microsoft.com/office/officeart/2008/layout/LinedList"/>
    <dgm:cxn modelId="{13C1C08C-C44E-4FCD-AA02-7EA85730C1D9}" type="presParOf" srcId="{BDCB3714-ECC4-47E2-8C68-0A8EF2226E87}" destId="{DA5C4EC0-52D9-4287-AEAC-E499DE0F369A}" srcOrd="3" destOrd="0" presId="urn:microsoft.com/office/officeart/2008/layout/LinedList"/>
    <dgm:cxn modelId="{EFCF33EF-F9F6-480C-BAE6-B9BF16707999}" type="presParOf" srcId="{DA5C4EC0-52D9-4287-AEAC-E499DE0F369A}" destId="{C54E4F09-06F4-4BED-BAD5-BE62AA8D9D45}" srcOrd="0" destOrd="0" presId="urn:microsoft.com/office/officeart/2008/layout/LinedList"/>
    <dgm:cxn modelId="{84D498D0-F207-4D86-AFFD-EB1CC563B73C}" type="presParOf" srcId="{DA5C4EC0-52D9-4287-AEAC-E499DE0F369A}" destId="{94DC59C0-5D91-4A08-9A0D-0CD87071BC45}" srcOrd="1" destOrd="0" presId="urn:microsoft.com/office/officeart/2008/layout/LinedList"/>
    <dgm:cxn modelId="{7DA1AD67-A73A-4C8D-B265-4FC07A152C9F}" type="presParOf" srcId="{BDCB3714-ECC4-47E2-8C68-0A8EF2226E87}" destId="{A5E0EF44-AA45-4424-B10E-4D76C48398BF}" srcOrd="4" destOrd="0" presId="urn:microsoft.com/office/officeart/2008/layout/LinedList"/>
    <dgm:cxn modelId="{C260FBDE-2603-4B40-A23F-E6A2CE30B9E6}" type="presParOf" srcId="{BDCB3714-ECC4-47E2-8C68-0A8EF2226E87}" destId="{EE535DFB-D406-441C-889D-18A6951A8896}" srcOrd="5" destOrd="0" presId="urn:microsoft.com/office/officeart/2008/layout/LinedList"/>
    <dgm:cxn modelId="{5A56D562-B9F6-438F-9091-75AC5A31BDBC}" type="presParOf" srcId="{EE535DFB-D406-441C-889D-18A6951A8896}" destId="{027348D8-098A-4A47-A25C-270921391871}" srcOrd="0" destOrd="0" presId="urn:microsoft.com/office/officeart/2008/layout/LinedList"/>
    <dgm:cxn modelId="{F85E9910-FE9B-4BFC-8E31-F22992DB086F}" type="presParOf" srcId="{EE535DFB-D406-441C-889D-18A6951A8896}" destId="{1C4C35EF-4F6D-4571-A8BB-94C7445A923E}"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CAB5CF-87C0-468B-9236-EC222A2835C9}">
      <dsp:nvSpPr>
        <dsp:cNvPr id="0" name=""/>
        <dsp:cNvSpPr/>
      </dsp:nvSpPr>
      <dsp:spPr>
        <a:xfrm>
          <a:off x="0" y="1524"/>
          <a:ext cx="1028745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029924-12FC-411B-A085-24624BE606AD}">
      <dsp:nvSpPr>
        <dsp:cNvPr id="0" name=""/>
        <dsp:cNvSpPr/>
      </dsp:nvSpPr>
      <dsp:spPr>
        <a:xfrm>
          <a:off x="0" y="1524"/>
          <a:ext cx="10287458" cy="4317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endParaRPr lang="en-US" sz="1800" kern="1200"/>
        </a:p>
      </dsp:txBody>
      <dsp:txXfrm>
        <a:off x="0" y="1524"/>
        <a:ext cx="10287458" cy="431738"/>
      </dsp:txXfrm>
    </dsp:sp>
    <dsp:sp modelId="{112D8F9E-AAC8-43B5-90C2-31DD7DA4CBE2}">
      <dsp:nvSpPr>
        <dsp:cNvPr id="0" name=""/>
        <dsp:cNvSpPr/>
      </dsp:nvSpPr>
      <dsp:spPr>
        <a:xfrm>
          <a:off x="0" y="433262"/>
          <a:ext cx="1028745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078489-2BF0-44F0-B1A5-619DDBA16990}">
      <dsp:nvSpPr>
        <dsp:cNvPr id="0" name=""/>
        <dsp:cNvSpPr/>
      </dsp:nvSpPr>
      <dsp:spPr>
        <a:xfrm>
          <a:off x="0" y="433262"/>
          <a:ext cx="10277411" cy="8656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en-US" sz="1800" b="1" kern="1200" dirty="0" smtClean="0"/>
            <a:t>Involvement </a:t>
          </a:r>
          <a:r>
            <a:rPr lang="en-US" sz="1800" kern="1200" dirty="0" smtClean="0"/>
            <a:t>of external stakeholders, various departments of the company and institutions in cyclical processes; </a:t>
          </a:r>
          <a:endParaRPr lang="en-US" sz="1800" kern="1200" dirty="0"/>
        </a:p>
      </dsp:txBody>
      <dsp:txXfrm>
        <a:off x="0" y="433262"/>
        <a:ext cx="10277411" cy="865652"/>
      </dsp:txXfrm>
    </dsp:sp>
    <dsp:sp modelId="{6A86329B-E204-4963-A953-46B4136D9329}">
      <dsp:nvSpPr>
        <dsp:cNvPr id="0" name=""/>
        <dsp:cNvSpPr/>
      </dsp:nvSpPr>
      <dsp:spPr>
        <a:xfrm>
          <a:off x="0" y="1298915"/>
          <a:ext cx="1028745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2569D3-95E4-430E-9E4F-AF52FBFE53EC}">
      <dsp:nvSpPr>
        <dsp:cNvPr id="0" name=""/>
        <dsp:cNvSpPr/>
      </dsp:nvSpPr>
      <dsp:spPr>
        <a:xfrm>
          <a:off x="0" y="1298915"/>
          <a:ext cx="10287458" cy="4317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en-US" sz="1800" b="1" kern="1200" dirty="0" smtClean="0"/>
            <a:t>consistent</a:t>
          </a:r>
          <a:r>
            <a:rPr lang="en-US" sz="1800" kern="1200" dirty="0" smtClean="0"/>
            <a:t> and strong support from the top management of wine tourism management; </a:t>
          </a:r>
          <a:endParaRPr lang="en-US" sz="1800" kern="1200" dirty="0"/>
        </a:p>
      </dsp:txBody>
      <dsp:txXfrm>
        <a:off x="0" y="1298915"/>
        <a:ext cx="10287458" cy="431738"/>
      </dsp:txXfrm>
    </dsp:sp>
    <dsp:sp modelId="{554BEF84-1F7B-4452-99E7-C21C3EEA0E99}">
      <dsp:nvSpPr>
        <dsp:cNvPr id="0" name=""/>
        <dsp:cNvSpPr/>
      </dsp:nvSpPr>
      <dsp:spPr>
        <a:xfrm>
          <a:off x="0" y="1730653"/>
          <a:ext cx="1028745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B74EBAB-DDF0-41D3-B326-4D2B1D41364E}">
      <dsp:nvSpPr>
        <dsp:cNvPr id="0" name=""/>
        <dsp:cNvSpPr/>
      </dsp:nvSpPr>
      <dsp:spPr>
        <a:xfrm>
          <a:off x="0" y="1730653"/>
          <a:ext cx="10287458" cy="4317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en-US" sz="1800" b="1" kern="1200" dirty="0" smtClean="0"/>
            <a:t>discussion, understanding </a:t>
          </a:r>
          <a:r>
            <a:rPr lang="en-US" sz="1800" kern="1200" dirty="0" smtClean="0"/>
            <a:t>and vision of the concept of circular economy; </a:t>
          </a:r>
          <a:endParaRPr lang="en-US" sz="1800" kern="1200" dirty="0"/>
        </a:p>
      </dsp:txBody>
      <dsp:txXfrm>
        <a:off x="0" y="1730653"/>
        <a:ext cx="10287458" cy="431738"/>
      </dsp:txXfrm>
    </dsp:sp>
    <dsp:sp modelId="{7DA80D8F-884F-4186-B38B-A5A896FB81C3}">
      <dsp:nvSpPr>
        <dsp:cNvPr id="0" name=""/>
        <dsp:cNvSpPr/>
      </dsp:nvSpPr>
      <dsp:spPr>
        <a:xfrm>
          <a:off x="0" y="2162392"/>
          <a:ext cx="1028745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C417D6B-054E-4F13-8196-AE32B9AEDD89}">
      <dsp:nvSpPr>
        <dsp:cNvPr id="0" name=""/>
        <dsp:cNvSpPr/>
      </dsp:nvSpPr>
      <dsp:spPr>
        <a:xfrm>
          <a:off x="0" y="2162392"/>
          <a:ext cx="10287458" cy="4317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en-US" sz="1800" b="1" kern="1200" dirty="0" smtClean="0"/>
            <a:t>business model development</a:t>
          </a:r>
          <a:r>
            <a:rPr lang="en-US" sz="1800" kern="1200" dirty="0" smtClean="0"/>
            <a:t>; </a:t>
          </a:r>
          <a:endParaRPr lang="en-US" sz="1800" kern="1200" dirty="0"/>
        </a:p>
      </dsp:txBody>
      <dsp:txXfrm>
        <a:off x="0" y="2162392"/>
        <a:ext cx="10287458" cy="431738"/>
      </dsp:txXfrm>
    </dsp:sp>
    <dsp:sp modelId="{AD548D22-60FF-4A21-8278-5728909806F8}">
      <dsp:nvSpPr>
        <dsp:cNvPr id="0" name=""/>
        <dsp:cNvSpPr/>
      </dsp:nvSpPr>
      <dsp:spPr>
        <a:xfrm>
          <a:off x="0" y="2594130"/>
          <a:ext cx="1028745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9BB739D-DB1A-4FE6-A1BF-D3C5172E524D}">
      <dsp:nvSpPr>
        <dsp:cNvPr id="0" name=""/>
        <dsp:cNvSpPr/>
      </dsp:nvSpPr>
      <dsp:spPr>
        <a:xfrm>
          <a:off x="0" y="2594130"/>
          <a:ext cx="10287458" cy="4317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en-US" sz="1800" b="1" kern="1200" dirty="0" smtClean="0"/>
            <a:t>advanced </a:t>
          </a:r>
          <a:r>
            <a:rPr lang="en-US" sz="1800" b="0" kern="1200" dirty="0" smtClean="0"/>
            <a:t>t</a:t>
          </a:r>
          <a:r>
            <a:rPr lang="en-US" sz="1800" kern="1200" dirty="0" smtClean="0"/>
            <a:t>raining and continuous training of employees; </a:t>
          </a:r>
          <a:endParaRPr lang="en-US" sz="1800" kern="1200" dirty="0"/>
        </a:p>
      </dsp:txBody>
      <dsp:txXfrm>
        <a:off x="0" y="2594130"/>
        <a:ext cx="10287458" cy="431738"/>
      </dsp:txXfrm>
    </dsp:sp>
    <dsp:sp modelId="{B6D7031A-4FB3-465F-BA08-535CCFBDDF3F}">
      <dsp:nvSpPr>
        <dsp:cNvPr id="0" name=""/>
        <dsp:cNvSpPr/>
      </dsp:nvSpPr>
      <dsp:spPr>
        <a:xfrm>
          <a:off x="0" y="3025868"/>
          <a:ext cx="1028745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2E0D322-D085-44DB-94B4-C0DAC4CEA133}">
      <dsp:nvSpPr>
        <dsp:cNvPr id="0" name=""/>
        <dsp:cNvSpPr/>
      </dsp:nvSpPr>
      <dsp:spPr>
        <a:xfrm>
          <a:off x="0" y="3025868"/>
          <a:ext cx="10287458" cy="4317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en-US" sz="1800" b="1" kern="1200" dirty="0" smtClean="0"/>
            <a:t>use of innovations </a:t>
          </a:r>
          <a:r>
            <a:rPr lang="en-US" sz="1800" kern="1200" dirty="0" smtClean="0"/>
            <a:t>in products, processes and business models; </a:t>
          </a:r>
          <a:endParaRPr lang="en-US" sz="1800" kern="1200" dirty="0"/>
        </a:p>
      </dsp:txBody>
      <dsp:txXfrm>
        <a:off x="0" y="3025868"/>
        <a:ext cx="10287458" cy="431738"/>
      </dsp:txXfrm>
    </dsp:sp>
    <dsp:sp modelId="{A58933D7-350F-40B0-8944-2B03022470F0}">
      <dsp:nvSpPr>
        <dsp:cNvPr id="0" name=""/>
        <dsp:cNvSpPr/>
      </dsp:nvSpPr>
      <dsp:spPr>
        <a:xfrm>
          <a:off x="0" y="3457607"/>
          <a:ext cx="1028745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6D12D8A-96C7-43DD-BF38-B89500715F3F}">
      <dsp:nvSpPr>
        <dsp:cNvPr id="0" name=""/>
        <dsp:cNvSpPr/>
      </dsp:nvSpPr>
      <dsp:spPr>
        <a:xfrm>
          <a:off x="0" y="3457607"/>
          <a:ext cx="10287458" cy="4317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en-US" sz="1800" b="1" kern="1200" dirty="0" smtClean="0"/>
            <a:t>formation </a:t>
          </a:r>
          <a:r>
            <a:rPr lang="en-US" sz="1800" b="0" kern="1200" dirty="0" smtClean="0"/>
            <a:t>a</a:t>
          </a:r>
          <a:r>
            <a:rPr lang="en-US" sz="1800" kern="1200" dirty="0" smtClean="0"/>
            <a:t>nd dissemination of “new” social benefits;</a:t>
          </a:r>
          <a:endParaRPr lang="en-US" sz="1800" kern="1200" dirty="0"/>
        </a:p>
      </dsp:txBody>
      <dsp:txXfrm>
        <a:off x="0" y="3457607"/>
        <a:ext cx="10287458" cy="43173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842F1D-D4FA-4BA5-BCF4-08BC4928148B}">
      <dsp:nvSpPr>
        <dsp:cNvPr id="0" name=""/>
        <dsp:cNvSpPr/>
      </dsp:nvSpPr>
      <dsp:spPr>
        <a:xfrm>
          <a:off x="0" y="2081"/>
          <a:ext cx="1036365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3DB1646-F761-4460-B131-1915D7215C33}">
      <dsp:nvSpPr>
        <dsp:cNvPr id="0" name=""/>
        <dsp:cNvSpPr/>
      </dsp:nvSpPr>
      <dsp:spPr>
        <a:xfrm>
          <a:off x="0" y="2081"/>
          <a:ext cx="10363658" cy="583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rtl="0">
            <a:lnSpc>
              <a:spcPct val="90000"/>
            </a:lnSpc>
            <a:spcBef>
              <a:spcPct val="0"/>
            </a:spcBef>
            <a:spcAft>
              <a:spcPct val="35000"/>
            </a:spcAft>
          </a:pPr>
          <a:r>
            <a:rPr lang="en-US" sz="1700" b="1" kern="1200" dirty="0" smtClean="0"/>
            <a:t>creation of </a:t>
          </a:r>
          <a:r>
            <a:rPr lang="en-US" sz="1700" kern="1200" dirty="0" smtClean="0"/>
            <a:t>“circular hubs” for information exchange and support on the basis of public-private partnership; </a:t>
          </a:r>
          <a:endParaRPr lang="en-US" sz="1700" kern="1200" dirty="0"/>
        </a:p>
      </dsp:txBody>
      <dsp:txXfrm>
        <a:off x="0" y="2081"/>
        <a:ext cx="10363658" cy="583077"/>
      </dsp:txXfrm>
    </dsp:sp>
    <dsp:sp modelId="{644C290D-F8E8-4811-83CC-05F6E9C39E73}">
      <dsp:nvSpPr>
        <dsp:cNvPr id="0" name=""/>
        <dsp:cNvSpPr/>
      </dsp:nvSpPr>
      <dsp:spPr>
        <a:xfrm>
          <a:off x="0" y="585158"/>
          <a:ext cx="1036365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4E4F09-06F4-4BED-BAD5-BE62AA8D9D45}">
      <dsp:nvSpPr>
        <dsp:cNvPr id="0" name=""/>
        <dsp:cNvSpPr/>
      </dsp:nvSpPr>
      <dsp:spPr>
        <a:xfrm>
          <a:off x="0" y="585158"/>
          <a:ext cx="10363658" cy="5977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lvl="0" algn="l" defTabSz="755650" rtl="0">
            <a:lnSpc>
              <a:spcPct val="90000"/>
            </a:lnSpc>
            <a:spcBef>
              <a:spcPct val="0"/>
            </a:spcBef>
            <a:spcAft>
              <a:spcPct val="35000"/>
            </a:spcAft>
          </a:pPr>
          <a:r>
            <a:rPr lang="en-US" sz="1700" b="1" kern="1200" dirty="0" smtClean="0"/>
            <a:t>creation of </a:t>
          </a:r>
          <a:r>
            <a:rPr lang="en-US" sz="1700" kern="1200" dirty="0" smtClean="0"/>
            <a:t>a national road map of the circular economy, which should set specific goals and indicative deadlines for achieving them.</a:t>
          </a:r>
          <a:endParaRPr lang="en-US" sz="1700" kern="1200" dirty="0"/>
        </a:p>
      </dsp:txBody>
      <dsp:txXfrm>
        <a:off x="0" y="585158"/>
        <a:ext cx="10363658" cy="597772"/>
      </dsp:txXfrm>
    </dsp:sp>
    <dsp:sp modelId="{A5E0EF44-AA45-4424-B10E-4D76C48398BF}">
      <dsp:nvSpPr>
        <dsp:cNvPr id="0" name=""/>
        <dsp:cNvSpPr/>
      </dsp:nvSpPr>
      <dsp:spPr>
        <a:xfrm>
          <a:off x="0" y="1182931"/>
          <a:ext cx="1036365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7348D8-098A-4A47-A25C-270921391871}">
      <dsp:nvSpPr>
        <dsp:cNvPr id="0" name=""/>
        <dsp:cNvSpPr/>
      </dsp:nvSpPr>
      <dsp:spPr>
        <a:xfrm>
          <a:off x="0" y="1182931"/>
          <a:ext cx="10363658" cy="16567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b" anchorCtr="0">
          <a:noAutofit/>
        </a:bodyPr>
        <a:lstStyle/>
        <a:p>
          <a:pPr lvl="0" algn="ctr" defTabSz="755650" rtl="0">
            <a:lnSpc>
              <a:spcPct val="90000"/>
            </a:lnSpc>
            <a:spcBef>
              <a:spcPct val="0"/>
            </a:spcBef>
            <a:spcAft>
              <a:spcPct val="35000"/>
            </a:spcAft>
          </a:pPr>
          <a:r>
            <a:rPr lang="en-US" sz="1700" b="1" kern="1200" dirty="0" smtClean="0"/>
            <a:t>The experience of introducing a circular economy sets new trends in the formation of strategic priorities for the development of wine tourism, and practice allows us to assess potential changes, where the development of a circular economy becomes one of the highest priorities.</a:t>
          </a:r>
          <a:endParaRPr lang="en-US" sz="1700" b="1" kern="1200" dirty="0"/>
        </a:p>
      </dsp:txBody>
      <dsp:txXfrm>
        <a:off x="0" y="1182931"/>
        <a:ext cx="10363658" cy="1656798"/>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r>
              <a:rPr lang="en-US"/>
              <a:t>The development of wine tourism and wine routes</a:t>
            </a:r>
            <a:endParaRPr lang="uk-UA"/>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7979CA26-813A-4AF7-A58F-6845A6C76465}" type="datetimeFigureOut">
              <a:rPr lang="uk-UA"/>
              <a:pPr>
                <a:defRPr/>
              </a:pPr>
              <a:t>08.02.2022</a:t>
            </a:fld>
            <a:endParaRPr lang="uk-UA"/>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uk-UA"/>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16C50A57-1A0B-40E9-A646-DCD744D56AB2}" type="slidenum">
              <a:rPr lang="uk-UA"/>
              <a:pPr>
                <a:defRPr/>
              </a:pPr>
              <a:t>‹#›</a:t>
            </a:fld>
            <a:endParaRPr lang="uk-UA"/>
          </a:p>
        </p:txBody>
      </p:sp>
    </p:spTree>
    <p:extLst>
      <p:ext uri="{BB962C8B-B14F-4D97-AF65-F5344CB8AC3E}">
        <p14:creationId xmlns:p14="http://schemas.microsoft.com/office/powerpoint/2010/main" val="24285738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r>
              <a:rPr lang="en-US"/>
              <a:t>The development of wine tourism and wine routes</a:t>
            </a:r>
            <a:endParaRPr lang="uk-UA"/>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ED8D007C-03FA-4C9A-B01E-29722F8124B9}" type="datetimeFigureOut">
              <a:rPr lang="uk-UA"/>
              <a:pPr>
                <a:defRPr/>
              </a:pPr>
              <a:t>08.02.2022</a:t>
            </a:fld>
            <a:endParaRPr lang="uk-UA"/>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uk-UA"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uk-UA" noProof="0"/>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uk-UA"/>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6002523D-7744-49EB-AAFD-73D1E6388908}" type="slidenum">
              <a:rPr lang="uk-UA"/>
              <a:pPr>
                <a:defRPr/>
              </a:pPr>
              <a:t>‹#›</a:t>
            </a:fld>
            <a:endParaRPr lang="uk-UA"/>
          </a:p>
        </p:txBody>
      </p:sp>
    </p:spTree>
    <p:extLst>
      <p:ext uri="{BB962C8B-B14F-4D97-AF65-F5344CB8AC3E}">
        <p14:creationId xmlns:p14="http://schemas.microsoft.com/office/powerpoint/2010/main" val="138057971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21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775517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96044" y="1753985"/>
            <a:ext cx="9071956" cy="1755978"/>
          </a:xfrm>
          <a:prstGeom prst="rect">
            <a:avLst/>
          </a:prstGeo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96044" y="3602038"/>
            <a:ext cx="9071956" cy="1655762"/>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ru-RU" smtClean="0"/>
              <a:t>Образец подзаголовка</a:t>
            </a:r>
            <a:endParaRPr lang="uk-UA"/>
          </a:p>
        </p:txBody>
      </p:sp>
    </p:spTree>
    <p:extLst>
      <p:ext uri="{BB962C8B-B14F-4D97-AF65-F5344CB8AC3E}">
        <p14:creationId xmlns:p14="http://schemas.microsoft.com/office/powerpoint/2010/main" val="108064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172099"/>
            <a:ext cx="10515600" cy="518593"/>
          </a:xfrm>
          <a:prstGeom prst="rect">
            <a:avLst/>
          </a:prstGeom>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lvl1pPr>
              <a:defRPr/>
            </a:lvl1pPr>
          </a:lstStyle>
          <a:p>
            <a:pPr>
              <a:defRPr/>
            </a:pPr>
            <a:fld id="{07040146-2404-411E-8EA4-6DE596924BDC}" type="datetime1">
              <a:rPr lang="uk-UA"/>
              <a:pPr>
                <a:defRPr/>
              </a:pPr>
              <a:t>08.02.2022</a:t>
            </a:fld>
            <a:endParaRPr lang="uk-UA"/>
          </a:p>
        </p:txBody>
      </p:sp>
      <p:sp>
        <p:nvSpPr>
          <p:cNvPr id="5" name="Нижний колонтитул 4"/>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6" name="Номер слайда 5"/>
          <p:cNvSpPr>
            <a:spLocks noGrp="1"/>
          </p:cNvSpPr>
          <p:nvPr>
            <p:ph type="sldNum" sz="quarter" idx="12"/>
          </p:nvPr>
        </p:nvSpPr>
        <p:spPr/>
        <p:txBody>
          <a:bodyPr/>
          <a:lstStyle>
            <a:lvl1pPr>
              <a:defRPr/>
            </a:lvl1pPr>
          </a:lstStyle>
          <a:p>
            <a:pPr>
              <a:defRPr/>
            </a:pPr>
            <a:fld id="{AA3C3E01-6FA6-46E1-880B-C82FB7368A24}" type="slidenum">
              <a:rPr lang="uk-UA"/>
              <a:pPr>
                <a:defRPr/>
              </a:pPr>
              <a:t>‹#›</a:t>
            </a:fld>
            <a:endParaRPr lang="uk-UA"/>
          </a:p>
        </p:txBody>
      </p:sp>
    </p:spTree>
    <p:extLst>
      <p:ext uri="{BB962C8B-B14F-4D97-AF65-F5344CB8AC3E}">
        <p14:creationId xmlns:p14="http://schemas.microsoft.com/office/powerpoint/2010/main" val="3608173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lvl1pPr>
              <a:defRPr/>
            </a:lvl1pPr>
          </a:lstStyle>
          <a:p>
            <a:pPr>
              <a:defRPr/>
            </a:pPr>
            <a:fld id="{E6ACDC83-C312-4387-8528-55C83255B96D}" type="datetime1">
              <a:rPr lang="uk-UA"/>
              <a:pPr>
                <a:defRPr/>
              </a:pPr>
              <a:t>08.02.2022</a:t>
            </a:fld>
            <a:endParaRPr lang="uk-UA"/>
          </a:p>
        </p:txBody>
      </p:sp>
      <p:sp>
        <p:nvSpPr>
          <p:cNvPr id="5" name="Нижний колонтитул 4"/>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6" name="Номер слайда 5"/>
          <p:cNvSpPr>
            <a:spLocks noGrp="1"/>
          </p:cNvSpPr>
          <p:nvPr>
            <p:ph type="sldNum" sz="quarter" idx="12"/>
          </p:nvPr>
        </p:nvSpPr>
        <p:spPr/>
        <p:txBody>
          <a:bodyPr/>
          <a:lstStyle>
            <a:lvl1pPr>
              <a:defRPr/>
            </a:lvl1pPr>
          </a:lstStyle>
          <a:p>
            <a:pPr>
              <a:defRPr/>
            </a:pPr>
            <a:fld id="{872E90AF-CD42-463B-9369-D2B90215FE14}" type="slidenum">
              <a:rPr lang="uk-UA"/>
              <a:pPr>
                <a:defRPr/>
              </a:pPr>
              <a:t>‹#›</a:t>
            </a:fld>
            <a:endParaRPr lang="uk-UA"/>
          </a:p>
        </p:txBody>
      </p:sp>
    </p:spTree>
    <p:extLst>
      <p:ext uri="{BB962C8B-B14F-4D97-AF65-F5344CB8AC3E}">
        <p14:creationId xmlns:p14="http://schemas.microsoft.com/office/powerpoint/2010/main" val="10772429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lvl1pPr>
              <a:defRPr/>
            </a:lvl1pPr>
          </a:lstStyle>
          <a:p>
            <a:pPr>
              <a:defRPr/>
            </a:pPr>
            <a:fld id="{2DBE668D-916E-4572-AE8B-7E9F07A6AD99}" type="datetime1">
              <a:rPr lang="uk-UA"/>
              <a:pPr>
                <a:defRPr/>
              </a:pPr>
              <a:t>08.02.2022</a:t>
            </a:fld>
            <a:endParaRPr lang="uk-UA"/>
          </a:p>
        </p:txBody>
      </p:sp>
      <p:sp>
        <p:nvSpPr>
          <p:cNvPr id="5" name="Нижний колонтитул 4"/>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6" name="Номер слайда 5"/>
          <p:cNvSpPr>
            <a:spLocks noGrp="1"/>
          </p:cNvSpPr>
          <p:nvPr>
            <p:ph type="sldNum" sz="quarter" idx="12"/>
          </p:nvPr>
        </p:nvSpPr>
        <p:spPr/>
        <p:txBody>
          <a:bodyPr/>
          <a:lstStyle>
            <a:lvl1pPr>
              <a:defRPr/>
            </a:lvl1pPr>
          </a:lstStyle>
          <a:p>
            <a:pPr>
              <a:defRPr/>
            </a:pPr>
            <a:fld id="{1EF40EBB-014D-4814-8B0A-5FD16D66B9CA}" type="slidenum">
              <a:rPr lang="uk-UA"/>
              <a:pPr>
                <a:defRPr/>
              </a:pPr>
              <a:t>‹#›</a:t>
            </a:fld>
            <a:endParaRPr lang="uk-UA"/>
          </a:p>
        </p:txBody>
      </p:sp>
    </p:spTree>
    <p:extLst>
      <p:ext uri="{BB962C8B-B14F-4D97-AF65-F5344CB8AC3E}">
        <p14:creationId xmlns:p14="http://schemas.microsoft.com/office/powerpoint/2010/main" val="19293017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2"/>
            <a:ext cx="10515600" cy="2852737"/>
          </a:xfr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F801C4D6-A997-4120-8EAE-C7DB0F7E90F4}" type="datetime1">
              <a:rPr lang="uk-UA"/>
              <a:pPr>
                <a:defRPr/>
              </a:pPr>
              <a:t>08.02.2022</a:t>
            </a:fld>
            <a:endParaRPr lang="uk-UA"/>
          </a:p>
        </p:txBody>
      </p:sp>
      <p:sp>
        <p:nvSpPr>
          <p:cNvPr id="5" name="Нижний колонтитул 4"/>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6" name="Номер слайда 5"/>
          <p:cNvSpPr>
            <a:spLocks noGrp="1"/>
          </p:cNvSpPr>
          <p:nvPr>
            <p:ph type="sldNum" sz="quarter" idx="12"/>
          </p:nvPr>
        </p:nvSpPr>
        <p:spPr/>
        <p:txBody>
          <a:bodyPr/>
          <a:lstStyle>
            <a:lvl1pPr>
              <a:defRPr/>
            </a:lvl1pPr>
          </a:lstStyle>
          <a:p>
            <a:pPr>
              <a:defRPr/>
            </a:pPr>
            <a:fld id="{B4CECCA4-520C-43D4-9459-97FB4E2D2D8C}" type="slidenum">
              <a:rPr lang="uk-UA"/>
              <a:pPr>
                <a:defRPr/>
              </a:pPr>
              <a:t>‹#›</a:t>
            </a:fld>
            <a:endParaRPr lang="uk-UA"/>
          </a:p>
        </p:txBody>
      </p:sp>
    </p:spTree>
    <p:extLst>
      <p:ext uri="{BB962C8B-B14F-4D97-AF65-F5344CB8AC3E}">
        <p14:creationId xmlns:p14="http://schemas.microsoft.com/office/powerpoint/2010/main" val="6988275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3"/>
          <p:cNvSpPr>
            <a:spLocks noGrp="1"/>
          </p:cNvSpPr>
          <p:nvPr>
            <p:ph type="dt" sz="half" idx="10"/>
          </p:nvPr>
        </p:nvSpPr>
        <p:spPr/>
        <p:txBody>
          <a:bodyPr/>
          <a:lstStyle>
            <a:lvl1pPr>
              <a:defRPr/>
            </a:lvl1pPr>
          </a:lstStyle>
          <a:p>
            <a:pPr>
              <a:defRPr/>
            </a:pPr>
            <a:fld id="{AB3918D3-9F60-442D-BAD9-EE7029E69A78}" type="datetime1">
              <a:rPr lang="uk-UA"/>
              <a:pPr>
                <a:defRPr/>
              </a:pPr>
              <a:t>08.02.2022</a:t>
            </a:fld>
            <a:endParaRPr lang="uk-UA"/>
          </a:p>
        </p:txBody>
      </p:sp>
      <p:sp>
        <p:nvSpPr>
          <p:cNvPr id="6" name="Нижний колонтитул 4"/>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7" name="Номер слайда 5"/>
          <p:cNvSpPr>
            <a:spLocks noGrp="1"/>
          </p:cNvSpPr>
          <p:nvPr>
            <p:ph type="sldNum" sz="quarter" idx="12"/>
          </p:nvPr>
        </p:nvSpPr>
        <p:spPr/>
        <p:txBody>
          <a:bodyPr/>
          <a:lstStyle>
            <a:lvl1pPr>
              <a:defRPr/>
            </a:lvl1pPr>
          </a:lstStyle>
          <a:p>
            <a:pPr>
              <a:defRPr/>
            </a:pPr>
            <a:fld id="{9997729B-EEE5-4483-9B7D-C62E9D496650}" type="slidenum">
              <a:rPr lang="uk-UA"/>
              <a:pPr>
                <a:defRPr/>
              </a:pPr>
              <a:t>‹#›</a:t>
            </a:fld>
            <a:endParaRPr lang="uk-UA"/>
          </a:p>
        </p:txBody>
      </p:sp>
    </p:spTree>
    <p:extLst>
      <p:ext uri="{BB962C8B-B14F-4D97-AF65-F5344CB8AC3E}">
        <p14:creationId xmlns:p14="http://schemas.microsoft.com/office/powerpoint/2010/main" val="11971783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smtClean="0"/>
              <a:t>Образец заголовка</a:t>
            </a:r>
            <a:endParaRPr lang="uk-UA"/>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2" y="1681163"/>
            <a:ext cx="5183188"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2"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3"/>
          <p:cNvSpPr>
            <a:spLocks noGrp="1"/>
          </p:cNvSpPr>
          <p:nvPr>
            <p:ph type="dt" sz="half" idx="10"/>
          </p:nvPr>
        </p:nvSpPr>
        <p:spPr/>
        <p:txBody>
          <a:bodyPr/>
          <a:lstStyle>
            <a:lvl1pPr>
              <a:defRPr/>
            </a:lvl1pPr>
          </a:lstStyle>
          <a:p>
            <a:pPr>
              <a:defRPr/>
            </a:pPr>
            <a:fld id="{B365F577-60DE-4DAC-A29F-3A2567C0F63B}" type="datetime1">
              <a:rPr lang="uk-UA"/>
              <a:pPr>
                <a:defRPr/>
              </a:pPr>
              <a:t>08.02.2022</a:t>
            </a:fld>
            <a:endParaRPr lang="uk-UA"/>
          </a:p>
        </p:txBody>
      </p:sp>
      <p:sp>
        <p:nvSpPr>
          <p:cNvPr id="8" name="Нижний колонтитул 4"/>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9" name="Номер слайда 5"/>
          <p:cNvSpPr>
            <a:spLocks noGrp="1"/>
          </p:cNvSpPr>
          <p:nvPr>
            <p:ph type="sldNum" sz="quarter" idx="12"/>
          </p:nvPr>
        </p:nvSpPr>
        <p:spPr/>
        <p:txBody>
          <a:bodyPr/>
          <a:lstStyle>
            <a:lvl1pPr>
              <a:defRPr/>
            </a:lvl1pPr>
          </a:lstStyle>
          <a:p>
            <a:pPr>
              <a:defRPr/>
            </a:pPr>
            <a:fld id="{50E81E81-EFD2-4A49-9885-FA4FA7A2682F}" type="slidenum">
              <a:rPr lang="uk-UA"/>
              <a:pPr>
                <a:defRPr/>
              </a:pPr>
              <a:t>‹#›</a:t>
            </a:fld>
            <a:endParaRPr lang="uk-UA"/>
          </a:p>
        </p:txBody>
      </p:sp>
    </p:spTree>
    <p:extLst>
      <p:ext uri="{BB962C8B-B14F-4D97-AF65-F5344CB8AC3E}">
        <p14:creationId xmlns:p14="http://schemas.microsoft.com/office/powerpoint/2010/main" val="42134940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3"/>
          <p:cNvSpPr>
            <a:spLocks noGrp="1"/>
          </p:cNvSpPr>
          <p:nvPr>
            <p:ph type="dt" sz="half" idx="10"/>
          </p:nvPr>
        </p:nvSpPr>
        <p:spPr/>
        <p:txBody>
          <a:bodyPr/>
          <a:lstStyle>
            <a:lvl1pPr>
              <a:defRPr/>
            </a:lvl1pPr>
          </a:lstStyle>
          <a:p>
            <a:pPr>
              <a:defRPr/>
            </a:pPr>
            <a:fld id="{78E9C07E-9811-4192-B706-045E27A91FB9}" type="datetime1">
              <a:rPr lang="uk-UA"/>
              <a:pPr>
                <a:defRPr/>
              </a:pPr>
              <a:t>08.02.2022</a:t>
            </a:fld>
            <a:endParaRPr lang="uk-UA"/>
          </a:p>
        </p:txBody>
      </p:sp>
      <p:sp>
        <p:nvSpPr>
          <p:cNvPr id="4" name="Нижний колонтитул 4"/>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5" name="Номер слайда 5"/>
          <p:cNvSpPr>
            <a:spLocks noGrp="1"/>
          </p:cNvSpPr>
          <p:nvPr>
            <p:ph type="sldNum" sz="quarter" idx="12"/>
          </p:nvPr>
        </p:nvSpPr>
        <p:spPr/>
        <p:txBody>
          <a:bodyPr/>
          <a:lstStyle>
            <a:lvl1pPr>
              <a:defRPr/>
            </a:lvl1pPr>
          </a:lstStyle>
          <a:p>
            <a:pPr>
              <a:defRPr/>
            </a:pPr>
            <a:fld id="{B02986AC-564B-4267-BDED-7E8CBB5FD21D}" type="slidenum">
              <a:rPr lang="uk-UA"/>
              <a:pPr>
                <a:defRPr/>
              </a:pPr>
              <a:t>‹#›</a:t>
            </a:fld>
            <a:endParaRPr lang="uk-UA"/>
          </a:p>
        </p:txBody>
      </p:sp>
    </p:spTree>
    <p:extLst>
      <p:ext uri="{BB962C8B-B14F-4D97-AF65-F5344CB8AC3E}">
        <p14:creationId xmlns:p14="http://schemas.microsoft.com/office/powerpoint/2010/main" val="28812345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F39C202E-33F1-48E4-8685-072ACE6E753A}" type="datetime1">
              <a:rPr lang="uk-UA"/>
              <a:pPr>
                <a:defRPr/>
              </a:pPr>
              <a:t>08.02.2022</a:t>
            </a:fld>
            <a:endParaRPr lang="uk-UA"/>
          </a:p>
        </p:txBody>
      </p:sp>
      <p:sp>
        <p:nvSpPr>
          <p:cNvPr id="3" name="Нижний колонтитул 4"/>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4" name="Номер слайда 5"/>
          <p:cNvSpPr>
            <a:spLocks noGrp="1"/>
          </p:cNvSpPr>
          <p:nvPr>
            <p:ph type="sldNum" sz="quarter" idx="12"/>
          </p:nvPr>
        </p:nvSpPr>
        <p:spPr/>
        <p:txBody>
          <a:bodyPr/>
          <a:lstStyle>
            <a:lvl1pPr>
              <a:defRPr/>
            </a:lvl1pPr>
          </a:lstStyle>
          <a:p>
            <a:pPr>
              <a:defRPr/>
            </a:pPr>
            <a:fld id="{1012EEE7-3766-4865-A8C2-269CA2C6EF22}" type="slidenum">
              <a:rPr lang="uk-UA"/>
              <a:pPr>
                <a:defRPr/>
              </a:pPr>
              <a:t>‹#›</a:t>
            </a:fld>
            <a:endParaRPr lang="uk-UA"/>
          </a:p>
        </p:txBody>
      </p:sp>
    </p:spTree>
    <p:extLst>
      <p:ext uri="{BB962C8B-B14F-4D97-AF65-F5344CB8AC3E}">
        <p14:creationId xmlns:p14="http://schemas.microsoft.com/office/powerpoint/2010/main" val="37969026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0A5E3FA9-FAF3-4EE9-BEF8-F9902327E70B}" type="datetime1">
              <a:rPr lang="uk-UA"/>
              <a:pPr>
                <a:defRPr/>
              </a:pPr>
              <a:t>08.02.2022</a:t>
            </a:fld>
            <a:endParaRPr lang="uk-UA"/>
          </a:p>
        </p:txBody>
      </p:sp>
      <p:sp>
        <p:nvSpPr>
          <p:cNvPr id="6" name="Нижний колонтитул 4"/>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7" name="Номер слайда 5"/>
          <p:cNvSpPr>
            <a:spLocks noGrp="1"/>
          </p:cNvSpPr>
          <p:nvPr>
            <p:ph type="sldNum" sz="quarter" idx="12"/>
          </p:nvPr>
        </p:nvSpPr>
        <p:spPr/>
        <p:txBody>
          <a:bodyPr/>
          <a:lstStyle>
            <a:lvl1pPr>
              <a:defRPr/>
            </a:lvl1pPr>
          </a:lstStyle>
          <a:p>
            <a:pPr>
              <a:defRPr/>
            </a:pPr>
            <a:fld id="{08101424-9162-432E-AED0-7A5560310DAF}" type="slidenum">
              <a:rPr lang="uk-UA"/>
              <a:pPr>
                <a:defRPr/>
              </a:pPr>
              <a:t>‹#›</a:t>
            </a:fld>
            <a:endParaRPr lang="uk-UA"/>
          </a:p>
        </p:txBody>
      </p:sp>
    </p:spTree>
    <p:extLst>
      <p:ext uri="{BB962C8B-B14F-4D97-AF65-F5344CB8AC3E}">
        <p14:creationId xmlns:p14="http://schemas.microsoft.com/office/powerpoint/2010/main" val="25961115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Рисунок 2"/>
          <p:cNvSpPr>
            <a:spLocks noGrp="1"/>
          </p:cNvSpPr>
          <p:nvPr>
            <p:ph type="pic" idx="1"/>
          </p:nvPr>
        </p:nvSpPr>
        <p:spPr>
          <a:xfrm>
            <a:off x="5183188" y="987429"/>
            <a:ext cx="6172200" cy="4873625"/>
          </a:xfrm>
        </p:spPr>
        <p:txBody>
          <a:bodyPr rtlCol="0">
            <a:normAutofit/>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pPr lvl="0"/>
            <a:endParaRPr lang="uk-UA" noProof="0"/>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3AA7B32-1D72-48B0-835B-B3B3371122C4}" type="datetime1">
              <a:rPr lang="uk-UA"/>
              <a:pPr>
                <a:defRPr/>
              </a:pPr>
              <a:t>08.02.2022</a:t>
            </a:fld>
            <a:endParaRPr lang="uk-UA"/>
          </a:p>
        </p:txBody>
      </p:sp>
      <p:sp>
        <p:nvSpPr>
          <p:cNvPr id="6" name="Нижний колонтитул 4"/>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7" name="Номер слайда 5"/>
          <p:cNvSpPr>
            <a:spLocks noGrp="1"/>
          </p:cNvSpPr>
          <p:nvPr>
            <p:ph type="sldNum" sz="quarter" idx="12"/>
          </p:nvPr>
        </p:nvSpPr>
        <p:spPr/>
        <p:txBody>
          <a:bodyPr/>
          <a:lstStyle>
            <a:lvl1pPr>
              <a:defRPr/>
            </a:lvl1pPr>
          </a:lstStyle>
          <a:p>
            <a:pPr>
              <a:defRPr/>
            </a:pPr>
            <a:fld id="{355802A0-BE5B-402A-B697-0D5A8D7895F7}" type="slidenum">
              <a:rPr lang="uk-UA"/>
              <a:pPr>
                <a:defRPr/>
              </a:pPr>
              <a:t>‹#›</a:t>
            </a:fld>
            <a:endParaRPr lang="uk-UA"/>
          </a:p>
        </p:txBody>
      </p:sp>
    </p:spTree>
    <p:extLst>
      <p:ext uri="{BB962C8B-B14F-4D97-AF65-F5344CB8AC3E}">
        <p14:creationId xmlns:p14="http://schemas.microsoft.com/office/powerpoint/2010/main" val="67906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675967"/>
            <a:ext cx="10515600" cy="751349"/>
          </a:xfrm>
          <a:prstGeom prst="rect">
            <a:avLst/>
          </a:prstGeom>
        </p:spPr>
        <p:txBody>
          <a:bodyPr/>
          <a:lstStyle/>
          <a:p>
            <a:r>
              <a:rPr lang="ru-RU" dirty="0" smtClean="0"/>
              <a:t>Образец заголовка</a:t>
            </a:r>
            <a:endParaRPr lang="uk-UA" dirty="0"/>
          </a:p>
        </p:txBody>
      </p:sp>
      <p:sp>
        <p:nvSpPr>
          <p:cNvPr id="3" name="Объект 2"/>
          <p:cNvSpPr>
            <a:spLocks noGrp="1"/>
          </p:cNvSpPr>
          <p:nvPr>
            <p:ph idx="1"/>
          </p:nvPr>
        </p:nvSpPr>
        <p:spPr>
          <a:xfrm>
            <a:off x="838200" y="2427316"/>
            <a:ext cx="10515600" cy="372445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lvl1pPr>
              <a:defRPr/>
            </a:lvl1pPr>
          </a:lstStyle>
          <a:p>
            <a:pPr>
              <a:defRPr/>
            </a:pPr>
            <a:fld id="{6F8288FB-62F0-4EE1-B4CA-0AB48DEBA592}" type="datetime1">
              <a:rPr lang="uk-UA"/>
              <a:pPr>
                <a:defRPr/>
              </a:pPr>
              <a:t>08.02.2022</a:t>
            </a:fld>
            <a:endParaRPr lang="uk-UA"/>
          </a:p>
        </p:txBody>
      </p:sp>
      <p:sp>
        <p:nvSpPr>
          <p:cNvPr id="5" name="Нижний колонтитул 4"/>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6" name="Номер слайда 5"/>
          <p:cNvSpPr>
            <a:spLocks noGrp="1"/>
          </p:cNvSpPr>
          <p:nvPr>
            <p:ph type="sldNum" sz="quarter" idx="12"/>
          </p:nvPr>
        </p:nvSpPr>
        <p:spPr/>
        <p:txBody>
          <a:bodyPr/>
          <a:lstStyle>
            <a:lvl1pPr>
              <a:defRPr/>
            </a:lvl1pPr>
          </a:lstStyle>
          <a:p>
            <a:pPr>
              <a:defRPr/>
            </a:pPr>
            <a:fld id="{67F0FAC4-0C6B-4EC2-9F74-16BDBD6E7122}" type="slidenum">
              <a:rPr lang="uk-UA"/>
              <a:pPr>
                <a:defRPr/>
              </a:pPr>
              <a:t>‹#›</a:t>
            </a:fld>
            <a:endParaRPr lang="uk-UA"/>
          </a:p>
        </p:txBody>
      </p:sp>
    </p:spTree>
    <p:extLst>
      <p:ext uri="{BB962C8B-B14F-4D97-AF65-F5344CB8AC3E}">
        <p14:creationId xmlns:p14="http://schemas.microsoft.com/office/powerpoint/2010/main" val="30648165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lvl1pPr>
              <a:defRPr/>
            </a:lvl1pPr>
          </a:lstStyle>
          <a:p>
            <a:pPr>
              <a:defRPr/>
            </a:pPr>
            <a:fld id="{5C2735AB-0EAC-4E7E-9582-8277A76BDDC1}" type="datetime1">
              <a:rPr lang="uk-UA"/>
              <a:pPr>
                <a:defRPr/>
              </a:pPr>
              <a:t>08.02.2022</a:t>
            </a:fld>
            <a:endParaRPr lang="uk-UA"/>
          </a:p>
        </p:txBody>
      </p:sp>
      <p:sp>
        <p:nvSpPr>
          <p:cNvPr id="5" name="Нижний колонтитул 4"/>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6" name="Номер слайда 5"/>
          <p:cNvSpPr>
            <a:spLocks noGrp="1"/>
          </p:cNvSpPr>
          <p:nvPr>
            <p:ph type="sldNum" sz="quarter" idx="12"/>
          </p:nvPr>
        </p:nvSpPr>
        <p:spPr/>
        <p:txBody>
          <a:bodyPr/>
          <a:lstStyle>
            <a:lvl1pPr>
              <a:defRPr/>
            </a:lvl1pPr>
          </a:lstStyle>
          <a:p>
            <a:pPr>
              <a:defRPr/>
            </a:pPr>
            <a:fld id="{AFC5A75F-A556-4E5C-B83F-699C281A4F98}" type="slidenum">
              <a:rPr lang="uk-UA"/>
              <a:pPr>
                <a:defRPr/>
              </a:pPr>
              <a:t>‹#›</a:t>
            </a:fld>
            <a:endParaRPr lang="uk-UA"/>
          </a:p>
        </p:txBody>
      </p:sp>
    </p:spTree>
    <p:extLst>
      <p:ext uri="{BB962C8B-B14F-4D97-AF65-F5344CB8AC3E}">
        <p14:creationId xmlns:p14="http://schemas.microsoft.com/office/powerpoint/2010/main" val="41475504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838202"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lvl1pPr>
              <a:defRPr/>
            </a:lvl1pPr>
          </a:lstStyle>
          <a:p>
            <a:pPr>
              <a:defRPr/>
            </a:pPr>
            <a:fld id="{AF68C6EA-7E29-4192-BF52-D64454BFDA07}" type="datetime1">
              <a:rPr lang="uk-UA"/>
              <a:pPr>
                <a:defRPr/>
              </a:pPr>
              <a:t>08.02.2022</a:t>
            </a:fld>
            <a:endParaRPr lang="uk-UA"/>
          </a:p>
        </p:txBody>
      </p:sp>
      <p:sp>
        <p:nvSpPr>
          <p:cNvPr id="5" name="Нижний колонтитул 4"/>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6" name="Номер слайда 5"/>
          <p:cNvSpPr>
            <a:spLocks noGrp="1"/>
          </p:cNvSpPr>
          <p:nvPr>
            <p:ph type="sldNum" sz="quarter" idx="12"/>
          </p:nvPr>
        </p:nvSpPr>
        <p:spPr/>
        <p:txBody>
          <a:bodyPr/>
          <a:lstStyle>
            <a:lvl1pPr>
              <a:defRPr/>
            </a:lvl1pPr>
          </a:lstStyle>
          <a:p>
            <a:pPr>
              <a:defRPr/>
            </a:pPr>
            <a:fld id="{9B907CC4-6B4E-4B75-920B-BEFD09B0C9A6}" type="slidenum">
              <a:rPr lang="uk-UA"/>
              <a:pPr>
                <a:defRPr/>
              </a:pPr>
              <a:t>‹#›</a:t>
            </a:fld>
            <a:endParaRPr lang="uk-UA"/>
          </a:p>
        </p:txBody>
      </p:sp>
    </p:spTree>
    <p:extLst>
      <p:ext uri="{BB962C8B-B14F-4D97-AF65-F5344CB8AC3E}">
        <p14:creationId xmlns:p14="http://schemas.microsoft.com/office/powerpoint/2010/main" val="1797251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2"/>
            <a:ext cx="10515600" cy="2852737"/>
          </a:xfrm>
          <a:prstGeom prst="rect">
            <a:avLst/>
          </a:prstGeo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FFE7F8AC-2597-45F4-93B4-1A90C9431CEF}" type="datetime1">
              <a:rPr lang="uk-UA"/>
              <a:pPr>
                <a:defRPr/>
              </a:pPr>
              <a:t>08.02.2022</a:t>
            </a:fld>
            <a:endParaRPr lang="uk-UA"/>
          </a:p>
        </p:txBody>
      </p:sp>
      <p:sp>
        <p:nvSpPr>
          <p:cNvPr id="5" name="Нижний колонтитул 4"/>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6" name="Номер слайда 5"/>
          <p:cNvSpPr>
            <a:spLocks noGrp="1"/>
          </p:cNvSpPr>
          <p:nvPr>
            <p:ph type="sldNum" sz="quarter" idx="12"/>
          </p:nvPr>
        </p:nvSpPr>
        <p:spPr/>
        <p:txBody>
          <a:bodyPr/>
          <a:lstStyle>
            <a:lvl1pPr>
              <a:defRPr/>
            </a:lvl1pPr>
          </a:lstStyle>
          <a:p>
            <a:pPr>
              <a:defRPr/>
            </a:pPr>
            <a:fld id="{231032F5-1782-49C8-90AA-E893F2F517B6}" type="slidenum">
              <a:rPr lang="uk-UA"/>
              <a:pPr>
                <a:defRPr/>
              </a:pPr>
              <a:t>‹#›</a:t>
            </a:fld>
            <a:endParaRPr lang="uk-UA"/>
          </a:p>
        </p:txBody>
      </p:sp>
    </p:spTree>
    <p:extLst>
      <p:ext uri="{BB962C8B-B14F-4D97-AF65-F5344CB8AC3E}">
        <p14:creationId xmlns:p14="http://schemas.microsoft.com/office/powerpoint/2010/main" val="3908661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051784"/>
            <a:ext cx="10515600" cy="518593"/>
          </a:xfrm>
          <a:prstGeom prst="rect">
            <a:avLst/>
          </a:prstGeom>
        </p:spPr>
        <p:txBody>
          <a:bodyPr/>
          <a:lstStyle/>
          <a:p>
            <a:r>
              <a:rPr lang="ru-RU" smtClean="0"/>
              <a:t>Образец заголовка</a:t>
            </a:r>
            <a:endParaRPr lang="uk-UA"/>
          </a:p>
        </p:txBody>
      </p:sp>
      <p:sp>
        <p:nvSpPr>
          <p:cNvPr id="3" name="Объект 2"/>
          <p:cNvSpPr>
            <a:spLocks noGrp="1"/>
          </p:cNvSpPr>
          <p:nvPr>
            <p:ph sz="half" idx="1"/>
          </p:nvPr>
        </p:nvSpPr>
        <p:spPr>
          <a:xfrm>
            <a:off x="838200" y="2660073"/>
            <a:ext cx="5181600" cy="3516890"/>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uk-UA" dirty="0"/>
          </a:p>
        </p:txBody>
      </p:sp>
      <p:sp>
        <p:nvSpPr>
          <p:cNvPr id="4" name="Объект 3"/>
          <p:cNvSpPr>
            <a:spLocks noGrp="1"/>
          </p:cNvSpPr>
          <p:nvPr>
            <p:ph sz="half" idx="2"/>
          </p:nvPr>
        </p:nvSpPr>
        <p:spPr>
          <a:xfrm>
            <a:off x="6172200" y="2660073"/>
            <a:ext cx="5181600" cy="3516890"/>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uk-UA" dirty="0"/>
          </a:p>
        </p:txBody>
      </p:sp>
      <p:sp>
        <p:nvSpPr>
          <p:cNvPr id="5" name="Дата 4"/>
          <p:cNvSpPr>
            <a:spLocks noGrp="1"/>
          </p:cNvSpPr>
          <p:nvPr>
            <p:ph type="dt" sz="half" idx="10"/>
          </p:nvPr>
        </p:nvSpPr>
        <p:spPr/>
        <p:txBody>
          <a:bodyPr/>
          <a:lstStyle>
            <a:lvl1pPr>
              <a:defRPr/>
            </a:lvl1pPr>
          </a:lstStyle>
          <a:p>
            <a:pPr>
              <a:defRPr/>
            </a:pPr>
            <a:fld id="{F0071E9F-1AB5-48B3-B15C-45EA7A46507D}" type="datetime1">
              <a:rPr lang="uk-UA"/>
              <a:pPr>
                <a:defRPr/>
              </a:pPr>
              <a:t>08.02.2022</a:t>
            </a:fld>
            <a:endParaRPr lang="uk-UA"/>
          </a:p>
        </p:txBody>
      </p:sp>
      <p:sp>
        <p:nvSpPr>
          <p:cNvPr id="6" name="Нижний колонтитул 5"/>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7" name="Номер слайда 6"/>
          <p:cNvSpPr>
            <a:spLocks noGrp="1"/>
          </p:cNvSpPr>
          <p:nvPr>
            <p:ph type="sldNum" sz="quarter" idx="12"/>
          </p:nvPr>
        </p:nvSpPr>
        <p:spPr/>
        <p:txBody>
          <a:bodyPr/>
          <a:lstStyle>
            <a:lvl1pPr>
              <a:defRPr/>
            </a:lvl1pPr>
          </a:lstStyle>
          <a:p>
            <a:pPr>
              <a:defRPr/>
            </a:pPr>
            <a:fld id="{1517CE18-804E-4845-AD78-056CA0C92E0B}" type="slidenum">
              <a:rPr lang="uk-UA"/>
              <a:pPr>
                <a:defRPr/>
              </a:pPr>
              <a:t>‹#›</a:t>
            </a:fld>
            <a:endParaRPr lang="uk-UA"/>
          </a:p>
        </p:txBody>
      </p:sp>
    </p:spTree>
    <p:extLst>
      <p:ext uri="{BB962C8B-B14F-4D97-AF65-F5344CB8AC3E}">
        <p14:creationId xmlns:p14="http://schemas.microsoft.com/office/powerpoint/2010/main" val="1010079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712422"/>
            <a:ext cx="10515600" cy="936489"/>
          </a:xfrm>
          <a:prstGeom prst="rect">
            <a:avLst/>
          </a:prstGeom>
        </p:spPr>
        <p:txBody>
          <a:bodyPr/>
          <a:lstStyle/>
          <a:p>
            <a:r>
              <a:rPr lang="ru-RU" smtClean="0"/>
              <a:t>Образец заголовка</a:t>
            </a:r>
            <a:endParaRPr lang="uk-UA"/>
          </a:p>
        </p:txBody>
      </p:sp>
      <p:sp>
        <p:nvSpPr>
          <p:cNvPr id="3" name="Текст 2"/>
          <p:cNvSpPr>
            <a:spLocks noGrp="1"/>
          </p:cNvSpPr>
          <p:nvPr>
            <p:ph type="body" idx="1"/>
          </p:nvPr>
        </p:nvSpPr>
        <p:spPr>
          <a:xfrm>
            <a:off x="839789" y="2670641"/>
            <a:ext cx="5157787"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3516283"/>
            <a:ext cx="5157787" cy="267337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2" y="2670641"/>
            <a:ext cx="5183188"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2" y="3494553"/>
            <a:ext cx="5183188" cy="269511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lvl1pPr>
              <a:defRPr/>
            </a:lvl1pPr>
          </a:lstStyle>
          <a:p>
            <a:pPr>
              <a:defRPr/>
            </a:pPr>
            <a:fld id="{95AE33AF-6849-4261-85E7-AFE71D97B273}" type="datetime1">
              <a:rPr lang="uk-UA"/>
              <a:pPr>
                <a:defRPr/>
              </a:pPr>
              <a:t>08.02.2022</a:t>
            </a:fld>
            <a:endParaRPr lang="uk-UA"/>
          </a:p>
        </p:txBody>
      </p:sp>
      <p:sp>
        <p:nvSpPr>
          <p:cNvPr id="8" name="Нижний колонтитул 7"/>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9" name="Номер слайда 8"/>
          <p:cNvSpPr>
            <a:spLocks noGrp="1"/>
          </p:cNvSpPr>
          <p:nvPr>
            <p:ph type="sldNum" sz="quarter" idx="12"/>
          </p:nvPr>
        </p:nvSpPr>
        <p:spPr/>
        <p:txBody>
          <a:bodyPr/>
          <a:lstStyle>
            <a:lvl1pPr>
              <a:defRPr/>
            </a:lvl1pPr>
          </a:lstStyle>
          <a:p>
            <a:pPr>
              <a:defRPr/>
            </a:pPr>
            <a:fld id="{801C85C8-C114-44F5-A3D1-48FEFCD7F68B}" type="slidenum">
              <a:rPr lang="uk-UA"/>
              <a:pPr>
                <a:defRPr/>
              </a:pPr>
              <a:t>‹#›</a:t>
            </a:fld>
            <a:endParaRPr lang="uk-UA"/>
          </a:p>
        </p:txBody>
      </p:sp>
    </p:spTree>
    <p:extLst>
      <p:ext uri="{BB962C8B-B14F-4D97-AF65-F5344CB8AC3E}">
        <p14:creationId xmlns:p14="http://schemas.microsoft.com/office/powerpoint/2010/main" val="3279236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778928"/>
            <a:ext cx="10515600" cy="518593"/>
          </a:xfrm>
          <a:prstGeom prst="rect">
            <a:avLst/>
          </a:prstGeom>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lvl1pPr>
              <a:defRPr/>
            </a:lvl1pPr>
          </a:lstStyle>
          <a:p>
            <a:pPr>
              <a:defRPr/>
            </a:pPr>
            <a:fld id="{BC1665B4-83EE-4C63-9457-C5F317F4D84F}" type="datetime1">
              <a:rPr lang="uk-UA"/>
              <a:pPr>
                <a:defRPr/>
              </a:pPr>
              <a:t>08.02.2022</a:t>
            </a:fld>
            <a:endParaRPr lang="uk-UA"/>
          </a:p>
        </p:txBody>
      </p:sp>
      <p:sp>
        <p:nvSpPr>
          <p:cNvPr id="4" name="Нижний колонтитул 3"/>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5" name="Номер слайда 4"/>
          <p:cNvSpPr>
            <a:spLocks noGrp="1"/>
          </p:cNvSpPr>
          <p:nvPr>
            <p:ph type="sldNum" sz="quarter" idx="12"/>
          </p:nvPr>
        </p:nvSpPr>
        <p:spPr/>
        <p:txBody>
          <a:bodyPr/>
          <a:lstStyle>
            <a:lvl1pPr>
              <a:defRPr/>
            </a:lvl1pPr>
          </a:lstStyle>
          <a:p>
            <a:pPr>
              <a:defRPr/>
            </a:pPr>
            <a:fld id="{701BAD7F-4F48-4092-B274-28E2EDE8C6B3}" type="slidenum">
              <a:rPr lang="uk-UA"/>
              <a:pPr>
                <a:defRPr/>
              </a:pPr>
              <a:t>‹#›</a:t>
            </a:fld>
            <a:endParaRPr lang="uk-UA"/>
          </a:p>
        </p:txBody>
      </p:sp>
    </p:spTree>
    <p:extLst>
      <p:ext uri="{BB962C8B-B14F-4D97-AF65-F5344CB8AC3E}">
        <p14:creationId xmlns:p14="http://schemas.microsoft.com/office/powerpoint/2010/main" val="2976672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fld id="{C09A4C9E-9C88-4091-856C-5E653DFD2C65}" type="datetime1">
              <a:rPr lang="uk-UA"/>
              <a:pPr>
                <a:defRPr/>
              </a:pPr>
              <a:t>08.02.2022</a:t>
            </a:fld>
            <a:endParaRPr lang="uk-UA"/>
          </a:p>
        </p:txBody>
      </p:sp>
      <p:sp>
        <p:nvSpPr>
          <p:cNvPr id="3" name="Нижний колонтитул 2"/>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4" name="Номер слайда 3"/>
          <p:cNvSpPr>
            <a:spLocks noGrp="1"/>
          </p:cNvSpPr>
          <p:nvPr>
            <p:ph type="sldNum" sz="quarter" idx="12"/>
          </p:nvPr>
        </p:nvSpPr>
        <p:spPr/>
        <p:txBody>
          <a:bodyPr/>
          <a:lstStyle>
            <a:lvl1pPr>
              <a:defRPr/>
            </a:lvl1pPr>
          </a:lstStyle>
          <a:p>
            <a:pPr>
              <a:defRPr/>
            </a:pPr>
            <a:fld id="{0A062F8D-105E-448A-96D6-8D5685867941}" type="slidenum">
              <a:rPr lang="uk-UA"/>
              <a:pPr>
                <a:defRPr/>
              </a:pPr>
              <a:t>‹#›</a:t>
            </a:fld>
            <a:endParaRPr lang="uk-UA"/>
          </a:p>
        </p:txBody>
      </p:sp>
    </p:spTree>
    <p:extLst>
      <p:ext uri="{BB962C8B-B14F-4D97-AF65-F5344CB8AC3E}">
        <p14:creationId xmlns:p14="http://schemas.microsoft.com/office/powerpoint/2010/main" val="16574163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1712422"/>
            <a:ext cx="3932237" cy="840278"/>
          </a:xfrm>
          <a:prstGeom prst="rect">
            <a:avLst/>
          </a:prstGeo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1712422"/>
            <a:ext cx="6172200" cy="414863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uk-UA" dirty="0"/>
          </a:p>
        </p:txBody>
      </p:sp>
      <p:sp>
        <p:nvSpPr>
          <p:cNvPr id="4" name="Текст 3"/>
          <p:cNvSpPr>
            <a:spLocks noGrp="1"/>
          </p:cNvSpPr>
          <p:nvPr>
            <p:ph type="body" sz="half" idx="2"/>
          </p:nvPr>
        </p:nvSpPr>
        <p:spPr>
          <a:xfrm>
            <a:off x="839788" y="2552700"/>
            <a:ext cx="3932237" cy="33162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pPr>
              <a:defRPr/>
            </a:pPr>
            <a:fld id="{C0B45C96-6AA6-4046-A628-A3C1B1B34833}" type="datetime1">
              <a:rPr lang="uk-UA"/>
              <a:pPr>
                <a:defRPr/>
              </a:pPr>
              <a:t>08.02.2022</a:t>
            </a:fld>
            <a:endParaRPr lang="uk-UA"/>
          </a:p>
        </p:txBody>
      </p:sp>
      <p:sp>
        <p:nvSpPr>
          <p:cNvPr id="6" name="Нижний колонтитул 5"/>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7" name="Номер слайда 6"/>
          <p:cNvSpPr>
            <a:spLocks noGrp="1"/>
          </p:cNvSpPr>
          <p:nvPr>
            <p:ph type="sldNum" sz="quarter" idx="12"/>
          </p:nvPr>
        </p:nvSpPr>
        <p:spPr/>
        <p:txBody>
          <a:bodyPr/>
          <a:lstStyle>
            <a:lvl1pPr>
              <a:defRPr/>
            </a:lvl1pPr>
          </a:lstStyle>
          <a:p>
            <a:pPr>
              <a:defRPr/>
            </a:pPr>
            <a:fld id="{521B1D3D-D416-4D4C-B6CF-08DBE7F89ACB}" type="slidenum">
              <a:rPr lang="uk-UA"/>
              <a:pPr>
                <a:defRPr/>
              </a:pPr>
              <a:t>‹#›</a:t>
            </a:fld>
            <a:endParaRPr lang="uk-UA"/>
          </a:p>
        </p:txBody>
      </p:sp>
    </p:spTree>
    <p:extLst>
      <p:ext uri="{BB962C8B-B14F-4D97-AF65-F5344CB8AC3E}">
        <p14:creationId xmlns:p14="http://schemas.microsoft.com/office/powerpoint/2010/main" val="3684037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2103365"/>
            <a:ext cx="3932237" cy="831027"/>
          </a:xfrm>
          <a:prstGeom prst="rect">
            <a:avLst/>
          </a:prstGeom>
        </p:spPr>
        <p:txBody>
          <a:bodyPr anchor="b"/>
          <a:lstStyle>
            <a:lvl1pPr>
              <a:defRPr sz="3200"/>
            </a:lvl1pPr>
          </a:lstStyle>
          <a:p>
            <a:r>
              <a:rPr lang="ru-RU" dirty="0" smtClean="0"/>
              <a:t>Образец заголовка</a:t>
            </a:r>
            <a:endParaRPr lang="uk-UA" dirty="0"/>
          </a:p>
        </p:txBody>
      </p:sp>
      <p:sp>
        <p:nvSpPr>
          <p:cNvPr id="3" name="Рисунок 2"/>
          <p:cNvSpPr>
            <a:spLocks noGrp="1"/>
          </p:cNvSpPr>
          <p:nvPr>
            <p:ph type="pic" idx="1"/>
          </p:nvPr>
        </p:nvSpPr>
        <p:spPr>
          <a:xfrm>
            <a:off x="5183188" y="2103364"/>
            <a:ext cx="6172200" cy="3757685"/>
          </a:xfrm>
        </p:spPr>
        <p:txBody>
          <a:bodyPr rtlCol="0">
            <a:normAutofit/>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pPr lvl="0"/>
            <a:endParaRPr lang="uk-UA" noProof="0" dirty="0"/>
          </a:p>
        </p:txBody>
      </p:sp>
      <p:sp>
        <p:nvSpPr>
          <p:cNvPr id="4" name="Текст 3"/>
          <p:cNvSpPr>
            <a:spLocks noGrp="1"/>
          </p:cNvSpPr>
          <p:nvPr>
            <p:ph type="body" sz="half" idx="2"/>
          </p:nvPr>
        </p:nvSpPr>
        <p:spPr>
          <a:xfrm>
            <a:off x="839788" y="2934392"/>
            <a:ext cx="3932237" cy="2934595"/>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pPr>
              <a:defRPr/>
            </a:pPr>
            <a:fld id="{BC1F070C-0AC6-461D-9926-ACB694FA16A7}" type="datetime1">
              <a:rPr lang="uk-UA"/>
              <a:pPr>
                <a:defRPr/>
              </a:pPr>
              <a:t>08.02.2022</a:t>
            </a:fld>
            <a:endParaRPr lang="uk-UA"/>
          </a:p>
        </p:txBody>
      </p:sp>
      <p:sp>
        <p:nvSpPr>
          <p:cNvPr id="6" name="Нижний колонтитул 5"/>
          <p:cNvSpPr>
            <a:spLocks noGrp="1"/>
          </p:cNvSpPr>
          <p:nvPr>
            <p:ph type="ftr" sz="quarter" idx="11"/>
          </p:nvPr>
        </p:nvSpPr>
        <p:spPr/>
        <p:txBody>
          <a:bodyPr/>
          <a:lstStyle>
            <a:lvl1pPr>
              <a:defRPr/>
            </a:lvl1pPr>
          </a:lstStyle>
          <a:p>
            <a:pPr>
              <a:defRPr/>
            </a:pPr>
            <a:r>
              <a:rPr lang="en-US"/>
              <a:t>SUSTAINABLE DESTINATION MANAGEMENT</a:t>
            </a:r>
            <a:endParaRPr lang="uk-UA"/>
          </a:p>
        </p:txBody>
      </p:sp>
      <p:sp>
        <p:nvSpPr>
          <p:cNvPr id="7" name="Номер слайда 6"/>
          <p:cNvSpPr>
            <a:spLocks noGrp="1"/>
          </p:cNvSpPr>
          <p:nvPr>
            <p:ph type="sldNum" sz="quarter" idx="12"/>
          </p:nvPr>
        </p:nvSpPr>
        <p:spPr/>
        <p:txBody>
          <a:bodyPr/>
          <a:lstStyle>
            <a:lvl1pPr>
              <a:defRPr/>
            </a:lvl1pPr>
          </a:lstStyle>
          <a:p>
            <a:pPr>
              <a:defRPr/>
            </a:pPr>
            <a:fld id="{1B923A0B-DC2F-435C-A0E4-71FD26DD6BB6}" type="slidenum">
              <a:rPr lang="uk-UA"/>
              <a:pPr>
                <a:defRPr/>
              </a:pPr>
              <a:t>‹#›</a:t>
            </a:fld>
            <a:endParaRPr lang="uk-UA"/>
          </a:p>
        </p:txBody>
      </p:sp>
    </p:spTree>
    <p:extLst>
      <p:ext uri="{BB962C8B-B14F-4D97-AF65-F5344CB8AC3E}">
        <p14:creationId xmlns:p14="http://schemas.microsoft.com/office/powerpoint/2010/main" val="3852869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18" Type="http://schemas.openxmlformats.org/officeDocument/2006/relationships/image" Target="../media/image7.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17" Type="http://schemas.openxmlformats.org/officeDocument/2006/relationships/image" Target="../media/image6.png"/><Relationship Id="rId2" Type="http://schemas.openxmlformats.org/officeDocument/2006/relationships/slideLayout" Target="../slideLayouts/slideLayout2.xml"/><Relationship Id="rId16"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jpe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Текст 2"/>
          <p:cNvSpPr>
            <a:spLocks noGrp="1"/>
          </p:cNvSpPr>
          <p:nvPr>
            <p:ph type="body" idx="1"/>
          </p:nvPr>
        </p:nvSpPr>
        <p:spPr bwMode="auto">
          <a:xfrm>
            <a:off x="838200" y="18002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uk-UA" altLang="ru-RU" smtClean="0"/>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572D7D92-2E5E-4072-B229-407AA05A653E}" type="datetime1">
              <a:rPr lang="uk-UA"/>
              <a:pPr>
                <a:defRPr/>
              </a:pPr>
              <a:t>08.02.2022</a:t>
            </a:fld>
            <a:endParaRPr lang="uk-UA" dirty="0"/>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r>
              <a:rPr lang="en-US"/>
              <a:t>SUSTAINABLE DESTINATION MANAGEMENT</a:t>
            </a:r>
            <a:endParaRPr lang="uk-UA" dirty="0"/>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a:defRPr/>
            </a:pPr>
            <a:endParaRPr lang="uk-UA"/>
          </a:p>
        </p:txBody>
      </p:sp>
      <p:pic>
        <p:nvPicPr>
          <p:cNvPr id="14" name="Рисунок 13"/>
          <p:cNvPicPr>
            <a:picLocks noChangeAspect="1"/>
          </p:cNvPicPr>
          <p:nvPr userDrawn="1"/>
        </p:nvPicPr>
        <p:blipFill>
          <a:blip r:embed="rId13">
            <a:extLst/>
          </a:blip>
          <a:stretch>
            <a:fillRect/>
          </a:stretch>
        </p:blipFill>
        <p:spPr>
          <a:xfrm>
            <a:off x="761437" y="118650"/>
            <a:ext cx="1720800" cy="1642185"/>
          </a:xfrm>
          <a:prstGeom prst="rect">
            <a:avLst/>
          </a:prstGeom>
          <a:blipFill dpi="0" rotWithShape="1">
            <a:blip r:embed="rId14">
              <a:alphaModFix amt="0"/>
              <a:extLst>
                <a:ext uri="{28A0092B-C50C-407E-A947-70E740481C1C}">
                  <a14:useLocalDpi xmlns:a14="http://schemas.microsoft.com/office/drawing/2010/main" val="0"/>
                </a:ext>
              </a:extLst>
            </a:blip>
            <a:srcRect/>
            <a:tile tx="0" ty="0" sx="100000" sy="100000" flip="y" algn="tl"/>
          </a:blipFill>
        </p:spPr>
      </p:pic>
      <p:pic>
        <p:nvPicPr>
          <p:cNvPr id="1031" name="Рисунок 14"/>
          <p:cNvPicPr>
            <a:picLocks noChangeAspect="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5235575" y="79375"/>
            <a:ext cx="1720850" cy="1720850"/>
          </a:xfrm>
          <a:prstGeom prst="rect">
            <a:avLst/>
          </a:prstGeom>
          <a:blipFill dpi="0" rotWithShape="1">
            <a:blip r:embed="rId16">
              <a:alphaModFix amt="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32" name="Рисунок 15"/>
          <p:cNvPicPr>
            <a:picLocks noChangeAspect="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9632950" y="260350"/>
            <a:ext cx="1720850" cy="1366838"/>
          </a:xfrm>
          <a:prstGeom prst="rect">
            <a:avLst/>
          </a:prstGeom>
          <a:blipFill dpi="0" rotWithShape="1">
            <a:blip r:embed="rId18">
              <a:alphaModFix amt="0"/>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Lst>
  <p:timing>
    <p:tnLst>
      <p:par>
        <p:cTn id="1" dur="indefinite" restart="never" nodeType="tmRoot"/>
      </p:par>
    </p:tnLst>
  </p:timing>
  <p:hf sldNum="0" hdr="0" dt="0"/>
  <p:txStyles>
    <p:titleStyle>
      <a:lvl1pPr algn="l" defTabSz="912813"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400">
          <a:solidFill>
            <a:schemeClr val="tx1"/>
          </a:solidFill>
          <a:latin typeface="Georgia" panose="02040502050405020303" pitchFamily="18" charset="0"/>
        </a:defRPr>
      </a:lvl2pPr>
      <a:lvl3pPr algn="l" defTabSz="912813" rtl="0" eaLnBrk="0" fontAlgn="base" hangingPunct="0">
        <a:lnSpc>
          <a:spcPct val="90000"/>
        </a:lnSpc>
        <a:spcBef>
          <a:spcPct val="0"/>
        </a:spcBef>
        <a:spcAft>
          <a:spcPct val="0"/>
        </a:spcAft>
        <a:defRPr sz="4400">
          <a:solidFill>
            <a:schemeClr val="tx1"/>
          </a:solidFill>
          <a:latin typeface="Georgia" panose="02040502050405020303" pitchFamily="18" charset="0"/>
        </a:defRPr>
      </a:lvl3pPr>
      <a:lvl4pPr algn="l" defTabSz="912813" rtl="0" eaLnBrk="0" fontAlgn="base" hangingPunct="0">
        <a:lnSpc>
          <a:spcPct val="90000"/>
        </a:lnSpc>
        <a:spcBef>
          <a:spcPct val="0"/>
        </a:spcBef>
        <a:spcAft>
          <a:spcPct val="0"/>
        </a:spcAft>
        <a:defRPr sz="4400">
          <a:solidFill>
            <a:schemeClr val="tx1"/>
          </a:solidFill>
          <a:latin typeface="Georgia" panose="02040502050405020303" pitchFamily="18" charset="0"/>
        </a:defRPr>
      </a:lvl4pPr>
      <a:lvl5pPr algn="l" defTabSz="912813" rtl="0" eaLnBrk="0" fontAlgn="base" hangingPunct="0">
        <a:lnSpc>
          <a:spcPct val="90000"/>
        </a:lnSpc>
        <a:spcBef>
          <a:spcPct val="0"/>
        </a:spcBef>
        <a:spcAft>
          <a:spcPct val="0"/>
        </a:spcAft>
        <a:defRPr sz="4400">
          <a:solidFill>
            <a:schemeClr val="tx1"/>
          </a:solidFill>
          <a:latin typeface="Georgia" panose="02040502050405020303" pitchFamily="18" charset="0"/>
        </a:defRPr>
      </a:lvl5pPr>
      <a:lvl6pPr marL="457200" algn="l" defTabSz="912813" rtl="0" fontAlgn="base">
        <a:lnSpc>
          <a:spcPct val="90000"/>
        </a:lnSpc>
        <a:spcBef>
          <a:spcPct val="0"/>
        </a:spcBef>
        <a:spcAft>
          <a:spcPct val="0"/>
        </a:spcAft>
        <a:defRPr sz="4400">
          <a:solidFill>
            <a:schemeClr val="tx1"/>
          </a:solidFill>
          <a:latin typeface="Georgia" panose="02040502050405020303" pitchFamily="18" charset="0"/>
        </a:defRPr>
      </a:lvl6pPr>
      <a:lvl7pPr marL="914400" algn="l" defTabSz="912813" rtl="0" fontAlgn="base">
        <a:lnSpc>
          <a:spcPct val="90000"/>
        </a:lnSpc>
        <a:spcBef>
          <a:spcPct val="0"/>
        </a:spcBef>
        <a:spcAft>
          <a:spcPct val="0"/>
        </a:spcAft>
        <a:defRPr sz="4400">
          <a:solidFill>
            <a:schemeClr val="tx1"/>
          </a:solidFill>
          <a:latin typeface="Georgia" panose="02040502050405020303" pitchFamily="18" charset="0"/>
        </a:defRPr>
      </a:lvl7pPr>
      <a:lvl8pPr marL="1371600" algn="l" defTabSz="912813" rtl="0" fontAlgn="base">
        <a:lnSpc>
          <a:spcPct val="90000"/>
        </a:lnSpc>
        <a:spcBef>
          <a:spcPct val="0"/>
        </a:spcBef>
        <a:spcAft>
          <a:spcPct val="0"/>
        </a:spcAft>
        <a:defRPr sz="4400">
          <a:solidFill>
            <a:schemeClr val="tx1"/>
          </a:solidFill>
          <a:latin typeface="Georgia" panose="02040502050405020303" pitchFamily="18" charset="0"/>
        </a:defRPr>
      </a:lvl8pPr>
      <a:lvl9pPr marL="1828800" algn="l" defTabSz="912813" rtl="0" fontAlgn="base">
        <a:lnSpc>
          <a:spcPct val="90000"/>
        </a:lnSpc>
        <a:spcBef>
          <a:spcPct val="0"/>
        </a:spcBef>
        <a:spcAft>
          <a:spcPct val="0"/>
        </a:spcAft>
        <a:defRPr sz="4400">
          <a:solidFill>
            <a:schemeClr val="tx1"/>
          </a:solidFill>
          <a:latin typeface="Georgia" panose="02040502050405020303" pitchFamily="18" charset="0"/>
        </a:defRPr>
      </a:lvl9pPr>
    </p:titleStyle>
    <p:bodyStyle>
      <a:lvl1pPr marL="227013" indent="-227013" algn="l" defTabSz="912813"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213" indent="-227013" algn="l" defTabSz="912813"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413" indent="-227013" algn="l" defTabSz="912813"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613" indent="-227013" algn="l" defTabSz="912813"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5813" indent="-227013" algn="l" defTabSz="912813"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Заголовок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endParaRPr lang="uk-UA" altLang="ru-RU" smtClean="0"/>
          </a:p>
        </p:txBody>
      </p:sp>
      <p:sp>
        <p:nvSpPr>
          <p:cNvPr id="2051" name="Текст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endParaRPr lang="uk-UA" altLang="ru-RU" smtClean="0"/>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54155360-EB25-4697-8D70-1219CD4B4A10}" type="datetime1">
              <a:rPr lang="uk-UA"/>
              <a:pPr>
                <a:defRPr/>
              </a:pPr>
              <a:t>08.02.2022</a:t>
            </a:fld>
            <a:endParaRPr lang="uk-UA"/>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r>
              <a:rPr lang="en-US"/>
              <a:t>SUSTAINABLE DESTINATION MANAGEMENT</a:t>
            </a:r>
            <a:endParaRPr lang="uk-UA"/>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a:defRPr/>
            </a:pPr>
            <a:fld id="{1C3C9099-8455-40B4-BBD1-6E9B59566466}" type="slidenum">
              <a:rPr lang="uk-UA"/>
              <a:pPr>
                <a:defRPr/>
              </a:pPr>
              <a:t>‹#›</a:t>
            </a:fld>
            <a:endParaRPr lang="uk-UA"/>
          </a:p>
        </p:txBody>
      </p:sp>
    </p:spTree>
  </p:cSld>
  <p:clrMap bg1="lt1" tx1="dk1" bg2="lt2" tx2="dk2" accent1="accent1" accent2="accent2" accent3="accent3" accent4="accent4" accent5="accent5" accent6="accent6" hlink="hlink" folHlink="folHlink"/>
  <p:sldLayoutIdLst>
    <p:sldLayoutId id="2147484085" r:id="rId1"/>
    <p:sldLayoutId id="2147484086" r:id="rId2"/>
    <p:sldLayoutId id="2147484087" r:id="rId3"/>
    <p:sldLayoutId id="2147484088" r:id="rId4"/>
    <p:sldLayoutId id="2147484089" r:id="rId5"/>
    <p:sldLayoutId id="2147484090" r:id="rId6"/>
    <p:sldLayoutId id="2147484091" r:id="rId7"/>
    <p:sldLayoutId id="2147484092" r:id="rId8"/>
    <p:sldLayoutId id="2147484093" r:id="rId9"/>
    <p:sldLayoutId id="2147484094" r:id="rId10"/>
    <p:sldLayoutId id="2147484095" r:id="rId11"/>
  </p:sldLayoutIdLst>
  <p:timing>
    <p:tnLst>
      <p:par>
        <p:cTn id="1" dur="indefinite" restart="never" nodeType="tmRoot"/>
      </p:par>
    </p:tnLst>
  </p:timing>
  <p:hf sldNum="0" hdr="0" dt="0"/>
  <p:txStyles>
    <p:titleStyle>
      <a:lvl1pPr algn="l" defTabSz="912813"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defTabSz="912813"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defTabSz="912813"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defTabSz="912813"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defTabSz="912813"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defTabSz="912813"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defTabSz="912813"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defTabSz="912813"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defTabSz="912813"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7013" indent="-227013" algn="l" defTabSz="912813"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213" indent="-227013" algn="l" defTabSz="912813"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413" indent="-227013" algn="l" defTabSz="912813"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613" indent="-227013" algn="l" defTabSz="912813"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5813" indent="-227013" algn="l" defTabSz="912813"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hyperlink" Target="http://www.ask-force.org/web/Sustainability/Brundtland-Our-Common-Future-1987-2008.pdf" TargetMode="External"/><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hyperlink" Target="https://www.unwto.org/covid-19-oneplanet-responsible-recovery-initiatives/circular-economy-in-travel-and-tourism-a-conceptual-framework-for-a-sustainable-resilient-and-future-proof-industry-transition" TargetMode="External"/><Relationship Id="rId2" Type="http://schemas.openxmlformats.org/officeDocument/2006/relationships/image" Target="../media/image19.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hyperlink" Target="https://circulareconomy.europa.eu/platform/sites/default/files/cirtoinno-handbook_eng-rev.-4.pdf" TargetMode="External"/><Relationship Id="rId2" Type="http://schemas.openxmlformats.org/officeDocument/2006/relationships/image" Target="../media/image22.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hyperlink" Target="https://hospitalityinsights.ehl.edu/circular-economy-tourism-sector" TargetMode="External"/><Relationship Id="rId2" Type="http://schemas.openxmlformats.org/officeDocument/2006/relationships/image" Target="../media/image23.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s://www.oneplanetnetwork.org/knowledge-centre/resources/circular-economy-travel-and-tourism-white-paper" TargetMode="External"/><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https://circulareconomy.europa.eu/platform/en/knowledge/circular-economy-update-report-2019" TargetMode="External"/><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2249488"/>
            <a:ext cx="10515600" cy="2636837"/>
          </a:xfrm>
        </p:spPr>
        <p:txBody>
          <a:bodyPr/>
          <a:lstStyle/>
          <a:p>
            <a:pPr algn="ctr" defTabSz="914354" eaLnBrk="1" fontAlgn="auto" hangingPunct="1">
              <a:spcAft>
                <a:spcPts val="0"/>
              </a:spcAft>
              <a:defRPr/>
            </a:pPr>
            <a:r>
              <a:rPr lang="en-US" cap="all" dirty="0">
                <a:solidFill>
                  <a:srgbClr val="A71E3B"/>
                </a:solidFill>
              </a:rPr>
              <a:t>Sustainable Destination Management</a:t>
            </a:r>
            <a:endParaRPr lang="uk-UA" cap="all" dirty="0"/>
          </a:p>
        </p:txBody>
      </p:sp>
      <p:sp>
        <p:nvSpPr>
          <p:cNvPr id="3" name="Текст 2"/>
          <p:cNvSpPr>
            <a:spLocks noGrp="1"/>
          </p:cNvSpPr>
          <p:nvPr>
            <p:ph type="body" idx="1"/>
          </p:nvPr>
        </p:nvSpPr>
        <p:spPr>
          <a:xfrm>
            <a:off x="831850" y="4984750"/>
            <a:ext cx="10515600" cy="1104900"/>
          </a:xfrm>
        </p:spPr>
        <p:txBody>
          <a:bodyPr rtlCol="0">
            <a:normAutofit/>
          </a:bodyPr>
          <a:lstStyle/>
          <a:p>
            <a:pPr algn="ctr" defTabSz="914354" eaLnBrk="1" fontAlgn="auto" hangingPunct="1">
              <a:spcAft>
                <a:spcPts val="0"/>
              </a:spcAft>
              <a:defRPr/>
            </a:pPr>
            <a:r>
              <a:rPr lang="en-US" b="1" cap="all" dirty="0" smtClean="0">
                <a:solidFill>
                  <a:srgbClr val="A71E3B"/>
                </a:solidFill>
              </a:rPr>
              <a:t>Part </a:t>
            </a:r>
            <a:r>
              <a:rPr lang="en-US" b="1" cap="all" dirty="0">
                <a:solidFill>
                  <a:srgbClr val="A71E3B"/>
                </a:solidFill>
                <a:sym typeface="Symbol" panose="05050102010706020507" pitchFamily="18" charset="2"/>
              </a:rPr>
              <a:t></a:t>
            </a:r>
          </a:p>
          <a:p>
            <a:pPr algn="ctr" defTabSz="914354" eaLnBrk="1" fontAlgn="auto" hangingPunct="1">
              <a:spcAft>
                <a:spcPts val="0"/>
              </a:spcAft>
              <a:defRPr/>
            </a:pPr>
            <a:r>
              <a:rPr lang="en-US" cap="all" dirty="0">
                <a:solidFill>
                  <a:srgbClr val="A71E3B"/>
                </a:solidFill>
              </a:rPr>
              <a:t>Management of wine tourism in circular economy system</a:t>
            </a:r>
          </a:p>
        </p:txBody>
      </p:sp>
      <p:pic>
        <p:nvPicPr>
          <p:cNvPr id="15364" name="Рисунок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78163" y="1574800"/>
            <a:ext cx="66452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Текст 3"/>
          <p:cNvSpPr>
            <a:spLocks noGrp="1"/>
          </p:cNvSpPr>
          <p:nvPr>
            <p:ph type="body" sz="half" idx="2"/>
          </p:nvPr>
        </p:nvSpPr>
        <p:spPr>
          <a:xfrm>
            <a:off x="4055978" y="2626659"/>
            <a:ext cx="7332241" cy="3729691"/>
          </a:xfrm>
        </p:spPr>
        <p:txBody>
          <a:bodyPr anchor="ctr"/>
          <a:lstStyle/>
          <a:p>
            <a:pPr marL="358775" indent="-358775" algn="just">
              <a:lnSpc>
                <a:spcPct val="100000"/>
              </a:lnSpc>
              <a:spcBef>
                <a:spcPts val="600"/>
              </a:spcBef>
              <a:spcAft>
                <a:spcPts val="600"/>
              </a:spcAft>
            </a:pPr>
            <a:r>
              <a:rPr lang="en-US" b="1" kern="1000" dirty="0" smtClean="0">
                <a:solidFill>
                  <a:srgbClr val="293A96"/>
                </a:solidFill>
                <a:ea typeface="Georgia" panose="02040502050405020303" pitchFamily="18" charset="0"/>
                <a:cs typeface="Georgia" panose="02040502050405020303" pitchFamily="18" charset="0"/>
              </a:rPr>
              <a:t>Assessment </a:t>
            </a:r>
            <a:r>
              <a:rPr lang="en-US" b="1" kern="1000" dirty="0">
                <a:solidFill>
                  <a:srgbClr val="293A96"/>
                </a:solidFill>
                <a:ea typeface="Georgia" panose="02040502050405020303" pitchFamily="18" charset="0"/>
                <a:cs typeface="Georgia" panose="02040502050405020303" pitchFamily="18" charset="0"/>
              </a:rPr>
              <a:t>of economic efficiency of management </a:t>
            </a:r>
            <a:r>
              <a:rPr lang="en-US" kern="1000" dirty="0">
                <a:ea typeface="Georgia" panose="02040502050405020303" pitchFamily="18" charset="0"/>
                <a:cs typeface="Georgia" panose="02040502050405020303" pitchFamily="18" charset="0"/>
              </a:rPr>
              <a:t>of wine and tourism industries is carried out using the following indicators: </a:t>
            </a:r>
            <a:endParaRPr lang="en-US" kern="1000" dirty="0">
              <a:ea typeface="Calibri" panose="020F0502020204030204" pitchFamily="34" charset="0"/>
            </a:endParaRPr>
          </a:p>
          <a:p>
            <a:pPr marL="358775" lvl="0" indent="-358775" algn="just">
              <a:lnSpc>
                <a:spcPct val="100000"/>
              </a:lnSpc>
              <a:spcBef>
                <a:spcPts val="600"/>
              </a:spcBef>
              <a:spcAft>
                <a:spcPts val="600"/>
              </a:spcAft>
              <a:buFont typeface="Arial" panose="020B0604020202020204" pitchFamily="34" charset="0"/>
              <a:buChar char="•"/>
            </a:pPr>
            <a:r>
              <a:rPr lang="en-US" kern="1000" dirty="0"/>
              <a:t>profitability and economic efficiency of the wine and tourism industries;</a:t>
            </a:r>
            <a:endParaRPr lang="ru-RU" kern="1000" dirty="0"/>
          </a:p>
          <a:p>
            <a:pPr marL="358775" indent="-358775" algn="just">
              <a:lnSpc>
                <a:spcPct val="100000"/>
              </a:lnSpc>
              <a:spcBef>
                <a:spcPts val="600"/>
              </a:spcBef>
              <a:spcAft>
                <a:spcPts val="600"/>
              </a:spcAft>
              <a:buFont typeface="Arial" panose="020B0604020202020204" pitchFamily="34" charset="0"/>
              <a:buChar char="•"/>
            </a:pPr>
            <a:r>
              <a:rPr lang="en-US" kern="1000" dirty="0"/>
              <a:t>cultural, social and economic sustainability in wine tourism (tourist safety, inclusive sustainability of the tourism sector, grape processing and wine production, processing and aging of wine materials to give them a distinctive taste, bouquet, aroma, stability</a:t>
            </a:r>
            <a:r>
              <a:rPr lang="en-US" kern="1000" dirty="0" smtClean="0"/>
              <a:t>)</a:t>
            </a:r>
            <a:r>
              <a:rPr lang="en-US" kern="1000" dirty="0" smtClean="0">
                <a:ea typeface="Georgia" panose="02040502050405020303" pitchFamily="18" charset="0"/>
                <a:cs typeface="Georgia" panose="02040502050405020303" pitchFamily="18" charset="0"/>
              </a:rPr>
              <a:t>. </a:t>
            </a:r>
            <a:endParaRPr lang="en-US" kern="1000" dirty="0">
              <a:ea typeface="Arial" panose="020B0604020202020204" pitchFamily="34" charset="0"/>
              <a:cs typeface="Arial" panose="020B0604020202020204" pitchFamily="34" charset="0"/>
            </a:endParaRPr>
          </a:p>
          <a:p>
            <a:pPr marL="358775" indent="-358775" algn="just">
              <a:lnSpc>
                <a:spcPct val="100000"/>
              </a:lnSpc>
              <a:spcBef>
                <a:spcPts val="600"/>
              </a:spcBef>
              <a:spcAft>
                <a:spcPts val="600"/>
              </a:spcAft>
            </a:pPr>
            <a:r>
              <a:rPr lang="en-US" kern="1000" dirty="0">
                <a:ea typeface="Georgia" panose="02040502050405020303" pitchFamily="18" charset="0"/>
                <a:cs typeface="Georgia" panose="02040502050405020303" pitchFamily="18" charset="0"/>
              </a:rPr>
              <a:t>Improving these performance indicators can be done through the following tasks:</a:t>
            </a:r>
            <a:endParaRPr lang="en-US" kern="1000" dirty="0">
              <a:ea typeface="Calibri" panose="020F0502020204030204" pitchFamily="34" charset="0"/>
            </a:endParaRPr>
          </a:p>
          <a:p>
            <a:pPr marL="358775" lvl="0" indent="-358775" algn="just">
              <a:lnSpc>
                <a:spcPct val="100000"/>
              </a:lnSpc>
              <a:spcBef>
                <a:spcPts val="600"/>
              </a:spcBef>
              <a:spcAft>
                <a:spcPts val="600"/>
              </a:spcAft>
              <a:buFont typeface="Arial" panose="020B0604020202020204" pitchFamily="34" charset="0"/>
              <a:buChar char="•"/>
            </a:pPr>
            <a:r>
              <a:rPr lang="en-US" kern="1000" dirty="0">
                <a:ea typeface="Georgia" panose="02040502050405020303" pitchFamily="18" charset="0"/>
                <a:cs typeface="Georgia" panose="02040502050405020303" pitchFamily="18" charset="0"/>
              </a:rPr>
              <a:t>study wine tourism demand and market; </a:t>
            </a:r>
            <a:endParaRPr lang="en-US" kern="1000" dirty="0">
              <a:ea typeface="Arial" panose="020B0604020202020204" pitchFamily="34" charset="0"/>
              <a:cs typeface="Arial" panose="020B0604020202020204" pitchFamily="34" charset="0"/>
            </a:endParaRPr>
          </a:p>
          <a:p>
            <a:pPr marL="358775" lvl="0" indent="-358775" algn="just">
              <a:lnSpc>
                <a:spcPct val="100000"/>
              </a:lnSpc>
              <a:spcBef>
                <a:spcPts val="600"/>
              </a:spcBef>
              <a:spcAft>
                <a:spcPts val="600"/>
              </a:spcAft>
              <a:buFont typeface="Arial" panose="020B0604020202020204" pitchFamily="34" charset="0"/>
              <a:buChar char="•"/>
            </a:pPr>
            <a:r>
              <a:rPr lang="en-US" kern="1000" dirty="0">
                <a:ea typeface="Georgia" panose="02040502050405020303" pitchFamily="18" charset="0"/>
                <a:cs typeface="Georgia" panose="02040502050405020303" pitchFamily="18" charset="0"/>
              </a:rPr>
              <a:t>advertise opportunities for wine tourism;</a:t>
            </a:r>
            <a:endParaRPr lang="en-US" kern="1000" dirty="0">
              <a:effectLst/>
              <a:ea typeface="Arial" panose="020B0604020202020204" pitchFamily="34" charset="0"/>
              <a:cs typeface="Arial" panose="020B0604020202020204" pitchFamily="34" charset="0"/>
            </a:endParaRPr>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a:p>
        </p:txBody>
      </p:sp>
      <p:pic>
        <p:nvPicPr>
          <p:cNvPr id="21508" name="Рисунок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75765" y="3021107"/>
            <a:ext cx="2980213" cy="256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Google Shape;171;p26"/>
          <p:cNvSpPr txBox="1">
            <a:spLocks/>
          </p:cNvSpPr>
          <p:nvPr/>
        </p:nvSpPr>
        <p:spPr>
          <a:xfrm>
            <a:off x="1075765" y="1633812"/>
            <a:ext cx="10312453" cy="831733"/>
          </a:xfrm>
          <a:prstGeom prst="rect">
            <a:avLst/>
          </a:prstGeom>
          <a:solidFill>
            <a:srgbClr val="A71E3B"/>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342900" indent="-342900" algn="ctr" defTabSz="914354" eaLnBrk="1" hangingPunct="1">
              <a:lnSpc>
                <a:spcPct val="100000"/>
              </a:lnSpc>
              <a:spcBef>
                <a:spcPts val="0"/>
              </a:spcBef>
              <a:tabLst>
                <a:tab pos="457200" algn="l"/>
              </a:tabLst>
            </a:pPr>
            <a:r>
              <a:rPr lang="en-US" sz="2000" b="1" dirty="0">
                <a:solidFill>
                  <a:schemeClr val="bg1"/>
                </a:solidFill>
                <a:latin typeface="Georgia" panose="02040502050405020303" pitchFamily="18" charset="0"/>
              </a:rPr>
              <a:t>Components of organizational and economic mechanisms of wine tourism </a:t>
            </a:r>
            <a:r>
              <a:rPr lang="en-US" sz="2000" b="1" dirty="0" smtClean="0">
                <a:solidFill>
                  <a:schemeClr val="bg1"/>
                </a:solidFill>
                <a:latin typeface="Georgia" panose="02040502050405020303" pitchFamily="18" charset="0"/>
              </a:rPr>
              <a:t>management </a:t>
            </a:r>
            <a:r>
              <a:rPr lang="ru-RU" sz="2000" b="1" dirty="0">
                <a:solidFill>
                  <a:schemeClr val="bg1"/>
                </a:solidFill>
                <a:latin typeface="Georgia" panose="02040502050405020303" pitchFamily="18" charset="0"/>
              </a:rPr>
              <a:t>(</a:t>
            </a:r>
            <a:r>
              <a:rPr lang="en-US" sz="2000" b="1" dirty="0">
                <a:solidFill>
                  <a:schemeClr val="bg1"/>
                </a:solidFill>
                <a:latin typeface="Georgia" panose="02040502050405020303" pitchFamily="18" charset="0"/>
              </a:rPr>
              <a:t>cont’d</a:t>
            </a:r>
            <a:r>
              <a:rPr lang="en-US" sz="2000" b="1" dirty="0" smtClean="0">
                <a:solidFill>
                  <a:schemeClr val="bg1"/>
                </a:solidFill>
                <a:latin typeface="Georgia" panose="02040502050405020303" pitchFamily="18" charset="0"/>
              </a:rPr>
              <a:t>)</a:t>
            </a:r>
            <a:endParaRPr lang="uk-UA" sz="2000" b="1" dirty="0">
              <a:solidFill>
                <a:schemeClr val="bg1"/>
              </a:solidFill>
              <a:latin typeface="Georgia" panose="02040502050405020303"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506">
                                            <p:txEl>
                                              <p:pRg st="0" end="0"/>
                                            </p:txEl>
                                          </p:spTgt>
                                        </p:tgtEl>
                                        <p:attrNameLst>
                                          <p:attrName>style.visibility</p:attrName>
                                        </p:attrNameLst>
                                      </p:cBhvr>
                                      <p:to>
                                        <p:strVal val="visible"/>
                                      </p:to>
                                    </p:set>
                                    <p:animEffect transition="in" filter="wipe(left)">
                                      <p:cBhvr>
                                        <p:cTn id="7" dur="500"/>
                                        <p:tgtEl>
                                          <p:spTgt spid="2150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506">
                                            <p:txEl>
                                              <p:pRg st="1" end="1"/>
                                            </p:txEl>
                                          </p:spTgt>
                                        </p:tgtEl>
                                        <p:attrNameLst>
                                          <p:attrName>style.visibility</p:attrName>
                                        </p:attrNameLst>
                                      </p:cBhvr>
                                      <p:to>
                                        <p:strVal val="visible"/>
                                      </p:to>
                                    </p:set>
                                    <p:animEffect transition="in" filter="wipe(left)">
                                      <p:cBhvr>
                                        <p:cTn id="12" dur="500"/>
                                        <p:tgtEl>
                                          <p:spTgt spid="2150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506">
                                            <p:txEl>
                                              <p:pRg st="2" end="2"/>
                                            </p:txEl>
                                          </p:spTgt>
                                        </p:tgtEl>
                                        <p:attrNameLst>
                                          <p:attrName>style.visibility</p:attrName>
                                        </p:attrNameLst>
                                      </p:cBhvr>
                                      <p:to>
                                        <p:strVal val="visible"/>
                                      </p:to>
                                    </p:set>
                                    <p:animEffect transition="in" filter="wipe(left)">
                                      <p:cBhvr>
                                        <p:cTn id="17" dur="500"/>
                                        <p:tgtEl>
                                          <p:spTgt spid="2150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506">
                                            <p:txEl>
                                              <p:pRg st="3" end="3"/>
                                            </p:txEl>
                                          </p:spTgt>
                                        </p:tgtEl>
                                        <p:attrNameLst>
                                          <p:attrName>style.visibility</p:attrName>
                                        </p:attrNameLst>
                                      </p:cBhvr>
                                      <p:to>
                                        <p:strVal val="visible"/>
                                      </p:to>
                                    </p:set>
                                    <p:animEffect transition="in" filter="wipe(left)">
                                      <p:cBhvr>
                                        <p:cTn id="22" dur="500"/>
                                        <p:tgtEl>
                                          <p:spTgt spid="2150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1506">
                                            <p:txEl>
                                              <p:pRg st="4" end="4"/>
                                            </p:txEl>
                                          </p:spTgt>
                                        </p:tgtEl>
                                        <p:attrNameLst>
                                          <p:attrName>style.visibility</p:attrName>
                                        </p:attrNameLst>
                                      </p:cBhvr>
                                      <p:to>
                                        <p:strVal val="visible"/>
                                      </p:to>
                                    </p:set>
                                    <p:animEffect transition="in" filter="wipe(left)">
                                      <p:cBhvr>
                                        <p:cTn id="27" dur="500"/>
                                        <p:tgtEl>
                                          <p:spTgt spid="2150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1506">
                                            <p:txEl>
                                              <p:pRg st="5" end="5"/>
                                            </p:txEl>
                                          </p:spTgt>
                                        </p:tgtEl>
                                        <p:attrNameLst>
                                          <p:attrName>style.visibility</p:attrName>
                                        </p:attrNameLst>
                                      </p:cBhvr>
                                      <p:to>
                                        <p:strVal val="visible"/>
                                      </p:to>
                                    </p:set>
                                    <p:animEffect transition="in" filter="wipe(left)">
                                      <p:cBhvr>
                                        <p:cTn id="32" dur="500"/>
                                        <p:tgtEl>
                                          <p:spTgt spid="2150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Текст 3"/>
          <p:cNvSpPr>
            <a:spLocks noGrp="1"/>
          </p:cNvSpPr>
          <p:nvPr>
            <p:ph type="body" sz="half" idx="2"/>
          </p:nvPr>
        </p:nvSpPr>
        <p:spPr>
          <a:xfrm>
            <a:off x="1075765" y="2608687"/>
            <a:ext cx="6714564" cy="3604520"/>
          </a:xfrm>
        </p:spPr>
        <p:txBody>
          <a:bodyPr anchor="ctr"/>
          <a:lstStyle/>
          <a:p>
            <a:pPr marL="342900" lvl="0" indent="-342900" algn="just">
              <a:lnSpc>
                <a:spcPct val="107000"/>
              </a:lnSpc>
              <a:spcAft>
                <a:spcPts val="800"/>
              </a:spcAft>
              <a:buFont typeface="Arial" panose="020B0604020202020204" pitchFamily="34" charset="0"/>
              <a:buChar char="•"/>
            </a:pPr>
            <a:r>
              <a:rPr lang="en-US" dirty="0">
                <a:latin typeface="Georgia" panose="02040502050405020303" pitchFamily="18" charset="0"/>
                <a:ea typeface="Georgia" panose="02040502050405020303" pitchFamily="18" charset="0"/>
                <a:cs typeface="Georgia" panose="02040502050405020303" pitchFamily="18" charset="0"/>
              </a:rPr>
              <a:t>to carry out trainings of tourist personnel; </a:t>
            </a:r>
            <a:endParaRPr lang="en-US" sz="1100" dirty="0">
              <a:latin typeface="Arial" panose="020B0604020202020204" pitchFamily="34" charset="0"/>
              <a:ea typeface="Arial" panose="020B0604020202020204" pitchFamily="34" charset="0"/>
              <a:cs typeface="Arial" panose="020B0604020202020204" pitchFamily="34" charset="0"/>
            </a:endParaRPr>
          </a:p>
          <a:p>
            <a:pPr marL="342900" lvl="0" indent="-342900" algn="just">
              <a:lnSpc>
                <a:spcPct val="107000"/>
              </a:lnSpc>
              <a:spcAft>
                <a:spcPts val="800"/>
              </a:spcAft>
              <a:buFont typeface="Arial" panose="020B0604020202020204" pitchFamily="34" charset="0"/>
              <a:buChar char="•"/>
            </a:pPr>
            <a:r>
              <a:rPr lang="en-US" dirty="0">
                <a:latin typeface="Georgia" panose="02040502050405020303" pitchFamily="18" charset="0"/>
                <a:ea typeface="Georgia" panose="02040502050405020303" pitchFamily="18" charset="0"/>
                <a:cs typeface="Georgia" panose="02040502050405020303" pitchFamily="18" charset="0"/>
              </a:rPr>
              <a:t>to control the activities of the wine and tourism industries;</a:t>
            </a:r>
            <a:endParaRPr lang="en-US" sz="1100" dirty="0">
              <a:latin typeface="Arial" panose="020B0604020202020204" pitchFamily="34" charset="0"/>
              <a:ea typeface="Arial" panose="020B0604020202020204" pitchFamily="34" charset="0"/>
              <a:cs typeface="Arial" panose="020B0604020202020204" pitchFamily="34" charset="0"/>
            </a:endParaRPr>
          </a:p>
          <a:p>
            <a:pPr marL="342900" lvl="0" indent="-342900" algn="just">
              <a:lnSpc>
                <a:spcPct val="107000"/>
              </a:lnSpc>
              <a:spcAft>
                <a:spcPts val="800"/>
              </a:spcAft>
              <a:buFont typeface="Arial" panose="020B0604020202020204" pitchFamily="34" charset="0"/>
              <a:buChar char="•"/>
            </a:pPr>
            <a:r>
              <a:rPr lang="en-US" dirty="0">
                <a:latin typeface="Georgia" panose="02040502050405020303" pitchFamily="18" charset="0"/>
                <a:ea typeface="Georgia" panose="02040502050405020303" pitchFamily="18" charset="0"/>
                <a:cs typeface="Georgia" panose="02040502050405020303" pitchFamily="18" charset="0"/>
              </a:rPr>
              <a:t>to coordinate the development of a program for the development of wine tourism in the country as a whole and each region in particular.</a:t>
            </a:r>
            <a:endParaRPr lang="en-US" sz="1100" dirty="0">
              <a:latin typeface="Arial" panose="020B0604020202020204" pitchFamily="34" charset="0"/>
              <a:ea typeface="Arial" panose="020B0604020202020204" pitchFamily="34" charset="0"/>
              <a:cs typeface="Arial" panose="020B0604020202020204" pitchFamily="34" charset="0"/>
            </a:endParaRPr>
          </a:p>
          <a:p>
            <a:pPr marL="342900" indent="-342900" algn="just">
              <a:lnSpc>
                <a:spcPct val="107000"/>
              </a:lnSpc>
              <a:spcAft>
                <a:spcPts val="800"/>
              </a:spcAft>
            </a:pPr>
            <a:r>
              <a:rPr lang="en-US" dirty="0">
                <a:latin typeface="Georgia" panose="02040502050405020303" pitchFamily="18" charset="0"/>
                <a:ea typeface="Georgia" panose="02040502050405020303" pitchFamily="18" charset="0"/>
                <a:cs typeface="Georgia" panose="02040502050405020303" pitchFamily="18" charset="0"/>
              </a:rPr>
              <a:t>Since the purpose of wine tourism management is primarily to improve the social and economic efficiency of wine and tourism enterprises.</a:t>
            </a:r>
            <a:endParaRPr lang="en-US" sz="1100" dirty="0">
              <a:latin typeface="Calibri" panose="020F0502020204030204" pitchFamily="34" charset="0"/>
              <a:ea typeface="Calibri" panose="020F0502020204030204" pitchFamily="34" charset="0"/>
            </a:endParaRPr>
          </a:p>
          <a:p>
            <a:pPr marL="342900" indent="-342900" algn="just">
              <a:lnSpc>
                <a:spcPct val="107000"/>
              </a:lnSpc>
              <a:spcAft>
                <a:spcPts val="800"/>
              </a:spcAft>
            </a:pPr>
            <a:r>
              <a:rPr lang="en-US" dirty="0">
                <a:latin typeface="Georgia" panose="02040502050405020303" pitchFamily="18" charset="0"/>
                <a:ea typeface="Georgia" panose="02040502050405020303" pitchFamily="18" charset="0"/>
                <a:cs typeface="Georgia" panose="02040502050405020303" pitchFamily="18" charset="0"/>
              </a:rPr>
              <a:t>It is achieved through a system of interrelated measures. </a:t>
            </a: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Therefore, the concept of circular economy and its implementation relies on innovative and socially responsible solutions.</a:t>
            </a:r>
            <a:endParaRPr lang="en-US" sz="1100" b="1" dirty="0">
              <a:solidFill>
                <a:srgbClr val="293A96"/>
              </a:solidFill>
              <a:effectLst/>
              <a:latin typeface="Calibri" panose="020F0502020204030204" pitchFamily="34" charset="0"/>
              <a:ea typeface="Calibri" panose="020F0502020204030204" pitchFamily="34" charset="0"/>
            </a:endParaRPr>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dirty="0"/>
          </a:p>
        </p:txBody>
      </p:sp>
      <p:pic>
        <p:nvPicPr>
          <p:cNvPr id="22532" name="Рисунок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53400" y="3118271"/>
            <a:ext cx="3234818" cy="2687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Google Shape;171;p26"/>
          <p:cNvSpPr txBox="1">
            <a:spLocks/>
          </p:cNvSpPr>
          <p:nvPr/>
        </p:nvSpPr>
        <p:spPr>
          <a:xfrm>
            <a:off x="1075765" y="1633812"/>
            <a:ext cx="10312453" cy="831733"/>
          </a:xfrm>
          <a:prstGeom prst="rect">
            <a:avLst/>
          </a:prstGeom>
          <a:solidFill>
            <a:srgbClr val="A71E3B"/>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342900" indent="-342900" algn="ctr" defTabSz="914354" eaLnBrk="1" hangingPunct="1">
              <a:lnSpc>
                <a:spcPct val="100000"/>
              </a:lnSpc>
              <a:spcBef>
                <a:spcPts val="0"/>
              </a:spcBef>
              <a:tabLst>
                <a:tab pos="457200" algn="l"/>
              </a:tabLst>
            </a:pPr>
            <a:r>
              <a:rPr lang="en-US" sz="2000" b="1" dirty="0">
                <a:solidFill>
                  <a:schemeClr val="bg1"/>
                </a:solidFill>
                <a:latin typeface="Georgia" panose="02040502050405020303" pitchFamily="18" charset="0"/>
              </a:rPr>
              <a:t>Components of organizational and economic mechanisms of wine tourism </a:t>
            </a:r>
            <a:r>
              <a:rPr lang="en-US" sz="2000" b="1" dirty="0" smtClean="0">
                <a:solidFill>
                  <a:schemeClr val="bg1"/>
                </a:solidFill>
                <a:latin typeface="Georgia" panose="02040502050405020303" pitchFamily="18" charset="0"/>
              </a:rPr>
              <a:t>management </a:t>
            </a:r>
            <a:r>
              <a:rPr lang="ru-RU" sz="2000" b="1" dirty="0">
                <a:solidFill>
                  <a:schemeClr val="bg1"/>
                </a:solidFill>
                <a:latin typeface="Georgia" panose="02040502050405020303" pitchFamily="18" charset="0"/>
              </a:rPr>
              <a:t>(</a:t>
            </a:r>
            <a:r>
              <a:rPr lang="en-US" sz="2000" b="1" dirty="0">
                <a:solidFill>
                  <a:schemeClr val="bg1"/>
                </a:solidFill>
                <a:latin typeface="Georgia" panose="02040502050405020303" pitchFamily="18" charset="0"/>
              </a:rPr>
              <a:t>cont’d</a:t>
            </a:r>
            <a:r>
              <a:rPr lang="en-US" sz="2000" b="1" dirty="0" smtClean="0">
                <a:solidFill>
                  <a:schemeClr val="bg1"/>
                </a:solidFill>
                <a:latin typeface="Georgia" panose="02040502050405020303" pitchFamily="18" charset="0"/>
              </a:rPr>
              <a:t>)</a:t>
            </a:r>
            <a:endParaRPr lang="uk-UA" sz="2000" b="1" dirty="0">
              <a:solidFill>
                <a:schemeClr val="bg1"/>
              </a:solidFill>
              <a:latin typeface="Georgia" panose="02040502050405020303"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Effect transition="in" filter="wipe(left)">
                                      <p:cBhvr>
                                        <p:cTn id="7" dur="500"/>
                                        <p:tgtEl>
                                          <p:spTgt spid="225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0">
                                            <p:txEl>
                                              <p:pRg st="1" end="1"/>
                                            </p:txEl>
                                          </p:spTgt>
                                        </p:tgtEl>
                                        <p:attrNameLst>
                                          <p:attrName>style.visibility</p:attrName>
                                        </p:attrNameLst>
                                      </p:cBhvr>
                                      <p:to>
                                        <p:strVal val="visible"/>
                                      </p:to>
                                    </p:set>
                                    <p:animEffect transition="in" filter="wipe(left)">
                                      <p:cBhvr>
                                        <p:cTn id="12" dur="500"/>
                                        <p:tgtEl>
                                          <p:spTgt spid="2253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30">
                                            <p:txEl>
                                              <p:pRg st="2" end="2"/>
                                            </p:txEl>
                                          </p:spTgt>
                                        </p:tgtEl>
                                        <p:attrNameLst>
                                          <p:attrName>style.visibility</p:attrName>
                                        </p:attrNameLst>
                                      </p:cBhvr>
                                      <p:to>
                                        <p:strVal val="visible"/>
                                      </p:to>
                                    </p:set>
                                    <p:animEffect transition="in" filter="wipe(left)">
                                      <p:cBhvr>
                                        <p:cTn id="17" dur="500"/>
                                        <p:tgtEl>
                                          <p:spTgt spid="2253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30">
                                            <p:txEl>
                                              <p:pRg st="3" end="3"/>
                                            </p:txEl>
                                          </p:spTgt>
                                        </p:tgtEl>
                                        <p:attrNameLst>
                                          <p:attrName>style.visibility</p:attrName>
                                        </p:attrNameLst>
                                      </p:cBhvr>
                                      <p:to>
                                        <p:strVal val="visible"/>
                                      </p:to>
                                    </p:set>
                                    <p:animEffect transition="in" filter="wipe(left)">
                                      <p:cBhvr>
                                        <p:cTn id="22" dur="500"/>
                                        <p:tgtEl>
                                          <p:spTgt spid="2253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530">
                                            <p:txEl>
                                              <p:pRg st="4" end="4"/>
                                            </p:txEl>
                                          </p:spTgt>
                                        </p:tgtEl>
                                        <p:attrNameLst>
                                          <p:attrName>style.visibility</p:attrName>
                                        </p:attrNameLst>
                                      </p:cBhvr>
                                      <p:to>
                                        <p:strVal val="visible"/>
                                      </p:to>
                                    </p:set>
                                    <p:animEffect transition="in" filter="wipe(left)">
                                      <p:cBhvr>
                                        <p:cTn id="27" dur="500"/>
                                        <p:tgtEl>
                                          <p:spTgt spid="2253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Текст 3"/>
          <p:cNvSpPr>
            <a:spLocks noGrp="1"/>
          </p:cNvSpPr>
          <p:nvPr>
            <p:ph type="body" sz="half" idx="2"/>
          </p:nvPr>
        </p:nvSpPr>
        <p:spPr>
          <a:xfrm>
            <a:off x="4957482" y="2462525"/>
            <a:ext cx="6185647" cy="3651404"/>
          </a:xfrm>
        </p:spPr>
        <p:txBody>
          <a:bodyPr anchor="ctr"/>
          <a:lstStyle/>
          <a:p>
            <a:pPr marL="358775" indent="-358775" algn="just">
              <a:lnSpc>
                <a:spcPct val="107000"/>
              </a:lnSpc>
              <a:spcAft>
                <a:spcPts val="800"/>
              </a:spcAft>
            </a:pP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The term “Circular Economy”</a:t>
            </a:r>
            <a:r>
              <a:rPr lang="en-US" dirty="0">
                <a:solidFill>
                  <a:srgbClr val="293A96"/>
                </a:solidFill>
                <a:latin typeface="Georgia" panose="02040502050405020303" pitchFamily="18" charset="0"/>
                <a:ea typeface="Georgia" panose="02040502050405020303" pitchFamily="18" charset="0"/>
                <a:cs typeface="Georgia" panose="02040502050405020303" pitchFamily="18" charset="0"/>
              </a:rPr>
              <a:t> </a:t>
            </a:r>
            <a:r>
              <a:rPr lang="en-US" dirty="0">
                <a:latin typeface="Georgia" panose="02040502050405020303" pitchFamily="18" charset="0"/>
                <a:ea typeface="Georgia" panose="02040502050405020303" pitchFamily="18" charset="0"/>
                <a:cs typeface="Georgia" panose="02040502050405020303" pitchFamily="18" charset="0"/>
              </a:rPr>
              <a:t>was first used by the </a:t>
            </a:r>
            <a:r>
              <a:rPr lang="en-US" dirty="0" err="1">
                <a:latin typeface="Georgia" panose="02040502050405020303" pitchFamily="18" charset="0"/>
                <a:ea typeface="Georgia" panose="02040502050405020303" pitchFamily="18" charset="0"/>
                <a:cs typeface="Georgia" panose="02040502050405020303" pitchFamily="18" charset="0"/>
              </a:rPr>
              <a:t>Brundtland</a:t>
            </a:r>
            <a:r>
              <a:rPr lang="en-US" dirty="0">
                <a:latin typeface="Georgia" panose="02040502050405020303" pitchFamily="18" charset="0"/>
                <a:ea typeface="Georgia" panose="02040502050405020303" pitchFamily="18" charset="0"/>
                <a:cs typeface="Georgia" panose="02040502050405020303" pitchFamily="18" charset="0"/>
              </a:rPr>
              <a:t> Commission in its 1987 report “Our Common Future”. The report highlighted the negative impact of accelerated industrialization on the environment.</a:t>
            </a:r>
            <a:endParaRPr lang="en-US" sz="1100" dirty="0">
              <a:latin typeface="Calibri" panose="020F0502020204030204" pitchFamily="34" charset="0"/>
              <a:ea typeface="Calibri" panose="020F0502020204030204" pitchFamily="34" charset="0"/>
            </a:endParaRPr>
          </a:p>
          <a:p>
            <a:pPr marL="358775" indent="-358775" algn="just">
              <a:lnSpc>
                <a:spcPct val="107000"/>
              </a:lnSpc>
              <a:spcAft>
                <a:spcPts val="800"/>
              </a:spcAft>
            </a:pP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Circular economy </a:t>
            </a:r>
            <a:r>
              <a:rPr lang="en-US" dirty="0">
                <a:latin typeface="Georgia" panose="02040502050405020303" pitchFamily="18" charset="0"/>
                <a:ea typeface="Georgia" panose="02040502050405020303" pitchFamily="18" charset="0"/>
                <a:cs typeface="Georgia" panose="02040502050405020303" pitchFamily="18" charset="0"/>
              </a:rPr>
              <a:t>is an economy in which the cost of products, materials and resources is stored as long as possible, and waste generation is minimized, which allows  increasing the competitiveness, creating a social basis for inclusive and sustainable development, protect businesses from resource shortages and volatile prices, promote creating innovative ways of production and consumption, save energy and avoid irreversible losses.</a:t>
            </a:r>
            <a:endParaRPr lang="en-US" sz="1100" dirty="0">
              <a:effectLst/>
              <a:latin typeface="Calibri" panose="020F0502020204030204" pitchFamily="34" charset="0"/>
              <a:ea typeface="Calibri" panose="020F0502020204030204" pitchFamily="34" charset="0"/>
            </a:endParaRPr>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a:p>
        </p:txBody>
      </p:sp>
      <p:pic>
        <p:nvPicPr>
          <p:cNvPr id="23556" name="Рисунок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64329" y="3023842"/>
            <a:ext cx="2574271" cy="2015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Скругленная прямоугольная выноска 4"/>
          <p:cNvSpPr/>
          <p:nvPr/>
        </p:nvSpPr>
        <p:spPr>
          <a:xfrm>
            <a:off x="1055528" y="2169648"/>
            <a:ext cx="3766927" cy="643468"/>
          </a:xfrm>
          <a:prstGeom prst="wedgeRoundRectCallout">
            <a:avLst>
              <a:gd name="adj1" fmla="val -330"/>
              <a:gd name="adj2" fmla="val 77859"/>
              <a:gd name="adj3" fmla="val 16667"/>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b="1" dirty="0">
                <a:solidFill>
                  <a:srgbClr val="2C3EA2"/>
                </a:solidFill>
                <a:latin typeface="Georgia" panose="02040502050405020303" pitchFamily="18" charset="0"/>
              </a:rPr>
              <a:t>Link and </a:t>
            </a:r>
            <a:r>
              <a:rPr lang="en-US" sz="1200" b="1" dirty="0" smtClean="0">
                <a:solidFill>
                  <a:srgbClr val="2C3EA2"/>
                </a:solidFill>
                <a:latin typeface="Georgia" panose="02040502050405020303" pitchFamily="18" charset="0"/>
              </a:rPr>
              <a:t>Learn more</a:t>
            </a:r>
            <a:endParaRPr lang="ru-RU" sz="1200" b="1" dirty="0" smtClean="0">
              <a:solidFill>
                <a:srgbClr val="2C3EA2"/>
              </a:solidFill>
              <a:latin typeface="Georgia" panose="02040502050405020303" pitchFamily="18" charset="0"/>
            </a:endParaRPr>
          </a:p>
          <a:p>
            <a:pPr algn="ctr"/>
            <a:r>
              <a:rPr lang="en-US" sz="1000" u="sng" dirty="0">
                <a:solidFill>
                  <a:schemeClr val="hlink"/>
                </a:solidFill>
                <a:latin typeface="Georgia" panose="02040502050405020303" pitchFamily="18" charset="0"/>
                <a:hlinkClick r:id="rId3"/>
              </a:rPr>
              <a:t>http://www.ask-force.org/web/Sustainability/Brundtland-Our-Common-Future-1987-2008.pdf</a:t>
            </a:r>
            <a:endParaRPr lang="en-US" sz="1000" u="sng" dirty="0">
              <a:latin typeface="Georgia" panose="02040502050405020303" pitchFamily="18" charset="0"/>
            </a:endParaRPr>
          </a:p>
        </p:txBody>
      </p:sp>
      <p:sp>
        <p:nvSpPr>
          <p:cNvPr id="8" name="Google Shape;171;p26"/>
          <p:cNvSpPr txBox="1">
            <a:spLocks/>
          </p:cNvSpPr>
          <p:nvPr/>
        </p:nvSpPr>
        <p:spPr>
          <a:xfrm>
            <a:off x="1055528" y="1698792"/>
            <a:ext cx="10087601" cy="403343"/>
          </a:xfrm>
          <a:prstGeom prst="rect">
            <a:avLst/>
          </a:prstGeom>
          <a:solidFill>
            <a:srgbClr val="A71E3B"/>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indent="0" algn="ctr">
              <a:spcBef>
                <a:spcPts val="0"/>
              </a:spcBef>
            </a:pPr>
            <a:r>
              <a:rPr lang="en-US" sz="2000" b="1" dirty="0">
                <a:solidFill>
                  <a:schemeClr val="bg1"/>
                </a:solidFill>
              </a:rPr>
              <a:t>C</a:t>
            </a:r>
            <a:r>
              <a:rPr lang="en-US" sz="2000" b="1" dirty="0" smtClean="0">
                <a:solidFill>
                  <a:schemeClr val="bg1"/>
                </a:solidFill>
              </a:rPr>
              <a:t>oncept </a:t>
            </a:r>
            <a:r>
              <a:rPr lang="en-US" sz="2000" b="1" dirty="0">
                <a:solidFill>
                  <a:schemeClr val="bg1"/>
                </a:solidFill>
              </a:rPr>
              <a:t>of “Circular Economy”</a:t>
            </a:r>
            <a:endParaRPr lang="ru-RU" sz="2000" b="1" dirty="0">
              <a:solidFill>
                <a:schemeClr val="bg1"/>
              </a:solidFill>
            </a:endParaRPr>
          </a:p>
        </p:txBody>
      </p:sp>
      <p:sp>
        <p:nvSpPr>
          <p:cNvPr id="3" name="Скругленная прямоугольная выноска 2"/>
          <p:cNvSpPr/>
          <p:nvPr/>
        </p:nvSpPr>
        <p:spPr>
          <a:xfrm>
            <a:off x="1366561" y="5428747"/>
            <a:ext cx="3455894" cy="685182"/>
          </a:xfrm>
          <a:prstGeom prst="wedgeRoundRectCallout">
            <a:avLst>
              <a:gd name="adj1" fmla="val -38670"/>
              <a:gd name="adj2" fmla="val -100954"/>
              <a:gd name="adj3" fmla="val 16667"/>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b="1" dirty="0">
                <a:solidFill>
                  <a:srgbClr val="293A96"/>
                </a:solidFill>
              </a:rPr>
              <a:t>Link and Learn more</a:t>
            </a:r>
          </a:p>
          <a:p>
            <a:pPr algn="ctr"/>
            <a:r>
              <a:rPr lang="en-US" sz="1200" dirty="0">
                <a:solidFill>
                  <a:srgbClr val="293A96"/>
                </a:solidFill>
              </a:rPr>
              <a:t>https://wrap.org.uk/taking-action/climate-change/circular-economy </a:t>
            </a:r>
            <a:endParaRPr lang="uk-U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506">
                                            <p:txEl>
                                              <p:pRg st="0" end="0"/>
                                            </p:txEl>
                                          </p:spTgt>
                                        </p:tgtEl>
                                        <p:attrNameLst>
                                          <p:attrName>style.visibility</p:attrName>
                                        </p:attrNameLst>
                                      </p:cBhvr>
                                      <p:to>
                                        <p:strVal val="visible"/>
                                      </p:to>
                                    </p:set>
                                    <p:animEffect transition="in" filter="wipe(left)">
                                      <p:cBhvr>
                                        <p:cTn id="7" dur="500"/>
                                        <p:tgtEl>
                                          <p:spTgt spid="2150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506">
                                            <p:txEl>
                                              <p:pRg st="1" end="1"/>
                                            </p:txEl>
                                          </p:spTgt>
                                        </p:tgtEl>
                                        <p:attrNameLst>
                                          <p:attrName>style.visibility</p:attrName>
                                        </p:attrNameLst>
                                      </p:cBhvr>
                                      <p:to>
                                        <p:strVal val="visible"/>
                                      </p:to>
                                    </p:set>
                                    <p:animEffect transition="in" filter="wipe(left)">
                                      <p:cBhvr>
                                        <p:cTn id="12" dur="500"/>
                                        <p:tgtEl>
                                          <p:spTgt spid="2150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build="p"/>
      <p:bldP spid="5"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207;p31"/>
          <p:cNvSpPr txBox="1">
            <a:spLocks noGrp="1"/>
          </p:cNvSpPr>
          <p:nvPr>
            <p:ph type="ftr" idx="11"/>
          </p:nvPr>
        </p:nvSpPr>
        <p:spPr>
          <a:xfrm>
            <a:off x="4104701" y="6492875"/>
            <a:ext cx="4114800" cy="365125"/>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uk-UA" dirty="0"/>
              <a:t>SUSTAINABLE DESTINATION MANAGEMENT</a:t>
            </a:r>
            <a:endParaRPr dirty="0"/>
          </a:p>
        </p:txBody>
      </p:sp>
      <p:grpSp>
        <p:nvGrpSpPr>
          <p:cNvPr id="4" name="Group 5"/>
          <p:cNvGrpSpPr>
            <a:grpSpLocks noGrp="1"/>
          </p:cNvGrpSpPr>
          <p:nvPr/>
        </p:nvGrpSpPr>
        <p:grpSpPr bwMode="auto">
          <a:xfrm>
            <a:off x="782198" y="2245104"/>
            <a:ext cx="10399922" cy="4247925"/>
            <a:chOff x="408" y="1290"/>
            <a:chExt cx="11401" cy="8935"/>
          </a:xfrm>
        </p:grpSpPr>
        <p:sp>
          <p:nvSpPr>
            <p:cNvPr id="5" name="AutoShape 6"/>
            <p:cNvSpPr>
              <a:spLocks noChangeArrowheads="1"/>
            </p:cNvSpPr>
            <p:nvPr/>
          </p:nvSpPr>
          <p:spPr bwMode="auto">
            <a:xfrm>
              <a:off x="408" y="4387"/>
              <a:ext cx="2926" cy="934"/>
            </a:xfrm>
            <a:prstGeom prst="chevron">
              <a:avLst>
                <a:gd name="adj" fmla="val 74519"/>
              </a:avLst>
            </a:prstGeom>
            <a:solidFill>
              <a:srgbClr val="4F81BD"/>
            </a:solidFill>
            <a:ln w="38100">
              <a:solidFill>
                <a:srgbClr val="293A96"/>
              </a:solidFill>
              <a:miter lim="800000"/>
              <a:headEnd/>
              <a:tailEnd/>
            </a:ln>
            <a:effectLst>
              <a:outerShdw dist="28398" dir="3806097" algn="ctr" rotWithShape="0">
                <a:srgbClr val="243F60">
                  <a:alpha val="50000"/>
                </a:srgbClr>
              </a:outerShdw>
            </a:effectLst>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r>
                <a:rPr lang="ru-RU" altLang="ru-RU" b="1" dirty="0" smtClean="0"/>
                <a:t>  </a:t>
              </a:r>
              <a:r>
                <a:rPr lang="en-US" b="1" dirty="0"/>
                <a:t>INPUT</a:t>
              </a:r>
              <a:endParaRPr lang="ru-RU" altLang="ru-RU" dirty="0"/>
            </a:p>
          </p:txBody>
        </p:sp>
        <p:sp>
          <p:nvSpPr>
            <p:cNvPr id="6" name="AutoShape 7"/>
            <p:cNvSpPr>
              <a:spLocks noChangeArrowheads="1"/>
            </p:cNvSpPr>
            <p:nvPr/>
          </p:nvSpPr>
          <p:spPr bwMode="auto">
            <a:xfrm>
              <a:off x="8418" y="4387"/>
              <a:ext cx="3391" cy="1000"/>
            </a:xfrm>
            <a:prstGeom prst="chevron">
              <a:avLst>
                <a:gd name="adj" fmla="val 74524"/>
              </a:avLst>
            </a:prstGeom>
            <a:solidFill>
              <a:srgbClr val="4F81BD"/>
            </a:solidFill>
            <a:ln w="38100">
              <a:solidFill>
                <a:srgbClr val="293A96"/>
              </a:solidFill>
              <a:miter lim="800000"/>
              <a:headEnd/>
              <a:tailEnd/>
            </a:ln>
            <a:effectLst>
              <a:outerShdw dist="28398" dir="3806097" algn="ctr" rotWithShape="0">
                <a:srgbClr val="243F60">
                  <a:alpha val="50000"/>
                </a:srgbClr>
              </a:outerShdw>
            </a:effectLst>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r>
                <a:rPr lang="en-US" b="1" dirty="0" smtClean="0"/>
                <a:t>OUTPUT</a:t>
              </a:r>
              <a:endParaRPr lang="ru-RU" altLang="ru-RU" sz="1600" dirty="0"/>
            </a:p>
          </p:txBody>
        </p:sp>
        <p:sp>
          <p:nvSpPr>
            <p:cNvPr id="9" name="Oval 8"/>
            <p:cNvSpPr>
              <a:spLocks noChangeArrowheads="1"/>
            </p:cNvSpPr>
            <p:nvPr/>
          </p:nvSpPr>
          <p:spPr bwMode="auto">
            <a:xfrm>
              <a:off x="3754" y="3935"/>
              <a:ext cx="4569" cy="1792"/>
            </a:xfrm>
            <a:prstGeom prst="ellipse">
              <a:avLst/>
            </a:prstGeom>
            <a:solidFill>
              <a:srgbClr val="FFFFFF"/>
            </a:solidFill>
            <a:ln w="9525">
              <a:solidFill>
                <a:srgbClr val="293A96"/>
              </a:solidFill>
              <a:round/>
              <a:headEnd/>
              <a:tailEnd/>
            </a:ln>
          </p:spPr>
          <p:txBody>
            <a:bodyPr anchor="ct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spcAft>
                  <a:spcPts val="1000"/>
                </a:spcAft>
              </a:pPr>
              <a:r>
                <a:rPr lang="uk-UA" sz="1600" b="1" cap="all" dirty="0" err="1" smtClean="0">
                  <a:solidFill>
                    <a:srgbClr val="293A96"/>
                  </a:solidFill>
                </a:rPr>
                <a:t>Circular</a:t>
              </a:r>
              <a:r>
                <a:rPr lang="uk-UA" sz="1600" b="1" cap="all" dirty="0" smtClean="0">
                  <a:solidFill>
                    <a:srgbClr val="293A96"/>
                  </a:solidFill>
                </a:rPr>
                <a:t> </a:t>
              </a:r>
              <a:r>
                <a:rPr lang="uk-UA" sz="1600" b="1" cap="all" dirty="0" err="1">
                  <a:solidFill>
                    <a:srgbClr val="293A96"/>
                  </a:solidFill>
                </a:rPr>
                <a:t>Economy</a:t>
              </a:r>
              <a:endParaRPr lang="ru-RU" altLang="ru-RU" sz="1600" dirty="0">
                <a:solidFill>
                  <a:srgbClr val="293A96"/>
                </a:solidFill>
              </a:endParaRPr>
            </a:p>
          </p:txBody>
        </p:sp>
        <p:sp>
          <p:nvSpPr>
            <p:cNvPr id="10" name="Text Box 9"/>
            <p:cNvSpPr txBox="1">
              <a:spLocks noChangeArrowheads="1"/>
            </p:cNvSpPr>
            <p:nvPr/>
          </p:nvSpPr>
          <p:spPr bwMode="auto">
            <a:xfrm>
              <a:off x="408" y="1290"/>
              <a:ext cx="3515" cy="2834"/>
            </a:xfrm>
            <a:prstGeom prst="roundRect">
              <a:avLst/>
            </a:prstGeom>
            <a:solidFill>
              <a:srgbClr val="FFFFFF"/>
            </a:solidFill>
            <a:ln w="9525">
              <a:solidFill>
                <a:srgbClr val="293A96"/>
              </a:solidFill>
              <a:miter lim="800000"/>
              <a:headEnd/>
              <a:tailEnd/>
            </a:ln>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r>
                <a:rPr lang="ru-RU" b="1" dirty="0" err="1"/>
                <a:t>Environmental</a:t>
              </a:r>
              <a:r>
                <a:rPr lang="ru-RU" b="1" dirty="0"/>
                <a:t> </a:t>
              </a:r>
              <a:r>
                <a:rPr lang="ru-RU" b="1" dirty="0" err="1"/>
                <a:t>effects</a:t>
              </a:r>
              <a:endParaRPr lang="ru-RU" dirty="0"/>
            </a:p>
            <a:p>
              <a:pPr marL="285750" lvl="0" indent="-285750">
                <a:buFont typeface="Arial" panose="020B0604020202020204" pitchFamily="34" charset="0"/>
                <a:buChar char="•"/>
              </a:pPr>
              <a:r>
                <a:rPr lang="en-US" sz="1400" dirty="0"/>
                <a:t>Reduction of consumption of natural raw and wine materials;</a:t>
              </a:r>
              <a:endParaRPr lang="ru-RU" sz="1400" dirty="0"/>
            </a:p>
            <a:p>
              <a:pPr marL="285750" indent="-285750">
                <a:buFont typeface="Arial" panose="020B0604020202020204" pitchFamily="34" charset="0"/>
                <a:buChar char="•"/>
              </a:pPr>
              <a:r>
                <a:rPr lang="en-US" sz="1400" dirty="0"/>
                <a:t> Use of renewable raw and wine materials</a:t>
              </a:r>
              <a:r>
                <a:rPr lang="en-US" sz="1400" dirty="0" smtClean="0"/>
                <a:t>.</a:t>
              </a:r>
              <a:endParaRPr lang="ru-RU" altLang="ru-RU" sz="1400" dirty="0"/>
            </a:p>
          </p:txBody>
        </p:sp>
        <p:sp>
          <p:nvSpPr>
            <p:cNvPr id="11" name="Text Box 10"/>
            <p:cNvSpPr txBox="1">
              <a:spLocks noChangeArrowheads="1"/>
            </p:cNvSpPr>
            <p:nvPr/>
          </p:nvSpPr>
          <p:spPr bwMode="auto">
            <a:xfrm>
              <a:off x="7619" y="1405"/>
              <a:ext cx="4190" cy="2530"/>
            </a:xfrm>
            <a:prstGeom prst="roundRect">
              <a:avLst/>
            </a:prstGeom>
            <a:solidFill>
              <a:srgbClr val="FFFFFF"/>
            </a:solidFill>
            <a:ln w="9525">
              <a:solidFill>
                <a:srgbClr val="293A96"/>
              </a:solidFill>
              <a:miter lim="800000"/>
              <a:headEnd/>
              <a:tailEnd/>
            </a:ln>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r>
                <a:rPr lang="ru-RU" b="1" dirty="0" err="1"/>
                <a:t>Environmental</a:t>
              </a:r>
              <a:r>
                <a:rPr lang="ru-RU" b="1" dirty="0"/>
                <a:t> </a:t>
              </a:r>
              <a:r>
                <a:rPr lang="ru-RU" b="1" dirty="0" err="1"/>
                <a:t>effects</a:t>
              </a:r>
              <a:endParaRPr lang="ru-RU" dirty="0"/>
            </a:p>
            <a:p>
              <a:pPr marL="285750" lvl="0" indent="-285750">
                <a:buFont typeface="Arial" panose="020B0604020202020204" pitchFamily="34" charset="0"/>
                <a:buChar char="•"/>
              </a:pPr>
              <a:r>
                <a:rPr lang="en-US" sz="1400" dirty="0"/>
                <a:t>Reduction of pollutant emissions into the atmosphere, air and soil;</a:t>
              </a:r>
              <a:endParaRPr lang="ru-RU" sz="1400" dirty="0"/>
            </a:p>
            <a:p>
              <a:pPr marL="285750" indent="-285750">
                <a:buFont typeface="Arial" panose="020B0604020202020204" pitchFamily="34" charset="0"/>
                <a:buChar char="•"/>
              </a:pPr>
              <a:r>
                <a:rPr lang="en-US" sz="1400" dirty="0"/>
                <a:t> Preservation of the natural ecosystem in its original state.</a:t>
              </a:r>
              <a:endParaRPr lang="ru-RU" altLang="ru-RU" sz="1400" dirty="0"/>
            </a:p>
          </p:txBody>
        </p:sp>
        <p:sp>
          <p:nvSpPr>
            <p:cNvPr id="12" name="Text Box 11"/>
            <p:cNvSpPr txBox="1">
              <a:spLocks noChangeArrowheads="1"/>
            </p:cNvSpPr>
            <p:nvPr/>
          </p:nvSpPr>
          <p:spPr bwMode="auto">
            <a:xfrm>
              <a:off x="408" y="6028"/>
              <a:ext cx="3515" cy="3634"/>
            </a:xfrm>
            <a:prstGeom prst="roundRect">
              <a:avLst/>
            </a:prstGeom>
            <a:solidFill>
              <a:srgbClr val="FFFFFF"/>
            </a:solidFill>
            <a:ln w="9525">
              <a:solidFill>
                <a:srgbClr val="293A96"/>
              </a:solidFill>
              <a:miter lim="800000"/>
              <a:headEnd/>
              <a:tailEnd/>
            </a:ln>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r>
                <a:rPr lang="ru-RU" b="1" dirty="0" err="1"/>
                <a:t>Economic</a:t>
              </a:r>
              <a:r>
                <a:rPr lang="ru-RU" b="1" dirty="0"/>
                <a:t> </a:t>
              </a:r>
              <a:r>
                <a:rPr lang="ru-RU" b="1" dirty="0" err="1"/>
                <a:t>effects</a:t>
              </a:r>
              <a:endParaRPr lang="ru-RU" dirty="0"/>
            </a:p>
            <a:p>
              <a:pPr marL="285750" lvl="0" indent="-285750">
                <a:buFont typeface="Arial" panose="020B0604020202020204" pitchFamily="34" charset="0"/>
                <a:buChar char="•"/>
              </a:pPr>
              <a:r>
                <a:rPr lang="en-US" sz="1400" dirty="0"/>
                <a:t>Reduction of costs for raw and wine materials;</a:t>
              </a:r>
              <a:endParaRPr lang="ru-RU" sz="1400" dirty="0"/>
            </a:p>
            <a:p>
              <a:pPr marL="285750" lvl="0" indent="-285750">
                <a:buFont typeface="Arial" panose="020B0604020202020204" pitchFamily="34" charset="0"/>
                <a:buChar char="•"/>
              </a:pPr>
              <a:r>
                <a:rPr lang="en-US" sz="1400" dirty="0"/>
                <a:t>Reduction of environmental payments, taxes and fines;</a:t>
              </a:r>
              <a:endParaRPr lang="ru-RU" sz="1400" dirty="0"/>
            </a:p>
            <a:p>
              <a:pPr marL="285750" lvl="0" indent="-285750">
                <a:buFont typeface="Arial" panose="020B0604020202020204" pitchFamily="34" charset="0"/>
                <a:buChar char="•"/>
              </a:pPr>
              <a:r>
                <a:rPr lang="en-US" sz="1400" dirty="0"/>
                <a:t>Growth of goodwill, creation of new </a:t>
              </a:r>
              <a:r>
                <a:rPr lang="en-US" sz="1400" dirty="0" smtClean="0"/>
                <a:t>markets</a:t>
              </a:r>
              <a:r>
                <a:rPr lang="en-US" sz="1400" dirty="0"/>
                <a:t>.</a:t>
              </a:r>
              <a:endParaRPr lang="ru-RU" sz="1400" dirty="0"/>
            </a:p>
          </p:txBody>
        </p:sp>
        <p:sp>
          <p:nvSpPr>
            <p:cNvPr id="13" name="Text Box 12"/>
            <p:cNvSpPr txBox="1">
              <a:spLocks noChangeArrowheads="1"/>
            </p:cNvSpPr>
            <p:nvPr/>
          </p:nvSpPr>
          <p:spPr bwMode="auto">
            <a:xfrm>
              <a:off x="4050" y="5990"/>
              <a:ext cx="3906" cy="4235"/>
            </a:xfrm>
            <a:prstGeom prst="roundRect">
              <a:avLst/>
            </a:prstGeom>
            <a:solidFill>
              <a:srgbClr val="FFFFFF"/>
            </a:solidFill>
            <a:ln w="9525">
              <a:solidFill>
                <a:srgbClr val="293A96"/>
              </a:solidFill>
              <a:miter lim="800000"/>
              <a:headEnd/>
              <a:tailEnd/>
            </a:ln>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r>
                <a:rPr lang="ru-RU" b="1" dirty="0" err="1"/>
                <a:t>Social</a:t>
              </a:r>
              <a:r>
                <a:rPr lang="ru-RU" b="1" dirty="0"/>
                <a:t> </a:t>
              </a:r>
              <a:r>
                <a:rPr lang="ru-RU" b="1" dirty="0" err="1"/>
                <a:t>effects</a:t>
              </a:r>
              <a:endParaRPr lang="ru-RU" dirty="0"/>
            </a:p>
            <a:p>
              <a:pPr marL="171450" lvl="0" indent="-171450">
                <a:buFont typeface="Arial" panose="020B0604020202020204" pitchFamily="34" charset="0"/>
                <a:buChar char="•"/>
              </a:pPr>
              <a:r>
                <a:rPr lang="en-US" sz="1400" dirty="0"/>
                <a:t>Creation of new jobs in the field of waste processing and services of secondary use, repair and return logistics;</a:t>
              </a:r>
              <a:endParaRPr lang="ru-RU" sz="1400" dirty="0"/>
            </a:p>
            <a:p>
              <a:pPr marL="171450" indent="-171450">
                <a:buFont typeface="Arial" panose="020B0604020202020204" pitchFamily="34" charset="0"/>
                <a:buChar char="•"/>
              </a:pPr>
              <a:r>
                <a:rPr lang="en-US" sz="1400" dirty="0"/>
                <a:t>Reduction of social tensions through the development of new, fairer consumption patterns.</a:t>
              </a:r>
              <a:endParaRPr lang="ru-RU" altLang="ru-RU" sz="1400" dirty="0"/>
            </a:p>
          </p:txBody>
        </p:sp>
        <p:sp>
          <p:nvSpPr>
            <p:cNvPr id="14" name="Text Box 13"/>
            <p:cNvSpPr txBox="1">
              <a:spLocks noChangeArrowheads="1"/>
            </p:cNvSpPr>
            <p:nvPr/>
          </p:nvSpPr>
          <p:spPr bwMode="auto">
            <a:xfrm>
              <a:off x="8083" y="6030"/>
              <a:ext cx="3726" cy="3632"/>
            </a:xfrm>
            <a:prstGeom prst="roundRect">
              <a:avLst/>
            </a:prstGeom>
            <a:solidFill>
              <a:srgbClr val="FFFFFF"/>
            </a:solidFill>
            <a:ln w="9525">
              <a:solidFill>
                <a:srgbClr val="293A96"/>
              </a:solidFill>
              <a:miter lim="800000"/>
              <a:headEnd/>
              <a:tailEnd/>
            </a:ln>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r>
                <a:rPr lang="ru-RU" b="1" dirty="0" err="1"/>
                <a:t>Economic</a:t>
              </a:r>
              <a:r>
                <a:rPr lang="ru-RU" b="1" dirty="0"/>
                <a:t> </a:t>
              </a:r>
              <a:r>
                <a:rPr lang="ru-RU" b="1" dirty="0" err="1"/>
                <a:t>effects</a:t>
              </a:r>
              <a:endParaRPr lang="ru-RU" dirty="0"/>
            </a:p>
            <a:p>
              <a:pPr marL="171450" lvl="0" indent="-171450">
                <a:buFont typeface="Arial" panose="020B0604020202020204" pitchFamily="34" charset="0"/>
                <a:buChar char="•"/>
              </a:pPr>
              <a:r>
                <a:rPr lang="en-US" sz="1400" dirty="0"/>
                <a:t>Reducing the resource intensity of production;</a:t>
              </a:r>
              <a:endParaRPr lang="ru-RU" sz="1400" dirty="0"/>
            </a:p>
            <a:p>
              <a:pPr marL="171450" lvl="0" indent="-171450">
                <a:buFont typeface="Arial" panose="020B0604020202020204" pitchFamily="34" charset="0"/>
                <a:buChar char="•"/>
              </a:pPr>
              <a:r>
                <a:rPr lang="en-US" sz="1400" dirty="0"/>
                <a:t>Possibility to make a profit from the sale of by-products or waste; </a:t>
              </a:r>
              <a:endParaRPr lang="ru-RU" sz="1400" dirty="0"/>
            </a:p>
            <a:p>
              <a:pPr marL="171450" lvl="0" indent="-171450">
                <a:buFont typeface="Arial" panose="020B0604020202020204" pitchFamily="34" charset="0"/>
                <a:buChar char="•"/>
              </a:pPr>
              <a:r>
                <a:rPr lang="ru-RU" sz="1400" dirty="0" err="1"/>
                <a:t>Reduc</a:t>
              </a:r>
              <a:r>
                <a:rPr lang="en-US" sz="1400" dirty="0" err="1"/>
                <a:t>tion</a:t>
              </a:r>
              <a:r>
                <a:rPr lang="en-US" sz="1400" dirty="0"/>
                <a:t> of </a:t>
              </a:r>
              <a:r>
                <a:rPr lang="ru-RU" sz="1400" dirty="0" err="1"/>
                <a:t>disposal</a:t>
              </a:r>
              <a:r>
                <a:rPr lang="ru-RU" sz="1400" dirty="0"/>
                <a:t> </a:t>
              </a:r>
              <a:r>
                <a:rPr lang="ru-RU" sz="1400" dirty="0" err="1"/>
                <a:t>costs</a:t>
              </a:r>
              <a:r>
                <a:rPr lang="ru-RU" sz="1400" dirty="0"/>
                <a:t>;</a:t>
              </a:r>
            </a:p>
            <a:p>
              <a:pPr marL="171450" indent="-171450">
                <a:buFont typeface="Arial" panose="020B0604020202020204" pitchFamily="34" charset="0"/>
                <a:buChar char="•"/>
              </a:pPr>
              <a:r>
                <a:rPr lang="uk-UA" sz="1400" dirty="0" err="1"/>
                <a:t>Innovative</a:t>
              </a:r>
              <a:r>
                <a:rPr lang="uk-UA" sz="1400" dirty="0"/>
                <a:t> </a:t>
              </a:r>
              <a:r>
                <a:rPr lang="uk-UA" sz="1400" dirty="0" err="1"/>
                <a:t>cooperation</a:t>
              </a:r>
              <a:r>
                <a:rPr lang="ru-RU" sz="1400" dirty="0"/>
                <a:t>.</a:t>
              </a:r>
              <a:endParaRPr lang="uk-UA" altLang="ru-RU" sz="1400" dirty="0"/>
            </a:p>
          </p:txBody>
        </p:sp>
      </p:grpSp>
      <p:sp>
        <p:nvSpPr>
          <p:cNvPr id="15" name="Google Shape;171;p26"/>
          <p:cNvSpPr txBox="1">
            <a:spLocks/>
          </p:cNvSpPr>
          <p:nvPr/>
        </p:nvSpPr>
        <p:spPr>
          <a:xfrm>
            <a:off x="1055528" y="1698792"/>
            <a:ext cx="10087601" cy="403343"/>
          </a:xfrm>
          <a:prstGeom prst="rect">
            <a:avLst/>
          </a:prstGeom>
          <a:solidFill>
            <a:srgbClr val="A71E3B"/>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indent="0" algn="ctr">
              <a:spcBef>
                <a:spcPts val="0"/>
              </a:spcBef>
            </a:pPr>
            <a:r>
              <a:rPr lang="en-US" sz="2000" b="1" dirty="0">
                <a:solidFill>
                  <a:schemeClr val="bg1"/>
                </a:solidFill>
              </a:rPr>
              <a:t>C</a:t>
            </a:r>
            <a:r>
              <a:rPr lang="en-US" sz="2000" b="1" dirty="0" smtClean="0">
                <a:solidFill>
                  <a:schemeClr val="bg1"/>
                </a:solidFill>
              </a:rPr>
              <a:t>oncept </a:t>
            </a:r>
            <a:r>
              <a:rPr lang="en-US" sz="2000" b="1" dirty="0">
                <a:solidFill>
                  <a:schemeClr val="bg1"/>
                </a:solidFill>
              </a:rPr>
              <a:t>of “Circular Economy</a:t>
            </a:r>
            <a:r>
              <a:rPr lang="en-US" sz="2000" b="1" dirty="0" smtClean="0">
                <a:solidFill>
                  <a:schemeClr val="bg1"/>
                </a:solidFill>
              </a:rPr>
              <a:t>” </a:t>
            </a:r>
            <a:r>
              <a:rPr lang="ru-RU" sz="2000" b="1" dirty="0">
                <a:solidFill>
                  <a:schemeClr val="bg1"/>
                </a:solidFill>
                <a:latin typeface="Georgia" panose="02040502050405020303" pitchFamily="18" charset="0"/>
              </a:rPr>
              <a:t>(</a:t>
            </a:r>
            <a:r>
              <a:rPr lang="en-US" sz="2000" b="1" dirty="0">
                <a:solidFill>
                  <a:schemeClr val="bg1"/>
                </a:solidFill>
                <a:latin typeface="Georgia" panose="02040502050405020303" pitchFamily="18" charset="0"/>
              </a:rPr>
              <a:t>cont’d)</a:t>
            </a:r>
            <a:endParaRPr lang="uk-UA" sz="2000" b="1" dirty="0">
              <a:solidFill>
                <a:schemeClr val="bg1"/>
              </a:solidFill>
              <a:latin typeface="Georgia" panose="02040502050405020303" pitchFamily="18" charset="0"/>
            </a:endParaRPr>
          </a:p>
          <a:p>
            <a:pPr marL="0" indent="0" algn="ctr">
              <a:spcBef>
                <a:spcPts val="0"/>
              </a:spcBef>
            </a:pPr>
            <a:endParaRPr lang="ru-RU" sz="2000" b="1" dirty="0">
              <a:solidFill>
                <a:schemeClr val="bg1"/>
              </a:solidFill>
            </a:endParaRPr>
          </a:p>
        </p:txBody>
      </p:sp>
    </p:spTree>
    <p:extLst>
      <p:ext uri="{BB962C8B-B14F-4D97-AF65-F5344CB8AC3E}">
        <p14:creationId xmlns:p14="http://schemas.microsoft.com/office/powerpoint/2010/main" val="3612587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Текст 3"/>
          <p:cNvSpPr>
            <a:spLocks noGrp="1"/>
          </p:cNvSpPr>
          <p:nvPr>
            <p:ph type="body" sz="half" idx="2"/>
          </p:nvPr>
        </p:nvSpPr>
        <p:spPr>
          <a:xfrm>
            <a:off x="1055527" y="2489626"/>
            <a:ext cx="5989797" cy="3511947"/>
          </a:xfrm>
        </p:spPr>
        <p:txBody>
          <a:bodyPr anchor="ctr"/>
          <a:lstStyle/>
          <a:p>
            <a:pPr marL="358775" indent="-358775" algn="just">
              <a:lnSpc>
                <a:spcPct val="100000"/>
              </a:lnSpc>
              <a:spcBef>
                <a:spcPts val="600"/>
              </a:spcBef>
              <a:spcAft>
                <a:spcPts val="600"/>
              </a:spcAft>
            </a:pPr>
            <a:r>
              <a:rPr lang="en-US" dirty="0">
                <a:ea typeface="Calibri" panose="020F0502020204030204" pitchFamily="34" charset="0"/>
                <a:cs typeface="Times New Roman" panose="02020603050405020304" pitchFamily="18" charset="0"/>
              </a:rPr>
              <a:t>Within the transition to a circular economy, </a:t>
            </a:r>
            <a:r>
              <a:rPr lang="en-US" b="1" dirty="0">
                <a:solidFill>
                  <a:srgbClr val="293A96"/>
                </a:solidFill>
                <a:ea typeface="Calibri" panose="020F0502020204030204" pitchFamily="34" charset="0"/>
                <a:cs typeface="Times New Roman" panose="02020603050405020304" pitchFamily="18" charset="0"/>
              </a:rPr>
              <a:t>measures are conditionally divided into those related to the cycle of production and consumption:</a:t>
            </a:r>
            <a:endParaRPr lang="uk-UA" b="1" dirty="0">
              <a:solidFill>
                <a:srgbClr val="293A96"/>
              </a:solidFill>
              <a:ea typeface="Calibri" panose="020F0502020204030204" pitchFamily="34" charset="0"/>
              <a:cs typeface="Times New Roman" panose="02020603050405020304" pitchFamily="18" charset="0"/>
            </a:endParaRPr>
          </a:p>
          <a:p>
            <a:pPr marL="717550" lvl="0" indent="-342900" algn="just">
              <a:lnSpc>
                <a:spcPct val="100000"/>
              </a:lnSpc>
              <a:spcBef>
                <a:spcPts val="600"/>
              </a:spcBef>
              <a:spcAft>
                <a:spcPts val="600"/>
              </a:spcAft>
              <a:buFont typeface="Arial" panose="020B0604020202020204" pitchFamily="34" charset="0"/>
              <a:buChar char="•"/>
              <a:tabLst>
                <a:tab pos="457200" algn="l"/>
              </a:tabLst>
            </a:pPr>
            <a:r>
              <a:rPr lang="en-US" dirty="0">
                <a:ea typeface="Calibri" panose="020F0502020204030204" pitchFamily="34" charset="0"/>
                <a:cs typeface="Times New Roman" panose="02020603050405020304" pitchFamily="18" charset="0"/>
              </a:rPr>
              <a:t>design;</a:t>
            </a:r>
            <a:endParaRPr lang="uk-UA" dirty="0">
              <a:ea typeface="Calibri" panose="020F0502020204030204" pitchFamily="34" charset="0"/>
              <a:cs typeface="Times New Roman" panose="02020603050405020304" pitchFamily="18" charset="0"/>
            </a:endParaRPr>
          </a:p>
          <a:p>
            <a:pPr marL="717550" lvl="0" indent="-342900" algn="just">
              <a:lnSpc>
                <a:spcPct val="100000"/>
              </a:lnSpc>
              <a:spcBef>
                <a:spcPts val="600"/>
              </a:spcBef>
              <a:spcAft>
                <a:spcPts val="600"/>
              </a:spcAft>
              <a:buFont typeface="Arial" panose="020B0604020202020204" pitchFamily="34" charset="0"/>
              <a:buChar char="•"/>
              <a:tabLst>
                <a:tab pos="457200" algn="l"/>
              </a:tabLst>
            </a:pPr>
            <a:r>
              <a:rPr lang="en-US" dirty="0">
                <a:ea typeface="Calibri" panose="020F0502020204030204" pitchFamily="34" charset="0"/>
                <a:cs typeface="Times New Roman" panose="02020603050405020304" pitchFamily="18" charset="0"/>
              </a:rPr>
              <a:t>production;</a:t>
            </a:r>
            <a:endParaRPr lang="uk-UA" dirty="0">
              <a:ea typeface="Calibri" panose="020F0502020204030204" pitchFamily="34" charset="0"/>
              <a:cs typeface="Times New Roman" panose="02020603050405020304" pitchFamily="18" charset="0"/>
            </a:endParaRPr>
          </a:p>
          <a:p>
            <a:pPr marL="717550" lvl="0" indent="-342900" algn="just">
              <a:lnSpc>
                <a:spcPct val="100000"/>
              </a:lnSpc>
              <a:spcBef>
                <a:spcPts val="600"/>
              </a:spcBef>
              <a:spcAft>
                <a:spcPts val="600"/>
              </a:spcAft>
              <a:buFont typeface="Arial" panose="020B0604020202020204" pitchFamily="34" charset="0"/>
              <a:buChar char="•"/>
              <a:tabLst>
                <a:tab pos="457200" algn="l"/>
              </a:tabLst>
            </a:pPr>
            <a:r>
              <a:rPr lang="en-US" dirty="0">
                <a:ea typeface="Calibri" panose="020F0502020204030204" pitchFamily="34" charset="0"/>
                <a:cs typeface="Times New Roman" panose="02020603050405020304" pitchFamily="18" charset="0"/>
              </a:rPr>
              <a:t>distribution and sale;</a:t>
            </a:r>
            <a:endParaRPr lang="uk-UA" dirty="0">
              <a:ea typeface="Calibri" panose="020F0502020204030204" pitchFamily="34" charset="0"/>
              <a:cs typeface="Times New Roman" panose="02020603050405020304" pitchFamily="18" charset="0"/>
            </a:endParaRPr>
          </a:p>
          <a:p>
            <a:pPr marL="717550" lvl="0" indent="-342900" algn="just">
              <a:lnSpc>
                <a:spcPct val="100000"/>
              </a:lnSpc>
              <a:spcBef>
                <a:spcPts val="600"/>
              </a:spcBef>
              <a:spcAft>
                <a:spcPts val="600"/>
              </a:spcAft>
              <a:buFont typeface="Arial" panose="020B0604020202020204" pitchFamily="34" charset="0"/>
              <a:buChar char="•"/>
              <a:tabLst>
                <a:tab pos="457200" algn="l"/>
              </a:tabLst>
            </a:pPr>
            <a:r>
              <a:rPr lang="en-US" dirty="0">
                <a:ea typeface="Calibri" panose="020F0502020204030204" pitchFamily="34" charset="0"/>
                <a:cs typeface="Times New Roman" panose="02020603050405020304" pitchFamily="18" charset="0"/>
              </a:rPr>
              <a:t>consumption and use;</a:t>
            </a:r>
            <a:endParaRPr lang="uk-UA" dirty="0">
              <a:ea typeface="Calibri" panose="020F0502020204030204" pitchFamily="34" charset="0"/>
              <a:cs typeface="Times New Roman" panose="02020603050405020304" pitchFamily="18" charset="0"/>
            </a:endParaRPr>
          </a:p>
          <a:p>
            <a:pPr marL="717550" lvl="0" indent="-342900" algn="just">
              <a:lnSpc>
                <a:spcPct val="100000"/>
              </a:lnSpc>
              <a:spcBef>
                <a:spcPts val="600"/>
              </a:spcBef>
              <a:spcAft>
                <a:spcPts val="600"/>
              </a:spcAft>
              <a:buFont typeface="Arial" panose="020B0604020202020204" pitchFamily="34" charset="0"/>
              <a:buChar char="•"/>
              <a:tabLst>
                <a:tab pos="457200" algn="l"/>
              </a:tabLst>
            </a:pPr>
            <a:r>
              <a:rPr lang="en-US" dirty="0">
                <a:ea typeface="Calibri" panose="020F0502020204030204" pitchFamily="34" charset="0"/>
                <a:cs typeface="Times New Roman" panose="02020603050405020304" pitchFamily="18" charset="0"/>
              </a:rPr>
              <a:t>collection and disposal;</a:t>
            </a:r>
            <a:endParaRPr lang="uk-UA" dirty="0">
              <a:ea typeface="Calibri" panose="020F0502020204030204" pitchFamily="34" charset="0"/>
              <a:cs typeface="Times New Roman" panose="02020603050405020304" pitchFamily="18" charset="0"/>
            </a:endParaRPr>
          </a:p>
          <a:p>
            <a:pPr marL="717550" lvl="0" indent="-342900" algn="just">
              <a:lnSpc>
                <a:spcPct val="100000"/>
              </a:lnSpc>
              <a:spcBef>
                <a:spcPts val="600"/>
              </a:spcBef>
              <a:spcAft>
                <a:spcPts val="600"/>
              </a:spcAft>
              <a:buFont typeface="Arial" panose="020B0604020202020204" pitchFamily="34" charset="0"/>
              <a:buChar char="•"/>
              <a:tabLst>
                <a:tab pos="457200" algn="l"/>
              </a:tabLst>
            </a:pPr>
            <a:r>
              <a:rPr lang="en-US" dirty="0">
                <a:ea typeface="Calibri" panose="020F0502020204030204" pitchFamily="34" charset="0"/>
                <a:cs typeface="Times New Roman" panose="02020603050405020304" pitchFamily="18" charset="0"/>
              </a:rPr>
              <a:t>processing;</a:t>
            </a:r>
            <a:endParaRPr lang="uk-UA" dirty="0">
              <a:ea typeface="Calibri" panose="020F0502020204030204" pitchFamily="34" charset="0"/>
              <a:cs typeface="Times New Roman" panose="02020603050405020304" pitchFamily="18" charset="0"/>
            </a:endParaRPr>
          </a:p>
          <a:p>
            <a:pPr marL="717550" lvl="0" indent="-342900" algn="just">
              <a:lnSpc>
                <a:spcPct val="100000"/>
              </a:lnSpc>
              <a:spcBef>
                <a:spcPts val="600"/>
              </a:spcBef>
              <a:spcAft>
                <a:spcPts val="600"/>
              </a:spcAft>
              <a:buFont typeface="Arial" panose="020B0604020202020204" pitchFamily="34" charset="0"/>
              <a:buChar char="•"/>
              <a:tabLst>
                <a:tab pos="457200" algn="l"/>
              </a:tabLst>
            </a:pPr>
            <a:r>
              <a:rPr lang="en-US" dirty="0">
                <a:ea typeface="Calibri" panose="020F0502020204030204" pitchFamily="34" charset="0"/>
                <a:cs typeface="Times New Roman" panose="02020603050405020304" pitchFamily="18" charset="0"/>
              </a:rPr>
              <a:t>recovery.</a:t>
            </a:r>
            <a:endParaRPr lang="uk-UA" dirty="0">
              <a:effectLst/>
              <a:ea typeface="Calibri" panose="020F0502020204030204" pitchFamily="34" charset="0"/>
              <a:cs typeface="Times New Roman" panose="02020603050405020304" pitchFamily="18" charset="0"/>
            </a:endParaRPr>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dirty="0"/>
          </a:p>
        </p:txBody>
      </p:sp>
      <p:pic>
        <p:nvPicPr>
          <p:cNvPr id="24580" name="Рисунок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45325" y="2832170"/>
            <a:ext cx="3425451" cy="3036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Google Shape;171;p26"/>
          <p:cNvSpPr txBox="1">
            <a:spLocks/>
          </p:cNvSpPr>
          <p:nvPr/>
        </p:nvSpPr>
        <p:spPr>
          <a:xfrm>
            <a:off x="1055528" y="1698792"/>
            <a:ext cx="10087601" cy="403343"/>
          </a:xfrm>
          <a:prstGeom prst="rect">
            <a:avLst/>
          </a:prstGeom>
          <a:solidFill>
            <a:srgbClr val="A71E3B"/>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indent="0" algn="ctr">
              <a:spcBef>
                <a:spcPts val="0"/>
              </a:spcBef>
            </a:pPr>
            <a:r>
              <a:rPr lang="en-US" sz="2000" b="1" dirty="0">
                <a:solidFill>
                  <a:schemeClr val="bg1"/>
                </a:solidFill>
              </a:rPr>
              <a:t>C</a:t>
            </a:r>
            <a:r>
              <a:rPr lang="en-US" sz="2000" b="1" dirty="0" smtClean="0">
                <a:solidFill>
                  <a:schemeClr val="bg1"/>
                </a:solidFill>
              </a:rPr>
              <a:t>oncept </a:t>
            </a:r>
            <a:r>
              <a:rPr lang="en-US" sz="2000" b="1" dirty="0">
                <a:solidFill>
                  <a:schemeClr val="bg1"/>
                </a:solidFill>
              </a:rPr>
              <a:t>of “Circular Economy</a:t>
            </a:r>
            <a:r>
              <a:rPr lang="en-US" sz="2000" b="1" dirty="0" smtClean="0">
                <a:solidFill>
                  <a:schemeClr val="bg1"/>
                </a:solidFill>
              </a:rPr>
              <a:t>” </a:t>
            </a:r>
            <a:r>
              <a:rPr lang="ru-RU" sz="2000" b="1" dirty="0">
                <a:solidFill>
                  <a:schemeClr val="bg1"/>
                </a:solidFill>
                <a:latin typeface="Georgia" panose="02040502050405020303" pitchFamily="18" charset="0"/>
              </a:rPr>
              <a:t>(</a:t>
            </a:r>
            <a:r>
              <a:rPr lang="en-US" sz="2000" b="1" dirty="0">
                <a:solidFill>
                  <a:schemeClr val="bg1"/>
                </a:solidFill>
                <a:latin typeface="Georgia" panose="02040502050405020303" pitchFamily="18" charset="0"/>
              </a:rPr>
              <a:t>cont’d)</a:t>
            </a:r>
            <a:endParaRPr lang="uk-UA" sz="2000" b="1" dirty="0">
              <a:solidFill>
                <a:schemeClr val="bg1"/>
              </a:solidFill>
              <a:latin typeface="Georgia" panose="02040502050405020303" pitchFamily="18" charset="0"/>
            </a:endParaRPr>
          </a:p>
          <a:p>
            <a:pPr marL="0" indent="0" algn="ctr">
              <a:spcBef>
                <a:spcPts val="0"/>
              </a:spcBef>
            </a:pPr>
            <a:endParaRPr lang="ru-RU" sz="20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Effect transition="in" filter="wipe(up)">
                                      <p:cBhvr>
                                        <p:cTn id="7" dur="500"/>
                                        <p:tgtEl>
                                          <p:spTgt spid="245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4578">
                                            <p:txEl>
                                              <p:pRg st="1" end="1"/>
                                            </p:txEl>
                                          </p:spTgt>
                                        </p:tgtEl>
                                        <p:attrNameLst>
                                          <p:attrName>style.visibility</p:attrName>
                                        </p:attrNameLst>
                                      </p:cBhvr>
                                      <p:to>
                                        <p:strVal val="visible"/>
                                      </p:to>
                                    </p:set>
                                    <p:animEffect transition="in" filter="wipe(up)">
                                      <p:cBhvr>
                                        <p:cTn id="12" dur="500"/>
                                        <p:tgtEl>
                                          <p:spTgt spid="2457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4578">
                                            <p:txEl>
                                              <p:pRg st="2" end="2"/>
                                            </p:txEl>
                                          </p:spTgt>
                                        </p:tgtEl>
                                        <p:attrNameLst>
                                          <p:attrName>style.visibility</p:attrName>
                                        </p:attrNameLst>
                                      </p:cBhvr>
                                      <p:to>
                                        <p:strVal val="visible"/>
                                      </p:to>
                                    </p:set>
                                    <p:animEffect transition="in" filter="wipe(up)">
                                      <p:cBhvr>
                                        <p:cTn id="17" dur="500"/>
                                        <p:tgtEl>
                                          <p:spTgt spid="2457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4578">
                                            <p:txEl>
                                              <p:pRg st="3" end="3"/>
                                            </p:txEl>
                                          </p:spTgt>
                                        </p:tgtEl>
                                        <p:attrNameLst>
                                          <p:attrName>style.visibility</p:attrName>
                                        </p:attrNameLst>
                                      </p:cBhvr>
                                      <p:to>
                                        <p:strVal val="visible"/>
                                      </p:to>
                                    </p:set>
                                    <p:animEffect transition="in" filter="wipe(up)">
                                      <p:cBhvr>
                                        <p:cTn id="22" dur="500"/>
                                        <p:tgtEl>
                                          <p:spTgt spid="2457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4578">
                                            <p:txEl>
                                              <p:pRg st="4" end="4"/>
                                            </p:txEl>
                                          </p:spTgt>
                                        </p:tgtEl>
                                        <p:attrNameLst>
                                          <p:attrName>style.visibility</p:attrName>
                                        </p:attrNameLst>
                                      </p:cBhvr>
                                      <p:to>
                                        <p:strVal val="visible"/>
                                      </p:to>
                                    </p:set>
                                    <p:animEffect transition="in" filter="wipe(up)">
                                      <p:cBhvr>
                                        <p:cTn id="27" dur="500"/>
                                        <p:tgtEl>
                                          <p:spTgt spid="2457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4578">
                                            <p:txEl>
                                              <p:pRg st="5" end="5"/>
                                            </p:txEl>
                                          </p:spTgt>
                                        </p:tgtEl>
                                        <p:attrNameLst>
                                          <p:attrName>style.visibility</p:attrName>
                                        </p:attrNameLst>
                                      </p:cBhvr>
                                      <p:to>
                                        <p:strVal val="visible"/>
                                      </p:to>
                                    </p:set>
                                    <p:animEffect transition="in" filter="wipe(up)">
                                      <p:cBhvr>
                                        <p:cTn id="32" dur="500"/>
                                        <p:tgtEl>
                                          <p:spTgt spid="2457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4578">
                                            <p:txEl>
                                              <p:pRg st="6" end="6"/>
                                            </p:txEl>
                                          </p:spTgt>
                                        </p:tgtEl>
                                        <p:attrNameLst>
                                          <p:attrName>style.visibility</p:attrName>
                                        </p:attrNameLst>
                                      </p:cBhvr>
                                      <p:to>
                                        <p:strVal val="visible"/>
                                      </p:to>
                                    </p:set>
                                    <p:animEffect transition="in" filter="wipe(up)">
                                      <p:cBhvr>
                                        <p:cTn id="37" dur="500"/>
                                        <p:tgtEl>
                                          <p:spTgt spid="2457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4578">
                                            <p:txEl>
                                              <p:pRg st="7" end="7"/>
                                            </p:txEl>
                                          </p:spTgt>
                                        </p:tgtEl>
                                        <p:attrNameLst>
                                          <p:attrName>style.visibility</p:attrName>
                                        </p:attrNameLst>
                                      </p:cBhvr>
                                      <p:to>
                                        <p:strVal val="visible"/>
                                      </p:to>
                                    </p:set>
                                    <p:animEffect transition="in" filter="wipe(up)">
                                      <p:cBhvr>
                                        <p:cTn id="42" dur="500"/>
                                        <p:tgtEl>
                                          <p:spTgt spid="2457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Текст 3"/>
          <p:cNvSpPr>
            <a:spLocks noGrp="1"/>
          </p:cNvSpPr>
          <p:nvPr>
            <p:ph type="body" sz="half" idx="2"/>
          </p:nvPr>
        </p:nvSpPr>
        <p:spPr>
          <a:xfrm>
            <a:off x="5235575" y="2648606"/>
            <a:ext cx="6119813" cy="3110843"/>
          </a:xfrm>
        </p:spPr>
        <p:txBody>
          <a:bodyPr anchor="ctr"/>
          <a:lstStyle/>
          <a:p>
            <a:pPr indent="453600" algn="just">
              <a:lnSpc>
                <a:spcPct val="107000"/>
              </a:lnSpc>
              <a:spcAft>
                <a:spcPts val="800"/>
              </a:spcAft>
            </a:pPr>
            <a:r>
              <a:rPr lang="en-US" sz="1800" dirty="0">
                <a:latin typeface="Georgia" panose="02040502050405020303" pitchFamily="18" charset="0"/>
                <a:ea typeface="Georgia" panose="02040502050405020303" pitchFamily="18" charset="0"/>
                <a:cs typeface="Georgia" panose="02040502050405020303" pitchFamily="18" charset="0"/>
              </a:rPr>
              <a:t>This mechanism works at the </a:t>
            </a:r>
            <a:r>
              <a:rPr lang="en-US" sz="1800" b="1" dirty="0">
                <a:solidFill>
                  <a:srgbClr val="293A96"/>
                </a:solidFill>
                <a:latin typeface="Georgia" panose="02040502050405020303" pitchFamily="18" charset="0"/>
                <a:ea typeface="Georgia" panose="02040502050405020303" pitchFamily="18" charset="0"/>
                <a:cs typeface="Georgia" panose="02040502050405020303" pitchFamily="18" charset="0"/>
              </a:rPr>
              <a:t>micro level </a:t>
            </a:r>
            <a:r>
              <a:rPr lang="en-US" sz="1800" dirty="0">
                <a:latin typeface="Georgia" panose="02040502050405020303" pitchFamily="18" charset="0"/>
                <a:ea typeface="Georgia" panose="02040502050405020303" pitchFamily="18" charset="0"/>
                <a:cs typeface="Georgia" panose="02040502050405020303" pitchFamily="18" charset="0"/>
              </a:rPr>
              <a:t>(products, companies, consumers), </a:t>
            </a:r>
            <a:r>
              <a:rPr lang="en-US" sz="1800" b="1" dirty="0" err="1">
                <a:solidFill>
                  <a:srgbClr val="293A96"/>
                </a:solidFill>
                <a:latin typeface="Georgia" panose="02040502050405020303" pitchFamily="18" charset="0"/>
                <a:ea typeface="Georgia" panose="02040502050405020303" pitchFamily="18" charset="0"/>
                <a:cs typeface="Georgia" panose="02040502050405020303" pitchFamily="18" charset="0"/>
              </a:rPr>
              <a:t>meso</a:t>
            </a:r>
            <a:r>
              <a:rPr lang="en-US" sz="1800" b="1" dirty="0">
                <a:solidFill>
                  <a:srgbClr val="293A96"/>
                </a:solidFill>
                <a:latin typeface="Georgia" panose="02040502050405020303" pitchFamily="18" charset="0"/>
                <a:ea typeface="Georgia" panose="02040502050405020303" pitchFamily="18" charset="0"/>
                <a:cs typeface="Georgia" panose="02040502050405020303" pitchFamily="18" charset="0"/>
              </a:rPr>
              <a:t> level</a:t>
            </a:r>
            <a:r>
              <a:rPr lang="en-US" sz="1800" dirty="0">
                <a:solidFill>
                  <a:srgbClr val="293A96"/>
                </a:solidFill>
                <a:latin typeface="Georgia" panose="02040502050405020303" pitchFamily="18" charset="0"/>
                <a:ea typeface="Georgia" panose="02040502050405020303" pitchFamily="18" charset="0"/>
                <a:cs typeface="Georgia" panose="02040502050405020303" pitchFamily="18" charset="0"/>
              </a:rPr>
              <a:t> </a:t>
            </a:r>
            <a:r>
              <a:rPr lang="en-US" sz="1800" dirty="0">
                <a:latin typeface="Georgia" panose="02040502050405020303" pitchFamily="18" charset="0"/>
                <a:ea typeface="Georgia" panose="02040502050405020303" pitchFamily="18" charset="0"/>
                <a:cs typeface="Georgia" panose="02040502050405020303" pitchFamily="18" charset="0"/>
              </a:rPr>
              <a:t>(eco-industrial parks) and </a:t>
            </a:r>
            <a:r>
              <a:rPr lang="en-US" sz="1800" b="1" dirty="0">
                <a:solidFill>
                  <a:srgbClr val="293A96"/>
                </a:solidFill>
                <a:latin typeface="Georgia" panose="02040502050405020303" pitchFamily="18" charset="0"/>
                <a:ea typeface="Georgia" panose="02040502050405020303" pitchFamily="18" charset="0"/>
                <a:cs typeface="Georgia" panose="02040502050405020303" pitchFamily="18" charset="0"/>
              </a:rPr>
              <a:t>macro level</a:t>
            </a:r>
            <a:r>
              <a:rPr lang="en-US" sz="1800" dirty="0">
                <a:solidFill>
                  <a:srgbClr val="293A96"/>
                </a:solidFill>
                <a:latin typeface="Georgia" panose="02040502050405020303" pitchFamily="18" charset="0"/>
                <a:ea typeface="Georgia" panose="02040502050405020303" pitchFamily="18" charset="0"/>
                <a:cs typeface="Georgia" panose="02040502050405020303" pitchFamily="18" charset="0"/>
              </a:rPr>
              <a:t> </a:t>
            </a:r>
            <a:r>
              <a:rPr lang="en-US" sz="1800" dirty="0">
                <a:latin typeface="Georgia" panose="02040502050405020303" pitchFamily="18" charset="0"/>
                <a:ea typeface="Georgia" panose="02040502050405020303" pitchFamily="18" charset="0"/>
                <a:cs typeface="Georgia" panose="02040502050405020303" pitchFamily="18" charset="0"/>
              </a:rPr>
              <a:t>(city, region, country) in order to achieve sustainable development, thereby simultaneously creating environmental quality, economic prosperity and social justice for the benefit of present and future generations, provided by new business models and responsible consumers.</a:t>
            </a:r>
            <a:endParaRPr lang="en-US" sz="1800" dirty="0">
              <a:effectLst/>
              <a:latin typeface="Calibri" panose="020F0502020204030204" pitchFamily="34" charset="0"/>
              <a:ea typeface="Calibri" panose="020F0502020204030204" pitchFamily="34" charset="0"/>
            </a:endParaRPr>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a:p>
        </p:txBody>
      </p:sp>
      <p:pic>
        <p:nvPicPr>
          <p:cNvPr id="25604" name="Рисунок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6241" y="2648606"/>
            <a:ext cx="3204041" cy="2679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Google Shape;171;p26"/>
          <p:cNvSpPr txBox="1">
            <a:spLocks/>
          </p:cNvSpPr>
          <p:nvPr/>
        </p:nvSpPr>
        <p:spPr>
          <a:xfrm>
            <a:off x="1057835" y="1737988"/>
            <a:ext cx="10297553" cy="466071"/>
          </a:xfrm>
          <a:prstGeom prst="rect">
            <a:avLst/>
          </a:prstGeom>
          <a:solidFill>
            <a:srgbClr val="A71E3B"/>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indent="0" algn="ctr">
              <a:lnSpc>
                <a:spcPct val="100000"/>
              </a:lnSpc>
              <a:spcBef>
                <a:spcPts val="0"/>
              </a:spcBef>
            </a:pPr>
            <a:r>
              <a:rPr lang="en-US" sz="2000" b="1" dirty="0">
                <a:solidFill>
                  <a:schemeClr val="bg1"/>
                </a:solidFill>
                <a:latin typeface="Georgia" panose="02040502050405020303" pitchFamily="18" charset="0"/>
                <a:ea typeface="+mn-ea"/>
                <a:cs typeface="+mn-cs"/>
              </a:rPr>
              <a:t>Levels, goals and principles of the circular economy</a:t>
            </a:r>
            <a:endParaRPr lang="ru-RU" b="1" cap="all"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Effect transition="in" filter="wipe(left)">
                                      <p:cBhvr>
                                        <p:cTn id="7" dur="500"/>
                                        <p:tgtEl>
                                          <p:spTgt spid="2560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Текст 3"/>
          <p:cNvSpPr>
            <a:spLocks noGrp="1"/>
          </p:cNvSpPr>
          <p:nvPr>
            <p:ph type="body" sz="half" idx="2"/>
          </p:nvPr>
        </p:nvSpPr>
        <p:spPr>
          <a:xfrm>
            <a:off x="1057836" y="2304943"/>
            <a:ext cx="7010399" cy="2311882"/>
          </a:xfrm>
        </p:spPr>
        <p:txBody>
          <a:bodyPr anchor="ctr"/>
          <a:lstStyle/>
          <a:p>
            <a:pPr marL="358775" indent="-358775" algn="just">
              <a:lnSpc>
                <a:spcPct val="107000"/>
              </a:lnSpc>
              <a:spcAft>
                <a:spcPts val="800"/>
              </a:spcAft>
            </a:pPr>
            <a:r>
              <a:rPr lang="en-US" b="1" i="1" dirty="0">
                <a:solidFill>
                  <a:srgbClr val="293A96"/>
                </a:solidFill>
                <a:latin typeface="Georgia" panose="02040502050405020303" pitchFamily="18" charset="0"/>
                <a:ea typeface="Georgia" panose="02040502050405020303" pitchFamily="18" charset="0"/>
                <a:cs typeface="Georgia" panose="02040502050405020303" pitchFamily="18" charset="0"/>
              </a:rPr>
              <a:t>The circular economy presupposes the achievement of such goals</a:t>
            </a:r>
            <a:r>
              <a:rPr lang="en-US" dirty="0">
                <a:solidFill>
                  <a:srgbClr val="293A96"/>
                </a:solidFill>
                <a:latin typeface="Georgia" panose="02040502050405020303" pitchFamily="18" charset="0"/>
                <a:ea typeface="Georgia" panose="02040502050405020303" pitchFamily="18" charset="0"/>
                <a:cs typeface="Georgia" panose="02040502050405020303" pitchFamily="18" charset="0"/>
              </a:rPr>
              <a:t>:</a:t>
            </a:r>
            <a:endParaRPr lang="en-US" sz="1100" dirty="0">
              <a:solidFill>
                <a:srgbClr val="293A96"/>
              </a:solidFill>
              <a:latin typeface="Calibri" panose="020F0502020204030204" pitchFamily="34" charset="0"/>
              <a:ea typeface="Calibri" panose="020F0502020204030204" pitchFamily="34" charset="0"/>
            </a:endParaRPr>
          </a:p>
          <a:p>
            <a:pPr marL="358775" lvl="0" indent="-358775" algn="just">
              <a:lnSpc>
                <a:spcPct val="107000"/>
              </a:lnSpc>
              <a:spcAft>
                <a:spcPts val="800"/>
              </a:spcAft>
              <a:buFont typeface="Arial" panose="020B0604020202020204" pitchFamily="34" charset="0"/>
              <a:buChar char="•"/>
            </a:pPr>
            <a:r>
              <a:rPr lang="en-US" dirty="0">
                <a:latin typeface="Georgia" panose="02040502050405020303" pitchFamily="18" charset="0"/>
                <a:ea typeface="Georgia" panose="02040502050405020303" pitchFamily="18" charset="0"/>
                <a:cs typeface="Georgia" panose="02040502050405020303" pitchFamily="18" charset="0"/>
              </a:rPr>
              <a:t>the value of used wine products must be restored to ensure maximum economic efficiency;</a:t>
            </a:r>
            <a:endParaRPr lang="en-US" sz="1100" dirty="0">
              <a:latin typeface="Arial" panose="020B0604020202020204" pitchFamily="34" charset="0"/>
              <a:ea typeface="Arial" panose="020B0604020202020204" pitchFamily="34" charset="0"/>
              <a:cs typeface="Arial" panose="020B0604020202020204" pitchFamily="34" charset="0"/>
            </a:endParaRPr>
          </a:p>
          <a:p>
            <a:pPr marL="358775" lvl="0" indent="-358775" algn="just">
              <a:lnSpc>
                <a:spcPct val="107000"/>
              </a:lnSpc>
              <a:spcAft>
                <a:spcPts val="800"/>
              </a:spcAft>
              <a:buFont typeface="Arial" panose="020B0604020202020204" pitchFamily="34" charset="0"/>
              <a:buChar char="•"/>
            </a:pPr>
            <a:r>
              <a:rPr lang="en-US" dirty="0">
                <a:latin typeface="Georgia" panose="02040502050405020303" pitchFamily="18" charset="0"/>
                <a:ea typeface="Georgia" panose="02040502050405020303" pitchFamily="18" charset="0"/>
                <a:cs typeface="Georgia" panose="02040502050405020303" pitchFamily="18" charset="0"/>
              </a:rPr>
              <a:t>restoration of this value leads to the</a:t>
            </a:r>
            <a:r>
              <a:rPr lang="en-US" b="1" dirty="0">
                <a:latin typeface="Georgia" panose="02040502050405020303" pitchFamily="18" charset="0"/>
                <a:ea typeface="Georgia" panose="02040502050405020303" pitchFamily="18" charset="0"/>
                <a:cs typeface="Georgia" panose="02040502050405020303" pitchFamily="18" charset="0"/>
              </a:rPr>
              <a:t> </a:t>
            </a:r>
            <a:r>
              <a:rPr lang="en-US" dirty="0">
                <a:latin typeface="Georgia" panose="02040502050405020303" pitchFamily="18" charset="0"/>
                <a:ea typeface="Georgia" panose="02040502050405020303" pitchFamily="18" charset="0"/>
                <a:cs typeface="Georgia" panose="02040502050405020303" pitchFamily="18" charset="0"/>
              </a:rPr>
              <a:t>reduction of negative impact on the environment and thus compliance with social, economic and environmental requirements for sustainable development</a:t>
            </a:r>
            <a:r>
              <a:rPr lang="en-US" dirty="0" smtClean="0">
                <a:latin typeface="Georgia" panose="02040502050405020303" pitchFamily="18" charset="0"/>
                <a:ea typeface="Georgia" panose="02040502050405020303" pitchFamily="18" charset="0"/>
                <a:cs typeface="Georgia" panose="02040502050405020303" pitchFamily="18" charset="0"/>
              </a:rPr>
              <a:t>.</a:t>
            </a:r>
            <a:endParaRPr lang="uk-UA" dirty="0">
              <a:effectLst/>
              <a:ea typeface="Calibri" panose="020F0502020204030204" pitchFamily="34" charset="0"/>
              <a:cs typeface="Times New Roman" panose="02020603050405020304" pitchFamily="18" charset="0"/>
            </a:endParaRPr>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dirty="0"/>
          </a:p>
        </p:txBody>
      </p:sp>
      <p:pic>
        <p:nvPicPr>
          <p:cNvPr id="26628" name="Рисунок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01038" y="2304942"/>
            <a:ext cx="3054350" cy="29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Скругленная прямоугольная выноска 4"/>
          <p:cNvSpPr/>
          <p:nvPr/>
        </p:nvSpPr>
        <p:spPr>
          <a:xfrm>
            <a:off x="5621868" y="4787153"/>
            <a:ext cx="3736622" cy="1150803"/>
          </a:xfrm>
          <a:prstGeom prst="wedgeRoundRectCallout">
            <a:avLst>
              <a:gd name="adj1" fmla="val 63973"/>
              <a:gd name="adj2" fmla="val -24421"/>
              <a:gd name="adj3" fmla="val 16667"/>
            </a:avLst>
          </a:prstGeom>
          <a:noFill/>
        </p:spPr>
        <p:style>
          <a:lnRef idx="2">
            <a:schemeClr val="accent1"/>
          </a:lnRef>
          <a:fillRef idx="1">
            <a:schemeClr val="lt1"/>
          </a:fillRef>
          <a:effectRef idx="0">
            <a:schemeClr val="accent1"/>
          </a:effectRef>
          <a:fontRef idx="minor">
            <a:schemeClr val="dk1"/>
          </a:fontRef>
        </p:style>
        <p:txBody>
          <a:bodyPr rtlCol="0" anchor="ctr"/>
          <a:lstStyle/>
          <a:p>
            <a:pPr lvl="0" algn="ctr">
              <a:lnSpc>
                <a:spcPct val="90000"/>
              </a:lnSpc>
              <a:spcBef>
                <a:spcPts val="1000"/>
              </a:spcBef>
              <a:buSzPts val="1600"/>
            </a:pPr>
            <a:r>
              <a:rPr lang="en-US" sz="1400" b="1" dirty="0">
                <a:solidFill>
                  <a:srgbClr val="2C3EA2"/>
                </a:solidFill>
                <a:latin typeface="Georgia" panose="02040502050405020303" pitchFamily="18" charset="0"/>
              </a:rPr>
              <a:t>Link and Learn more</a:t>
            </a:r>
            <a:endParaRPr lang="ru-RU" sz="1400" b="1" dirty="0">
              <a:solidFill>
                <a:srgbClr val="2C3EA2"/>
              </a:solidFill>
              <a:latin typeface="Georgia" panose="02040502050405020303" pitchFamily="18" charset="0"/>
            </a:endParaRPr>
          </a:p>
          <a:p>
            <a:pPr lvl="0" algn="ctr">
              <a:lnSpc>
                <a:spcPct val="90000"/>
              </a:lnSpc>
              <a:spcBef>
                <a:spcPts val="1000"/>
              </a:spcBef>
              <a:buSzPts val="1600"/>
            </a:pPr>
            <a:r>
              <a:rPr lang="en-US" sz="1000" u="sng" dirty="0">
                <a:solidFill>
                  <a:srgbClr val="0563C1"/>
                </a:solidFill>
                <a:latin typeface="Georgia" panose="02040502050405020303" pitchFamily="18" charset="0"/>
                <a:hlinkClick r:id="rId3"/>
              </a:rPr>
              <a:t>https://www.unwto.org/covid-19-oneplanet-responsible-recovery-initiatives/circular-economy-in-travel-and-tourism-a-conceptual-framework-for-a-sustainable-resilient-and-future-proof-industry-transition</a:t>
            </a:r>
            <a:endParaRPr lang="en-US" sz="1000" dirty="0">
              <a:solidFill>
                <a:prstClr val="black"/>
              </a:solidFill>
              <a:latin typeface="Georgia" panose="02040502050405020303" pitchFamily="18" charset="0"/>
            </a:endParaRPr>
          </a:p>
          <a:p>
            <a:pPr algn="ctr"/>
            <a:endParaRPr lang="en-US" sz="1000" u="sng" dirty="0">
              <a:latin typeface="Georgia" panose="02040502050405020303" pitchFamily="18" charset="0"/>
            </a:endParaRPr>
          </a:p>
        </p:txBody>
      </p:sp>
      <p:sp>
        <p:nvSpPr>
          <p:cNvPr id="8" name="Google Shape;171;p26"/>
          <p:cNvSpPr txBox="1">
            <a:spLocks/>
          </p:cNvSpPr>
          <p:nvPr/>
        </p:nvSpPr>
        <p:spPr>
          <a:xfrm>
            <a:off x="1057835" y="1589803"/>
            <a:ext cx="10297553" cy="466071"/>
          </a:xfrm>
          <a:prstGeom prst="rect">
            <a:avLst/>
          </a:prstGeom>
          <a:solidFill>
            <a:srgbClr val="A71E3B"/>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indent="0" algn="ctr">
              <a:lnSpc>
                <a:spcPct val="100000"/>
              </a:lnSpc>
              <a:spcBef>
                <a:spcPts val="0"/>
              </a:spcBef>
            </a:pPr>
            <a:r>
              <a:rPr lang="en-US" sz="2000" b="1" dirty="0">
                <a:solidFill>
                  <a:schemeClr val="bg1"/>
                </a:solidFill>
                <a:latin typeface="Georgia" panose="02040502050405020303" pitchFamily="18" charset="0"/>
                <a:ea typeface="+mn-ea"/>
                <a:cs typeface="+mn-cs"/>
              </a:rPr>
              <a:t>Levels, goals and principles of the circular </a:t>
            </a:r>
            <a:r>
              <a:rPr lang="en-US" sz="2000" b="1" dirty="0" smtClean="0">
                <a:solidFill>
                  <a:schemeClr val="bg1"/>
                </a:solidFill>
                <a:latin typeface="Georgia" panose="02040502050405020303" pitchFamily="18" charset="0"/>
                <a:ea typeface="+mn-ea"/>
                <a:cs typeface="+mn-cs"/>
              </a:rPr>
              <a:t>economy </a:t>
            </a:r>
            <a:r>
              <a:rPr lang="ru-RU" sz="2000" b="1" dirty="0">
                <a:solidFill>
                  <a:schemeClr val="bg1"/>
                </a:solidFill>
                <a:latin typeface="Georgia" panose="02040502050405020303" pitchFamily="18" charset="0"/>
              </a:rPr>
              <a:t>(</a:t>
            </a:r>
            <a:r>
              <a:rPr lang="en-US" sz="2000" b="1" dirty="0">
                <a:solidFill>
                  <a:schemeClr val="bg1"/>
                </a:solidFill>
                <a:latin typeface="Georgia" panose="02040502050405020303" pitchFamily="18" charset="0"/>
              </a:rPr>
              <a:t>cont’d)</a:t>
            </a:r>
            <a:endParaRPr lang="uk-UA" sz="2000" b="1" dirty="0">
              <a:solidFill>
                <a:schemeClr val="bg1"/>
              </a:solidFill>
              <a:latin typeface="Georgia" panose="02040502050405020303" pitchFamily="18" charset="0"/>
            </a:endParaRPr>
          </a:p>
          <a:p>
            <a:pPr marL="0" indent="0" algn="ctr">
              <a:lnSpc>
                <a:spcPct val="100000"/>
              </a:lnSpc>
              <a:spcBef>
                <a:spcPts val="0"/>
              </a:spcBef>
            </a:pPr>
            <a:endParaRPr lang="ru-RU" b="1" cap="all"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578">
                                            <p:txEl>
                                              <p:pRg st="0" end="0"/>
                                            </p:txEl>
                                          </p:spTgt>
                                        </p:tgtEl>
                                        <p:attrNameLst>
                                          <p:attrName>style.visibility</p:attrName>
                                        </p:attrNameLst>
                                      </p:cBhvr>
                                      <p:to>
                                        <p:strVal val="visible"/>
                                      </p:to>
                                    </p:set>
                                    <p:animEffect transition="in" filter="wipe(left)">
                                      <p:cBhvr>
                                        <p:cTn id="7" dur="500"/>
                                        <p:tgtEl>
                                          <p:spTgt spid="245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578">
                                            <p:txEl>
                                              <p:pRg st="1" end="1"/>
                                            </p:txEl>
                                          </p:spTgt>
                                        </p:tgtEl>
                                        <p:attrNameLst>
                                          <p:attrName>style.visibility</p:attrName>
                                        </p:attrNameLst>
                                      </p:cBhvr>
                                      <p:to>
                                        <p:strVal val="visible"/>
                                      </p:to>
                                    </p:set>
                                    <p:animEffect transition="in" filter="wipe(left)">
                                      <p:cBhvr>
                                        <p:cTn id="12" dur="500"/>
                                        <p:tgtEl>
                                          <p:spTgt spid="2457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4578">
                                            <p:txEl>
                                              <p:pRg st="2" end="2"/>
                                            </p:txEl>
                                          </p:spTgt>
                                        </p:tgtEl>
                                        <p:attrNameLst>
                                          <p:attrName>style.visibility</p:attrName>
                                        </p:attrNameLst>
                                      </p:cBhvr>
                                      <p:to>
                                        <p:strVal val="visible"/>
                                      </p:to>
                                    </p:set>
                                    <p:animEffect transition="in" filter="wipe(left)">
                                      <p:cBhvr>
                                        <p:cTn id="17" dur="500"/>
                                        <p:tgtEl>
                                          <p:spTgt spid="2457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uild="p"/>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Текст 3"/>
          <p:cNvSpPr>
            <a:spLocks noGrp="1"/>
          </p:cNvSpPr>
          <p:nvPr>
            <p:ph type="body" sz="half" idx="2"/>
          </p:nvPr>
        </p:nvSpPr>
        <p:spPr>
          <a:xfrm>
            <a:off x="4446494" y="2254468"/>
            <a:ext cx="6908893" cy="3752631"/>
          </a:xfrm>
        </p:spPr>
        <p:txBody>
          <a:bodyPr anchor="ctr"/>
          <a:lstStyle/>
          <a:p>
            <a:pPr algn="just">
              <a:lnSpc>
                <a:spcPct val="107000"/>
              </a:lnSpc>
              <a:spcAft>
                <a:spcPts val="800"/>
              </a:spcAft>
            </a:pPr>
            <a:r>
              <a:rPr lang="en-US" dirty="0">
                <a:latin typeface="Georgia" panose="02040502050405020303" pitchFamily="18" charset="0"/>
                <a:ea typeface="Georgia" panose="02040502050405020303" pitchFamily="18" charset="0"/>
                <a:cs typeface="Georgia" panose="02040502050405020303" pitchFamily="18" charset="0"/>
              </a:rPr>
              <a:t>Currently, most developed countries are moving from the concept of a linear economy to a circular economy. In a linear economy, the product is produced, used and disposed (take-make-dispose). The basic framework of the circular economy consists of three components “3R”:</a:t>
            </a:r>
            <a:endParaRPr lang="en-US" sz="1100" dirty="0">
              <a:latin typeface="Calibri" panose="020F0502020204030204" pitchFamily="34" charset="0"/>
              <a:ea typeface="Calibri" panose="020F0502020204030204" pitchFamily="34" charset="0"/>
            </a:endParaRPr>
          </a:p>
          <a:p>
            <a:pPr marL="342900" lvl="0" indent="-342900" algn="just">
              <a:lnSpc>
                <a:spcPct val="107000"/>
              </a:lnSpc>
              <a:spcAft>
                <a:spcPts val="800"/>
              </a:spcAft>
              <a:buFont typeface="Arial" panose="020B0604020202020204" pitchFamily="34" charset="0"/>
              <a:buChar char="•"/>
            </a:pP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R1 </a:t>
            </a:r>
            <a:r>
              <a:rPr lang="en-US" dirty="0">
                <a:latin typeface="Georgia" panose="02040502050405020303" pitchFamily="18" charset="0"/>
                <a:ea typeface="Georgia" panose="02040502050405020303" pitchFamily="18" charset="0"/>
                <a:cs typeface="Georgia" panose="02040502050405020303" pitchFamily="18" charset="0"/>
              </a:rPr>
              <a:t>(Reduce) — promotes the minimum use of raw materials, which reduces resources and gives preference to renewable materials; and renewable materials are preferred.</a:t>
            </a:r>
            <a:endParaRPr lang="en-US" sz="1100" dirty="0">
              <a:latin typeface="Arial" panose="020B0604020202020204" pitchFamily="34" charset="0"/>
              <a:ea typeface="Arial" panose="020B0604020202020204" pitchFamily="34" charset="0"/>
              <a:cs typeface="Arial" panose="020B0604020202020204" pitchFamily="34" charset="0"/>
            </a:endParaRPr>
          </a:p>
          <a:p>
            <a:pPr marL="342900" lvl="0" indent="-342900" algn="just">
              <a:lnSpc>
                <a:spcPct val="107000"/>
              </a:lnSpc>
              <a:spcAft>
                <a:spcPts val="800"/>
              </a:spcAft>
              <a:buFont typeface="Arial" panose="020B0604020202020204" pitchFamily="34" charset="0"/>
              <a:buChar char="•"/>
            </a:pP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R2 </a:t>
            </a:r>
            <a:r>
              <a:rPr lang="en-US" dirty="0">
                <a:latin typeface="Georgia" panose="02040502050405020303" pitchFamily="18" charset="0"/>
                <a:ea typeface="Georgia" panose="02040502050405020303" pitchFamily="18" charset="0"/>
                <a:cs typeface="Georgia" panose="02040502050405020303" pitchFamily="18" charset="0"/>
              </a:rPr>
              <a:t>(Reuse) — allows reducing the flow of resources into the production system (the most efficient use of products);</a:t>
            </a:r>
            <a:endParaRPr lang="en-US" sz="1100" dirty="0">
              <a:latin typeface="Arial" panose="020B0604020202020204" pitchFamily="34" charset="0"/>
              <a:ea typeface="Arial" panose="020B0604020202020204" pitchFamily="34" charset="0"/>
              <a:cs typeface="Arial" panose="020B0604020202020204" pitchFamily="34" charset="0"/>
            </a:endParaRPr>
          </a:p>
          <a:p>
            <a:pPr marL="342900" lvl="0" indent="-342900" algn="just">
              <a:lnSpc>
                <a:spcPct val="107000"/>
              </a:lnSpc>
              <a:spcAft>
                <a:spcPts val="800"/>
              </a:spcAft>
              <a:buFont typeface="Arial" panose="020B0604020202020204" pitchFamily="34" charset="0"/>
              <a:buChar char="•"/>
            </a:pP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R3</a:t>
            </a:r>
            <a:r>
              <a:rPr lang="en-US" dirty="0">
                <a:solidFill>
                  <a:srgbClr val="293A96"/>
                </a:solidFill>
                <a:latin typeface="Georgia" panose="02040502050405020303" pitchFamily="18" charset="0"/>
                <a:ea typeface="Georgia" panose="02040502050405020303" pitchFamily="18" charset="0"/>
                <a:cs typeface="Georgia" panose="02040502050405020303" pitchFamily="18" charset="0"/>
              </a:rPr>
              <a:t> </a:t>
            </a:r>
            <a:r>
              <a:rPr lang="en-US" dirty="0">
                <a:latin typeface="Georgia" panose="02040502050405020303" pitchFamily="18" charset="0"/>
                <a:ea typeface="Georgia" panose="02040502050405020303" pitchFamily="18" charset="0"/>
                <a:cs typeface="Georgia" panose="02040502050405020303" pitchFamily="18" charset="0"/>
              </a:rPr>
              <a:t>(Recycle) — provides for the full recovery of by-products and waste for further use in the economy.</a:t>
            </a:r>
            <a:endParaRPr lang="en-US" sz="1100" dirty="0">
              <a:effectLst/>
              <a:latin typeface="Arial" panose="020B0604020202020204" pitchFamily="34" charset="0"/>
              <a:ea typeface="Arial" panose="020B0604020202020204" pitchFamily="34" charset="0"/>
              <a:cs typeface="Arial" panose="020B0604020202020204" pitchFamily="34" charset="0"/>
            </a:endParaRPr>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a:p>
        </p:txBody>
      </p:sp>
      <p:pic>
        <p:nvPicPr>
          <p:cNvPr id="27652" name="Рисунок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94109" y="2553310"/>
            <a:ext cx="2946104" cy="3453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Google Shape;171;p26"/>
          <p:cNvSpPr txBox="1">
            <a:spLocks/>
          </p:cNvSpPr>
          <p:nvPr/>
        </p:nvSpPr>
        <p:spPr>
          <a:xfrm>
            <a:off x="1057835" y="1737988"/>
            <a:ext cx="10297553" cy="466071"/>
          </a:xfrm>
          <a:prstGeom prst="rect">
            <a:avLst/>
          </a:prstGeom>
          <a:solidFill>
            <a:srgbClr val="A71E3B"/>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indent="0" algn="ctr">
              <a:lnSpc>
                <a:spcPct val="100000"/>
              </a:lnSpc>
              <a:spcBef>
                <a:spcPts val="0"/>
              </a:spcBef>
            </a:pPr>
            <a:r>
              <a:rPr lang="en-US" sz="2000" b="1" dirty="0">
                <a:solidFill>
                  <a:schemeClr val="bg1"/>
                </a:solidFill>
                <a:latin typeface="Georgia" panose="02040502050405020303" pitchFamily="18" charset="0"/>
                <a:ea typeface="+mn-ea"/>
                <a:cs typeface="+mn-cs"/>
              </a:rPr>
              <a:t>Levels, goals and principles of the circular </a:t>
            </a:r>
            <a:r>
              <a:rPr lang="en-US" sz="2000" b="1" dirty="0" smtClean="0">
                <a:solidFill>
                  <a:schemeClr val="bg1"/>
                </a:solidFill>
                <a:latin typeface="Georgia" panose="02040502050405020303" pitchFamily="18" charset="0"/>
                <a:ea typeface="+mn-ea"/>
                <a:cs typeface="+mn-cs"/>
              </a:rPr>
              <a:t>economy </a:t>
            </a:r>
            <a:r>
              <a:rPr lang="ru-RU" sz="2000" b="1" dirty="0">
                <a:solidFill>
                  <a:schemeClr val="bg1"/>
                </a:solidFill>
                <a:latin typeface="Georgia" panose="02040502050405020303" pitchFamily="18" charset="0"/>
              </a:rPr>
              <a:t>(</a:t>
            </a:r>
            <a:r>
              <a:rPr lang="en-US" sz="2000" b="1" dirty="0">
                <a:solidFill>
                  <a:schemeClr val="bg1"/>
                </a:solidFill>
                <a:latin typeface="Georgia" panose="02040502050405020303" pitchFamily="18" charset="0"/>
              </a:rPr>
              <a:t>cont’d)</a:t>
            </a:r>
            <a:endParaRPr lang="uk-UA" sz="2000" b="1" dirty="0">
              <a:solidFill>
                <a:schemeClr val="bg1"/>
              </a:solidFill>
              <a:latin typeface="Georgia" panose="02040502050405020303" pitchFamily="18" charset="0"/>
            </a:endParaRPr>
          </a:p>
          <a:p>
            <a:pPr marL="0" indent="0" algn="ctr">
              <a:lnSpc>
                <a:spcPct val="100000"/>
              </a:lnSpc>
              <a:spcBef>
                <a:spcPts val="0"/>
              </a:spcBef>
            </a:pPr>
            <a:endParaRPr lang="ru-RU" b="1" cap="all"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Effect transition="in" filter="wipe(up)">
                                      <p:cBhvr>
                                        <p:cTn id="7" dur="500"/>
                                        <p:tgtEl>
                                          <p:spTgt spid="2560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5602">
                                            <p:txEl>
                                              <p:pRg st="1" end="1"/>
                                            </p:txEl>
                                          </p:spTgt>
                                        </p:tgtEl>
                                        <p:attrNameLst>
                                          <p:attrName>style.visibility</p:attrName>
                                        </p:attrNameLst>
                                      </p:cBhvr>
                                      <p:to>
                                        <p:strVal val="visible"/>
                                      </p:to>
                                    </p:set>
                                    <p:animEffect transition="in" filter="wipe(up)">
                                      <p:cBhvr>
                                        <p:cTn id="12" dur="500"/>
                                        <p:tgtEl>
                                          <p:spTgt spid="2560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5602">
                                            <p:txEl>
                                              <p:pRg st="2" end="2"/>
                                            </p:txEl>
                                          </p:spTgt>
                                        </p:tgtEl>
                                        <p:attrNameLst>
                                          <p:attrName>style.visibility</p:attrName>
                                        </p:attrNameLst>
                                      </p:cBhvr>
                                      <p:to>
                                        <p:strVal val="visible"/>
                                      </p:to>
                                    </p:set>
                                    <p:animEffect transition="in" filter="wipe(up)">
                                      <p:cBhvr>
                                        <p:cTn id="17" dur="500"/>
                                        <p:tgtEl>
                                          <p:spTgt spid="2560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5602">
                                            <p:txEl>
                                              <p:pRg st="3" end="3"/>
                                            </p:txEl>
                                          </p:spTgt>
                                        </p:tgtEl>
                                        <p:attrNameLst>
                                          <p:attrName>style.visibility</p:attrName>
                                        </p:attrNameLst>
                                      </p:cBhvr>
                                      <p:to>
                                        <p:strVal val="visible"/>
                                      </p:to>
                                    </p:set>
                                    <p:animEffect transition="in" filter="wipe(up)">
                                      <p:cBhvr>
                                        <p:cTn id="22" dur="500"/>
                                        <p:tgtEl>
                                          <p:spTgt spid="2560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Текст 3"/>
          <p:cNvSpPr>
            <a:spLocks noGrp="1"/>
          </p:cNvSpPr>
          <p:nvPr>
            <p:ph type="body" sz="half" idx="2"/>
          </p:nvPr>
        </p:nvSpPr>
        <p:spPr>
          <a:xfrm>
            <a:off x="1057834" y="2490952"/>
            <a:ext cx="7095565" cy="3694695"/>
          </a:xfrm>
        </p:spPr>
        <p:txBody>
          <a:bodyPr anchor="ctr"/>
          <a:lstStyle/>
          <a:p>
            <a:pPr algn="just">
              <a:lnSpc>
                <a:spcPct val="107000"/>
              </a:lnSpc>
              <a:spcAft>
                <a:spcPts val="800"/>
              </a:spcAft>
            </a:pPr>
            <a:r>
              <a:rPr lang="en-US" dirty="0">
                <a:latin typeface="Georgia" panose="02040502050405020303" pitchFamily="18" charset="0"/>
                <a:ea typeface="Georgia" panose="02040502050405020303" pitchFamily="18" charset="0"/>
                <a:cs typeface="Georgia" panose="02040502050405020303" pitchFamily="18" charset="0"/>
              </a:rPr>
              <a:t>The Ellen MacArthur Foundation is a good example of a transition. It proposes to identify three basic principles of the circular economy and six actions for their implementation. </a:t>
            </a:r>
            <a:endParaRPr lang="en-US" sz="1100" dirty="0">
              <a:latin typeface="Calibri" panose="020F0502020204030204" pitchFamily="34" charset="0"/>
              <a:ea typeface="Calibri" panose="020F0502020204030204" pitchFamily="34" charset="0"/>
            </a:endParaRPr>
          </a:p>
          <a:p>
            <a:pPr algn="just">
              <a:lnSpc>
                <a:spcPct val="107000"/>
              </a:lnSpc>
              <a:spcAft>
                <a:spcPts val="800"/>
              </a:spcAft>
            </a:pPr>
            <a:r>
              <a:rPr lang="en-US" dirty="0">
                <a:latin typeface="Georgia" panose="02040502050405020303" pitchFamily="18" charset="0"/>
                <a:ea typeface="Georgia" panose="02040502050405020303" pitchFamily="18" charset="0"/>
                <a:cs typeface="Georgia" panose="02040502050405020303" pitchFamily="18" charset="0"/>
              </a:rPr>
              <a:t>Thus, </a:t>
            </a:r>
            <a:r>
              <a:rPr lang="en-US" i="1" dirty="0">
                <a:latin typeface="Georgia" panose="02040502050405020303" pitchFamily="18" charset="0"/>
                <a:ea typeface="Georgia" panose="02040502050405020303" pitchFamily="18" charset="0"/>
                <a:cs typeface="Georgia" panose="02040502050405020303" pitchFamily="18" charset="0"/>
              </a:rPr>
              <a:t>three basic principles of circular economy are identified</a:t>
            </a:r>
            <a:r>
              <a:rPr lang="en-US" dirty="0">
                <a:latin typeface="Georgia" panose="02040502050405020303" pitchFamily="18" charset="0"/>
                <a:ea typeface="Georgia" panose="02040502050405020303" pitchFamily="18" charset="0"/>
                <a:cs typeface="Georgia" panose="02040502050405020303" pitchFamily="18" charset="0"/>
              </a:rPr>
              <a:t>: </a:t>
            </a:r>
            <a:endParaRPr lang="en-US" sz="1100" dirty="0">
              <a:latin typeface="Calibri" panose="020F0502020204030204" pitchFamily="34" charset="0"/>
              <a:ea typeface="Calibri" panose="020F0502020204030204" pitchFamily="34" charset="0"/>
            </a:endParaRPr>
          </a:p>
          <a:p>
            <a:pPr marL="342900" lvl="0" indent="-342900" algn="just">
              <a:lnSpc>
                <a:spcPct val="107000"/>
              </a:lnSpc>
              <a:spcAft>
                <a:spcPts val="800"/>
              </a:spcAft>
              <a:buFont typeface="Arial" panose="020B0604020202020204" pitchFamily="34" charset="0"/>
              <a:buChar char="•"/>
            </a:pPr>
            <a:r>
              <a:rPr lang="en-US" dirty="0">
                <a:latin typeface="Georgia" panose="02040502050405020303" pitchFamily="18" charset="0"/>
                <a:ea typeface="Georgia" panose="02040502050405020303" pitchFamily="18" charset="0"/>
                <a:cs typeface="Georgia" panose="02040502050405020303" pitchFamily="18" charset="0"/>
              </a:rPr>
              <a:t>preservation and increase;</a:t>
            </a:r>
            <a:endParaRPr lang="en-US" sz="1100" dirty="0">
              <a:latin typeface="Arial" panose="020B0604020202020204" pitchFamily="34" charset="0"/>
              <a:ea typeface="Arial" panose="020B0604020202020204" pitchFamily="34" charset="0"/>
              <a:cs typeface="Arial" panose="020B0604020202020204" pitchFamily="34" charset="0"/>
            </a:endParaRPr>
          </a:p>
          <a:p>
            <a:pPr marL="342900" lvl="0" indent="-342900" algn="just">
              <a:lnSpc>
                <a:spcPct val="107000"/>
              </a:lnSpc>
              <a:spcAft>
                <a:spcPts val="800"/>
              </a:spcAft>
              <a:buFont typeface="Arial" panose="020B0604020202020204" pitchFamily="34" charset="0"/>
              <a:buChar char="•"/>
            </a:pPr>
            <a:r>
              <a:rPr lang="en-US" dirty="0">
                <a:latin typeface="Georgia" panose="02040502050405020303" pitchFamily="18" charset="0"/>
                <a:ea typeface="Georgia" panose="02040502050405020303" pitchFamily="18" charset="0"/>
                <a:cs typeface="Georgia" panose="02040502050405020303" pitchFamily="18" charset="0"/>
              </a:rPr>
              <a:t>optimization;</a:t>
            </a:r>
            <a:endParaRPr lang="en-US" sz="1100" dirty="0">
              <a:latin typeface="Arial" panose="020B0604020202020204" pitchFamily="34" charset="0"/>
              <a:ea typeface="Arial" panose="020B0604020202020204" pitchFamily="34" charset="0"/>
              <a:cs typeface="Arial" panose="020B0604020202020204" pitchFamily="34" charset="0"/>
            </a:endParaRPr>
          </a:p>
          <a:p>
            <a:pPr marL="342900" lvl="0" indent="-342900" algn="just">
              <a:lnSpc>
                <a:spcPct val="107000"/>
              </a:lnSpc>
              <a:spcAft>
                <a:spcPts val="800"/>
              </a:spcAft>
              <a:buFont typeface="Arial" panose="020B0604020202020204" pitchFamily="34" charset="0"/>
              <a:buChar char="•"/>
            </a:pPr>
            <a:r>
              <a:rPr lang="en-US" dirty="0">
                <a:latin typeface="Georgia" panose="02040502050405020303" pitchFamily="18" charset="0"/>
                <a:ea typeface="Georgia" panose="02040502050405020303" pitchFamily="18" charset="0"/>
                <a:cs typeface="Georgia" panose="02040502050405020303" pitchFamily="18" charset="0"/>
              </a:rPr>
              <a:t>increase efficiency. </a:t>
            </a:r>
            <a:endParaRPr lang="en-US" sz="1100" dirty="0">
              <a:latin typeface="Arial" panose="020B0604020202020204" pitchFamily="34" charset="0"/>
              <a:ea typeface="Arial" panose="020B0604020202020204" pitchFamily="34" charset="0"/>
              <a:cs typeface="Arial" panose="020B0604020202020204" pitchFamily="34" charset="0"/>
            </a:endParaRPr>
          </a:p>
          <a:p>
            <a:pPr algn="just">
              <a:lnSpc>
                <a:spcPct val="107000"/>
              </a:lnSpc>
              <a:spcAft>
                <a:spcPts val="800"/>
              </a:spcAft>
            </a:pPr>
            <a:r>
              <a:rPr lang="en-US" dirty="0">
                <a:latin typeface="Georgia" panose="02040502050405020303" pitchFamily="18" charset="0"/>
                <a:ea typeface="Georgia" panose="02040502050405020303" pitchFamily="18" charset="0"/>
                <a:cs typeface="Georgia" panose="02040502050405020303" pitchFamily="18" charset="0"/>
              </a:rPr>
              <a:t>In order to implement these principles in life, businesses and consumers must carry out six “business actions” —  </a:t>
            </a:r>
            <a:r>
              <a:rPr lang="en-US" b="1" dirty="0" err="1">
                <a:solidFill>
                  <a:srgbClr val="293A96"/>
                </a:solidFill>
                <a:latin typeface="Georgia" panose="02040502050405020303" pitchFamily="18" charset="0"/>
                <a:ea typeface="Georgia" panose="02040502050405020303" pitchFamily="18" charset="0"/>
                <a:cs typeface="Georgia" panose="02040502050405020303" pitchFamily="18" charset="0"/>
              </a:rPr>
              <a:t>ReSOLVE</a:t>
            </a:r>
            <a:r>
              <a:rPr lang="en-US" dirty="0">
                <a:latin typeface="Georgia" panose="02040502050405020303" pitchFamily="18" charset="0"/>
                <a:ea typeface="Georgia" panose="02040502050405020303" pitchFamily="18" charset="0"/>
                <a:cs typeface="Georgia" panose="02040502050405020303" pitchFamily="18" charset="0"/>
              </a:rPr>
              <a:t>:</a:t>
            </a:r>
            <a:endParaRPr lang="en-US" sz="1100" dirty="0">
              <a:effectLst/>
              <a:latin typeface="Calibri" panose="020F0502020204030204" pitchFamily="34" charset="0"/>
              <a:ea typeface="Calibri" panose="020F0502020204030204" pitchFamily="34" charset="0"/>
            </a:endParaRPr>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dirty="0"/>
          </a:p>
        </p:txBody>
      </p:sp>
      <p:pic>
        <p:nvPicPr>
          <p:cNvPr id="28676" name="Рисунок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90965" y="2346490"/>
            <a:ext cx="2842840" cy="2513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Скругленная прямоугольная выноска 5"/>
          <p:cNvSpPr/>
          <p:nvPr/>
        </p:nvSpPr>
        <p:spPr>
          <a:xfrm>
            <a:off x="8247529" y="5100918"/>
            <a:ext cx="3107859" cy="1084730"/>
          </a:xfrm>
          <a:prstGeom prst="wedgeRoundRectCallout">
            <a:avLst>
              <a:gd name="adj1" fmla="val -26449"/>
              <a:gd name="adj2" fmla="val -69882"/>
              <a:gd name="adj3" fmla="val 16667"/>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r>
              <a:rPr lang="en-US" sz="900" b="1" dirty="0">
                <a:solidFill>
                  <a:srgbClr val="293A96"/>
                </a:solidFill>
                <a:latin typeface="Georgia" panose="02040502050405020303" pitchFamily="18" charset="0"/>
              </a:rPr>
              <a:t>Link and Learn more</a:t>
            </a:r>
          </a:p>
          <a:p>
            <a:pPr algn="ctr"/>
            <a:r>
              <a:rPr lang="en-US" sz="900" u="sng" dirty="0">
                <a:solidFill>
                  <a:srgbClr val="293A96"/>
                </a:solidFill>
                <a:latin typeface="Georgia" panose="02040502050405020303" pitchFamily="18" charset="0"/>
              </a:rPr>
              <a:t>https://www.unwto.org/covid-19-oneplanet-responsible-recovery-initiatives/circular-economy-in-travel-and-tourism-a-conceptual-framework-for-a-sustainable-resilient-and-future-proof-industry-transition</a:t>
            </a:r>
          </a:p>
          <a:p>
            <a:pPr algn="ctr"/>
            <a:endParaRPr lang="en-US" sz="1000" u="sng" dirty="0">
              <a:latin typeface="Georgia" panose="02040502050405020303" pitchFamily="18" charset="0"/>
            </a:endParaRPr>
          </a:p>
        </p:txBody>
      </p:sp>
      <p:sp>
        <p:nvSpPr>
          <p:cNvPr id="8" name="Google Shape;171;p26"/>
          <p:cNvSpPr txBox="1">
            <a:spLocks/>
          </p:cNvSpPr>
          <p:nvPr/>
        </p:nvSpPr>
        <p:spPr>
          <a:xfrm>
            <a:off x="1057835" y="1737988"/>
            <a:ext cx="10297553" cy="466071"/>
          </a:xfrm>
          <a:prstGeom prst="rect">
            <a:avLst/>
          </a:prstGeom>
          <a:solidFill>
            <a:srgbClr val="A71E3B"/>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lvl="0" indent="0" algn="ctr">
              <a:lnSpc>
                <a:spcPct val="100000"/>
              </a:lnSpc>
              <a:spcBef>
                <a:spcPts val="0"/>
              </a:spcBef>
              <a:spcAft>
                <a:spcPct val="0"/>
              </a:spcAft>
              <a:buClrTx/>
              <a:buSzTx/>
            </a:pPr>
            <a:r>
              <a:rPr lang="en-US" sz="2000" b="1" dirty="0">
                <a:solidFill>
                  <a:schemeClr val="bg1"/>
                </a:solidFill>
                <a:latin typeface="Georgia" panose="02040502050405020303" pitchFamily="18" charset="0"/>
                <a:ea typeface="+mn-ea"/>
                <a:cs typeface="+mn-cs"/>
              </a:rPr>
              <a:t>Levels, goals and principles of the circular </a:t>
            </a:r>
            <a:r>
              <a:rPr lang="en-US" sz="2000" b="1" dirty="0" smtClean="0">
                <a:solidFill>
                  <a:schemeClr val="bg1"/>
                </a:solidFill>
                <a:latin typeface="Georgia" panose="02040502050405020303" pitchFamily="18" charset="0"/>
                <a:ea typeface="+mn-ea"/>
                <a:cs typeface="+mn-cs"/>
              </a:rPr>
              <a:t>economy </a:t>
            </a:r>
            <a:r>
              <a:rPr lang="ru-RU" sz="2000" b="1" dirty="0">
                <a:solidFill>
                  <a:prstClr val="white"/>
                </a:solidFill>
                <a:latin typeface="Georgia" panose="02040502050405020303" pitchFamily="18" charset="0"/>
                <a:ea typeface="+mn-ea"/>
                <a:cs typeface="+mn-cs"/>
              </a:rPr>
              <a:t>(</a:t>
            </a:r>
            <a:r>
              <a:rPr lang="en-US" sz="2000" b="1" dirty="0">
                <a:solidFill>
                  <a:prstClr val="white"/>
                </a:solidFill>
                <a:latin typeface="Georgia" panose="02040502050405020303" pitchFamily="18" charset="0"/>
                <a:ea typeface="+mn-ea"/>
                <a:cs typeface="+mn-cs"/>
              </a:rPr>
              <a:t>cont’d)</a:t>
            </a:r>
            <a:endParaRPr lang="uk-UA" sz="2000" b="1" dirty="0">
              <a:solidFill>
                <a:prstClr val="white"/>
              </a:solidFill>
              <a:latin typeface="Georgia" panose="02040502050405020303" pitchFamily="18" charset="0"/>
              <a:ea typeface="+mn-ea"/>
              <a:cs typeface="+mn-cs"/>
            </a:endParaRPr>
          </a:p>
          <a:p>
            <a:pPr marL="0" indent="0" algn="ctr">
              <a:lnSpc>
                <a:spcPct val="100000"/>
              </a:lnSpc>
              <a:spcBef>
                <a:spcPts val="0"/>
              </a:spcBef>
            </a:pPr>
            <a:endParaRPr lang="ru-RU" b="1" cap="all"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Effect transition="in" filter="wipe(up)">
                                      <p:cBhvr>
                                        <p:cTn id="7" dur="500"/>
                                        <p:tgtEl>
                                          <p:spTgt spid="266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6626">
                                            <p:txEl>
                                              <p:pRg st="1" end="1"/>
                                            </p:txEl>
                                          </p:spTgt>
                                        </p:tgtEl>
                                        <p:attrNameLst>
                                          <p:attrName>style.visibility</p:attrName>
                                        </p:attrNameLst>
                                      </p:cBhvr>
                                      <p:to>
                                        <p:strVal val="visible"/>
                                      </p:to>
                                    </p:set>
                                    <p:animEffect transition="in" filter="wipe(up)">
                                      <p:cBhvr>
                                        <p:cTn id="12" dur="500"/>
                                        <p:tgtEl>
                                          <p:spTgt spid="266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6626">
                                            <p:txEl>
                                              <p:pRg st="2" end="2"/>
                                            </p:txEl>
                                          </p:spTgt>
                                        </p:tgtEl>
                                        <p:attrNameLst>
                                          <p:attrName>style.visibility</p:attrName>
                                        </p:attrNameLst>
                                      </p:cBhvr>
                                      <p:to>
                                        <p:strVal val="visible"/>
                                      </p:to>
                                    </p:set>
                                    <p:animEffect transition="in" filter="wipe(up)">
                                      <p:cBhvr>
                                        <p:cTn id="17" dur="500"/>
                                        <p:tgtEl>
                                          <p:spTgt spid="266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6626">
                                            <p:txEl>
                                              <p:pRg st="3" end="3"/>
                                            </p:txEl>
                                          </p:spTgt>
                                        </p:tgtEl>
                                        <p:attrNameLst>
                                          <p:attrName>style.visibility</p:attrName>
                                        </p:attrNameLst>
                                      </p:cBhvr>
                                      <p:to>
                                        <p:strVal val="visible"/>
                                      </p:to>
                                    </p:set>
                                    <p:animEffect transition="in" filter="wipe(up)">
                                      <p:cBhvr>
                                        <p:cTn id="22" dur="500"/>
                                        <p:tgtEl>
                                          <p:spTgt spid="2662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6626">
                                            <p:txEl>
                                              <p:pRg st="4" end="4"/>
                                            </p:txEl>
                                          </p:spTgt>
                                        </p:tgtEl>
                                        <p:attrNameLst>
                                          <p:attrName>style.visibility</p:attrName>
                                        </p:attrNameLst>
                                      </p:cBhvr>
                                      <p:to>
                                        <p:strVal val="visible"/>
                                      </p:to>
                                    </p:set>
                                    <p:animEffect transition="in" filter="wipe(up)">
                                      <p:cBhvr>
                                        <p:cTn id="27" dur="500"/>
                                        <p:tgtEl>
                                          <p:spTgt spid="2662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6626">
                                            <p:txEl>
                                              <p:pRg st="5" end="5"/>
                                            </p:txEl>
                                          </p:spTgt>
                                        </p:tgtEl>
                                        <p:attrNameLst>
                                          <p:attrName>style.visibility</p:attrName>
                                        </p:attrNameLst>
                                      </p:cBhvr>
                                      <p:to>
                                        <p:strVal val="visible"/>
                                      </p:to>
                                    </p:set>
                                    <p:animEffect transition="in" filter="wipe(up)">
                                      <p:cBhvr>
                                        <p:cTn id="32" dur="500"/>
                                        <p:tgtEl>
                                          <p:spTgt spid="2662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uild="p"/>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Текст 3"/>
          <p:cNvSpPr>
            <a:spLocks noGrp="1"/>
          </p:cNvSpPr>
          <p:nvPr>
            <p:ph type="body" sz="half" idx="2"/>
          </p:nvPr>
        </p:nvSpPr>
        <p:spPr>
          <a:xfrm>
            <a:off x="4464425" y="2223294"/>
            <a:ext cx="6890963" cy="4070350"/>
          </a:xfrm>
        </p:spPr>
        <p:txBody>
          <a:bodyPr anchor="ctr"/>
          <a:lstStyle/>
          <a:p>
            <a:pPr algn="just">
              <a:lnSpc>
                <a:spcPct val="100000"/>
              </a:lnSpc>
              <a:spcAft>
                <a:spcPts val="800"/>
              </a:spcAft>
            </a:pP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R</a:t>
            </a:r>
            <a:r>
              <a:rPr lang="en-US" b="1" dirty="0">
                <a:latin typeface="Georgia" panose="02040502050405020303" pitchFamily="18" charset="0"/>
                <a:ea typeface="Georgia" panose="02040502050405020303" pitchFamily="18" charset="0"/>
                <a:cs typeface="Georgia" panose="02040502050405020303" pitchFamily="18" charset="0"/>
              </a:rPr>
              <a:t>e</a:t>
            </a:r>
            <a:r>
              <a:rPr lang="en-US" dirty="0">
                <a:latin typeface="Georgia" panose="02040502050405020303" pitchFamily="18" charset="0"/>
                <a:ea typeface="Georgia" panose="02040502050405020303" pitchFamily="18" charset="0"/>
                <a:cs typeface="Georgia" panose="02040502050405020303" pitchFamily="18" charset="0"/>
              </a:rPr>
              <a:t>generate – move to renewable energy sources and materials, as well as the return of renewable biological resources to the biosphere; </a:t>
            </a:r>
            <a:endParaRPr lang="en-US" sz="1100" dirty="0">
              <a:latin typeface="Calibri" panose="020F0502020204030204" pitchFamily="34" charset="0"/>
              <a:ea typeface="Calibri" panose="020F0502020204030204" pitchFamily="34" charset="0"/>
            </a:endParaRPr>
          </a:p>
          <a:p>
            <a:pPr algn="just">
              <a:lnSpc>
                <a:spcPct val="100000"/>
              </a:lnSpc>
              <a:spcAft>
                <a:spcPts val="800"/>
              </a:spcAft>
            </a:pP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S</a:t>
            </a:r>
            <a:r>
              <a:rPr lang="en-US" dirty="0">
                <a:latin typeface="Georgia" panose="02040502050405020303" pitchFamily="18" charset="0"/>
                <a:ea typeface="Georgia" panose="02040502050405020303" pitchFamily="18" charset="0"/>
                <a:cs typeface="Georgia" panose="02040502050405020303" pitchFamily="18" charset="0"/>
              </a:rPr>
              <a:t>hare – maximize product use by reusing or sharing; </a:t>
            </a:r>
            <a:endParaRPr lang="en-US" sz="1100" dirty="0">
              <a:latin typeface="Calibri" panose="020F0502020204030204" pitchFamily="34" charset="0"/>
              <a:ea typeface="Calibri" panose="020F0502020204030204" pitchFamily="34" charset="0"/>
            </a:endParaRPr>
          </a:p>
          <a:p>
            <a:pPr algn="just">
              <a:lnSpc>
                <a:spcPct val="100000"/>
              </a:lnSpc>
              <a:spcAft>
                <a:spcPts val="800"/>
              </a:spcAft>
            </a:pPr>
            <a:r>
              <a:rPr lang="en-US" b="1" dirty="0" err="1">
                <a:solidFill>
                  <a:srgbClr val="293A96"/>
                </a:solidFill>
                <a:latin typeface="Georgia" panose="02040502050405020303" pitchFamily="18" charset="0"/>
                <a:ea typeface="Georgia" panose="02040502050405020303" pitchFamily="18" charset="0"/>
                <a:cs typeface="Georgia" panose="02040502050405020303" pitchFamily="18" charset="0"/>
              </a:rPr>
              <a:t>O</a:t>
            </a:r>
            <a:r>
              <a:rPr lang="en-US" dirty="0" err="1">
                <a:latin typeface="Georgia" panose="02040502050405020303" pitchFamily="18" charset="0"/>
                <a:ea typeface="Georgia" panose="02040502050405020303" pitchFamily="18" charset="0"/>
                <a:cs typeface="Georgia" panose="02040502050405020303" pitchFamily="18" charset="0"/>
              </a:rPr>
              <a:t>ptimise</a:t>
            </a:r>
            <a:r>
              <a:rPr lang="en-US" dirty="0">
                <a:latin typeface="Georgia" panose="02040502050405020303" pitchFamily="18" charset="0"/>
                <a:ea typeface="Georgia" panose="02040502050405020303" pitchFamily="18" charset="0"/>
                <a:cs typeface="Georgia" panose="02040502050405020303" pitchFamily="18" charset="0"/>
              </a:rPr>
              <a:t> – increase productivity and product efficiency, reduce waste in the production chain, apply automation, remote control, etc.; </a:t>
            </a:r>
            <a:endParaRPr lang="en-US" sz="1100" dirty="0">
              <a:latin typeface="Calibri" panose="020F0502020204030204" pitchFamily="34" charset="0"/>
              <a:ea typeface="Calibri" panose="020F0502020204030204" pitchFamily="34" charset="0"/>
            </a:endParaRPr>
          </a:p>
          <a:p>
            <a:pPr algn="just">
              <a:lnSpc>
                <a:spcPct val="100000"/>
              </a:lnSpc>
              <a:spcAft>
                <a:spcPts val="800"/>
              </a:spcAft>
            </a:pP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L</a:t>
            </a:r>
            <a:r>
              <a:rPr lang="en-US" dirty="0">
                <a:latin typeface="Georgia" panose="02040502050405020303" pitchFamily="18" charset="0"/>
                <a:ea typeface="Georgia" panose="02040502050405020303" pitchFamily="18" charset="0"/>
                <a:cs typeface="Georgia" panose="02040502050405020303" pitchFamily="18" charset="0"/>
              </a:rPr>
              <a:t>oop – keep raw materials in closed loops that minimize the formation of debris;</a:t>
            </a:r>
            <a:endParaRPr lang="en-US" sz="1100" dirty="0">
              <a:latin typeface="Calibri" panose="020F0502020204030204" pitchFamily="34" charset="0"/>
              <a:ea typeface="Calibri" panose="020F0502020204030204" pitchFamily="34" charset="0"/>
            </a:endParaRPr>
          </a:p>
          <a:p>
            <a:pPr algn="just">
              <a:lnSpc>
                <a:spcPct val="100000"/>
              </a:lnSpc>
              <a:spcAft>
                <a:spcPts val="800"/>
              </a:spcAft>
            </a:pPr>
            <a:r>
              <a:rPr lang="en-US" b="1" dirty="0" err="1">
                <a:solidFill>
                  <a:srgbClr val="293A96"/>
                </a:solidFill>
                <a:latin typeface="Georgia" panose="02040502050405020303" pitchFamily="18" charset="0"/>
                <a:ea typeface="Georgia" panose="02040502050405020303" pitchFamily="18" charset="0"/>
                <a:cs typeface="Georgia" panose="02040502050405020303" pitchFamily="18" charset="0"/>
              </a:rPr>
              <a:t>V</a:t>
            </a:r>
            <a:r>
              <a:rPr lang="en-US" dirty="0" err="1">
                <a:latin typeface="Georgia" panose="02040502050405020303" pitchFamily="18" charset="0"/>
                <a:ea typeface="Georgia" panose="02040502050405020303" pitchFamily="18" charset="0"/>
                <a:cs typeface="Georgia" panose="02040502050405020303" pitchFamily="18" charset="0"/>
              </a:rPr>
              <a:t>irtulise</a:t>
            </a:r>
            <a:r>
              <a:rPr lang="en-US" dirty="0">
                <a:latin typeface="Georgia" panose="02040502050405020303" pitchFamily="18" charset="0"/>
                <a:ea typeface="Georgia" panose="02040502050405020303" pitchFamily="18" charset="0"/>
                <a:cs typeface="Georgia" panose="02040502050405020303" pitchFamily="18" charset="0"/>
              </a:rPr>
              <a:t> – provide useful services virtually without generating unnecessary waste; </a:t>
            </a:r>
            <a:endParaRPr lang="en-US" sz="1100" dirty="0">
              <a:latin typeface="Calibri" panose="020F0502020204030204" pitchFamily="34" charset="0"/>
              <a:ea typeface="Calibri" panose="020F0502020204030204" pitchFamily="34" charset="0"/>
            </a:endParaRPr>
          </a:p>
          <a:p>
            <a:pPr algn="just">
              <a:lnSpc>
                <a:spcPct val="100000"/>
              </a:lnSpc>
              <a:spcAft>
                <a:spcPts val="800"/>
              </a:spcAft>
            </a:pP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E</a:t>
            </a:r>
            <a:r>
              <a:rPr lang="en-US" dirty="0">
                <a:latin typeface="Georgia" panose="02040502050405020303" pitchFamily="18" charset="0"/>
                <a:ea typeface="Georgia" panose="02040502050405020303" pitchFamily="18" charset="0"/>
                <a:cs typeface="Georgia" panose="02040502050405020303" pitchFamily="18" charset="0"/>
              </a:rPr>
              <a:t>xchange – replace old non-renewable materials with modern ones and introduce the latest technologies that should displace less environmentally friendly analogues.</a:t>
            </a:r>
            <a:endParaRPr lang="en-US" sz="1100" dirty="0">
              <a:effectLst/>
              <a:latin typeface="Calibri" panose="020F0502020204030204" pitchFamily="34" charset="0"/>
              <a:ea typeface="Calibri" panose="020F0502020204030204" pitchFamily="34" charset="0"/>
            </a:endParaRPr>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dirty="0"/>
          </a:p>
        </p:txBody>
      </p:sp>
      <p:pic>
        <p:nvPicPr>
          <p:cNvPr id="29700" name="Рисунок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91340" y="2347887"/>
            <a:ext cx="2579718" cy="217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Скругленная прямоугольная выноска 4"/>
          <p:cNvSpPr/>
          <p:nvPr/>
        </p:nvSpPr>
        <p:spPr>
          <a:xfrm>
            <a:off x="1057835" y="4876585"/>
            <a:ext cx="3302000" cy="835299"/>
          </a:xfrm>
          <a:prstGeom prst="wedgeRoundRectCallout">
            <a:avLst>
              <a:gd name="adj1" fmla="val 16469"/>
              <a:gd name="adj2" fmla="val -82496"/>
              <a:gd name="adj3" fmla="val 16667"/>
            </a:avLst>
          </a:prstGeom>
          <a:noFill/>
        </p:spPr>
        <p:style>
          <a:lnRef idx="2">
            <a:schemeClr val="accent1"/>
          </a:lnRef>
          <a:fillRef idx="1">
            <a:schemeClr val="lt1"/>
          </a:fillRef>
          <a:effectRef idx="0">
            <a:schemeClr val="accent1"/>
          </a:effectRef>
          <a:fontRef idx="minor">
            <a:schemeClr val="dk1"/>
          </a:fontRef>
        </p:style>
        <p:txBody>
          <a:bodyPr rtlCol="0" anchor="ctr"/>
          <a:lstStyle/>
          <a:p>
            <a:pPr lvl="0" algn="ctr">
              <a:lnSpc>
                <a:spcPct val="90000"/>
              </a:lnSpc>
              <a:spcBef>
                <a:spcPts val="1000"/>
              </a:spcBef>
              <a:buSzPts val="1600"/>
            </a:pPr>
            <a:r>
              <a:rPr lang="en-US" sz="1400" b="1" dirty="0">
                <a:solidFill>
                  <a:srgbClr val="2C3EA2"/>
                </a:solidFill>
                <a:latin typeface="Georgia" panose="02040502050405020303" pitchFamily="18" charset="0"/>
              </a:rPr>
              <a:t>Link and Learn more</a:t>
            </a:r>
            <a:endParaRPr lang="ru-RU" sz="1400" b="1" dirty="0">
              <a:solidFill>
                <a:srgbClr val="2C3EA2"/>
              </a:solidFill>
              <a:latin typeface="Georgia" panose="02040502050405020303" pitchFamily="18" charset="0"/>
            </a:endParaRPr>
          </a:p>
          <a:p>
            <a:pPr lvl="0" algn="just">
              <a:lnSpc>
                <a:spcPct val="90000"/>
              </a:lnSpc>
              <a:spcBef>
                <a:spcPts val="1000"/>
              </a:spcBef>
              <a:buSzPts val="1600"/>
            </a:pPr>
            <a:r>
              <a:rPr lang="en-US" sz="1000" u="sng" dirty="0">
                <a:solidFill>
                  <a:srgbClr val="0563C1"/>
                </a:solidFill>
                <a:latin typeface="Georgia" panose="02040502050405020303" pitchFamily="18" charset="0"/>
                <a:hlinkClick r:id="rId3"/>
              </a:rPr>
              <a:t>https://circulareconomy.europa.eu/platform/sites/default/files/cirtoinno-handbook_eng-rev.-4.pdf</a:t>
            </a:r>
            <a:endParaRPr lang="en-US" sz="1000" dirty="0">
              <a:solidFill>
                <a:prstClr val="black"/>
              </a:solidFill>
              <a:latin typeface="Georgia" panose="02040502050405020303" pitchFamily="18" charset="0"/>
            </a:endParaRPr>
          </a:p>
          <a:p>
            <a:pPr algn="ctr"/>
            <a:endParaRPr lang="en-US" sz="1000" u="sng" dirty="0">
              <a:latin typeface="Georgia" panose="02040502050405020303" pitchFamily="18" charset="0"/>
            </a:endParaRPr>
          </a:p>
        </p:txBody>
      </p:sp>
      <p:sp>
        <p:nvSpPr>
          <p:cNvPr id="8" name="Google Shape;171;p26"/>
          <p:cNvSpPr txBox="1">
            <a:spLocks/>
          </p:cNvSpPr>
          <p:nvPr/>
        </p:nvSpPr>
        <p:spPr>
          <a:xfrm>
            <a:off x="1057835" y="1737988"/>
            <a:ext cx="10297553" cy="466071"/>
          </a:xfrm>
          <a:prstGeom prst="rect">
            <a:avLst/>
          </a:prstGeom>
          <a:solidFill>
            <a:srgbClr val="A71E3B"/>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lvl="0" indent="0" algn="ctr">
              <a:lnSpc>
                <a:spcPct val="100000"/>
              </a:lnSpc>
              <a:spcBef>
                <a:spcPts val="0"/>
              </a:spcBef>
              <a:spcAft>
                <a:spcPct val="0"/>
              </a:spcAft>
              <a:buClrTx/>
              <a:buSzTx/>
            </a:pPr>
            <a:r>
              <a:rPr lang="en-US" sz="2000" b="1" dirty="0">
                <a:solidFill>
                  <a:schemeClr val="bg1"/>
                </a:solidFill>
                <a:latin typeface="Georgia" panose="02040502050405020303" pitchFamily="18" charset="0"/>
                <a:ea typeface="+mn-ea"/>
                <a:cs typeface="+mn-cs"/>
              </a:rPr>
              <a:t>Levels, goals and principles of the circular </a:t>
            </a:r>
            <a:r>
              <a:rPr lang="en-US" sz="2000" b="1" dirty="0" smtClean="0">
                <a:solidFill>
                  <a:schemeClr val="bg1"/>
                </a:solidFill>
                <a:latin typeface="Georgia" panose="02040502050405020303" pitchFamily="18" charset="0"/>
                <a:ea typeface="+mn-ea"/>
                <a:cs typeface="+mn-cs"/>
              </a:rPr>
              <a:t>economy </a:t>
            </a:r>
            <a:r>
              <a:rPr lang="ru-RU" sz="2000" b="1" dirty="0">
                <a:solidFill>
                  <a:prstClr val="white"/>
                </a:solidFill>
                <a:latin typeface="Georgia" panose="02040502050405020303" pitchFamily="18" charset="0"/>
                <a:ea typeface="+mn-ea"/>
                <a:cs typeface="+mn-cs"/>
              </a:rPr>
              <a:t>(</a:t>
            </a:r>
            <a:r>
              <a:rPr lang="en-US" sz="2000" b="1" dirty="0">
                <a:solidFill>
                  <a:prstClr val="white"/>
                </a:solidFill>
                <a:latin typeface="Georgia" panose="02040502050405020303" pitchFamily="18" charset="0"/>
                <a:ea typeface="+mn-ea"/>
                <a:cs typeface="+mn-cs"/>
              </a:rPr>
              <a:t>cont’d)</a:t>
            </a:r>
            <a:endParaRPr lang="uk-UA" sz="2000" b="1" dirty="0">
              <a:solidFill>
                <a:prstClr val="white"/>
              </a:solidFill>
              <a:latin typeface="Georgia" panose="02040502050405020303" pitchFamily="18" charset="0"/>
              <a:ea typeface="+mn-ea"/>
              <a:cs typeface="+mn-cs"/>
            </a:endParaRPr>
          </a:p>
          <a:p>
            <a:pPr marL="0" indent="0" algn="ctr">
              <a:lnSpc>
                <a:spcPct val="100000"/>
              </a:lnSpc>
              <a:spcBef>
                <a:spcPts val="0"/>
              </a:spcBef>
            </a:pPr>
            <a:endParaRPr lang="ru-RU" b="1" cap="all"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wipe(up)">
                                      <p:cBhvr>
                                        <p:cTn id="7" dur="500"/>
                                        <p:tgtEl>
                                          <p:spTgt spid="296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9698">
                                            <p:txEl>
                                              <p:pRg st="1" end="1"/>
                                            </p:txEl>
                                          </p:spTgt>
                                        </p:tgtEl>
                                        <p:attrNameLst>
                                          <p:attrName>style.visibility</p:attrName>
                                        </p:attrNameLst>
                                      </p:cBhvr>
                                      <p:to>
                                        <p:strVal val="visible"/>
                                      </p:to>
                                    </p:set>
                                    <p:animEffect transition="in" filter="wipe(up)">
                                      <p:cBhvr>
                                        <p:cTn id="12" dur="500"/>
                                        <p:tgtEl>
                                          <p:spTgt spid="2969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9698">
                                            <p:txEl>
                                              <p:pRg st="2" end="2"/>
                                            </p:txEl>
                                          </p:spTgt>
                                        </p:tgtEl>
                                        <p:attrNameLst>
                                          <p:attrName>style.visibility</p:attrName>
                                        </p:attrNameLst>
                                      </p:cBhvr>
                                      <p:to>
                                        <p:strVal val="visible"/>
                                      </p:to>
                                    </p:set>
                                    <p:animEffect transition="in" filter="wipe(up)">
                                      <p:cBhvr>
                                        <p:cTn id="17" dur="500"/>
                                        <p:tgtEl>
                                          <p:spTgt spid="2969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9698">
                                            <p:txEl>
                                              <p:pRg st="3" end="3"/>
                                            </p:txEl>
                                          </p:spTgt>
                                        </p:tgtEl>
                                        <p:attrNameLst>
                                          <p:attrName>style.visibility</p:attrName>
                                        </p:attrNameLst>
                                      </p:cBhvr>
                                      <p:to>
                                        <p:strVal val="visible"/>
                                      </p:to>
                                    </p:set>
                                    <p:animEffect transition="in" filter="wipe(up)">
                                      <p:cBhvr>
                                        <p:cTn id="22" dur="500"/>
                                        <p:tgtEl>
                                          <p:spTgt spid="2969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9698">
                                            <p:txEl>
                                              <p:pRg st="4" end="4"/>
                                            </p:txEl>
                                          </p:spTgt>
                                        </p:tgtEl>
                                        <p:attrNameLst>
                                          <p:attrName>style.visibility</p:attrName>
                                        </p:attrNameLst>
                                      </p:cBhvr>
                                      <p:to>
                                        <p:strVal val="visible"/>
                                      </p:to>
                                    </p:set>
                                    <p:animEffect transition="in" filter="wipe(up)">
                                      <p:cBhvr>
                                        <p:cTn id="27" dur="500"/>
                                        <p:tgtEl>
                                          <p:spTgt spid="2969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9698">
                                            <p:txEl>
                                              <p:pRg st="5" end="5"/>
                                            </p:txEl>
                                          </p:spTgt>
                                        </p:tgtEl>
                                        <p:attrNameLst>
                                          <p:attrName>style.visibility</p:attrName>
                                        </p:attrNameLst>
                                      </p:cBhvr>
                                      <p:to>
                                        <p:strVal val="visible"/>
                                      </p:to>
                                    </p:set>
                                    <p:animEffect transition="in" filter="wipe(up)">
                                      <p:cBhvr>
                                        <p:cTn id="32" dur="500"/>
                                        <p:tgtEl>
                                          <p:spTgt spid="2969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idx="1"/>
          </p:nvPr>
        </p:nvSpPr>
        <p:spPr>
          <a:xfrm>
            <a:off x="1039907" y="2456328"/>
            <a:ext cx="10085294" cy="3684495"/>
          </a:xfrm>
        </p:spPr>
        <p:txBody>
          <a:bodyPr>
            <a:noAutofit/>
          </a:bodyPr>
          <a:lstStyle/>
          <a:p>
            <a:pPr lvl="0" defTabSz="914354" eaLnBrk="1" fontAlgn="auto" hangingPunct="1">
              <a:spcAft>
                <a:spcPts val="0"/>
              </a:spcAft>
            </a:pPr>
            <a:r>
              <a:rPr lang="en-US" sz="2000" b="1" dirty="0" smtClean="0">
                <a:solidFill>
                  <a:srgbClr val="293A97"/>
                </a:solidFill>
              </a:rPr>
              <a:t>After </a:t>
            </a:r>
            <a:r>
              <a:rPr lang="en-US" sz="2000" b="1" dirty="0">
                <a:solidFill>
                  <a:srgbClr val="293A97"/>
                </a:solidFill>
              </a:rPr>
              <a:t>studying this chapter, you should be able to</a:t>
            </a:r>
            <a:r>
              <a:rPr lang="en-US" sz="2000" b="1" dirty="0" smtClean="0">
                <a:solidFill>
                  <a:srgbClr val="293A97"/>
                </a:solidFill>
              </a:rPr>
              <a:t>:</a:t>
            </a:r>
            <a:endParaRPr lang="uk-UA" sz="2000" b="1" dirty="0" smtClean="0">
              <a:solidFill>
                <a:srgbClr val="293A97"/>
              </a:solidFill>
            </a:endParaRPr>
          </a:p>
          <a:p>
            <a:pPr lvl="0" defTabSz="914354" eaLnBrk="1" fontAlgn="auto" hangingPunct="1">
              <a:spcAft>
                <a:spcPts val="0"/>
              </a:spcAft>
            </a:pPr>
            <a:endParaRPr lang="en-US" sz="500" b="1" dirty="0">
              <a:solidFill>
                <a:srgbClr val="293A97"/>
              </a:solidFill>
            </a:endParaRPr>
          </a:p>
          <a:p>
            <a:pPr marL="358775" lvl="0" indent="-358775" defTabSz="914354" eaLnBrk="1" hangingPunct="1">
              <a:lnSpc>
                <a:spcPct val="110000"/>
              </a:lnSpc>
              <a:spcBef>
                <a:spcPts val="0"/>
              </a:spcBef>
              <a:buFont typeface="Arial" panose="020B0604020202020204" pitchFamily="34" charset="0"/>
              <a:buChar char="•"/>
            </a:pPr>
            <a:r>
              <a:rPr lang="en-US" sz="1700" b="1" dirty="0" smtClean="0"/>
              <a:t>Define definitions and relationships between the categories of </a:t>
            </a:r>
            <a:r>
              <a:rPr lang="en-US" sz="1800" b="1" dirty="0" smtClean="0">
                <a:latin typeface="Georgia" panose="02040502050405020303" pitchFamily="18" charset="0"/>
              </a:rPr>
              <a:t>“</a:t>
            </a:r>
            <a:r>
              <a:rPr lang="en-US" sz="1700" b="1" dirty="0" smtClean="0"/>
              <a:t>Wine Tourism Management</a:t>
            </a:r>
            <a:r>
              <a:rPr lang="en-US" sz="1800" b="1" dirty="0" smtClean="0">
                <a:latin typeface="Georgia" panose="02040502050405020303" pitchFamily="18" charset="0"/>
              </a:rPr>
              <a:t>”</a:t>
            </a:r>
            <a:r>
              <a:rPr lang="en-US" sz="1700" b="1" dirty="0" smtClean="0"/>
              <a:t> and </a:t>
            </a:r>
            <a:r>
              <a:rPr lang="en-US" sz="1800" b="1" dirty="0" smtClean="0">
                <a:latin typeface="Georgia" panose="02040502050405020303" pitchFamily="18" charset="0"/>
              </a:rPr>
              <a:t>“</a:t>
            </a:r>
            <a:r>
              <a:rPr lang="en-US" sz="1700" b="1" dirty="0" smtClean="0"/>
              <a:t>Wine Tourism Guidance</a:t>
            </a:r>
            <a:r>
              <a:rPr lang="en-US" sz="1800" b="1" dirty="0" smtClean="0">
                <a:latin typeface="Georgia" panose="02040502050405020303" pitchFamily="18" charset="0"/>
              </a:rPr>
              <a:t>”</a:t>
            </a:r>
            <a:endParaRPr lang="uk-UA" sz="1800" b="1" dirty="0" smtClean="0">
              <a:latin typeface="Georgia" panose="02040502050405020303" pitchFamily="18" charset="0"/>
            </a:endParaRPr>
          </a:p>
          <a:p>
            <a:pPr marL="358775" lvl="0" indent="-358775" defTabSz="914354" eaLnBrk="1" hangingPunct="1">
              <a:lnSpc>
                <a:spcPct val="110000"/>
              </a:lnSpc>
              <a:spcBef>
                <a:spcPts val="0"/>
              </a:spcBef>
              <a:buFont typeface="Arial" panose="020B0604020202020204" pitchFamily="34" charset="0"/>
              <a:buChar char="•"/>
            </a:pPr>
            <a:r>
              <a:rPr lang="en-US" sz="1700" b="1" dirty="0" smtClean="0"/>
              <a:t>Consider </a:t>
            </a:r>
            <a:r>
              <a:rPr lang="en-US" sz="1700" b="1" dirty="0"/>
              <a:t>and discuss the components of organizational and economic mechanisms of wine tourism </a:t>
            </a:r>
            <a:r>
              <a:rPr lang="en-US" sz="1700" b="1" dirty="0" smtClean="0"/>
              <a:t>management</a:t>
            </a:r>
            <a:endParaRPr lang="ru-RU" sz="1700" b="1" dirty="0"/>
          </a:p>
          <a:p>
            <a:pPr marL="358775" lvl="0" indent="-358775" defTabSz="914354" eaLnBrk="1" hangingPunct="1">
              <a:lnSpc>
                <a:spcPct val="110000"/>
              </a:lnSpc>
              <a:spcBef>
                <a:spcPts val="0"/>
              </a:spcBef>
              <a:buFont typeface="Arial" panose="020B0604020202020204" pitchFamily="34" charset="0"/>
              <a:buChar char="•"/>
            </a:pPr>
            <a:r>
              <a:rPr lang="en-US" sz="1700" b="1" dirty="0"/>
              <a:t>Understand the concept of </a:t>
            </a:r>
            <a:r>
              <a:rPr lang="en-US" sz="1800" b="1" dirty="0" smtClean="0">
                <a:latin typeface="Georgia" panose="02040502050405020303" pitchFamily="18" charset="0"/>
              </a:rPr>
              <a:t>“</a:t>
            </a:r>
            <a:r>
              <a:rPr lang="en-US" sz="1700" b="1" dirty="0" smtClean="0"/>
              <a:t>circular economy</a:t>
            </a:r>
            <a:r>
              <a:rPr lang="en-US" sz="1800" b="1" dirty="0" smtClean="0">
                <a:latin typeface="Georgia" panose="02040502050405020303" pitchFamily="18" charset="0"/>
              </a:rPr>
              <a:t>”</a:t>
            </a:r>
            <a:r>
              <a:rPr lang="en-US" sz="1700" b="1" dirty="0" smtClean="0"/>
              <a:t> </a:t>
            </a:r>
            <a:r>
              <a:rPr lang="en-US" sz="1700" b="1" dirty="0"/>
              <a:t>and describe the main measures related to the cycle of production and </a:t>
            </a:r>
            <a:r>
              <a:rPr lang="en-US" sz="1700" b="1" dirty="0" smtClean="0"/>
              <a:t>consumption</a:t>
            </a:r>
            <a:endParaRPr lang="ru-RU" sz="1700" b="1" dirty="0"/>
          </a:p>
          <a:p>
            <a:pPr marL="358775" lvl="0" indent="-358775" defTabSz="914354" eaLnBrk="1" hangingPunct="1">
              <a:lnSpc>
                <a:spcPct val="110000"/>
              </a:lnSpc>
              <a:spcBef>
                <a:spcPts val="0"/>
              </a:spcBef>
              <a:buFont typeface="Arial" panose="020B0604020202020204" pitchFamily="34" charset="0"/>
              <a:buChar char="•"/>
            </a:pPr>
            <a:r>
              <a:rPr lang="en-US" sz="1700" b="1" dirty="0"/>
              <a:t>Identify the levels of the circular economy and describe its goals and </a:t>
            </a:r>
            <a:r>
              <a:rPr lang="en-US" sz="1700" b="1" dirty="0" smtClean="0"/>
              <a:t>principles</a:t>
            </a:r>
            <a:endParaRPr lang="ru-RU" sz="1700" b="1" dirty="0"/>
          </a:p>
          <a:p>
            <a:pPr marL="358775" lvl="0" indent="-358775" defTabSz="914354" eaLnBrk="1" hangingPunct="1">
              <a:lnSpc>
                <a:spcPct val="110000"/>
              </a:lnSpc>
              <a:spcBef>
                <a:spcPts val="0"/>
              </a:spcBef>
              <a:buFont typeface="Arial" panose="020B0604020202020204" pitchFamily="34" charset="0"/>
              <a:buChar char="•"/>
            </a:pPr>
            <a:r>
              <a:rPr lang="en-US" sz="1700" b="1" dirty="0"/>
              <a:t>Know the main components of the business model of the circular economy in wine </a:t>
            </a:r>
            <a:r>
              <a:rPr lang="en-US" sz="1700" b="1" dirty="0" smtClean="0"/>
              <a:t>tourism</a:t>
            </a:r>
            <a:endParaRPr lang="ru-RU" sz="1700" b="1" dirty="0"/>
          </a:p>
          <a:p>
            <a:pPr marL="358775" lvl="0" indent="-358775" defTabSz="914354" eaLnBrk="1" hangingPunct="1">
              <a:lnSpc>
                <a:spcPct val="110000"/>
              </a:lnSpc>
              <a:spcBef>
                <a:spcPts val="0"/>
              </a:spcBef>
              <a:buFont typeface="Arial" panose="020B0604020202020204" pitchFamily="34" charset="0"/>
              <a:buChar char="•"/>
            </a:pPr>
            <a:r>
              <a:rPr lang="en-US" sz="1700" b="1" dirty="0"/>
              <a:t>Discuss the main results of wine tourism management in the system of circular </a:t>
            </a:r>
            <a:r>
              <a:rPr lang="en-US" sz="1700" b="1" dirty="0" smtClean="0"/>
              <a:t>economy</a:t>
            </a:r>
            <a:endParaRPr lang="ru-RU" sz="1700" b="1" dirty="0"/>
          </a:p>
        </p:txBody>
      </p:sp>
      <p:sp>
        <p:nvSpPr>
          <p:cNvPr id="6" name="Google Shape;165;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uk-UA" cap="none" dirty="0"/>
              <a:t>SUSTAINABLE DESTINATION MANAGEMENT</a:t>
            </a:r>
            <a:endParaRPr cap="none" dirty="0"/>
          </a:p>
        </p:txBody>
      </p:sp>
      <p:sp>
        <p:nvSpPr>
          <p:cNvPr id="7" name="Заголовок 1"/>
          <p:cNvSpPr>
            <a:spLocks noGrp="1"/>
          </p:cNvSpPr>
          <p:nvPr>
            <p:ph type="title"/>
          </p:nvPr>
        </p:nvSpPr>
        <p:spPr>
          <a:xfrm>
            <a:off x="1039906" y="1675967"/>
            <a:ext cx="10085295" cy="636927"/>
          </a:xfrm>
          <a:solidFill>
            <a:srgbClr val="A71E3B"/>
          </a:solidFill>
          <a:ln>
            <a:noFill/>
          </a:ln>
        </p:spPr>
        <p:txBody>
          <a:bodyPr/>
          <a:lstStyle/>
          <a:p>
            <a:pPr algn="ctr"/>
            <a:r>
              <a:rPr lang="en-US" sz="3600" dirty="0">
                <a:solidFill>
                  <a:schemeClr val="bg1"/>
                </a:solidFill>
              </a:rPr>
              <a:t>Learning Objectives</a:t>
            </a:r>
            <a:endParaRPr lang="uk-UA" sz="3600" dirty="0">
              <a:solidFill>
                <a:schemeClr val="bg1"/>
              </a:solidFill>
            </a:endParaRPr>
          </a:p>
        </p:txBody>
      </p:sp>
    </p:spTree>
    <p:extLst>
      <p:ext uri="{BB962C8B-B14F-4D97-AF65-F5344CB8AC3E}">
        <p14:creationId xmlns:p14="http://schemas.microsoft.com/office/powerpoint/2010/main" val="3694754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up)">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wipe(up)">
                                      <p:cBhvr>
                                        <p:cTn id="17" dur="500"/>
                                        <p:tgtEl>
                                          <p:spTgt spid="4">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wipe(up)">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wipe(up)">
                                      <p:cBhvr>
                                        <p:cTn id="27" dur="500"/>
                                        <p:tgtEl>
                                          <p:spTgt spid="4">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wipe(up)">
                                      <p:cBhvr>
                                        <p:cTn id="32" dur="500"/>
                                        <p:tgtEl>
                                          <p:spTgt spid="4">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
                                            <p:txEl>
                                              <p:pRg st="7" end="7"/>
                                            </p:txEl>
                                          </p:spTgt>
                                        </p:tgtEl>
                                        <p:attrNameLst>
                                          <p:attrName>style.visibility</p:attrName>
                                        </p:attrNameLst>
                                      </p:cBhvr>
                                      <p:to>
                                        <p:strVal val="visible"/>
                                      </p:to>
                                    </p:set>
                                    <p:animEffect transition="in" filter="wipe(up)">
                                      <p:cBhvr>
                                        <p:cTn id="37"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Текст 3"/>
          <p:cNvSpPr>
            <a:spLocks noGrp="1"/>
          </p:cNvSpPr>
          <p:nvPr>
            <p:ph type="body" sz="half" idx="2"/>
          </p:nvPr>
        </p:nvSpPr>
        <p:spPr>
          <a:xfrm>
            <a:off x="1039906" y="2528047"/>
            <a:ext cx="6398986" cy="3659818"/>
          </a:xfrm>
        </p:spPr>
        <p:txBody>
          <a:bodyPr anchor="ctr"/>
          <a:lstStyle/>
          <a:p>
            <a:pPr marL="342900" indent="-342900" algn="just">
              <a:lnSpc>
                <a:spcPct val="100000"/>
              </a:lnSpc>
              <a:spcBef>
                <a:spcPts val="0"/>
              </a:spcBef>
              <a:spcAft>
                <a:spcPts val="0"/>
              </a:spcAft>
            </a:pP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The main components of the business model of the circular economy:</a:t>
            </a:r>
            <a:endParaRPr lang="en-US" sz="1100" dirty="0">
              <a:solidFill>
                <a:srgbClr val="293A96"/>
              </a:solidFill>
              <a:latin typeface="Calibri" panose="020F0502020204030204" pitchFamily="34" charset="0"/>
              <a:ea typeface="Calibri" panose="020F0502020204030204" pitchFamily="34" charset="0"/>
            </a:endParaRPr>
          </a:p>
          <a:p>
            <a:pPr marL="342900" lvl="0" indent="-342900" algn="just">
              <a:lnSpc>
                <a:spcPct val="100000"/>
              </a:lnSpc>
              <a:spcBef>
                <a:spcPts val="0"/>
              </a:spcBef>
              <a:spcAft>
                <a:spcPts val="0"/>
              </a:spcAft>
              <a:buFont typeface="Arial" panose="020B0604020202020204" pitchFamily="34" charset="0"/>
              <a:buChar char="•"/>
            </a:pPr>
            <a:r>
              <a:rPr lang="en-US" b="1" dirty="0">
                <a:solidFill>
                  <a:srgbClr val="C00000"/>
                </a:solidFill>
                <a:latin typeface="Georgia" panose="02040502050405020303" pitchFamily="18" charset="0"/>
                <a:ea typeface="Georgia" panose="02040502050405020303" pitchFamily="18" charset="0"/>
                <a:cs typeface="Georgia" panose="02040502050405020303" pitchFamily="18" charset="0"/>
              </a:rPr>
              <a:t>circular supplies and recovery of resources </a:t>
            </a:r>
            <a:r>
              <a:rPr lang="en-US" dirty="0">
                <a:latin typeface="Georgia" panose="02040502050405020303" pitchFamily="18" charset="0"/>
                <a:ea typeface="Georgia" panose="02040502050405020303" pitchFamily="18" charset="0"/>
                <a:cs typeface="Georgia" panose="02040502050405020303" pitchFamily="18" charset="0"/>
              </a:rPr>
              <a:t>(grape seed oil, grape and wine vinegar, grape sugar); </a:t>
            </a:r>
            <a:endParaRPr lang="en-US" sz="1100" dirty="0">
              <a:latin typeface="Arial" panose="020B0604020202020204" pitchFamily="34" charset="0"/>
              <a:ea typeface="Arial" panose="020B0604020202020204" pitchFamily="34" charset="0"/>
              <a:cs typeface="Arial" panose="020B0604020202020204" pitchFamily="34" charset="0"/>
            </a:endParaRPr>
          </a:p>
          <a:p>
            <a:pPr marL="342900" lvl="0" indent="-342900" algn="just">
              <a:lnSpc>
                <a:spcPct val="100000"/>
              </a:lnSpc>
              <a:spcBef>
                <a:spcPts val="0"/>
              </a:spcBef>
              <a:spcAft>
                <a:spcPts val="0"/>
              </a:spcAft>
              <a:buFont typeface="Arial" panose="020B0604020202020204" pitchFamily="34" charset="0"/>
              <a:buChar char="•"/>
            </a:pPr>
            <a:r>
              <a:rPr lang="en-US" b="1" dirty="0">
                <a:solidFill>
                  <a:srgbClr val="C00000"/>
                </a:solidFill>
                <a:latin typeface="Georgia" panose="02040502050405020303" pitchFamily="18" charset="0"/>
                <a:ea typeface="Georgia" panose="02040502050405020303" pitchFamily="18" charset="0"/>
                <a:cs typeface="Georgia" panose="02040502050405020303" pitchFamily="18" charset="0"/>
              </a:rPr>
              <a:t>platforms for exchange and sharing </a:t>
            </a:r>
            <a:r>
              <a:rPr lang="en-US" dirty="0">
                <a:latin typeface="Georgia" panose="02040502050405020303" pitchFamily="18" charset="0"/>
                <a:ea typeface="Georgia" panose="02040502050405020303" pitchFamily="18" charset="0"/>
                <a:cs typeface="Georgia" panose="02040502050405020303" pitchFamily="18" charset="0"/>
              </a:rPr>
              <a:t>(virtualization, for example, the transfer of trade in the field of online shopping; remote work of employees from their homes instead of equipping large office space);</a:t>
            </a:r>
            <a:endParaRPr lang="en-US" sz="1100" dirty="0">
              <a:latin typeface="Arial" panose="020B0604020202020204" pitchFamily="34" charset="0"/>
              <a:ea typeface="Arial" panose="020B0604020202020204" pitchFamily="34" charset="0"/>
              <a:cs typeface="Arial" panose="020B0604020202020204" pitchFamily="34" charset="0"/>
            </a:endParaRPr>
          </a:p>
          <a:p>
            <a:pPr marL="342900" lvl="0" indent="-342900" algn="just">
              <a:lnSpc>
                <a:spcPct val="100000"/>
              </a:lnSpc>
              <a:spcBef>
                <a:spcPts val="0"/>
              </a:spcBef>
              <a:spcAft>
                <a:spcPts val="0"/>
              </a:spcAft>
              <a:buFont typeface="Arial" panose="020B0604020202020204" pitchFamily="34" charset="0"/>
              <a:buChar char="•"/>
            </a:pPr>
            <a:r>
              <a:rPr lang="en-US" b="1" dirty="0">
                <a:solidFill>
                  <a:srgbClr val="C00000"/>
                </a:solidFill>
                <a:latin typeface="Georgia" panose="02040502050405020303" pitchFamily="18" charset="0"/>
                <a:ea typeface="Georgia" panose="02040502050405020303" pitchFamily="18" charset="0"/>
                <a:cs typeface="Georgia" panose="02040502050405020303" pitchFamily="18" charset="0"/>
              </a:rPr>
              <a:t>extension of the product life cycle </a:t>
            </a:r>
            <a:r>
              <a:rPr lang="en-US" dirty="0">
                <a:latin typeface="Georgia" panose="02040502050405020303" pitchFamily="18" charset="0"/>
                <a:ea typeface="Georgia" panose="02040502050405020303" pitchFamily="18" charset="0"/>
                <a:cs typeface="Georgia" panose="02040502050405020303" pitchFamily="18" charset="0"/>
              </a:rPr>
              <a:t>(medical and preventive services based on ampelotherapy, wine therapy and wine therapy, cosmetic services - technologies based on the healing properties of wine and grape juice, wine masks, massages and wraps, baths with red wine);</a:t>
            </a:r>
            <a:endParaRPr lang="en-US" sz="1100" dirty="0">
              <a:latin typeface="Arial" panose="020B0604020202020204" pitchFamily="34" charset="0"/>
              <a:ea typeface="Arial" panose="020B0604020202020204" pitchFamily="34" charset="0"/>
              <a:cs typeface="Arial" panose="020B0604020202020204" pitchFamily="34" charset="0"/>
            </a:endParaRPr>
          </a:p>
          <a:p>
            <a:pPr marL="342900" lvl="0" indent="-342900" algn="just">
              <a:lnSpc>
                <a:spcPct val="100000"/>
              </a:lnSpc>
              <a:spcBef>
                <a:spcPts val="0"/>
              </a:spcBef>
              <a:spcAft>
                <a:spcPts val="0"/>
              </a:spcAft>
              <a:buFont typeface="Arial" panose="020B0604020202020204" pitchFamily="34" charset="0"/>
              <a:buChar char="•"/>
            </a:pPr>
            <a:r>
              <a:rPr lang="en-US" b="1" dirty="0">
                <a:solidFill>
                  <a:srgbClr val="C00000"/>
                </a:solidFill>
                <a:latin typeface="Georgia" panose="02040502050405020303" pitchFamily="18" charset="0"/>
                <a:ea typeface="Georgia" panose="02040502050405020303" pitchFamily="18" charset="0"/>
                <a:cs typeface="Georgia" panose="02040502050405020303" pitchFamily="18" charset="0"/>
              </a:rPr>
              <a:t>product as a service.</a:t>
            </a:r>
            <a:endParaRPr lang="en-US" sz="1100" b="1" dirty="0">
              <a:solidFill>
                <a:srgbClr val="C00000"/>
              </a:solidFill>
              <a:effectLst/>
              <a:latin typeface="Arial" panose="020B0604020202020204" pitchFamily="34" charset="0"/>
              <a:ea typeface="Arial" panose="020B0604020202020204" pitchFamily="34" charset="0"/>
              <a:cs typeface="Arial" panose="020B0604020202020204" pitchFamily="34" charset="0"/>
            </a:endParaRPr>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dirty="0"/>
          </a:p>
        </p:txBody>
      </p:sp>
      <p:pic>
        <p:nvPicPr>
          <p:cNvPr id="30724" name="Рисунок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413595" y="2263237"/>
            <a:ext cx="1801252" cy="316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Скругленная прямоугольная выноска 4"/>
          <p:cNvSpPr/>
          <p:nvPr/>
        </p:nvSpPr>
        <p:spPr>
          <a:xfrm>
            <a:off x="7640751" y="4365813"/>
            <a:ext cx="1933555" cy="1129552"/>
          </a:xfrm>
          <a:prstGeom prst="wedgeRoundRectCallout">
            <a:avLst>
              <a:gd name="adj1" fmla="val 50889"/>
              <a:gd name="adj2" fmla="val -86633"/>
              <a:gd name="adj3" fmla="val 16667"/>
            </a:avLst>
          </a:prstGeom>
          <a:noFill/>
        </p:spPr>
        <p:style>
          <a:lnRef idx="2">
            <a:schemeClr val="accent1"/>
          </a:lnRef>
          <a:fillRef idx="1">
            <a:schemeClr val="lt1"/>
          </a:fillRef>
          <a:effectRef idx="0">
            <a:schemeClr val="accent1"/>
          </a:effectRef>
          <a:fontRef idx="minor">
            <a:schemeClr val="dk1"/>
          </a:fontRef>
        </p:style>
        <p:txBody>
          <a:bodyPr rtlCol="0" anchor="ctr"/>
          <a:lstStyle/>
          <a:p>
            <a:pPr lvl="0" algn="ctr">
              <a:lnSpc>
                <a:spcPct val="90000"/>
              </a:lnSpc>
              <a:spcBef>
                <a:spcPts val="1000"/>
              </a:spcBef>
              <a:buSzPts val="1600"/>
            </a:pPr>
            <a:r>
              <a:rPr lang="en-US" sz="1400" b="1" dirty="0">
                <a:solidFill>
                  <a:srgbClr val="2C3EA2"/>
                </a:solidFill>
                <a:latin typeface="Georgia" panose="02040502050405020303" pitchFamily="18" charset="0"/>
              </a:rPr>
              <a:t>Link and Learn more</a:t>
            </a:r>
            <a:endParaRPr lang="ru-RU" sz="1400" b="1" dirty="0">
              <a:solidFill>
                <a:srgbClr val="2C3EA2"/>
              </a:solidFill>
              <a:latin typeface="Georgia" panose="02040502050405020303" pitchFamily="18" charset="0"/>
            </a:endParaRPr>
          </a:p>
          <a:p>
            <a:pPr lvl="0" algn="ctr">
              <a:lnSpc>
                <a:spcPct val="90000"/>
              </a:lnSpc>
              <a:spcBef>
                <a:spcPts val="1000"/>
              </a:spcBef>
              <a:buSzPts val="1600"/>
            </a:pPr>
            <a:r>
              <a:rPr lang="en-US" sz="1000" u="sng" dirty="0">
                <a:solidFill>
                  <a:srgbClr val="0563C1"/>
                </a:solidFill>
                <a:latin typeface="Georgia" panose="02040502050405020303" pitchFamily="18" charset="0"/>
                <a:hlinkClick r:id="rId3"/>
              </a:rPr>
              <a:t>https://hospitalityinsights.ehl.edu/circular-economy-tourism-sector</a:t>
            </a:r>
            <a:endParaRPr lang="en-US" sz="1000" dirty="0">
              <a:solidFill>
                <a:prstClr val="black"/>
              </a:solidFill>
              <a:latin typeface="Georgia" panose="02040502050405020303" pitchFamily="18" charset="0"/>
            </a:endParaRPr>
          </a:p>
          <a:p>
            <a:pPr algn="ctr"/>
            <a:endParaRPr lang="en-US" sz="1000" u="sng" dirty="0">
              <a:latin typeface="Georgia" panose="02040502050405020303" pitchFamily="18" charset="0"/>
            </a:endParaRPr>
          </a:p>
        </p:txBody>
      </p:sp>
      <p:sp>
        <p:nvSpPr>
          <p:cNvPr id="7" name="Google Shape;171;p26"/>
          <p:cNvSpPr txBox="1">
            <a:spLocks/>
          </p:cNvSpPr>
          <p:nvPr/>
        </p:nvSpPr>
        <p:spPr>
          <a:xfrm>
            <a:off x="1039906" y="1601603"/>
            <a:ext cx="10174941" cy="661634"/>
          </a:xfrm>
          <a:prstGeom prst="rect">
            <a:avLst/>
          </a:prstGeom>
          <a:solidFill>
            <a:srgbClr val="A71E3B"/>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indent="0" algn="ctr">
              <a:spcBef>
                <a:spcPts val="0"/>
              </a:spcBef>
            </a:pPr>
            <a:r>
              <a:rPr lang="en-US" sz="2000" b="1" dirty="0">
                <a:solidFill>
                  <a:schemeClr val="bg1"/>
                </a:solidFill>
              </a:rPr>
              <a:t>Components of the business model of the circular economy in wine tourism </a:t>
            </a:r>
            <a:endParaRPr lang="ru-RU" b="1" cap="all"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Effect transition="in" filter="wipe(up)">
                                      <p:cBhvr>
                                        <p:cTn id="7" dur="500"/>
                                        <p:tgtEl>
                                          <p:spTgt spid="266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6626">
                                            <p:txEl>
                                              <p:pRg st="1" end="1"/>
                                            </p:txEl>
                                          </p:spTgt>
                                        </p:tgtEl>
                                        <p:attrNameLst>
                                          <p:attrName>style.visibility</p:attrName>
                                        </p:attrNameLst>
                                      </p:cBhvr>
                                      <p:to>
                                        <p:strVal val="visible"/>
                                      </p:to>
                                    </p:set>
                                    <p:animEffect transition="in" filter="wipe(up)">
                                      <p:cBhvr>
                                        <p:cTn id="12" dur="500"/>
                                        <p:tgtEl>
                                          <p:spTgt spid="266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6626">
                                            <p:txEl>
                                              <p:pRg st="2" end="2"/>
                                            </p:txEl>
                                          </p:spTgt>
                                        </p:tgtEl>
                                        <p:attrNameLst>
                                          <p:attrName>style.visibility</p:attrName>
                                        </p:attrNameLst>
                                      </p:cBhvr>
                                      <p:to>
                                        <p:strVal val="visible"/>
                                      </p:to>
                                    </p:set>
                                    <p:animEffect transition="in" filter="wipe(up)">
                                      <p:cBhvr>
                                        <p:cTn id="17" dur="500"/>
                                        <p:tgtEl>
                                          <p:spTgt spid="266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6626">
                                            <p:txEl>
                                              <p:pRg st="3" end="3"/>
                                            </p:txEl>
                                          </p:spTgt>
                                        </p:tgtEl>
                                        <p:attrNameLst>
                                          <p:attrName>style.visibility</p:attrName>
                                        </p:attrNameLst>
                                      </p:cBhvr>
                                      <p:to>
                                        <p:strVal val="visible"/>
                                      </p:to>
                                    </p:set>
                                    <p:animEffect transition="in" filter="wipe(up)">
                                      <p:cBhvr>
                                        <p:cTn id="22" dur="500"/>
                                        <p:tgtEl>
                                          <p:spTgt spid="2662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6626">
                                            <p:txEl>
                                              <p:pRg st="4" end="4"/>
                                            </p:txEl>
                                          </p:spTgt>
                                        </p:tgtEl>
                                        <p:attrNameLst>
                                          <p:attrName>style.visibility</p:attrName>
                                        </p:attrNameLst>
                                      </p:cBhvr>
                                      <p:to>
                                        <p:strVal val="visible"/>
                                      </p:to>
                                    </p:set>
                                    <p:animEffect transition="in" filter="wipe(up)">
                                      <p:cBhvr>
                                        <p:cTn id="27" dur="500"/>
                                        <p:tgtEl>
                                          <p:spTgt spid="2662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build="p"/>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21;p33"/>
          <p:cNvSpPr txBox="1">
            <a:spLocks noGrp="1"/>
          </p:cNvSpPr>
          <p:nvPr>
            <p:ph type="ftr" idx="11"/>
          </p:nvPr>
        </p:nvSpPr>
        <p:spPr>
          <a:xfrm>
            <a:off x="3972498" y="6492875"/>
            <a:ext cx="4114800" cy="365125"/>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uk-UA" dirty="0"/>
              <a:t>SUSTAINABLE DESTINATION MANAGEMENT</a:t>
            </a:r>
            <a:endParaRPr dirty="0"/>
          </a:p>
        </p:txBody>
      </p:sp>
      <p:grpSp>
        <p:nvGrpSpPr>
          <p:cNvPr id="8" name="Group 5"/>
          <p:cNvGrpSpPr>
            <a:grpSpLocks noGrp="1"/>
          </p:cNvGrpSpPr>
          <p:nvPr/>
        </p:nvGrpSpPr>
        <p:grpSpPr bwMode="auto">
          <a:xfrm>
            <a:off x="1039906" y="2390729"/>
            <a:ext cx="10174941" cy="3925116"/>
            <a:chOff x="704" y="1741"/>
            <a:chExt cx="11185" cy="10443"/>
          </a:xfrm>
        </p:grpSpPr>
        <p:sp>
          <p:nvSpPr>
            <p:cNvPr id="9" name="AutoShape 6"/>
            <p:cNvSpPr>
              <a:spLocks noChangeArrowheads="1"/>
            </p:cNvSpPr>
            <p:nvPr/>
          </p:nvSpPr>
          <p:spPr bwMode="auto">
            <a:xfrm>
              <a:off x="3801" y="8076"/>
              <a:ext cx="4912" cy="703"/>
            </a:xfrm>
            <a:prstGeom prst="leftRightArrow">
              <a:avLst>
                <a:gd name="adj1" fmla="val 50000"/>
                <a:gd name="adj2" fmla="val 139744"/>
              </a:avLst>
            </a:prstGeom>
            <a:solidFill>
              <a:srgbClr val="FFFFFF"/>
            </a:solidFill>
            <a:ln w="9525">
              <a:solidFill>
                <a:srgbClr val="293A96"/>
              </a:solidFill>
              <a:miter lim="800000"/>
              <a:headEnd/>
              <a:tailEnd/>
            </a:ln>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endParaRPr lang="ru-RU" altLang="ru-RU" sz="1200">
                <a:solidFill>
                  <a:srgbClr val="293A96"/>
                </a:solidFill>
              </a:endParaRPr>
            </a:p>
          </p:txBody>
        </p:sp>
        <p:sp>
          <p:nvSpPr>
            <p:cNvPr id="10" name="AutoShape 7"/>
            <p:cNvSpPr>
              <a:spLocks noChangeArrowheads="1"/>
            </p:cNvSpPr>
            <p:nvPr/>
          </p:nvSpPr>
          <p:spPr bwMode="auto">
            <a:xfrm>
              <a:off x="3801" y="4019"/>
              <a:ext cx="4912" cy="703"/>
            </a:xfrm>
            <a:prstGeom prst="leftRightArrow">
              <a:avLst>
                <a:gd name="adj1" fmla="val 50000"/>
                <a:gd name="adj2" fmla="val 139744"/>
              </a:avLst>
            </a:prstGeom>
            <a:solidFill>
              <a:srgbClr val="FFFFFF"/>
            </a:solidFill>
            <a:ln w="9525">
              <a:solidFill>
                <a:srgbClr val="293A96"/>
              </a:solidFill>
              <a:miter lim="800000"/>
              <a:headEnd/>
              <a:tailEnd/>
            </a:ln>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endParaRPr lang="ru-RU" altLang="ru-RU" sz="1200">
                <a:solidFill>
                  <a:srgbClr val="293A96"/>
                </a:solidFill>
              </a:endParaRPr>
            </a:p>
          </p:txBody>
        </p:sp>
        <p:sp>
          <p:nvSpPr>
            <p:cNvPr id="11" name="AutoShape 8"/>
            <p:cNvSpPr>
              <a:spLocks noChangeArrowheads="1"/>
            </p:cNvSpPr>
            <p:nvPr/>
          </p:nvSpPr>
          <p:spPr bwMode="auto">
            <a:xfrm>
              <a:off x="5257" y="2796"/>
              <a:ext cx="2055" cy="8104"/>
            </a:xfrm>
            <a:prstGeom prst="upDownArrow">
              <a:avLst>
                <a:gd name="adj1" fmla="val 38593"/>
                <a:gd name="adj2" fmla="val 48473"/>
              </a:avLst>
            </a:prstGeom>
            <a:solidFill>
              <a:schemeClr val="accent1">
                <a:lumMod val="20000"/>
                <a:lumOff val="80000"/>
              </a:schemeClr>
            </a:solidFill>
            <a:ln w="9525">
              <a:solidFill>
                <a:srgbClr val="293A96"/>
              </a:solidFill>
              <a:miter lim="800000"/>
              <a:headEnd/>
              <a:tailEnd/>
            </a:ln>
          </p:spPr>
          <p:txBody>
            <a:bodyPr vert="vert270"/>
            <a:lstStyle/>
            <a:p>
              <a:pPr algn="ctr">
                <a:defRPr/>
              </a:pPr>
              <a:r>
                <a:rPr lang="uk-UA" sz="1600" b="1" dirty="0" err="1">
                  <a:solidFill>
                    <a:srgbClr val="293A96"/>
                  </a:solidFill>
                </a:rPr>
                <a:t>Circular</a:t>
              </a:r>
              <a:r>
                <a:rPr lang="uk-UA" sz="1600" b="1" dirty="0">
                  <a:solidFill>
                    <a:srgbClr val="293A96"/>
                  </a:solidFill>
                </a:rPr>
                <a:t> </a:t>
              </a:r>
              <a:r>
                <a:rPr lang="uk-UA" sz="1600" b="1" dirty="0" err="1">
                  <a:solidFill>
                    <a:srgbClr val="293A96"/>
                  </a:solidFill>
                </a:rPr>
                <a:t>business</a:t>
              </a:r>
              <a:r>
                <a:rPr lang="uk-UA" sz="1600" b="1" dirty="0">
                  <a:solidFill>
                    <a:srgbClr val="293A96"/>
                  </a:solidFill>
                </a:rPr>
                <a:t> </a:t>
              </a:r>
              <a:r>
                <a:rPr lang="uk-UA" sz="1600" b="1" dirty="0" err="1">
                  <a:solidFill>
                    <a:srgbClr val="293A96"/>
                  </a:solidFill>
                </a:rPr>
                <a:t>models</a:t>
              </a:r>
              <a:endParaRPr lang="ru-RU" sz="1600" dirty="0">
                <a:solidFill>
                  <a:srgbClr val="293A96"/>
                </a:solidFill>
              </a:endParaRPr>
            </a:p>
          </p:txBody>
        </p:sp>
        <p:sp>
          <p:nvSpPr>
            <p:cNvPr id="12" name="AutoShape 9"/>
            <p:cNvSpPr>
              <a:spLocks noChangeArrowheads="1"/>
            </p:cNvSpPr>
            <p:nvPr/>
          </p:nvSpPr>
          <p:spPr bwMode="auto">
            <a:xfrm>
              <a:off x="4186" y="1741"/>
              <a:ext cx="4202" cy="1055"/>
            </a:xfrm>
            <a:prstGeom prst="roundRect">
              <a:avLst>
                <a:gd name="adj" fmla="val 16667"/>
              </a:avLst>
            </a:prstGeom>
            <a:solidFill>
              <a:srgbClr val="FFFFFF"/>
            </a:solidFill>
            <a:ln w="9525">
              <a:solidFill>
                <a:srgbClr val="293A96"/>
              </a:solidFill>
              <a:round/>
              <a:headEnd/>
              <a:tailEnd/>
            </a:ln>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spcAft>
                  <a:spcPts val="1000"/>
                </a:spcAft>
              </a:pPr>
              <a:r>
                <a:rPr lang="en-US" sz="1200" b="1" dirty="0">
                  <a:solidFill>
                    <a:srgbClr val="293A96"/>
                  </a:solidFill>
                </a:rPr>
                <a:t>REGIONS</a:t>
              </a:r>
              <a:endParaRPr lang="ru-RU" altLang="ru-RU" sz="1200" dirty="0">
                <a:solidFill>
                  <a:srgbClr val="293A96"/>
                </a:solidFill>
              </a:endParaRPr>
            </a:p>
          </p:txBody>
        </p:sp>
        <p:sp>
          <p:nvSpPr>
            <p:cNvPr id="13" name="AutoShape 10"/>
            <p:cNvSpPr>
              <a:spLocks noChangeArrowheads="1"/>
            </p:cNvSpPr>
            <p:nvPr/>
          </p:nvSpPr>
          <p:spPr bwMode="auto">
            <a:xfrm rot="10800000">
              <a:off x="1624" y="2076"/>
              <a:ext cx="2562" cy="1825"/>
            </a:xfrm>
            <a:custGeom>
              <a:avLst/>
              <a:gdLst>
                <a:gd name="T0" fmla="*/ 27 w 21600"/>
                <a:gd name="T1" fmla="*/ 0 h 21600"/>
                <a:gd name="T2" fmla="*/ 18 w 21600"/>
                <a:gd name="T3" fmla="*/ 6 h 21600"/>
                <a:gd name="T4" fmla="*/ 0 w 21600"/>
                <a:gd name="T5" fmla="*/ 11 h 21600"/>
                <a:gd name="T6" fmla="*/ 16 w 21600"/>
                <a:gd name="T7" fmla="*/ 13 h 21600"/>
                <a:gd name="T8" fmla="*/ 31 w 21600"/>
                <a:gd name="T9" fmla="*/ 10 h 21600"/>
                <a:gd name="T10" fmla="*/ 36 w 21600"/>
                <a:gd name="T11" fmla="*/ 6 h 21600"/>
                <a:gd name="T12" fmla="*/ 17694720 60000 65536"/>
                <a:gd name="T13" fmla="*/ 11796480 60000 65536"/>
                <a:gd name="T14" fmla="*/ 11796480 60000 65536"/>
                <a:gd name="T15" fmla="*/ 5898240 60000 65536"/>
                <a:gd name="T16" fmla="*/ 0 60000 65536"/>
                <a:gd name="T17" fmla="*/ 0 60000 65536"/>
                <a:gd name="T18" fmla="*/ 0 w 21600"/>
                <a:gd name="T19" fmla="*/ 15670 h 21600"/>
                <a:gd name="T20" fmla="*/ 1862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072" y="0"/>
                  </a:moveTo>
                  <a:lnTo>
                    <a:pt x="10544" y="10193"/>
                  </a:lnTo>
                  <a:lnTo>
                    <a:pt x="13517" y="10193"/>
                  </a:lnTo>
                  <a:lnTo>
                    <a:pt x="13517" y="15674"/>
                  </a:lnTo>
                  <a:lnTo>
                    <a:pt x="0" y="15674"/>
                  </a:lnTo>
                  <a:lnTo>
                    <a:pt x="0" y="21600"/>
                  </a:lnTo>
                  <a:lnTo>
                    <a:pt x="18627" y="21600"/>
                  </a:lnTo>
                  <a:lnTo>
                    <a:pt x="18627" y="10193"/>
                  </a:lnTo>
                  <a:lnTo>
                    <a:pt x="21600" y="10193"/>
                  </a:lnTo>
                  <a:lnTo>
                    <a:pt x="16072" y="0"/>
                  </a:lnTo>
                  <a:close/>
                </a:path>
              </a:pathLst>
            </a:custGeom>
            <a:solidFill>
              <a:srgbClr val="FFFFFF"/>
            </a:solidFill>
            <a:ln w="9525">
              <a:solidFill>
                <a:srgbClr val="293A96"/>
              </a:solidFill>
              <a:miter lim="800000"/>
              <a:headEnd/>
              <a:tailEnd/>
            </a:ln>
          </p:spPr>
          <p:txBody>
            <a:bodyPr/>
            <a:lstStyle/>
            <a:p>
              <a:endParaRPr lang="ru-RU" sz="1200">
                <a:solidFill>
                  <a:srgbClr val="293A96"/>
                </a:solidFill>
                <a:latin typeface="Georgia" panose="02040502050405020303" pitchFamily="18" charset="0"/>
              </a:endParaRPr>
            </a:p>
          </p:txBody>
        </p:sp>
        <p:sp>
          <p:nvSpPr>
            <p:cNvPr id="14" name="AutoShape 11"/>
            <p:cNvSpPr>
              <a:spLocks noChangeArrowheads="1"/>
            </p:cNvSpPr>
            <p:nvPr/>
          </p:nvSpPr>
          <p:spPr bwMode="auto">
            <a:xfrm rot="10800000" flipH="1">
              <a:off x="8388" y="2076"/>
              <a:ext cx="2546" cy="1825"/>
            </a:xfrm>
            <a:custGeom>
              <a:avLst/>
              <a:gdLst>
                <a:gd name="T0" fmla="*/ 26 w 21600"/>
                <a:gd name="T1" fmla="*/ 0 h 21600"/>
                <a:gd name="T2" fmla="*/ 17 w 21600"/>
                <a:gd name="T3" fmla="*/ 6 h 21600"/>
                <a:gd name="T4" fmla="*/ 0 w 21600"/>
                <a:gd name="T5" fmla="*/ 11 h 21600"/>
                <a:gd name="T6" fmla="*/ 15 w 21600"/>
                <a:gd name="T7" fmla="*/ 13 h 21600"/>
                <a:gd name="T8" fmla="*/ 31 w 21600"/>
                <a:gd name="T9" fmla="*/ 10 h 21600"/>
                <a:gd name="T10" fmla="*/ 35 w 21600"/>
                <a:gd name="T11" fmla="*/ 6 h 21600"/>
                <a:gd name="T12" fmla="*/ 17694720 60000 65536"/>
                <a:gd name="T13" fmla="*/ 11796480 60000 65536"/>
                <a:gd name="T14" fmla="*/ 11796480 60000 65536"/>
                <a:gd name="T15" fmla="*/ 5898240 60000 65536"/>
                <a:gd name="T16" fmla="*/ 0 60000 65536"/>
                <a:gd name="T17" fmla="*/ 0 60000 65536"/>
                <a:gd name="T18" fmla="*/ 0 w 21600"/>
                <a:gd name="T19" fmla="*/ 15670 h 21600"/>
                <a:gd name="T20" fmla="*/ 1863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072" y="0"/>
                  </a:moveTo>
                  <a:lnTo>
                    <a:pt x="10544" y="10193"/>
                  </a:lnTo>
                  <a:lnTo>
                    <a:pt x="13517" y="10193"/>
                  </a:lnTo>
                  <a:lnTo>
                    <a:pt x="13517" y="15674"/>
                  </a:lnTo>
                  <a:lnTo>
                    <a:pt x="0" y="15674"/>
                  </a:lnTo>
                  <a:lnTo>
                    <a:pt x="0" y="21600"/>
                  </a:lnTo>
                  <a:lnTo>
                    <a:pt x="18627" y="21600"/>
                  </a:lnTo>
                  <a:lnTo>
                    <a:pt x="18627" y="10193"/>
                  </a:lnTo>
                  <a:lnTo>
                    <a:pt x="21600" y="10193"/>
                  </a:lnTo>
                  <a:lnTo>
                    <a:pt x="16072" y="0"/>
                  </a:lnTo>
                  <a:close/>
                </a:path>
              </a:pathLst>
            </a:custGeom>
            <a:solidFill>
              <a:srgbClr val="FFFFFF"/>
            </a:solidFill>
            <a:ln w="9525">
              <a:solidFill>
                <a:srgbClr val="293A96"/>
              </a:solidFill>
              <a:miter lim="800000"/>
              <a:headEnd/>
              <a:tailEnd/>
            </a:ln>
          </p:spPr>
          <p:txBody>
            <a:bodyPr/>
            <a:lstStyle/>
            <a:p>
              <a:endParaRPr lang="ru-RU" sz="1200">
                <a:solidFill>
                  <a:srgbClr val="293A96"/>
                </a:solidFill>
                <a:latin typeface="Georgia" panose="02040502050405020303" pitchFamily="18" charset="0"/>
              </a:endParaRPr>
            </a:p>
          </p:txBody>
        </p:sp>
        <p:sp>
          <p:nvSpPr>
            <p:cNvPr id="15" name="AutoShape 12"/>
            <p:cNvSpPr>
              <a:spLocks noChangeArrowheads="1"/>
            </p:cNvSpPr>
            <p:nvPr/>
          </p:nvSpPr>
          <p:spPr bwMode="auto">
            <a:xfrm>
              <a:off x="704" y="3901"/>
              <a:ext cx="3097" cy="955"/>
            </a:xfrm>
            <a:prstGeom prst="roundRect">
              <a:avLst>
                <a:gd name="adj" fmla="val 16667"/>
              </a:avLst>
            </a:prstGeom>
            <a:solidFill>
              <a:srgbClr val="FFFFFF"/>
            </a:solidFill>
            <a:ln w="9525">
              <a:solidFill>
                <a:srgbClr val="293A96"/>
              </a:solidFill>
              <a:round/>
              <a:headEnd/>
              <a:tailEnd/>
            </a:ln>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r>
                <a:rPr lang="en-US" sz="1200" b="1" dirty="0">
                  <a:solidFill>
                    <a:srgbClr val="293A96"/>
                  </a:solidFill>
                </a:rPr>
                <a:t>Circular deliveries</a:t>
              </a:r>
              <a:endParaRPr lang="ru-RU" altLang="ru-RU" sz="1200" dirty="0">
                <a:solidFill>
                  <a:srgbClr val="293A96"/>
                </a:solidFill>
              </a:endParaRPr>
            </a:p>
          </p:txBody>
        </p:sp>
        <p:sp>
          <p:nvSpPr>
            <p:cNvPr id="16" name="AutoShape 13"/>
            <p:cNvSpPr>
              <a:spLocks noChangeArrowheads="1"/>
            </p:cNvSpPr>
            <p:nvPr/>
          </p:nvSpPr>
          <p:spPr bwMode="auto">
            <a:xfrm>
              <a:off x="8713" y="3901"/>
              <a:ext cx="3097" cy="1387"/>
            </a:xfrm>
            <a:prstGeom prst="roundRect">
              <a:avLst>
                <a:gd name="adj" fmla="val 16667"/>
              </a:avLst>
            </a:prstGeom>
            <a:solidFill>
              <a:srgbClr val="FFFFFF"/>
            </a:solidFill>
            <a:ln w="9525">
              <a:solidFill>
                <a:srgbClr val="293A96"/>
              </a:solidFill>
              <a:round/>
              <a:headEnd/>
              <a:tailEnd/>
            </a:ln>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spcAft>
                  <a:spcPts val="1000"/>
                </a:spcAft>
              </a:pPr>
              <a:r>
                <a:rPr lang="en-US" sz="1200" b="1" dirty="0">
                  <a:solidFill>
                    <a:srgbClr val="293A96"/>
                  </a:solidFill>
                </a:rPr>
                <a:t>Continuation of the product life cycle</a:t>
              </a:r>
              <a:endParaRPr lang="ru-RU" altLang="ru-RU" sz="1200" dirty="0">
                <a:solidFill>
                  <a:srgbClr val="293A96"/>
                </a:solidFill>
              </a:endParaRPr>
            </a:p>
          </p:txBody>
        </p:sp>
        <p:sp>
          <p:nvSpPr>
            <p:cNvPr id="17" name="AutoShape 14"/>
            <p:cNvSpPr>
              <a:spLocks noChangeArrowheads="1"/>
            </p:cNvSpPr>
            <p:nvPr/>
          </p:nvSpPr>
          <p:spPr bwMode="auto">
            <a:xfrm>
              <a:off x="704" y="7875"/>
              <a:ext cx="3099" cy="1190"/>
            </a:xfrm>
            <a:prstGeom prst="roundRect">
              <a:avLst>
                <a:gd name="adj" fmla="val 16667"/>
              </a:avLst>
            </a:prstGeom>
            <a:solidFill>
              <a:srgbClr val="FFFFFF"/>
            </a:solidFill>
            <a:ln w="9525">
              <a:solidFill>
                <a:srgbClr val="293A96"/>
              </a:solidFill>
              <a:round/>
              <a:headEnd/>
              <a:tailEnd/>
            </a:ln>
          </p:spPr>
          <p:txBody>
            <a:bodyPr/>
            <a:lstStyle/>
            <a:p>
              <a:pPr algn="ctr"/>
              <a:r>
                <a:rPr lang="en-US" sz="1200" b="1" dirty="0">
                  <a:solidFill>
                    <a:srgbClr val="293A96"/>
                  </a:solidFill>
                </a:rPr>
                <a:t>Platforms for exchange and sharing</a:t>
              </a:r>
              <a:endParaRPr lang="ru-RU" sz="1200" dirty="0">
                <a:solidFill>
                  <a:srgbClr val="293A96"/>
                </a:solidFill>
              </a:endParaRPr>
            </a:p>
          </p:txBody>
        </p:sp>
        <p:sp>
          <p:nvSpPr>
            <p:cNvPr id="18" name="AutoShape 15"/>
            <p:cNvSpPr>
              <a:spLocks noChangeArrowheads="1"/>
            </p:cNvSpPr>
            <p:nvPr/>
          </p:nvSpPr>
          <p:spPr bwMode="auto">
            <a:xfrm>
              <a:off x="8713" y="8076"/>
              <a:ext cx="3097" cy="955"/>
            </a:xfrm>
            <a:prstGeom prst="roundRect">
              <a:avLst>
                <a:gd name="adj" fmla="val 16667"/>
              </a:avLst>
            </a:prstGeom>
            <a:solidFill>
              <a:srgbClr val="FFFFFF"/>
            </a:solidFill>
            <a:ln w="9525">
              <a:solidFill>
                <a:srgbClr val="293A96"/>
              </a:solidFill>
              <a:round/>
              <a:headEnd/>
              <a:tailEnd/>
            </a:ln>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spcAft>
                  <a:spcPts val="1000"/>
                </a:spcAft>
              </a:pPr>
              <a:r>
                <a:rPr lang="en-US" sz="1200" b="1" dirty="0">
                  <a:solidFill>
                    <a:srgbClr val="293A96"/>
                  </a:solidFill>
                </a:rPr>
                <a:t>Resource recovery</a:t>
              </a:r>
              <a:endParaRPr lang="ru-RU" altLang="ru-RU" sz="1200" dirty="0">
                <a:solidFill>
                  <a:srgbClr val="293A96"/>
                </a:solidFill>
              </a:endParaRPr>
            </a:p>
          </p:txBody>
        </p:sp>
        <p:sp>
          <p:nvSpPr>
            <p:cNvPr id="19" name="AutoShape 16"/>
            <p:cNvSpPr>
              <a:spLocks noChangeArrowheads="1"/>
            </p:cNvSpPr>
            <p:nvPr/>
          </p:nvSpPr>
          <p:spPr bwMode="auto">
            <a:xfrm>
              <a:off x="4186" y="10900"/>
              <a:ext cx="4202" cy="667"/>
            </a:xfrm>
            <a:prstGeom prst="roundRect">
              <a:avLst>
                <a:gd name="adj" fmla="val 16667"/>
              </a:avLst>
            </a:prstGeom>
            <a:solidFill>
              <a:srgbClr val="FFFFFF"/>
            </a:solidFill>
            <a:ln w="9525">
              <a:solidFill>
                <a:srgbClr val="293A96"/>
              </a:solidFill>
              <a:round/>
              <a:headEnd/>
              <a:tailEnd/>
            </a:ln>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r>
                <a:rPr lang="en-US" sz="1200" b="1" dirty="0">
                  <a:solidFill>
                    <a:srgbClr val="293A96"/>
                  </a:solidFill>
                </a:rPr>
                <a:t>Product as a service</a:t>
              </a:r>
              <a:endParaRPr lang="ru-RU" altLang="ru-RU" sz="1200" dirty="0">
                <a:solidFill>
                  <a:srgbClr val="293A96"/>
                </a:solidFill>
              </a:endParaRPr>
            </a:p>
          </p:txBody>
        </p:sp>
        <p:sp>
          <p:nvSpPr>
            <p:cNvPr id="20" name="Text Box 17"/>
            <p:cNvSpPr txBox="1">
              <a:spLocks noChangeArrowheads="1"/>
            </p:cNvSpPr>
            <p:nvPr/>
          </p:nvSpPr>
          <p:spPr bwMode="auto">
            <a:xfrm>
              <a:off x="904" y="4990"/>
              <a:ext cx="2746" cy="988"/>
            </a:xfrm>
            <a:prstGeom prst="rect">
              <a:avLst/>
            </a:prstGeom>
            <a:solidFill>
              <a:srgbClr val="FFFFFF"/>
            </a:solidFill>
            <a:ln w="9525">
              <a:solidFill>
                <a:srgbClr val="293A96"/>
              </a:solidFill>
              <a:miter lim="800000"/>
              <a:headEnd/>
              <a:tailEnd/>
            </a:ln>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spcAft>
                  <a:spcPts val="1000"/>
                </a:spcAft>
              </a:pPr>
              <a:r>
                <a:rPr lang="en-US" sz="1200" dirty="0">
                  <a:solidFill>
                    <a:srgbClr val="293A96"/>
                  </a:solidFill>
                </a:rPr>
                <a:t>Regional policy and regional investment in innovation</a:t>
              </a:r>
              <a:endParaRPr lang="ru-RU" altLang="ru-RU" sz="1200" dirty="0">
                <a:solidFill>
                  <a:srgbClr val="293A96"/>
                </a:solidFill>
              </a:endParaRPr>
            </a:p>
          </p:txBody>
        </p:sp>
        <p:sp>
          <p:nvSpPr>
            <p:cNvPr id="21" name="Text Box 18"/>
            <p:cNvSpPr txBox="1">
              <a:spLocks noChangeArrowheads="1"/>
            </p:cNvSpPr>
            <p:nvPr/>
          </p:nvSpPr>
          <p:spPr bwMode="auto">
            <a:xfrm>
              <a:off x="904" y="9142"/>
              <a:ext cx="2629" cy="2104"/>
            </a:xfrm>
            <a:prstGeom prst="rect">
              <a:avLst/>
            </a:prstGeom>
            <a:solidFill>
              <a:srgbClr val="FFFFFF"/>
            </a:solidFill>
            <a:ln w="9525">
              <a:solidFill>
                <a:srgbClr val="293A96"/>
              </a:solidFill>
              <a:miter lim="800000"/>
              <a:headEnd/>
              <a:tailEnd/>
            </a:ln>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marL="171450" indent="-171450">
                <a:spcAft>
                  <a:spcPts val="1000"/>
                </a:spcAft>
                <a:buFont typeface="Arial" panose="020B0604020202020204" pitchFamily="34" charset="0"/>
                <a:buChar char="•"/>
              </a:pPr>
              <a:r>
                <a:rPr lang="en-US" sz="1200" dirty="0">
                  <a:solidFill>
                    <a:srgbClr val="293A96"/>
                  </a:solidFill>
                </a:rPr>
                <a:t>Benefits for companies</a:t>
              </a:r>
              <a:r>
                <a:rPr lang="uk-UA" sz="1200" dirty="0" smtClean="0">
                  <a:solidFill>
                    <a:srgbClr val="293A96"/>
                  </a:solidFill>
                </a:rPr>
                <a:t>;</a:t>
              </a:r>
              <a:endParaRPr lang="en-US" sz="1200" dirty="0" smtClean="0">
                <a:solidFill>
                  <a:srgbClr val="293A96"/>
                </a:solidFill>
              </a:endParaRPr>
            </a:p>
            <a:p>
              <a:pPr marL="171450" indent="-171450">
                <a:spcAft>
                  <a:spcPts val="1000"/>
                </a:spcAft>
                <a:buFont typeface="Arial" panose="020B0604020202020204" pitchFamily="34" charset="0"/>
                <a:buChar char="•"/>
              </a:pPr>
              <a:r>
                <a:rPr lang="en-US" sz="1200" dirty="0" smtClean="0">
                  <a:solidFill>
                    <a:srgbClr val="293A96"/>
                  </a:solidFill>
                </a:rPr>
                <a:t>Stimulation </a:t>
              </a:r>
              <a:r>
                <a:rPr lang="en-US" sz="1200" dirty="0">
                  <a:solidFill>
                    <a:srgbClr val="293A96"/>
                  </a:solidFill>
                </a:rPr>
                <a:t>of circular development</a:t>
              </a:r>
              <a:endParaRPr lang="ru-RU" altLang="ru-RU" sz="1200" dirty="0">
                <a:solidFill>
                  <a:srgbClr val="293A96"/>
                </a:solidFill>
              </a:endParaRPr>
            </a:p>
          </p:txBody>
        </p:sp>
        <p:sp>
          <p:nvSpPr>
            <p:cNvPr id="22" name="Text Box 19"/>
            <p:cNvSpPr txBox="1">
              <a:spLocks noChangeArrowheads="1"/>
            </p:cNvSpPr>
            <p:nvPr/>
          </p:nvSpPr>
          <p:spPr bwMode="auto">
            <a:xfrm>
              <a:off x="8941" y="9142"/>
              <a:ext cx="2713" cy="2104"/>
            </a:xfrm>
            <a:prstGeom prst="rect">
              <a:avLst/>
            </a:prstGeom>
            <a:solidFill>
              <a:srgbClr val="FFFFFF"/>
            </a:solidFill>
            <a:ln w="9525">
              <a:solidFill>
                <a:srgbClr val="293A96"/>
              </a:solidFill>
              <a:miter lim="800000"/>
              <a:headEnd/>
              <a:tailEnd/>
            </a:ln>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spcAft>
                  <a:spcPts val="1000"/>
                </a:spcAft>
              </a:pPr>
              <a:r>
                <a:rPr lang="en-US" sz="1200" dirty="0">
                  <a:solidFill>
                    <a:srgbClr val="293A96"/>
                  </a:solidFill>
                </a:rPr>
                <a:t>Regional programs of stimulation and financial support  of innovative development</a:t>
              </a:r>
              <a:endParaRPr lang="ru-RU" altLang="ru-RU" sz="1200" dirty="0">
                <a:solidFill>
                  <a:srgbClr val="293A96"/>
                </a:solidFill>
              </a:endParaRPr>
            </a:p>
          </p:txBody>
        </p:sp>
        <p:sp>
          <p:nvSpPr>
            <p:cNvPr id="23" name="Text Box 20"/>
            <p:cNvSpPr txBox="1">
              <a:spLocks noChangeArrowheads="1"/>
            </p:cNvSpPr>
            <p:nvPr/>
          </p:nvSpPr>
          <p:spPr bwMode="auto">
            <a:xfrm>
              <a:off x="4709" y="11598"/>
              <a:ext cx="3097" cy="586"/>
            </a:xfrm>
            <a:prstGeom prst="rect">
              <a:avLst/>
            </a:prstGeom>
            <a:solidFill>
              <a:srgbClr val="FFFFFF"/>
            </a:solidFill>
            <a:ln w="9525">
              <a:solidFill>
                <a:srgbClr val="293A96"/>
              </a:solidFill>
              <a:miter lim="800000"/>
              <a:headEnd/>
              <a:tailEnd/>
            </a:ln>
          </p:spPr>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spcAft>
                  <a:spcPts val="1000"/>
                </a:spcAft>
              </a:pPr>
              <a:r>
                <a:rPr lang="en-US" sz="1200" dirty="0">
                  <a:solidFill>
                    <a:srgbClr val="293A96"/>
                  </a:solidFill>
                </a:rPr>
                <a:t>Product quality assurance systems</a:t>
              </a:r>
              <a:endParaRPr lang="ru-RU" altLang="ru-RU" sz="1200" dirty="0">
                <a:solidFill>
                  <a:srgbClr val="293A96"/>
                </a:solidFill>
              </a:endParaRPr>
            </a:p>
          </p:txBody>
        </p:sp>
        <p:sp>
          <p:nvSpPr>
            <p:cNvPr id="24" name="Text Box 21"/>
            <p:cNvSpPr txBox="1">
              <a:spLocks noChangeArrowheads="1"/>
            </p:cNvSpPr>
            <p:nvPr/>
          </p:nvSpPr>
          <p:spPr bwMode="auto">
            <a:xfrm>
              <a:off x="8713" y="5399"/>
              <a:ext cx="3176" cy="2476"/>
            </a:xfrm>
            <a:prstGeom prst="rect">
              <a:avLst/>
            </a:prstGeom>
            <a:solidFill>
              <a:srgbClr val="FFFFFF"/>
            </a:solidFill>
            <a:ln w="9525">
              <a:solidFill>
                <a:srgbClr val="293A96"/>
              </a:solidFill>
              <a:miter lim="800000"/>
              <a:headEnd/>
              <a:tailEnd/>
            </a:ln>
          </p:spPr>
          <p:txBody>
            <a:bodyPr/>
            <a:lstStyle/>
            <a:p>
              <a:pPr marL="171450" indent="-171450">
                <a:buFont typeface="Arial" panose="020B0604020202020204" pitchFamily="34" charset="0"/>
                <a:buChar char="•"/>
              </a:pPr>
              <a:r>
                <a:rPr lang="en-US" sz="1200" dirty="0">
                  <a:solidFill>
                    <a:srgbClr val="293A96"/>
                  </a:solidFill>
                </a:rPr>
                <a:t>Benefits for companies;</a:t>
              </a:r>
              <a:endParaRPr lang="ru-RU" sz="1200" dirty="0">
                <a:solidFill>
                  <a:srgbClr val="293A96"/>
                </a:solidFill>
              </a:endParaRPr>
            </a:p>
            <a:p>
              <a:pPr marL="171450" indent="-171450">
                <a:buFont typeface="Arial" panose="020B0604020202020204" pitchFamily="34" charset="0"/>
                <a:buChar char="•"/>
              </a:pPr>
              <a:r>
                <a:rPr lang="en-US" sz="1200" dirty="0">
                  <a:solidFill>
                    <a:srgbClr val="293A96"/>
                  </a:solidFill>
                </a:rPr>
                <a:t>Stimulation of circular development;</a:t>
              </a:r>
              <a:endParaRPr lang="ru-RU" sz="1200" dirty="0">
                <a:solidFill>
                  <a:srgbClr val="293A96"/>
                </a:solidFill>
              </a:endParaRPr>
            </a:p>
            <a:p>
              <a:pPr marL="171450" indent="-171450">
                <a:buFont typeface="Arial" panose="020B0604020202020204" pitchFamily="34" charset="0"/>
                <a:buChar char="•"/>
              </a:pPr>
              <a:r>
                <a:rPr lang="en-US" sz="1200" dirty="0">
                  <a:solidFill>
                    <a:srgbClr val="293A96"/>
                  </a:solidFill>
                </a:rPr>
                <a:t>Changing the consciousness of the population in the direction of circular consumption</a:t>
              </a:r>
              <a:r>
                <a:rPr lang="ru-RU" sz="1200" dirty="0" smtClean="0">
                  <a:solidFill>
                    <a:srgbClr val="293A96"/>
                  </a:solidFill>
                  <a:latin typeface="Georgia" panose="02040502050405020303" pitchFamily="18" charset="0"/>
                </a:rPr>
                <a:t>.</a:t>
              </a:r>
              <a:endParaRPr lang="ru-RU" sz="1200" dirty="0">
                <a:solidFill>
                  <a:srgbClr val="293A96"/>
                </a:solidFill>
                <a:latin typeface="Georgia" panose="02040502050405020303" pitchFamily="18" charset="0"/>
              </a:endParaRPr>
            </a:p>
          </p:txBody>
        </p:sp>
      </p:grpSp>
      <p:sp>
        <p:nvSpPr>
          <p:cNvPr id="25" name="Google Shape;171;p26"/>
          <p:cNvSpPr txBox="1">
            <a:spLocks/>
          </p:cNvSpPr>
          <p:nvPr/>
        </p:nvSpPr>
        <p:spPr>
          <a:xfrm>
            <a:off x="1039906" y="1601603"/>
            <a:ext cx="10174941" cy="661634"/>
          </a:xfrm>
          <a:prstGeom prst="rect">
            <a:avLst/>
          </a:prstGeom>
          <a:solidFill>
            <a:srgbClr val="A71E3B"/>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lvl="0" indent="0" algn="ctr">
              <a:lnSpc>
                <a:spcPct val="100000"/>
              </a:lnSpc>
              <a:spcBef>
                <a:spcPts val="0"/>
              </a:spcBef>
              <a:spcAft>
                <a:spcPct val="0"/>
              </a:spcAft>
              <a:buClrTx/>
              <a:buSzTx/>
            </a:pPr>
            <a:r>
              <a:rPr lang="en-US" sz="1800" b="1" dirty="0">
                <a:solidFill>
                  <a:schemeClr val="bg1"/>
                </a:solidFill>
              </a:rPr>
              <a:t>Components of the business model of the circular economy in wine </a:t>
            </a:r>
            <a:r>
              <a:rPr lang="en-US" sz="1800" b="1" dirty="0" smtClean="0">
                <a:solidFill>
                  <a:schemeClr val="bg1"/>
                </a:solidFill>
              </a:rPr>
              <a:t>tourism</a:t>
            </a:r>
            <a:r>
              <a:rPr lang="ru-RU" sz="1800" b="1" dirty="0">
                <a:solidFill>
                  <a:prstClr val="white"/>
                </a:solidFill>
                <a:latin typeface="Georgia" panose="02040502050405020303" pitchFamily="18" charset="0"/>
                <a:ea typeface="+mn-ea"/>
                <a:cs typeface="+mn-cs"/>
              </a:rPr>
              <a:t>(</a:t>
            </a:r>
            <a:r>
              <a:rPr lang="en-US" sz="1800" b="1" dirty="0">
                <a:solidFill>
                  <a:prstClr val="white"/>
                </a:solidFill>
                <a:latin typeface="Georgia" panose="02040502050405020303" pitchFamily="18" charset="0"/>
                <a:ea typeface="+mn-ea"/>
                <a:cs typeface="+mn-cs"/>
              </a:rPr>
              <a:t>cont’d</a:t>
            </a:r>
            <a:r>
              <a:rPr lang="en-US" sz="1800" b="1" dirty="0" smtClean="0">
                <a:solidFill>
                  <a:prstClr val="white"/>
                </a:solidFill>
                <a:latin typeface="Georgia" panose="02040502050405020303" pitchFamily="18" charset="0"/>
                <a:ea typeface="+mn-ea"/>
                <a:cs typeface="+mn-cs"/>
              </a:rPr>
              <a:t>)</a:t>
            </a:r>
            <a:r>
              <a:rPr lang="en-US" sz="2000" b="1" dirty="0" smtClean="0">
                <a:solidFill>
                  <a:schemeClr val="bg1"/>
                </a:solidFill>
              </a:rPr>
              <a:t> </a:t>
            </a:r>
            <a:endParaRPr lang="ru-RU" b="1" cap="all" dirty="0">
              <a:solidFill>
                <a:schemeClr val="bg1"/>
              </a:solidFill>
            </a:endParaRPr>
          </a:p>
        </p:txBody>
      </p:sp>
    </p:spTree>
    <p:extLst>
      <p:ext uri="{BB962C8B-B14F-4D97-AF65-F5344CB8AC3E}">
        <p14:creationId xmlns:p14="http://schemas.microsoft.com/office/powerpoint/2010/main" val="2328396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2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Текст 3"/>
          <p:cNvSpPr>
            <a:spLocks noGrp="1"/>
          </p:cNvSpPr>
          <p:nvPr>
            <p:ph type="body" sz="half" idx="2"/>
          </p:nvPr>
        </p:nvSpPr>
        <p:spPr>
          <a:xfrm>
            <a:off x="4984377" y="2473250"/>
            <a:ext cx="6230470" cy="3883100"/>
          </a:xfrm>
        </p:spPr>
        <p:txBody>
          <a:bodyPr anchor="ctr"/>
          <a:lstStyle/>
          <a:p>
            <a:pPr marL="358775" indent="-358775" algn="just">
              <a:lnSpc>
                <a:spcPct val="100000"/>
              </a:lnSpc>
              <a:spcBef>
                <a:spcPts val="800"/>
              </a:spcBef>
              <a:spcAft>
                <a:spcPts val="800"/>
              </a:spcAft>
            </a:pPr>
            <a:r>
              <a:rPr lang="en-US" sz="1400" b="1" dirty="0">
                <a:solidFill>
                  <a:srgbClr val="293A96"/>
                </a:solidFill>
                <a:ea typeface="Georgia" panose="02040502050405020303" pitchFamily="18" charset="0"/>
                <a:cs typeface="Georgia" panose="02040502050405020303" pitchFamily="18" charset="0"/>
              </a:rPr>
              <a:t>Product as a service</a:t>
            </a:r>
            <a:r>
              <a:rPr lang="en-US" sz="1400" dirty="0">
                <a:solidFill>
                  <a:srgbClr val="293A96"/>
                </a:solidFill>
                <a:ea typeface="Georgia" panose="02040502050405020303" pitchFamily="18" charset="0"/>
                <a:cs typeface="Georgia" panose="02040502050405020303" pitchFamily="18" charset="0"/>
              </a:rPr>
              <a:t>. </a:t>
            </a:r>
            <a:r>
              <a:rPr lang="en-US" sz="1400" dirty="0">
                <a:ea typeface="Georgia" panose="02040502050405020303" pitchFamily="18" charset="0"/>
                <a:cs typeface="Georgia" panose="02040502050405020303" pitchFamily="18" charset="0"/>
              </a:rPr>
              <a:t>The specificity of these services in wine tourism is manifested in the choice of wine hotels, traditional wineries, visits to restaurants offering wine tasting services, master classes from sommelier and participation in </a:t>
            </a:r>
            <a:r>
              <a:rPr lang="en-US" sz="1400" dirty="0" err="1">
                <a:ea typeface="Georgia" panose="02040502050405020303" pitchFamily="18" charset="0"/>
                <a:cs typeface="Georgia" panose="02040502050405020303" pitchFamily="18" charset="0"/>
              </a:rPr>
              <a:t>enogastronomic</a:t>
            </a:r>
            <a:r>
              <a:rPr lang="en-US" sz="1400" dirty="0">
                <a:ea typeface="Georgia" panose="02040502050405020303" pitchFamily="18" charset="0"/>
                <a:cs typeface="Georgia" panose="02040502050405020303" pitchFamily="18" charset="0"/>
              </a:rPr>
              <a:t> meals. Additional services in wine tourism are the organization of excursions to local tourist sites, services of guides-translators, services for the rental of tourist equipment, trade services, etc.</a:t>
            </a:r>
            <a:endParaRPr lang="en-US" sz="1400" dirty="0">
              <a:ea typeface="Calibri" panose="020F0502020204030204" pitchFamily="34" charset="0"/>
            </a:endParaRPr>
          </a:p>
          <a:p>
            <a:pPr marL="358775" indent="-358775" algn="just">
              <a:lnSpc>
                <a:spcPct val="100000"/>
              </a:lnSpc>
              <a:spcBef>
                <a:spcPts val="800"/>
              </a:spcBef>
              <a:spcAft>
                <a:spcPts val="800"/>
              </a:spcAft>
            </a:pPr>
            <a:r>
              <a:rPr lang="en-US" sz="1400" b="1" dirty="0">
                <a:solidFill>
                  <a:srgbClr val="293A96"/>
                </a:solidFill>
                <a:ea typeface="Georgia" panose="02040502050405020303" pitchFamily="18" charset="0"/>
                <a:cs typeface="Georgia" panose="02040502050405020303" pitchFamily="18" charset="0"/>
              </a:rPr>
              <a:t>What do we expect when moving to a circular economy model?</a:t>
            </a:r>
            <a:endParaRPr lang="en-US" sz="1400" b="1" dirty="0">
              <a:solidFill>
                <a:srgbClr val="293A96"/>
              </a:solidFill>
              <a:ea typeface="Calibri" panose="020F0502020204030204" pitchFamily="34" charset="0"/>
            </a:endParaRPr>
          </a:p>
          <a:p>
            <a:pPr marL="717550" lvl="0" indent="-358775" algn="just">
              <a:lnSpc>
                <a:spcPct val="100000"/>
              </a:lnSpc>
              <a:spcBef>
                <a:spcPts val="800"/>
              </a:spcBef>
              <a:spcAft>
                <a:spcPts val="800"/>
              </a:spcAft>
              <a:buFont typeface="Arial" panose="020B0604020202020204" pitchFamily="34" charset="0"/>
              <a:buChar char="●"/>
            </a:pPr>
            <a:r>
              <a:rPr lang="en-US" sz="1400" b="1" dirty="0">
                <a:solidFill>
                  <a:srgbClr val="293A96"/>
                </a:solidFill>
                <a:ea typeface="Georgia" panose="02040502050405020303" pitchFamily="18" charset="0"/>
                <a:cs typeface="Georgia" panose="02040502050405020303" pitchFamily="18" charset="0"/>
              </a:rPr>
              <a:t>The cost of raw materials is reduced;</a:t>
            </a:r>
            <a:endParaRPr lang="en-US" sz="1400" b="1" dirty="0">
              <a:solidFill>
                <a:srgbClr val="293A96"/>
              </a:solidFill>
              <a:ea typeface="Noto Sans Symbols"/>
              <a:cs typeface="Noto Sans Symbols"/>
            </a:endParaRPr>
          </a:p>
          <a:p>
            <a:pPr marL="717550" lvl="0" indent="-358775" algn="just">
              <a:lnSpc>
                <a:spcPct val="100000"/>
              </a:lnSpc>
              <a:spcBef>
                <a:spcPts val="800"/>
              </a:spcBef>
              <a:spcAft>
                <a:spcPts val="800"/>
              </a:spcAft>
              <a:buFont typeface="Arial" panose="020B0604020202020204" pitchFamily="34" charset="0"/>
              <a:buChar char="●"/>
            </a:pPr>
            <a:r>
              <a:rPr lang="en-US" sz="1400" b="1" dirty="0">
                <a:solidFill>
                  <a:srgbClr val="293A96"/>
                </a:solidFill>
                <a:ea typeface="Georgia" panose="02040502050405020303" pitchFamily="18" charset="0"/>
                <a:cs typeface="Georgia" panose="02040502050405020303" pitchFamily="18" charset="0"/>
              </a:rPr>
              <a:t>new markets for wine products appear;</a:t>
            </a:r>
            <a:endParaRPr lang="en-US" sz="1400" b="1" dirty="0">
              <a:solidFill>
                <a:srgbClr val="293A96"/>
              </a:solidFill>
              <a:ea typeface="Noto Sans Symbols"/>
              <a:cs typeface="Noto Sans Symbols"/>
            </a:endParaRPr>
          </a:p>
          <a:p>
            <a:pPr marL="717550" lvl="0" indent="-358775" algn="just">
              <a:lnSpc>
                <a:spcPct val="100000"/>
              </a:lnSpc>
              <a:spcBef>
                <a:spcPts val="800"/>
              </a:spcBef>
              <a:spcAft>
                <a:spcPts val="800"/>
              </a:spcAft>
              <a:buFont typeface="Arial" panose="020B0604020202020204" pitchFamily="34" charset="0"/>
              <a:buChar char="●"/>
            </a:pPr>
            <a:r>
              <a:rPr lang="en-US" sz="1400" b="1" dirty="0">
                <a:solidFill>
                  <a:srgbClr val="293A96"/>
                </a:solidFill>
                <a:ea typeface="Georgia" panose="02040502050405020303" pitchFamily="18" charset="0"/>
                <a:cs typeface="Georgia" panose="02040502050405020303" pitchFamily="18" charset="0"/>
              </a:rPr>
              <a:t>brand reputation improves;</a:t>
            </a:r>
            <a:endParaRPr lang="en-US" sz="1400" b="1" dirty="0">
              <a:solidFill>
                <a:srgbClr val="293A96"/>
              </a:solidFill>
              <a:ea typeface="Noto Sans Symbols"/>
              <a:cs typeface="Noto Sans Symbols"/>
            </a:endParaRPr>
          </a:p>
          <a:p>
            <a:pPr marL="717550" lvl="0" indent="-358775" algn="just">
              <a:lnSpc>
                <a:spcPct val="100000"/>
              </a:lnSpc>
              <a:spcBef>
                <a:spcPts val="800"/>
              </a:spcBef>
              <a:spcAft>
                <a:spcPts val="800"/>
              </a:spcAft>
              <a:buFont typeface="Arial" panose="020B0604020202020204" pitchFamily="34" charset="0"/>
              <a:buChar char="●"/>
            </a:pPr>
            <a:r>
              <a:rPr lang="en-US" sz="1400" b="1" dirty="0">
                <a:solidFill>
                  <a:srgbClr val="293A96"/>
                </a:solidFill>
                <a:ea typeface="Georgia" panose="02040502050405020303" pitchFamily="18" charset="0"/>
                <a:cs typeface="Georgia" panose="02040502050405020303" pitchFamily="18" charset="0"/>
              </a:rPr>
              <a:t>customer loyalty increases; </a:t>
            </a:r>
            <a:endParaRPr lang="en-US" sz="1400" b="1" dirty="0">
              <a:solidFill>
                <a:srgbClr val="293A96"/>
              </a:solidFill>
              <a:effectLst/>
              <a:ea typeface="Noto Sans Symbols"/>
              <a:cs typeface="Noto Sans Symbols"/>
            </a:endParaRPr>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dirty="0"/>
          </a:p>
        </p:txBody>
      </p:sp>
      <p:pic>
        <p:nvPicPr>
          <p:cNvPr id="31748" name="Рисунок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39906" y="2473250"/>
            <a:ext cx="2946412" cy="2466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Скругленная прямоугольная выноска 4"/>
          <p:cNvSpPr/>
          <p:nvPr/>
        </p:nvSpPr>
        <p:spPr>
          <a:xfrm>
            <a:off x="2599764" y="4661647"/>
            <a:ext cx="2241177" cy="1516968"/>
          </a:xfrm>
          <a:prstGeom prst="wedgeRoundRectCallout">
            <a:avLst>
              <a:gd name="adj1" fmla="val -47277"/>
              <a:gd name="adj2" fmla="val -63655"/>
              <a:gd name="adj3" fmla="val 16667"/>
            </a:avLst>
          </a:prstGeom>
          <a:noFill/>
        </p:spPr>
        <p:style>
          <a:lnRef idx="2">
            <a:schemeClr val="accent1"/>
          </a:lnRef>
          <a:fillRef idx="1">
            <a:schemeClr val="lt1"/>
          </a:fillRef>
          <a:effectRef idx="0">
            <a:schemeClr val="accent1"/>
          </a:effectRef>
          <a:fontRef idx="minor">
            <a:schemeClr val="dk1"/>
          </a:fontRef>
        </p:style>
        <p:txBody>
          <a:bodyPr rtlCol="0" anchor="ctr"/>
          <a:lstStyle/>
          <a:p>
            <a:pPr lvl="0" algn="ctr">
              <a:lnSpc>
                <a:spcPct val="90000"/>
              </a:lnSpc>
              <a:spcBef>
                <a:spcPts val="1000"/>
              </a:spcBef>
              <a:buSzPts val="1600"/>
            </a:pPr>
            <a:r>
              <a:rPr lang="en-US" sz="1400" b="1" dirty="0">
                <a:solidFill>
                  <a:srgbClr val="2C3EA2"/>
                </a:solidFill>
                <a:latin typeface="Georgia" panose="02040502050405020303" pitchFamily="18" charset="0"/>
              </a:rPr>
              <a:t>Link and Learn more</a:t>
            </a:r>
            <a:endParaRPr lang="ru-RU" sz="1400" b="1" dirty="0">
              <a:solidFill>
                <a:srgbClr val="2C3EA2"/>
              </a:solidFill>
              <a:latin typeface="Georgia" panose="02040502050405020303" pitchFamily="18" charset="0"/>
            </a:endParaRPr>
          </a:p>
          <a:p>
            <a:pPr lvl="0" algn="ctr">
              <a:lnSpc>
                <a:spcPct val="90000"/>
              </a:lnSpc>
              <a:spcBef>
                <a:spcPts val="1000"/>
              </a:spcBef>
              <a:buSzPts val="1600"/>
            </a:pPr>
            <a:r>
              <a:rPr lang="en-US" sz="1200" u="sng" dirty="0">
                <a:solidFill>
                  <a:srgbClr val="0563C1"/>
                </a:solidFill>
                <a:latin typeface="Georgia" panose="02040502050405020303" pitchFamily="18" charset="0"/>
                <a:hlinkClick r:id="rId3"/>
              </a:rPr>
              <a:t>https://</a:t>
            </a:r>
            <a:r>
              <a:rPr lang="en-US" sz="1200" u="sng" dirty="0" smtClean="0">
                <a:solidFill>
                  <a:srgbClr val="0563C1"/>
                </a:solidFill>
                <a:latin typeface="Georgia" panose="02040502050405020303" pitchFamily="18" charset="0"/>
                <a:hlinkClick r:id="rId3"/>
              </a:rPr>
              <a:t>www.oneplanetnetwork.org/knowledge-centre/resources/circular-economy-travel-and-tourism-white-paper</a:t>
            </a:r>
            <a:endParaRPr lang="en-US" sz="1000" u="sng" dirty="0">
              <a:latin typeface="Georgia" panose="02040502050405020303" pitchFamily="18" charset="0"/>
            </a:endParaRPr>
          </a:p>
        </p:txBody>
      </p:sp>
      <p:sp>
        <p:nvSpPr>
          <p:cNvPr id="9" name="Google Shape;171;p26"/>
          <p:cNvSpPr txBox="1">
            <a:spLocks/>
          </p:cNvSpPr>
          <p:nvPr/>
        </p:nvSpPr>
        <p:spPr>
          <a:xfrm>
            <a:off x="1039906" y="1706637"/>
            <a:ext cx="10174941" cy="661634"/>
          </a:xfrm>
          <a:prstGeom prst="rect">
            <a:avLst/>
          </a:prstGeom>
          <a:solidFill>
            <a:srgbClr val="A71E3B"/>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lvl="0" indent="0" algn="ctr">
              <a:lnSpc>
                <a:spcPct val="100000"/>
              </a:lnSpc>
              <a:spcBef>
                <a:spcPts val="0"/>
              </a:spcBef>
              <a:spcAft>
                <a:spcPct val="0"/>
              </a:spcAft>
              <a:buClrTx/>
              <a:buSzTx/>
            </a:pPr>
            <a:r>
              <a:rPr lang="en-US" sz="1800" b="1" dirty="0">
                <a:solidFill>
                  <a:schemeClr val="bg1"/>
                </a:solidFill>
              </a:rPr>
              <a:t>Components of the business model of the circular economy in wine </a:t>
            </a:r>
            <a:r>
              <a:rPr lang="en-US" sz="1800" b="1" dirty="0" smtClean="0">
                <a:solidFill>
                  <a:schemeClr val="bg1"/>
                </a:solidFill>
              </a:rPr>
              <a:t>tourism</a:t>
            </a:r>
            <a:r>
              <a:rPr lang="ru-RU" sz="1800" b="1" dirty="0">
                <a:solidFill>
                  <a:prstClr val="white"/>
                </a:solidFill>
                <a:latin typeface="Georgia" panose="02040502050405020303" pitchFamily="18" charset="0"/>
                <a:ea typeface="+mn-ea"/>
                <a:cs typeface="+mn-cs"/>
              </a:rPr>
              <a:t>(</a:t>
            </a:r>
            <a:r>
              <a:rPr lang="en-US" sz="1800" b="1" dirty="0">
                <a:solidFill>
                  <a:prstClr val="white"/>
                </a:solidFill>
                <a:latin typeface="Georgia" panose="02040502050405020303" pitchFamily="18" charset="0"/>
                <a:ea typeface="+mn-ea"/>
                <a:cs typeface="+mn-cs"/>
              </a:rPr>
              <a:t>cont’d</a:t>
            </a:r>
            <a:r>
              <a:rPr lang="en-US" sz="1800" b="1" dirty="0" smtClean="0">
                <a:solidFill>
                  <a:prstClr val="white"/>
                </a:solidFill>
                <a:latin typeface="Georgia" panose="02040502050405020303" pitchFamily="18" charset="0"/>
                <a:ea typeface="+mn-ea"/>
                <a:cs typeface="+mn-cs"/>
              </a:rPr>
              <a:t>)</a:t>
            </a:r>
            <a:r>
              <a:rPr lang="en-US" sz="2000" b="1" dirty="0" smtClean="0">
                <a:solidFill>
                  <a:schemeClr val="bg1"/>
                </a:solidFill>
              </a:rPr>
              <a:t> </a:t>
            </a:r>
            <a:endParaRPr lang="ru-RU" b="1" cap="all"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animEffect transition="in" filter="wipe(up)">
                                      <p:cBhvr>
                                        <p:cTn id="7" dur="500"/>
                                        <p:tgtEl>
                                          <p:spTgt spid="276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7650">
                                            <p:txEl>
                                              <p:pRg st="1" end="1"/>
                                            </p:txEl>
                                          </p:spTgt>
                                        </p:tgtEl>
                                        <p:attrNameLst>
                                          <p:attrName>style.visibility</p:attrName>
                                        </p:attrNameLst>
                                      </p:cBhvr>
                                      <p:to>
                                        <p:strVal val="visible"/>
                                      </p:to>
                                    </p:set>
                                    <p:animEffect transition="in" filter="wipe(up)">
                                      <p:cBhvr>
                                        <p:cTn id="12" dur="500"/>
                                        <p:tgtEl>
                                          <p:spTgt spid="2765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7650">
                                            <p:txEl>
                                              <p:pRg st="2" end="2"/>
                                            </p:txEl>
                                          </p:spTgt>
                                        </p:tgtEl>
                                        <p:attrNameLst>
                                          <p:attrName>style.visibility</p:attrName>
                                        </p:attrNameLst>
                                      </p:cBhvr>
                                      <p:to>
                                        <p:strVal val="visible"/>
                                      </p:to>
                                    </p:set>
                                    <p:animEffect transition="in" filter="wipe(up)">
                                      <p:cBhvr>
                                        <p:cTn id="17" dur="500"/>
                                        <p:tgtEl>
                                          <p:spTgt spid="2765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7650">
                                            <p:txEl>
                                              <p:pRg st="3" end="3"/>
                                            </p:txEl>
                                          </p:spTgt>
                                        </p:tgtEl>
                                        <p:attrNameLst>
                                          <p:attrName>style.visibility</p:attrName>
                                        </p:attrNameLst>
                                      </p:cBhvr>
                                      <p:to>
                                        <p:strVal val="visible"/>
                                      </p:to>
                                    </p:set>
                                    <p:animEffect transition="in" filter="wipe(up)">
                                      <p:cBhvr>
                                        <p:cTn id="22" dur="500"/>
                                        <p:tgtEl>
                                          <p:spTgt spid="2765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7650">
                                            <p:txEl>
                                              <p:pRg st="4" end="4"/>
                                            </p:txEl>
                                          </p:spTgt>
                                        </p:tgtEl>
                                        <p:attrNameLst>
                                          <p:attrName>style.visibility</p:attrName>
                                        </p:attrNameLst>
                                      </p:cBhvr>
                                      <p:to>
                                        <p:strVal val="visible"/>
                                      </p:to>
                                    </p:set>
                                    <p:animEffect transition="in" filter="wipe(up)">
                                      <p:cBhvr>
                                        <p:cTn id="27" dur="500"/>
                                        <p:tgtEl>
                                          <p:spTgt spid="2765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7650">
                                            <p:txEl>
                                              <p:pRg st="5" end="5"/>
                                            </p:txEl>
                                          </p:spTgt>
                                        </p:tgtEl>
                                        <p:attrNameLst>
                                          <p:attrName>style.visibility</p:attrName>
                                        </p:attrNameLst>
                                      </p:cBhvr>
                                      <p:to>
                                        <p:strVal val="visible"/>
                                      </p:to>
                                    </p:set>
                                    <p:animEffect transition="in" filter="wipe(up)">
                                      <p:cBhvr>
                                        <p:cTn id="32" dur="500"/>
                                        <p:tgtEl>
                                          <p:spTgt spid="2765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uild="p"/>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Текст 3"/>
          <p:cNvSpPr>
            <a:spLocks noGrp="1"/>
          </p:cNvSpPr>
          <p:nvPr>
            <p:ph type="body" sz="half" idx="2"/>
          </p:nvPr>
        </p:nvSpPr>
        <p:spPr>
          <a:xfrm>
            <a:off x="1317811" y="2590800"/>
            <a:ext cx="7584141" cy="3373512"/>
          </a:xfrm>
        </p:spPr>
        <p:txBody>
          <a:bodyPr anchor="ctr"/>
          <a:lstStyle/>
          <a:p>
            <a:pPr marL="717550" lvl="0" indent="-342900" algn="just">
              <a:lnSpc>
                <a:spcPct val="107000"/>
              </a:lnSpc>
              <a:spcAft>
                <a:spcPts val="800"/>
              </a:spcAft>
              <a:buFont typeface="Arial" panose="020B0604020202020204" pitchFamily="34" charset="0"/>
              <a:buChar char="•"/>
            </a:pP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dialogue with buyers improves </a:t>
            </a:r>
            <a:r>
              <a:rPr lang="en-US" dirty="0">
                <a:latin typeface="Georgia" panose="02040502050405020303" pitchFamily="18" charset="0"/>
                <a:ea typeface="Georgia" panose="02040502050405020303" pitchFamily="18" charset="0"/>
                <a:cs typeface="Georgia" panose="02040502050405020303" pitchFamily="18" charset="0"/>
              </a:rPr>
              <a:t>(participation in wine festivals and themed thematic holidays; visits and participation in specialized exhibitions, forums, conferences, competitions, auctions); </a:t>
            </a:r>
            <a:endParaRPr lang="en-US" dirty="0">
              <a:latin typeface="Arial" panose="020B0604020202020204" pitchFamily="34" charset="0"/>
              <a:ea typeface="Arial" panose="020B0604020202020204" pitchFamily="34" charset="0"/>
              <a:cs typeface="Arial" panose="020B0604020202020204" pitchFamily="34" charset="0"/>
            </a:endParaRPr>
          </a:p>
          <a:p>
            <a:pPr marL="717550" lvl="0" indent="-342900" algn="just">
              <a:lnSpc>
                <a:spcPct val="107000"/>
              </a:lnSpc>
              <a:spcAft>
                <a:spcPts val="800"/>
              </a:spcAft>
              <a:buFont typeface="Arial" panose="020B0604020202020204" pitchFamily="34" charset="0"/>
              <a:buChar char="•"/>
            </a:pP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new products are developed </a:t>
            </a:r>
            <a:r>
              <a:rPr lang="en-US" dirty="0">
                <a:latin typeface="Georgia" panose="02040502050405020303" pitchFamily="18" charset="0"/>
                <a:ea typeface="Georgia" panose="02040502050405020303" pitchFamily="18" charset="0"/>
                <a:cs typeface="Georgia" panose="02040502050405020303" pitchFamily="18" charset="0"/>
              </a:rPr>
              <a:t>(inclusive wine tours, visits to vineyards, tasting of local grape varieties; acquaintance with the technology of making different types of alcoholic beverages directly in production; acquaintance with the history of winemaking, visits to specialized museums and wine cellars; visits to tasting rooms and cellars, tasting and types of alcoholic beverages, visiting restaurants offering wine tasting services); </a:t>
            </a:r>
            <a:endParaRPr lang="en-US" dirty="0">
              <a:latin typeface="Arial" panose="020B0604020202020204" pitchFamily="34" charset="0"/>
              <a:ea typeface="Arial" panose="020B0604020202020204" pitchFamily="34" charset="0"/>
              <a:cs typeface="Arial" panose="020B0604020202020204" pitchFamily="34" charset="0"/>
            </a:endParaRPr>
          </a:p>
          <a:p>
            <a:pPr marL="717550" lvl="0" indent="-342900" algn="just">
              <a:lnSpc>
                <a:spcPct val="107000"/>
              </a:lnSpc>
              <a:spcAft>
                <a:spcPts val="800"/>
              </a:spcAft>
              <a:buFont typeface="Arial" panose="020B0604020202020204" pitchFamily="34" charset="0"/>
              <a:buChar char="•"/>
            </a:pP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a competitive business model is created.</a:t>
            </a:r>
            <a:endParaRPr lang="en-US" b="1" dirty="0">
              <a:solidFill>
                <a:srgbClr val="293A96"/>
              </a:solidFill>
              <a:effectLst/>
              <a:latin typeface="Arial" panose="020B0604020202020204" pitchFamily="34" charset="0"/>
              <a:ea typeface="Arial" panose="020B0604020202020204" pitchFamily="34" charset="0"/>
              <a:cs typeface="Arial" panose="020B0604020202020204" pitchFamily="34" charset="0"/>
            </a:endParaRPr>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dirty="0"/>
          </a:p>
        </p:txBody>
      </p:sp>
      <p:pic>
        <p:nvPicPr>
          <p:cNvPr id="32772" name="Рисунок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177364" y="3227294"/>
            <a:ext cx="1979266" cy="193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Google Shape;171;p26"/>
          <p:cNvSpPr txBox="1">
            <a:spLocks/>
          </p:cNvSpPr>
          <p:nvPr/>
        </p:nvSpPr>
        <p:spPr>
          <a:xfrm>
            <a:off x="1039906" y="1723236"/>
            <a:ext cx="10174941" cy="661634"/>
          </a:xfrm>
          <a:prstGeom prst="rect">
            <a:avLst/>
          </a:prstGeom>
          <a:solidFill>
            <a:srgbClr val="A71E3B"/>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lvl="0" indent="0" algn="ctr">
              <a:lnSpc>
                <a:spcPct val="100000"/>
              </a:lnSpc>
              <a:spcBef>
                <a:spcPts val="0"/>
              </a:spcBef>
              <a:spcAft>
                <a:spcPct val="0"/>
              </a:spcAft>
              <a:buClrTx/>
              <a:buSzTx/>
            </a:pPr>
            <a:r>
              <a:rPr lang="en-US" sz="1800" b="1" dirty="0">
                <a:solidFill>
                  <a:schemeClr val="bg1"/>
                </a:solidFill>
              </a:rPr>
              <a:t>Components of the business model of the circular economy in wine </a:t>
            </a:r>
            <a:r>
              <a:rPr lang="en-US" sz="1800" b="1" dirty="0" smtClean="0">
                <a:solidFill>
                  <a:schemeClr val="bg1"/>
                </a:solidFill>
              </a:rPr>
              <a:t>tourism</a:t>
            </a:r>
            <a:r>
              <a:rPr lang="ru-RU" sz="1800" b="1" dirty="0">
                <a:solidFill>
                  <a:prstClr val="white"/>
                </a:solidFill>
                <a:latin typeface="Georgia" panose="02040502050405020303" pitchFamily="18" charset="0"/>
                <a:ea typeface="+mn-ea"/>
                <a:cs typeface="+mn-cs"/>
              </a:rPr>
              <a:t>(</a:t>
            </a:r>
            <a:r>
              <a:rPr lang="en-US" sz="1800" b="1" dirty="0">
                <a:solidFill>
                  <a:prstClr val="white"/>
                </a:solidFill>
                <a:latin typeface="Georgia" panose="02040502050405020303" pitchFamily="18" charset="0"/>
                <a:ea typeface="+mn-ea"/>
                <a:cs typeface="+mn-cs"/>
              </a:rPr>
              <a:t>cont’d</a:t>
            </a:r>
            <a:r>
              <a:rPr lang="en-US" sz="1800" b="1" dirty="0" smtClean="0">
                <a:solidFill>
                  <a:prstClr val="white"/>
                </a:solidFill>
                <a:latin typeface="Georgia" panose="02040502050405020303" pitchFamily="18" charset="0"/>
                <a:ea typeface="+mn-ea"/>
                <a:cs typeface="+mn-cs"/>
              </a:rPr>
              <a:t>)</a:t>
            </a:r>
            <a:r>
              <a:rPr lang="en-US" sz="2000" b="1" dirty="0" smtClean="0">
                <a:solidFill>
                  <a:schemeClr val="bg1"/>
                </a:solidFill>
              </a:rPr>
              <a:t> </a:t>
            </a:r>
            <a:endParaRPr lang="ru-RU" b="1" cap="all"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Effect transition="in" filter="wipe(up)">
                                      <p:cBhvr>
                                        <p:cTn id="7" dur="500"/>
                                        <p:tgtEl>
                                          <p:spTgt spid="327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2770">
                                            <p:txEl>
                                              <p:pRg st="1" end="1"/>
                                            </p:txEl>
                                          </p:spTgt>
                                        </p:tgtEl>
                                        <p:attrNameLst>
                                          <p:attrName>style.visibility</p:attrName>
                                        </p:attrNameLst>
                                      </p:cBhvr>
                                      <p:to>
                                        <p:strVal val="visible"/>
                                      </p:to>
                                    </p:set>
                                    <p:animEffect transition="in" filter="wipe(up)">
                                      <p:cBhvr>
                                        <p:cTn id="12" dur="500"/>
                                        <p:tgtEl>
                                          <p:spTgt spid="3277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2770">
                                            <p:txEl>
                                              <p:pRg st="2" end="2"/>
                                            </p:txEl>
                                          </p:spTgt>
                                        </p:tgtEl>
                                        <p:attrNameLst>
                                          <p:attrName>style.visibility</p:attrName>
                                        </p:attrNameLst>
                                      </p:cBhvr>
                                      <p:to>
                                        <p:strVal val="visible"/>
                                      </p:to>
                                    </p:set>
                                    <p:animEffect transition="in" filter="wipe(up)">
                                      <p:cBhvr>
                                        <p:cTn id="17" dur="500"/>
                                        <p:tgtEl>
                                          <p:spTgt spid="3277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39906" y="2388847"/>
            <a:ext cx="10174942" cy="518593"/>
          </a:xfrm>
        </p:spPr>
        <p:txBody>
          <a:bodyPr/>
          <a:lstStyle/>
          <a:p>
            <a:pPr lvl="0" algn="ctr">
              <a:lnSpc>
                <a:spcPct val="100000"/>
              </a:lnSpc>
            </a:pPr>
            <a:r>
              <a:rPr lang="uk-UA" sz="1600" b="1" dirty="0">
                <a:solidFill>
                  <a:srgbClr val="293A96"/>
                </a:solidFill>
              </a:rPr>
              <a:t>MAIN ISSUES FOR SELF-ANALYSIS OF WINE TOURISM STAKEHOLDERS</a:t>
            </a:r>
            <a:endParaRPr lang="uk-UA" altLang="ru-RU" sz="1600" dirty="0">
              <a:solidFill>
                <a:srgbClr val="293A96"/>
              </a:solidFill>
              <a:latin typeface="Georgia" panose="02040502050405020303" pitchFamily="18" charset="0"/>
            </a:endParaRPr>
          </a:p>
        </p:txBody>
      </p:sp>
      <p:sp>
        <p:nvSpPr>
          <p:cNvPr id="3" name="Текст 2"/>
          <p:cNvSpPr>
            <a:spLocks noGrp="1"/>
          </p:cNvSpPr>
          <p:nvPr>
            <p:ph type="body" idx="1"/>
          </p:nvPr>
        </p:nvSpPr>
        <p:spPr>
          <a:xfrm>
            <a:off x="1039906" y="2805953"/>
            <a:ext cx="4966447" cy="3539761"/>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lvl="0"/>
            <a:r>
              <a:rPr lang="en-US" sz="1600" dirty="0"/>
              <a:t>What processes in your company have already correspond to the principles of circular economy?</a:t>
            </a:r>
            <a:endParaRPr lang="ru-RU" sz="1600" dirty="0"/>
          </a:p>
          <a:p>
            <a:pPr lvl="0"/>
            <a:r>
              <a:rPr lang="en-US" sz="1600" dirty="0"/>
              <a:t>Is the design of your products designed to be easy to recognize?</a:t>
            </a:r>
            <a:endParaRPr lang="ru-RU" sz="1600" dirty="0"/>
          </a:p>
          <a:p>
            <a:pPr lvl="0"/>
            <a:r>
              <a:rPr lang="en-US" sz="1600" dirty="0"/>
              <a:t>Does the value of materials remain after the end of the life cycle?</a:t>
            </a:r>
            <a:endParaRPr lang="ru-RU" sz="1600" dirty="0"/>
          </a:p>
          <a:p>
            <a:pPr lvl="0"/>
            <a:r>
              <a:rPr lang="en-US" sz="1600" dirty="0"/>
              <a:t>Analyzing your operations and supply chain, what opportunities do you see for reuse or recycling?</a:t>
            </a:r>
            <a:endParaRPr lang="ru-RU" sz="1600" dirty="0"/>
          </a:p>
          <a:p>
            <a:r>
              <a:rPr lang="en-US" sz="1600" dirty="0"/>
              <a:t>What happens to your products after usage? Can they be returned after the end of the life cycle</a:t>
            </a:r>
            <a:r>
              <a:rPr lang="en-US" sz="1600" dirty="0" smtClean="0"/>
              <a:t>?</a:t>
            </a:r>
            <a:endParaRPr lang="ru-RU" dirty="0"/>
          </a:p>
        </p:txBody>
      </p:sp>
      <p:sp>
        <p:nvSpPr>
          <p:cNvPr id="4" name="Текст 3"/>
          <p:cNvSpPr>
            <a:spLocks noGrp="1"/>
          </p:cNvSpPr>
          <p:nvPr>
            <p:ph type="body" idx="2"/>
          </p:nvPr>
        </p:nvSpPr>
        <p:spPr>
          <a:xfrm>
            <a:off x="6140825" y="2805953"/>
            <a:ext cx="5074024" cy="3539762"/>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lvl="0"/>
            <a:r>
              <a:rPr lang="en-US" sz="1600" dirty="0"/>
              <a:t>What idea can you pilot in your company under the new concept?</a:t>
            </a:r>
            <a:endParaRPr lang="ru-RU" sz="1600" dirty="0"/>
          </a:p>
          <a:p>
            <a:pPr lvl="0"/>
            <a:r>
              <a:rPr lang="en-US" sz="1600" dirty="0"/>
              <a:t>Are your customers expecting a new approach to product sales? Do your competitors meet these expectations?</a:t>
            </a:r>
            <a:endParaRPr lang="ru-RU" sz="1600" dirty="0"/>
          </a:p>
          <a:p>
            <a:pPr lvl="0"/>
            <a:r>
              <a:rPr lang="en-US" sz="1600" dirty="0"/>
              <a:t>Do you see the potential for savings in the transition to renewable materials or reuse?</a:t>
            </a:r>
            <a:endParaRPr lang="ru-RU" sz="1600" dirty="0"/>
          </a:p>
          <a:p>
            <a:pPr lvl="0"/>
            <a:r>
              <a:rPr lang="en-US" sz="1600" dirty="0"/>
              <a:t>Are customers fully exploiting the potential of your products?</a:t>
            </a:r>
            <a:endParaRPr lang="ru-RU" sz="1600" dirty="0"/>
          </a:p>
          <a:p>
            <a:r>
              <a:rPr lang="en-US" sz="1600" dirty="0"/>
              <a:t>Are there options to increase use efficiency?</a:t>
            </a:r>
            <a:endParaRPr lang="ru-RU" sz="1600" dirty="0">
              <a:latin typeface="Georgia" panose="02040502050405020303" pitchFamily="18" charset="0"/>
            </a:endParaRPr>
          </a:p>
        </p:txBody>
      </p:sp>
      <p:sp>
        <p:nvSpPr>
          <p:cNvPr id="7" name="Google Shape;277;p41"/>
          <p:cNvSpPr txBox="1">
            <a:spLocks noGrp="1"/>
          </p:cNvSpPr>
          <p:nvPr>
            <p:ph type="ftr" idx="11"/>
          </p:nvPr>
        </p:nvSpPr>
        <p:spPr>
          <a:xfrm>
            <a:off x="3903738" y="6556259"/>
            <a:ext cx="4114800" cy="365125"/>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uk-UA" dirty="0"/>
              <a:t>SUSTAINABLE DESTINATION MANAGEMENT</a:t>
            </a:r>
            <a:endParaRPr dirty="0"/>
          </a:p>
        </p:txBody>
      </p:sp>
      <p:sp>
        <p:nvSpPr>
          <p:cNvPr id="9" name="Google Shape;171;p26"/>
          <p:cNvSpPr txBox="1">
            <a:spLocks/>
          </p:cNvSpPr>
          <p:nvPr/>
        </p:nvSpPr>
        <p:spPr>
          <a:xfrm>
            <a:off x="1039906" y="1601603"/>
            <a:ext cx="10174941" cy="661634"/>
          </a:xfrm>
          <a:prstGeom prst="rect">
            <a:avLst/>
          </a:prstGeom>
          <a:solidFill>
            <a:srgbClr val="A71E3B"/>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lvl="0" indent="0" algn="ctr">
              <a:lnSpc>
                <a:spcPct val="100000"/>
              </a:lnSpc>
              <a:spcBef>
                <a:spcPts val="0"/>
              </a:spcBef>
              <a:spcAft>
                <a:spcPct val="0"/>
              </a:spcAft>
              <a:buClrTx/>
              <a:buSzTx/>
            </a:pPr>
            <a:r>
              <a:rPr lang="en-US" sz="1800" b="1" dirty="0">
                <a:solidFill>
                  <a:schemeClr val="bg1"/>
                </a:solidFill>
              </a:rPr>
              <a:t>Components of the business model of the circular economy in wine </a:t>
            </a:r>
            <a:r>
              <a:rPr lang="en-US" sz="1800" b="1" dirty="0" smtClean="0">
                <a:solidFill>
                  <a:schemeClr val="bg1"/>
                </a:solidFill>
              </a:rPr>
              <a:t>tourism</a:t>
            </a:r>
            <a:r>
              <a:rPr lang="ru-RU" sz="1800" b="1" dirty="0">
                <a:solidFill>
                  <a:prstClr val="white"/>
                </a:solidFill>
                <a:latin typeface="Georgia" panose="02040502050405020303" pitchFamily="18" charset="0"/>
                <a:ea typeface="+mn-ea"/>
                <a:cs typeface="+mn-cs"/>
              </a:rPr>
              <a:t>(</a:t>
            </a:r>
            <a:r>
              <a:rPr lang="en-US" sz="1800" b="1" dirty="0">
                <a:solidFill>
                  <a:prstClr val="white"/>
                </a:solidFill>
                <a:latin typeface="Georgia" panose="02040502050405020303" pitchFamily="18" charset="0"/>
                <a:ea typeface="+mn-ea"/>
                <a:cs typeface="+mn-cs"/>
              </a:rPr>
              <a:t>cont’d</a:t>
            </a:r>
            <a:r>
              <a:rPr lang="en-US" sz="1800" b="1" dirty="0" smtClean="0">
                <a:solidFill>
                  <a:prstClr val="white"/>
                </a:solidFill>
                <a:latin typeface="Georgia" panose="02040502050405020303" pitchFamily="18" charset="0"/>
                <a:ea typeface="+mn-ea"/>
                <a:cs typeface="+mn-cs"/>
              </a:rPr>
              <a:t>)</a:t>
            </a:r>
            <a:r>
              <a:rPr lang="en-US" sz="2000" b="1" dirty="0" smtClean="0">
                <a:solidFill>
                  <a:schemeClr val="bg1"/>
                </a:solidFill>
              </a:rPr>
              <a:t> </a:t>
            </a:r>
            <a:endParaRPr lang="ru-RU" b="1" cap="all" dirty="0">
              <a:solidFill>
                <a:schemeClr val="bg1"/>
              </a:solidFill>
            </a:endParaRPr>
          </a:p>
        </p:txBody>
      </p:sp>
    </p:spTree>
    <p:extLst>
      <p:ext uri="{BB962C8B-B14F-4D97-AF65-F5344CB8AC3E}">
        <p14:creationId xmlns:p14="http://schemas.microsoft.com/office/powerpoint/2010/main" val="1648094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left)">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left)">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left)">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left)">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
                                            <p:bg/>
                                          </p:spTgt>
                                        </p:tgtEl>
                                        <p:attrNameLst>
                                          <p:attrName>style.visibility</p:attrName>
                                        </p:attrNameLst>
                                      </p:cBhvr>
                                      <p:to>
                                        <p:strVal val="visible"/>
                                      </p:to>
                                    </p:set>
                                    <p:animEffect transition="in" filter="wipe(left)">
                                      <p:cBhvr>
                                        <p:cTn id="37" dur="500"/>
                                        <p:tgtEl>
                                          <p:spTgt spid="4">
                                            <p:bg/>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Effect transition="in" filter="wipe(left)">
                                      <p:cBhvr>
                                        <p:cTn id="42" dur="500"/>
                                        <p:tgtEl>
                                          <p:spTgt spid="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
                                            <p:txEl>
                                              <p:pRg st="1" end="1"/>
                                            </p:txEl>
                                          </p:spTgt>
                                        </p:tgtEl>
                                        <p:attrNameLst>
                                          <p:attrName>style.visibility</p:attrName>
                                        </p:attrNameLst>
                                      </p:cBhvr>
                                      <p:to>
                                        <p:strVal val="visible"/>
                                      </p:to>
                                    </p:set>
                                    <p:animEffect transition="in" filter="wipe(left)">
                                      <p:cBhvr>
                                        <p:cTn id="47" dur="500"/>
                                        <p:tgtEl>
                                          <p:spTgt spid="4">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
                                            <p:txEl>
                                              <p:pRg st="2" end="2"/>
                                            </p:txEl>
                                          </p:spTgt>
                                        </p:tgtEl>
                                        <p:attrNameLst>
                                          <p:attrName>style.visibility</p:attrName>
                                        </p:attrNameLst>
                                      </p:cBhvr>
                                      <p:to>
                                        <p:strVal val="visible"/>
                                      </p:to>
                                    </p:set>
                                    <p:animEffect transition="in" filter="wipe(left)">
                                      <p:cBhvr>
                                        <p:cTn id="52" dur="500"/>
                                        <p:tgtEl>
                                          <p:spTgt spid="4">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
                                            <p:txEl>
                                              <p:pRg st="3" end="3"/>
                                            </p:txEl>
                                          </p:spTgt>
                                        </p:tgtEl>
                                        <p:attrNameLst>
                                          <p:attrName>style.visibility</p:attrName>
                                        </p:attrNameLst>
                                      </p:cBhvr>
                                      <p:to>
                                        <p:strVal val="visible"/>
                                      </p:to>
                                    </p:set>
                                    <p:animEffect transition="in" filter="wipe(left)">
                                      <p:cBhvr>
                                        <p:cTn id="57" dur="500"/>
                                        <p:tgtEl>
                                          <p:spTgt spid="4">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
                                            <p:txEl>
                                              <p:pRg st="4" end="4"/>
                                            </p:txEl>
                                          </p:spTgt>
                                        </p:tgtEl>
                                        <p:attrNameLst>
                                          <p:attrName>style.visibility</p:attrName>
                                        </p:attrNameLst>
                                      </p:cBhvr>
                                      <p:to>
                                        <p:strVal val="visible"/>
                                      </p:to>
                                    </p:set>
                                    <p:animEffect transition="in" filter="wipe(left)">
                                      <p:cBhvr>
                                        <p:cTn id="6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Текст 3"/>
          <p:cNvSpPr>
            <a:spLocks noGrp="1"/>
          </p:cNvSpPr>
          <p:nvPr>
            <p:ph type="body" sz="half" idx="2"/>
          </p:nvPr>
        </p:nvSpPr>
        <p:spPr>
          <a:xfrm>
            <a:off x="5235576" y="2415416"/>
            <a:ext cx="5979272" cy="3904593"/>
          </a:xfrm>
        </p:spPr>
        <p:txBody>
          <a:bodyPr anchor="ctr"/>
          <a:lstStyle/>
          <a:p>
            <a:pPr marL="358775" indent="-358775" algn="just">
              <a:lnSpc>
                <a:spcPct val="100000"/>
              </a:lnSpc>
              <a:spcBef>
                <a:spcPts val="600"/>
              </a:spcBef>
              <a:spcAft>
                <a:spcPts val="600"/>
              </a:spcAft>
            </a:pPr>
            <a:r>
              <a:rPr lang="en-US" sz="1400" b="1" dirty="0">
                <a:solidFill>
                  <a:srgbClr val="293A96"/>
                </a:solidFill>
                <a:ea typeface="Georgia" panose="02040502050405020303" pitchFamily="18" charset="0"/>
                <a:cs typeface="Georgia" panose="02040502050405020303" pitchFamily="18" charset="0"/>
              </a:rPr>
              <a:t>What barriers await the circular economic business model?</a:t>
            </a:r>
            <a:endParaRPr lang="en-US" sz="1400" dirty="0">
              <a:solidFill>
                <a:srgbClr val="293A96"/>
              </a:solidFill>
              <a:ea typeface="Calibri" panose="020F0502020204030204" pitchFamily="34" charset="0"/>
            </a:endParaRPr>
          </a:p>
          <a:p>
            <a:pPr marL="717550" indent="-358775" algn="just">
              <a:lnSpc>
                <a:spcPct val="100000"/>
              </a:lnSpc>
              <a:spcBef>
                <a:spcPts val="600"/>
              </a:spcBef>
              <a:spcAft>
                <a:spcPts val="600"/>
              </a:spcAft>
              <a:buFont typeface="Arial" panose="020B0604020202020204" pitchFamily="34" charset="0"/>
              <a:buChar char="•"/>
            </a:pPr>
            <a:r>
              <a:rPr lang="en-US" sz="1400" dirty="0">
                <a:latin typeface="Georgia" panose="02040502050405020303" pitchFamily="18" charset="0"/>
                <a:ea typeface="Georgia" panose="02040502050405020303" pitchFamily="18" charset="0"/>
                <a:cs typeface="Georgia" panose="02040502050405020303" pitchFamily="18" charset="0"/>
              </a:rPr>
              <a:t>Social and environmental consequences are not included in the prices.</a:t>
            </a:r>
            <a:endParaRPr lang="en-US" sz="1400" dirty="0">
              <a:latin typeface="Calibri" panose="020F0502020204030204" pitchFamily="34" charset="0"/>
              <a:ea typeface="Calibri" panose="020F0502020204030204" pitchFamily="34" charset="0"/>
            </a:endParaRPr>
          </a:p>
          <a:p>
            <a:pPr marL="717550" indent="-358775" algn="just">
              <a:lnSpc>
                <a:spcPct val="100000"/>
              </a:lnSpc>
              <a:spcBef>
                <a:spcPts val="600"/>
              </a:spcBef>
              <a:spcAft>
                <a:spcPts val="600"/>
              </a:spcAft>
              <a:buFont typeface="Arial" panose="020B0604020202020204" pitchFamily="34" charset="0"/>
              <a:buChar char="•"/>
            </a:pPr>
            <a:r>
              <a:rPr lang="en-US" sz="1400" dirty="0">
                <a:latin typeface="Georgia" panose="02040502050405020303" pitchFamily="18" charset="0"/>
                <a:ea typeface="Georgia" panose="02040502050405020303" pitchFamily="18" charset="0"/>
                <a:cs typeface="Georgia" panose="02040502050405020303" pitchFamily="18" charset="0"/>
              </a:rPr>
              <a:t>Raw material prices are volatile and at low prices alternative, high-quality secondary resources are not competitive.</a:t>
            </a:r>
            <a:endParaRPr lang="en-US" sz="1400" dirty="0">
              <a:latin typeface="Calibri" panose="020F0502020204030204" pitchFamily="34" charset="0"/>
              <a:ea typeface="Calibri" panose="020F0502020204030204" pitchFamily="34" charset="0"/>
            </a:endParaRPr>
          </a:p>
          <a:p>
            <a:pPr marL="717550" indent="-358775" algn="just">
              <a:lnSpc>
                <a:spcPct val="100000"/>
              </a:lnSpc>
              <a:spcBef>
                <a:spcPts val="600"/>
              </a:spcBef>
              <a:spcAft>
                <a:spcPts val="600"/>
              </a:spcAft>
              <a:buFont typeface="Arial" panose="020B0604020202020204" pitchFamily="34" charset="0"/>
              <a:buChar char="•"/>
            </a:pPr>
            <a:r>
              <a:rPr lang="en-US" sz="1400" dirty="0">
                <a:latin typeface="Georgia" panose="02040502050405020303" pitchFamily="18" charset="0"/>
                <a:ea typeface="Georgia" panose="02040502050405020303" pitchFamily="18" charset="0"/>
                <a:cs typeface="Georgia" panose="02040502050405020303" pitchFamily="18" charset="0"/>
              </a:rPr>
              <a:t>Circular economy business models are more difficult to develop because most investors are still working on a linear economic logic, and sometimes pre-investment is required.</a:t>
            </a:r>
            <a:endParaRPr lang="en-US" sz="1400" dirty="0">
              <a:latin typeface="Calibri" panose="020F0502020204030204" pitchFamily="34" charset="0"/>
              <a:ea typeface="Calibri" panose="020F0502020204030204" pitchFamily="34" charset="0"/>
            </a:endParaRPr>
          </a:p>
          <a:p>
            <a:pPr marL="717550" indent="-358775" algn="just">
              <a:lnSpc>
                <a:spcPct val="100000"/>
              </a:lnSpc>
              <a:spcBef>
                <a:spcPts val="600"/>
              </a:spcBef>
              <a:spcAft>
                <a:spcPts val="600"/>
              </a:spcAft>
              <a:buFont typeface="Arial" panose="020B0604020202020204" pitchFamily="34" charset="0"/>
              <a:buChar char="•"/>
            </a:pPr>
            <a:r>
              <a:rPr lang="en-US" sz="1400" dirty="0">
                <a:latin typeface="Georgia" panose="02040502050405020303" pitchFamily="18" charset="0"/>
                <a:ea typeface="Georgia" panose="02040502050405020303" pitchFamily="18" charset="0"/>
                <a:cs typeface="Georgia" panose="02040502050405020303" pitchFamily="18" charset="0"/>
              </a:rPr>
              <a:t>Demand for circular goods and alternatives is still low.</a:t>
            </a:r>
            <a:endParaRPr lang="en-US" sz="1400" dirty="0">
              <a:latin typeface="Calibri" panose="020F0502020204030204" pitchFamily="34" charset="0"/>
              <a:ea typeface="Calibri" panose="020F0502020204030204" pitchFamily="34" charset="0"/>
            </a:endParaRPr>
          </a:p>
          <a:p>
            <a:pPr marL="717550" indent="-358775" algn="just">
              <a:lnSpc>
                <a:spcPct val="100000"/>
              </a:lnSpc>
              <a:spcBef>
                <a:spcPts val="600"/>
              </a:spcBef>
              <a:spcAft>
                <a:spcPts val="600"/>
              </a:spcAft>
              <a:buFont typeface="Arial" panose="020B0604020202020204" pitchFamily="34" charset="0"/>
              <a:buChar char="•"/>
            </a:pPr>
            <a:r>
              <a:rPr lang="en-US" sz="1400" dirty="0">
                <a:latin typeface="Georgia" panose="02040502050405020303" pitchFamily="18" charset="0"/>
                <a:ea typeface="Georgia" panose="02040502050405020303" pitchFamily="18" charset="0"/>
                <a:cs typeface="Georgia" panose="02040502050405020303" pitchFamily="18" charset="0"/>
              </a:rPr>
              <a:t>There are still not many qualified specialists with technical knowledge or knowledge of “Information and Communication Technologies”.</a:t>
            </a:r>
            <a:endParaRPr lang="en-US" sz="1400" dirty="0">
              <a:effectLst/>
              <a:latin typeface="Calibri" panose="020F0502020204030204" pitchFamily="34" charset="0"/>
              <a:ea typeface="Calibri" panose="020F0502020204030204" pitchFamily="34" charset="0"/>
            </a:endParaRPr>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a:p>
        </p:txBody>
      </p:sp>
      <p:pic>
        <p:nvPicPr>
          <p:cNvPr id="33796" name="Рисунок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37912" y="2662518"/>
            <a:ext cx="2895302" cy="2814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Скругленная прямоугольная выноска 4"/>
          <p:cNvSpPr/>
          <p:nvPr/>
        </p:nvSpPr>
        <p:spPr>
          <a:xfrm>
            <a:off x="2985247" y="4894728"/>
            <a:ext cx="2250329" cy="1165413"/>
          </a:xfrm>
          <a:prstGeom prst="wedgeRoundRectCallout">
            <a:avLst>
              <a:gd name="adj1" fmla="val -62806"/>
              <a:gd name="adj2" fmla="val -42195"/>
              <a:gd name="adj3" fmla="val 16667"/>
            </a:avLst>
          </a:prstGeom>
          <a:noFill/>
        </p:spPr>
        <p:style>
          <a:lnRef idx="2">
            <a:schemeClr val="accent1"/>
          </a:lnRef>
          <a:fillRef idx="1">
            <a:schemeClr val="lt1"/>
          </a:fillRef>
          <a:effectRef idx="0">
            <a:schemeClr val="accent1"/>
          </a:effectRef>
          <a:fontRef idx="minor">
            <a:schemeClr val="dk1"/>
          </a:fontRef>
        </p:style>
        <p:txBody>
          <a:bodyPr rtlCol="0" anchor="ctr"/>
          <a:lstStyle/>
          <a:p>
            <a:pPr lvl="0" algn="ctr">
              <a:spcBef>
                <a:spcPts val="1000"/>
              </a:spcBef>
              <a:buSzPts val="1600"/>
            </a:pPr>
            <a:r>
              <a:rPr lang="en-US" sz="1400" b="1" dirty="0">
                <a:solidFill>
                  <a:srgbClr val="2C3EA2"/>
                </a:solidFill>
                <a:latin typeface="Georgia" panose="02040502050405020303" pitchFamily="18" charset="0"/>
              </a:rPr>
              <a:t>Link and Learn more</a:t>
            </a:r>
            <a:endParaRPr lang="ru-RU" sz="1400" b="1" dirty="0">
              <a:solidFill>
                <a:srgbClr val="2C3EA2"/>
              </a:solidFill>
              <a:latin typeface="Georgia" panose="02040502050405020303" pitchFamily="18" charset="0"/>
            </a:endParaRPr>
          </a:p>
          <a:p>
            <a:pPr lvl="0" algn="ctr">
              <a:spcBef>
                <a:spcPts val="1000"/>
              </a:spcBef>
              <a:buSzPts val="1600"/>
            </a:pPr>
            <a:r>
              <a:rPr lang="en-US" sz="1000" u="sng" dirty="0">
                <a:solidFill>
                  <a:srgbClr val="0563C1"/>
                </a:solidFill>
                <a:latin typeface="Georgia" panose="02040502050405020303" pitchFamily="18" charset="0"/>
                <a:hlinkClick r:id="rId3"/>
              </a:rPr>
              <a:t>https://</a:t>
            </a:r>
            <a:r>
              <a:rPr lang="en-US" sz="1000" u="sng" dirty="0" smtClean="0">
                <a:solidFill>
                  <a:srgbClr val="0563C1"/>
                </a:solidFill>
                <a:latin typeface="Georgia" panose="02040502050405020303" pitchFamily="18" charset="0"/>
                <a:hlinkClick r:id="rId3"/>
              </a:rPr>
              <a:t>circulareconomy.europa.eu/platform/en/knowledge/circular-economy-update-report-2019</a:t>
            </a:r>
            <a:endParaRPr lang="en-US" sz="1000" u="sng" dirty="0">
              <a:latin typeface="Georgia" panose="02040502050405020303" pitchFamily="18" charset="0"/>
            </a:endParaRPr>
          </a:p>
        </p:txBody>
      </p:sp>
      <p:sp>
        <p:nvSpPr>
          <p:cNvPr id="9" name="Google Shape;171;p26"/>
          <p:cNvSpPr txBox="1">
            <a:spLocks/>
          </p:cNvSpPr>
          <p:nvPr/>
        </p:nvSpPr>
        <p:spPr>
          <a:xfrm>
            <a:off x="1039906" y="1601603"/>
            <a:ext cx="10174941" cy="661634"/>
          </a:xfrm>
          <a:prstGeom prst="rect">
            <a:avLst/>
          </a:prstGeom>
          <a:solidFill>
            <a:srgbClr val="A71E3B"/>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lvl="0" indent="0" algn="ctr">
              <a:lnSpc>
                <a:spcPct val="100000"/>
              </a:lnSpc>
              <a:spcBef>
                <a:spcPts val="0"/>
              </a:spcBef>
              <a:spcAft>
                <a:spcPct val="0"/>
              </a:spcAft>
              <a:buClrTx/>
              <a:buSzTx/>
            </a:pPr>
            <a:r>
              <a:rPr lang="en-US" sz="1800" b="1" dirty="0">
                <a:solidFill>
                  <a:schemeClr val="bg1"/>
                </a:solidFill>
              </a:rPr>
              <a:t>Components of the business model of the circular economy in wine </a:t>
            </a:r>
            <a:r>
              <a:rPr lang="en-US" sz="1800" b="1" dirty="0" smtClean="0">
                <a:solidFill>
                  <a:schemeClr val="bg1"/>
                </a:solidFill>
              </a:rPr>
              <a:t>tourism</a:t>
            </a:r>
            <a:r>
              <a:rPr lang="ru-RU" sz="1800" b="1" dirty="0">
                <a:solidFill>
                  <a:prstClr val="white"/>
                </a:solidFill>
                <a:latin typeface="Georgia" panose="02040502050405020303" pitchFamily="18" charset="0"/>
                <a:ea typeface="+mn-ea"/>
                <a:cs typeface="+mn-cs"/>
              </a:rPr>
              <a:t>(</a:t>
            </a:r>
            <a:r>
              <a:rPr lang="en-US" sz="1800" b="1" dirty="0">
                <a:solidFill>
                  <a:prstClr val="white"/>
                </a:solidFill>
                <a:latin typeface="Georgia" panose="02040502050405020303" pitchFamily="18" charset="0"/>
                <a:ea typeface="+mn-ea"/>
                <a:cs typeface="+mn-cs"/>
              </a:rPr>
              <a:t>cont’d</a:t>
            </a:r>
            <a:r>
              <a:rPr lang="en-US" sz="1800" b="1" dirty="0" smtClean="0">
                <a:solidFill>
                  <a:prstClr val="white"/>
                </a:solidFill>
                <a:latin typeface="Georgia" panose="02040502050405020303" pitchFamily="18" charset="0"/>
                <a:ea typeface="+mn-ea"/>
                <a:cs typeface="+mn-cs"/>
              </a:rPr>
              <a:t>)</a:t>
            </a:r>
            <a:r>
              <a:rPr lang="en-US" sz="2000" b="1" dirty="0" smtClean="0">
                <a:solidFill>
                  <a:schemeClr val="bg1"/>
                </a:solidFill>
              </a:rPr>
              <a:t> </a:t>
            </a:r>
            <a:endParaRPr lang="ru-RU" b="1" cap="all"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9698">
                                            <p:txEl>
                                              <p:pRg st="0" end="0"/>
                                            </p:txEl>
                                          </p:spTgt>
                                        </p:tgtEl>
                                        <p:attrNameLst>
                                          <p:attrName>style.visibility</p:attrName>
                                        </p:attrNameLst>
                                      </p:cBhvr>
                                      <p:to>
                                        <p:strVal val="visible"/>
                                      </p:to>
                                    </p:set>
                                    <p:animEffect transition="in" filter="wipe(up)">
                                      <p:cBhvr>
                                        <p:cTn id="7" dur="500"/>
                                        <p:tgtEl>
                                          <p:spTgt spid="296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9698">
                                            <p:txEl>
                                              <p:pRg st="1" end="1"/>
                                            </p:txEl>
                                          </p:spTgt>
                                        </p:tgtEl>
                                        <p:attrNameLst>
                                          <p:attrName>style.visibility</p:attrName>
                                        </p:attrNameLst>
                                      </p:cBhvr>
                                      <p:to>
                                        <p:strVal val="visible"/>
                                      </p:to>
                                    </p:set>
                                    <p:animEffect transition="in" filter="wipe(up)">
                                      <p:cBhvr>
                                        <p:cTn id="12" dur="500"/>
                                        <p:tgtEl>
                                          <p:spTgt spid="2969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9698">
                                            <p:txEl>
                                              <p:pRg st="2" end="2"/>
                                            </p:txEl>
                                          </p:spTgt>
                                        </p:tgtEl>
                                        <p:attrNameLst>
                                          <p:attrName>style.visibility</p:attrName>
                                        </p:attrNameLst>
                                      </p:cBhvr>
                                      <p:to>
                                        <p:strVal val="visible"/>
                                      </p:to>
                                    </p:set>
                                    <p:animEffect transition="in" filter="wipe(up)">
                                      <p:cBhvr>
                                        <p:cTn id="17" dur="500"/>
                                        <p:tgtEl>
                                          <p:spTgt spid="2969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9698">
                                            <p:txEl>
                                              <p:pRg st="3" end="3"/>
                                            </p:txEl>
                                          </p:spTgt>
                                        </p:tgtEl>
                                        <p:attrNameLst>
                                          <p:attrName>style.visibility</p:attrName>
                                        </p:attrNameLst>
                                      </p:cBhvr>
                                      <p:to>
                                        <p:strVal val="visible"/>
                                      </p:to>
                                    </p:set>
                                    <p:animEffect transition="in" filter="wipe(up)">
                                      <p:cBhvr>
                                        <p:cTn id="22" dur="500"/>
                                        <p:tgtEl>
                                          <p:spTgt spid="2969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9698">
                                            <p:txEl>
                                              <p:pRg st="4" end="4"/>
                                            </p:txEl>
                                          </p:spTgt>
                                        </p:tgtEl>
                                        <p:attrNameLst>
                                          <p:attrName>style.visibility</p:attrName>
                                        </p:attrNameLst>
                                      </p:cBhvr>
                                      <p:to>
                                        <p:strVal val="visible"/>
                                      </p:to>
                                    </p:set>
                                    <p:animEffect transition="in" filter="wipe(up)">
                                      <p:cBhvr>
                                        <p:cTn id="27" dur="500"/>
                                        <p:tgtEl>
                                          <p:spTgt spid="2969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9698">
                                            <p:txEl>
                                              <p:pRg st="5" end="5"/>
                                            </p:txEl>
                                          </p:spTgt>
                                        </p:tgtEl>
                                        <p:attrNameLst>
                                          <p:attrName>style.visibility</p:attrName>
                                        </p:attrNameLst>
                                      </p:cBhvr>
                                      <p:to>
                                        <p:strVal val="visible"/>
                                      </p:to>
                                    </p:set>
                                    <p:animEffect transition="in" filter="wipe(up)">
                                      <p:cBhvr>
                                        <p:cTn id="32" dur="500"/>
                                        <p:tgtEl>
                                          <p:spTgt spid="2969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Объект 6"/>
          <p:cNvGraphicFramePr>
            <a:graphicFrameLocks noGrp="1"/>
          </p:cNvGraphicFramePr>
          <p:nvPr>
            <p:ph sz="half" idx="1"/>
            <p:extLst>
              <p:ext uri="{D42A27DB-BD31-4B8C-83A1-F6EECF244321}">
                <p14:modId xmlns:p14="http://schemas.microsoft.com/office/powerpoint/2010/main" val="2843428671"/>
              </p:ext>
            </p:extLst>
          </p:nvPr>
        </p:nvGraphicFramePr>
        <p:xfrm>
          <a:off x="1111786" y="2286093"/>
          <a:ext cx="10287458" cy="38908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Нижний колонтитул 4"/>
          <p:cNvSpPr>
            <a:spLocks noGrp="1"/>
          </p:cNvSpPr>
          <p:nvPr>
            <p:ph type="ftr" sz="quarter" idx="11"/>
          </p:nvPr>
        </p:nvSpPr>
        <p:spPr/>
        <p:txBody>
          <a:bodyPr/>
          <a:lstStyle/>
          <a:p>
            <a:pPr>
              <a:defRPr/>
            </a:pPr>
            <a:r>
              <a:rPr lang="en-US"/>
              <a:t>SUSTAINABLE DESTINATION MANAGEMENT</a:t>
            </a:r>
            <a:endParaRPr lang="uk-UA"/>
          </a:p>
        </p:txBody>
      </p:sp>
      <p:sp>
        <p:nvSpPr>
          <p:cNvPr id="6" name="Google Shape;171;p26"/>
          <p:cNvSpPr txBox="1">
            <a:spLocks/>
          </p:cNvSpPr>
          <p:nvPr/>
        </p:nvSpPr>
        <p:spPr>
          <a:xfrm>
            <a:off x="1035586" y="1691180"/>
            <a:ext cx="10363658" cy="415526"/>
          </a:xfrm>
          <a:prstGeom prst="rect">
            <a:avLst/>
          </a:prstGeom>
          <a:solidFill>
            <a:srgbClr val="A71E3B"/>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indent="0" algn="ctr">
              <a:spcBef>
                <a:spcPts val="0"/>
              </a:spcBef>
            </a:pPr>
            <a:r>
              <a:rPr lang="en-US" sz="2000" b="1" dirty="0">
                <a:solidFill>
                  <a:schemeClr val="bg1"/>
                </a:solidFill>
              </a:rPr>
              <a:t>Main results of wine tourism management in the system of circular economy</a:t>
            </a:r>
            <a:endParaRPr lang="ru-RU" sz="2000" b="1" dirty="0">
              <a:solidFill>
                <a:schemeClr val="bg1"/>
              </a:solidFill>
            </a:endParaRPr>
          </a:p>
        </p:txBody>
      </p:sp>
    </p:spTree>
    <p:extLst>
      <p:ext uri="{BB962C8B-B14F-4D97-AF65-F5344CB8AC3E}">
        <p14:creationId xmlns:p14="http://schemas.microsoft.com/office/powerpoint/2010/main" val="836922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graphicEl>
                                              <a:dgm id="{C2CAB5CF-87C0-468B-9236-EC222A2835C9}"/>
                                            </p:graphicEl>
                                          </p:spTgt>
                                        </p:tgtEl>
                                        <p:attrNameLst>
                                          <p:attrName>style.visibility</p:attrName>
                                        </p:attrNameLst>
                                      </p:cBhvr>
                                      <p:to>
                                        <p:strVal val="visible"/>
                                      </p:to>
                                    </p:set>
                                    <p:animEffect transition="in" filter="wipe(up)">
                                      <p:cBhvr>
                                        <p:cTn id="7" dur="500"/>
                                        <p:tgtEl>
                                          <p:spTgt spid="7">
                                            <p:graphicEl>
                                              <a:dgm id="{C2CAB5CF-87C0-468B-9236-EC222A2835C9}"/>
                                            </p:graphic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graphicEl>
                                              <a:dgm id="{98029924-12FC-411B-A085-24624BE606AD}"/>
                                            </p:graphicEl>
                                          </p:spTgt>
                                        </p:tgtEl>
                                        <p:attrNameLst>
                                          <p:attrName>style.visibility</p:attrName>
                                        </p:attrNameLst>
                                      </p:cBhvr>
                                      <p:to>
                                        <p:strVal val="visible"/>
                                      </p:to>
                                    </p:set>
                                    <p:animEffect transition="in" filter="wipe(up)">
                                      <p:cBhvr>
                                        <p:cTn id="10" dur="500"/>
                                        <p:tgtEl>
                                          <p:spTgt spid="7">
                                            <p:graphicEl>
                                              <a:dgm id="{98029924-12FC-411B-A085-24624BE606AD}"/>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7">
                                            <p:graphicEl>
                                              <a:dgm id="{112D8F9E-AAC8-43B5-90C2-31DD7DA4CBE2}"/>
                                            </p:graphicEl>
                                          </p:spTgt>
                                        </p:tgtEl>
                                        <p:attrNameLst>
                                          <p:attrName>style.visibility</p:attrName>
                                        </p:attrNameLst>
                                      </p:cBhvr>
                                      <p:to>
                                        <p:strVal val="visible"/>
                                      </p:to>
                                    </p:set>
                                    <p:animEffect transition="in" filter="wipe(up)">
                                      <p:cBhvr>
                                        <p:cTn id="15" dur="500"/>
                                        <p:tgtEl>
                                          <p:spTgt spid="7">
                                            <p:graphicEl>
                                              <a:dgm id="{112D8F9E-AAC8-43B5-90C2-31DD7DA4CBE2}"/>
                                            </p:graphic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7">
                                            <p:graphicEl>
                                              <a:dgm id="{0E078489-2BF0-44F0-B1A5-619DDBA16990}"/>
                                            </p:graphicEl>
                                          </p:spTgt>
                                        </p:tgtEl>
                                        <p:attrNameLst>
                                          <p:attrName>style.visibility</p:attrName>
                                        </p:attrNameLst>
                                      </p:cBhvr>
                                      <p:to>
                                        <p:strVal val="visible"/>
                                      </p:to>
                                    </p:set>
                                    <p:animEffect transition="in" filter="wipe(up)">
                                      <p:cBhvr>
                                        <p:cTn id="18" dur="500"/>
                                        <p:tgtEl>
                                          <p:spTgt spid="7">
                                            <p:graphicEl>
                                              <a:dgm id="{0E078489-2BF0-44F0-B1A5-619DDBA16990}"/>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7">
                                            <p:graphicEl>
                                              <a:dgm id="{6A86329B-E204-4963-A953-46B4136D9329}"/>
                                            </p:graphicEl>
                                          </p:spTgt>
                                        </p:tgtEl>
                                        <p:attrNameLst>
                                          <p:attrName>style.visibility</p:attrName>
                                        </p:attrNameLst>
                                      </p:cBhvr>
                                      <p:to>
                                        <p:strVal val="visible"/>
                                      </p:to>
                                    </p:set>
                                    <p:animEffect transition="in" filter="wipe(up)">
                                      <p:cBhvr>
                                        <p:cTn id="23" dur="500"/>
                                        <p:tgtEl>
                                          <p:spTgt spid="7">
                                            <p:graphicEl>
                                              <a:dgm id="{6A86329B-E204-4963-A953-46B4136D9329}"/>
                                            </p:graphic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7">
                                            <p:graphicEl>
                                              <a:dgm id="{1D2569D3-95E4-430E-9E4F-AF52FBFE53EC}"/>
                                            </p:graphicEl>
                                          </p:spTgt>
                                        </p:tgtEl>
                                        <p:attrNameLst>
                                          <p:attrName>style.visibility</p:attrName>
                                        </p:attrNameLst>
                                      </p:cBhvr>
                                      <p:to>
                                        <p:strVal val="visible"/>
                                      </p:to>
                                    </p:set>
                                    <p:animEffect transition="in" filter="wipe(up)">
                                      <p:cBhvr>
                                        <p:cTn id="26" dur="500"/>
                                        <p:tgtEl>
                                          <p:spTgt spid="7">
                                            <p:graphicEl>
                                              <a:dgm id="{1D2569D3-95E4-430E-9E4F-AF52FBFE53EC}"/>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7">
                                            <p:graphicEl>
                                              <a:dgm id="{554BEF84-1F7B-4452-99E7-C21C3EEA0E99}"/>
                                            </p:graphicEl>
                                          </p:spTgt>
                                        </p:tgtEl>
                                        <p:attrNameLst>
                                          <p:attrName>style.visibility</p:attrName>
                                        </p:attrNameLst>
                                      </p:cBhvr>
                                      <p:to>
                                        <p:strVal val="visible"/>
                                      </p:to>
                                    </p:set>
                                    <p:animEffect transition="in" filter="wipe(up)">
                                      <p:cBhvr>
                                        <p:cTn id="31" dur="500"/>
                                        <p:tgtEl>
                                          <p:spTgt spid="7">
                                            <p:graphicEl>
                                              <a:dgm id="{554BEF84-1F7B-4452-99E7-C21C3EEA0E99}"/>
                                            </p:graphic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7">
                                            <p:graphicEl>
                                              <a:dgm id="{6B74EBAB-DDF0-41D3-B326-4D2B1D41364E}"/>
                                            </p:graphicEl>
                                          </p:spTgt>
                                        </p:tgtEl>
                                        <p:attrNameLst>
                                          <p:attrName>style.visibility</p:attrName>
                                        </p:attrNameLst>
                                      </p:cBhvr>
                                      <p:to>
                                        <p:strVal val="visible"/>
                                      </p:to>
                                    </p:set>
                                    <p:animEffect transition="in" filter="wipe(up)">
                                      <p:cBhvr>
                                        <p:cTn id="34" dur="500"/>
                                        <p:tgtEl>
                                          <p:spTgt spid="7">
                                            <p:graphicEl>
                                              <a:dgm id="{6B74EBAB-DDF0-41D3-B326-4D2B1D41364E}"/>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7">
                                            <p:graphicEl>
                                              <a:dgm id="{7DA80D8F-884F-4186-B38B-A5A896FB81C3}"/>
                                            </p:graphicEl>
                                          </p:spTgt>
                                        </p:tgtEl>
                                        <p:attrNameLst>
                                          <p:attrName>style.visibility</p:attrName>
                                        </p:attrNameLst>
                                      </p:cBhvr>
                                      <p:to>
                                        <p:strVal val="visible"/>
                                      </p:to>
                                    </p:set>
                                    <p:animEffect transition="in" filter="wipe(up)">
                                      <p:cBhvr>
                                        <p:cTn id="39" dur="500"/>
                                        <p:tgtEl>
                                          <p:spTgt spid="7">
                                            <p:graphicEl>
                                              <a:dgm id="{7DA80D8F-884F-4186-B38B-A5A896FB81C3}"/>
                                            </p:graphicEl>
                                          </p:spTgt>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7">
                                            <p:graphicEl>
                                              <a:dgm id="{FC417D6B-054E-4F13-8196-AE32B9AEDD89}"/>
                                            </p:graphicEl>
                                          </p:spTgt>
                                        </p:tgtEl>
                                        <p:attrNameLst>
                                          <p:attrName>style.visibility</p:attrName>
                                        </p:attrNameLst>
                                      </p:cBhvr>
                                      <p:to>
                                        <p:strVal val="visible"/>
                                      </p:to>
                                    </p:set>
                                    <p:animEffect transition="in" filter="wipe(up)">
                                      <p:cBhvr>
                                        <p:cTn id="42" dur="500"/>
                                        <p:tgtEl>
                                          <p:spTgt spid="7">
                                            <p:graphicEl>
                                              <a:dgm id="{FC417D6B-054E-4F13-8196-AE32B9AEDD89}"/>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7">
                                            <p:graphicEl>
                                              <a:dgm id="{AD548D22-60FF-4A21-8278-5728909806F8}"/>
                                            </p:graphicEl>
                                          </p:spTgt>
                                        </p:tgtEl>
                                        <p:attrNameLst>
                                          <p:attrName>style.visibility</p:attrName>
                                        </p:attrNameLst>
                                      </p:cBhvr>
                                      <p:to>
                                        <p:strVal val="visible"/>
                                      </p:to>
                                    </p:set>
                                    <p:animEffect transition="in" filter="wipe(up)">
                                      <p:cBhvr>
                                        <p:cTn id="47" dur="500"/>
                                        <p:tgtEl>
                                          <p:spTgt spid="7">
                                            <p:graphicEl>
                                              <a:dgm id="{AD548D22-60FF-4A21-8278-5728909806F8}"/>
                                            </p:graphicEl>
                                          </p:spTgt>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7">
                                            <p:graphicEl>
                                              <a:dgm id="{69BB739D-DB1A-4FE6-A1BF-D3C5172E524D}"/>
                                            </p:graphicEl>
                                          </p:spTgt>
                                        </p:tgtEl>
                                        <p:attrNameLst>
                                          <p:attrName>style.visibility</p:attrName>
                                        </p:attrNameLst>
                                      </p:cBhvr>
                                      <p:to>
                                        <p:strVal val="visible"/>
                                      </p:to>
                                    </p:set>
                                    <p:animEffect transition="in" filter="wipe(up)">
                                      <p:cBhvr>
                                        <p:cTn id="50" dur="500"/>
                                        <p:tgtEl>
                                          <p:spTgt spid="7">
                                            <p:graphicEl>
                                              <a:dgm id="{69BB739D-DB1A-4FE6-A1BF-D3C5172E524D}"/>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7">
                                            <p:graphicEl>
                                              <a:dgm id="{B6D7031A-4FB3-465F-BA08-535CCFBDDF3F}"/>
                                            </p:graphicEl>
                                          </p:spTgt>
                                        </p:tgtEl>
                                        <p:attrNameLst>
                                          <p:attrName>style.visibility</p:attrName>
                                        </p:attrNameLst>
                                      </p:cBhvr>
                                      <p:to>
                                        <p:strVal val="visible"/>
                                      </p:to>
                                    </p:set>
                                    <p:animEffect transition="in" filter="wipe(up)">
                                      <p:cBhvr>
                                        <p:cTn id="55" dur="500"/>
                                        <p:tgtEl>
                                          <p:spTgt spid="7">
                                            <p:graphicEl>
                                              <a:dgm id="{B6D7031A-4FB3-465F-BA08-535CCFBDDF3F}"/>
                                            </p:graphicEl>
                                          </p:spTgt>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
                                            <p:graphicEl>
                                              <a:dgm id="{12E0D322-D085-44DB-94B4-C0DAC4CEA133}"/>
                                            </p:graphicEl>
                                          </p:spTgt>
                                        </p:tgtEl>
                                        <p:attrNameLst>
                                          <p:attrName>style.visibility</p:attrName>
                                        </p:attrNameLst>
                                      </p:cBhvr>
                                      <p:to>
                                        <p:strVal val="visible"/>
                                      </p:to>
                                    </p:set>
                                    <p:animEffect transition="in" filter="wipe(up)">
                                      <p:cBhvr>
                                        <p:cTn id="58" dur="500"/>
                                        <p:tgtEl>
                                          <p:spTgt spid="7">
                                            <p:graphicEl>
                                              <a:dgm id="{12E0D322-D085-44DB-94B4-C0DAC4CEA133}"/>
                                            </p:graphic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7">
                                            <p:graphicEl>
                                              <a:dgm id="{A58933D7-350F-40B0-8944-2B03022470F0}"/>
                                            </p:graphicEl>
                                          </p:spTgt>
                                        </p:tgtEl>
                                        <p:attrNameLst>
                                          <p:attrName>style.visibility</p:attrName>
                                        </p:attrNameLst>
                                      </p:cBhvr>
                                      <p:to>
                                        <p:strVal val="visible"/>
                                      </p:to>
                                    </p:set>
                                    <p:animEffect transition="in" filter="wipe(up)">
                                      <p:cBhvr>
                                        <p:cTn id="63" dur="500"/>
                                        <p:tgtEl>
                                          <p:spTgt spid="7">
                                            <p:graphicEl>
                                              <a:dgm id="{A58933D7-350F-40B0-8944-2B03022470F0}"/>
                                            </p:graphicEl>
                                          </p:spTgt>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7">
                                            <p:graphicEl>
                                              <a:dgm id="{06D12D8A-96C7-43DD-BF38-B89500715F3F}"/>
                                            </p:graphicEl>
                                          </p:spTgt>
                                        </p:tgtEl>
                                        <p:attrNameLst>
                                          <p:attrName>style.visibility</p:attrName>
                                        </p:attrNameLst>
                                      </p:cBhvr>
                                      <p:to>
                                        <p:strVal val="visible"/>
                                      </p:to>
                                    </p:set>
                                    <p:animEffect transition="in" filter="wipe(up)">
                                      <p:cBhvr>
                                        <p:cTn id="66" dur="500"/>
                                        <p:tgtEl>
                                          <p:spTgt spid="7">
                                            <p:graphicEl>
                                              <a:dgm id="{06D12D8A-96C7-43DD-BF38-B89500715F3F}"/>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Объект 6"/>
          <p:cNvGraphicFramePr>
            <a:graphicFrameLocks noGrp="1"/>
          </p:cNvGraphicFramePr>
          <p:nvPr>
            <p:ph sz="half" idx="2"/>
            <p:extLst>
              <p:ext uri="{D42A27DB-BD31-4B8C-83A1-F6EECF244321}">
                <p14:modId xmlns:p14="http://schemas.microsoft.com/office/powerpoint/2010/main" val="263537477"/>
              </p:ext>
            </p:extLst>
          </p:nvPr>
        </p:nvGraphicFramePr>
        <p:xfrm>
          <a:off x="1035586" y="2671482"/>
          <a:ext cx="10363658" cy="28418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Нижний колонтитул 4"/>
          <p:cNvSpPr>
            <a:spLocks noGrp="1"/>
          </p:cNvSpPr>
          <p:nvPr>
            <p:ph type="ftr" sz="quarter" idx="11"/>
          </p:nvPr>
        </p:nvSpPr>
        <p:spPr/>
        <p:txBody>
          <a:bodyPr/>
          <a:lstStyle/>
          <a:p>
            <a:pPr>
              <a:defRPr/>
            </a:pPr>
            <a:r>
              <a:rPr lang="en-US"/>
              <a:t>SUSTAINABLE DESTINATION MANAGEMENT</a:t>
            </a:r>
            <a:endParaRPr lang="uk-UA"/>
          </a:p>
        </p:txBody>
      </p:sp>
      <p:sp>
        <p:nvSpPr>
          <p:cNvPr id="6" name="Google Shape;171;p26"/>
          <p:cNvSpPr txBox="1">
            <a:spLocks/>
          </p:cNvSpPr>
          <p:nvPr/>
        </p:nvSpPr>
        <p:spPr>
          <a:xfrm>
            <a:off x="1035586" y="1691180"/>
            <a:ext cx="10363658" cy="415526"/>
          </a:xfrm>
          <a:prstGeom prst="rect">
            <a:avLst/>
          </a:prstGeom>
          <a:solidFill>
            <a:srgbClr val="A71E3B"/>
          </a:solid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indent="0" algn="ctr">
              <a:spcBef>
                <a:spcPts val="0"/>
              </a:spcBef>
            </a:pPr>
            <a:r>
              <a:rPr lang="en-US" sz="2000" b="1" dirty="0">
                <a:solidFill>
                  <a:schemeClr val="bg1"/>
                </a:solidFill>
              </a:rPr>
              <a:t>Main results of wine tourism management in the system of circular economy</a:t>
            </a:r>
            <a:endParaRPr lang="ru-RU" sz="20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graphicEl>
                                              <a:dgm id="{98842F1D-D4FA-4BA5-BCF4-08BC4928148B}"/>
                                            </p:graphicEl>
                                          </p:spTgt>
                                        </p:tgtEl>
                                        <p:attrNameLst>
                                          <p:attrName>style.visibility</p:attrName>
                                        </p:attrNameLst>
                                      </p:cBhvr>
                                      <p:to>
                                        <p:strVal val="visible"/>
                                      </p:to>
                                    </p:set>
                                    <p:animEffect transition="in" filter="wipe(up)">
                                      <p:cBhvr>
                                        <p:cTn id="7" dur="500"/>
                                        <p:tgtEl>
                                          <p:spTgt spid="7">
                                            <p:graphicEl>
                                              <a:dgm id="{98842F1D-D4FA-4BA5-BCF4-08BC4928148B}"/>
                                            </p:graphic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graphicEl>
                                              <a:dgm id="{63DB1646-F761-4460-B131-1915D7215C33}"/>
                                            </p:graphicEl>
                                          </p:spTgt>
                                        </p:tgtEl>
                                        <p:attrNameLst>
                                          <p:attrName>style.visibility</p:attrName>
                                        </p:attrNameLst>
                                      </p:cBhvr>
                                      <p:to>
                                        <p:strVal val="visible"/>
                                      </p:to>
                                    </p:set>
                                    <p:animEffect transition="in" filter="wipe(up)">
                                      <p:cBhvr>
                                        <p:cTn id="10" dur="500"/>
                                        <p:tgtEl>
                                          <p:spTgt spid="7">
                                            <p:graphicEl>
                                              <a:dgm id="{63DB1646-F761-4460-B131-1915D7215C33}"/>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7">
                                            <p:graphicEl>
                                              <a:dgm id="{644C290D-F8E8-4811-83CC-05F6E9C39E73}"/>
                                            </p:graphicEl>
                                          </p:spTgt>
                                        </p:tgtEl>
                                        <p:attrNameLst>
                                          <p:attrName>style.visibility</p:attrName>
                                        </p:attrNameLst>
                                      </p:cBhvr>
                                      <p:to>
                                        <p:strVal val="visible"/>
                                      </p:to>
                                    </p:set>
                                    <p:animEffect transition="in" filter="wipe(up)">
                                      <p:cBhvr>
                                        <p:cTn id="15" dur="500"/>
                                        <p:tgtEl>
                                          <p:spTgt spid="7">
                                            <p:graphicEl>
                                              <a:dgm id="{644C290D-F8E8-4811-83CC-05F6E9C39E73}"/>
                                            </p:graphic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7">
                                            <p:graphicEl>
                                              <a:dgm id="{C54E4F09-06F4-4BED-BAD5-BE62AA8D9D45}"/>
                                            </p:graphicEl>
                                          </p:spTgt>
                                        </p:tgtEl>
                                        <p:attrNameLst>
                                          <p:attrName>style.visibility</p:attrName>
                                        </p:attrNameLst>
                                      </p:cBhvr>
                                      <p:to>
                                        <p:strVal val="visible"/>
                                      </p:to>
                                    </p:set>
                                    <p:animEffect transition="in" filter="wipe(up)">
                                      <p:cBhvr>
                                        <p:cTn id="18" dur="500"/>
                                        <p:tgtEl>
                                          <p:spTgt spid="7">
                                            <p:graphicEl>
                                              <a:dgm id="{C54E4F09-06F4-4BED-BAD5-BE62AA8D9D45}"/>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7">
                                            <p:graphicEl>
                                              <a:dgm id="{A5E0EF44-AA45-4424-B10E-4D76C48398BF}"/>
                                            </p:graphicEl>
                                          </p:spTgt>
                                        </p:tgtEl>
                                        <p:attrNameLst>
                                          <p:attrName>style.visibility</p:attrName>
                                        </p:attrNameLst>
                                      </p:cBhvr>
                                      <p:to>
                                        <p:strVal val="visible"/>
                                      </p:to>
                                    </p:set>
                                    <p:animEffect transition="in" filter="wipe(up)">
                                      <p:cBhvr>
                                        <p:cTn id="23" dur="500"/>
                                        <p:tgtEl>
                                          <p:spTgt spid="7">
                                            <p:graphicEl>
                                              <a:dgm id="{A5E0EF44-AA45-4424-B10E-4D76C48398BF}"/>
                                            </p:graphic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7">
                                            <p:graphicEl>
                                              <a:dgm id="{027348D8-098A-4A47-A25C-270921391871}"/>
                                            </p:graphicEl>
                                          </p:spTgt>
                                        </p:tgtEl>
                                        <p:attrNameLst>
                                          <p:attrName>style.visibility</p:attrName>
                                        </p:attrNameLst>
                                      </p:cBhvr>
                                      <p:to>
                                        <p:strVal val="visible"/>
                                      </p:to>
                                    </p:set>
                                    <p:animEffect transition="in" filter="wipe(up)">
                                      <p:cBhvr>
                                        <p:cTn id="26" dur="500"/>
                                        <p:tgtEl>
                                          <p:spTgt spid="7">
                                            <p:graphicEl>
                                              <a:dgm id="{027348D8-098A-4A47-A25C-27092139187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Текст 8"/>
          <p:cNvSpPr>
            <a:spLocks noGrp="1"/>
          </p:cNvSpPr>
          <p:nvPr>
            <p:ph type="body" idx="1"/>
          </p:nvPr>
        </p:nvSpPr>
        <p:spPr>
          <a:xfrm>
            <a:off x="1057835" y="2311600"/>
            <a:ext cx="5188027" cy="4153359"/>
          </a:xfrm>
        </p:spPr>
        <p:txBody>
          <a:bodyPr/>
          <a:lstStyle/>
          <a:p>
            <a:pPr marL="342900" lvl="0" indent="-342900" defTabSz="914354" eaLnBrk="1" hangingPunct="1">
              <a:lnSpc>
                <a:spcPct val="100000"/>
              </a:lnSpc>
              <a:spcBef>
                <a:spcPts val="0"/>
              </a:spcBef>
              <a:tabLst>
                <a:tab pos="457200" algn="l"/>
              </a:tabLst>
            </a:pPr>
            <a:r>
              <a:rPr lang="en-US" sz="2000" b="1" dirty="0">
                <a:solidFill>
                  <a:srgbClr val="A71E3B"/>
                </a:solidFill>
                <a:latin typeface="Georgia" panose="02040502050405020303" pitchFamily="18" charset="0"/>
              </a:rPr>
              <a:t>Definitions of </a:t>
            </a:r>
            <a:r>
              <a:rPr lang="en-US" sz="2000" b="1" dirty="0">
                <a:solidFill>
                  <a:srgbClr val="A71E3B"/>
                </a:solidFill>
                <a:latin typeface="Georgia" panose="02040502050405020303" pitchFamily="18" charset="0"/>
              </a:rPr>
              <a:t>“Wine </a:t>
            </a:r>
            <a:r>
              <a:rPr lang="en-US" sz="2000" b="1" dirty="0">
                <a:solidFill>
                  <a:srgbClr val="A71E3B"/>
                </a:solidFill>
                <a:latin typeface="Georgia" panose="02040502050405020303" pitchFamily="18" charset="0"/>
              </a:rPr>
              <a:t>Tourism </a:t>
            </a:r>
            <a:r>
              <a:rPr lang="en-US" sz="2000" b="1" dirty="0" smtClean="0">
                <a:solidFill>
                  <a:srgbClr val="A71E3B"/>
                </a:solidFill>
                <a:latin typeface="Georgia" panose="02040502050405020303" pitchFamily="18" charset="0"/>
              </a:rPr>
              <a:t>Management” </a:t>
            </a:r>
            <a:r>
              <a:rPr lang="en-US" sz="2000" b="1" dirty="0">
                <a:solidFill>
                  <a:srgbClr val="A71E3B"/>
                </a:solidFill>
                <a:latin typeface="Georgia" panose="02040502050405020303" pitchFamily="18" charset="0"/>
              </a:rPr>
              <a:t>and </a:t>
            </a:r>
            <a:r>
              <a:rPr lang="en-US" sz="2000" b="1" dirty="0" smtClean="0">
                <a:solidFill>
                  <a:srgbClr val="A71E3B"/>
                </a:solidFill>
                <a:latin typeface="Georgia" panose="02040502050405020303" pitchFamily="18" charset="0"/>
              </a:rPr>
              <a:t>“Wine </a:t>
            </a:r>
            <a:r>
              <a:rPr lang="en-US" sz="2000" b="1" dirty="0">
                <a:solidFill>
                  <a:srgbClr val="A71E3B"/>
                </a:solidFill>
                <a:latin typeface="Georgia" panose="02040502050405020303" pitchFamily="18" charset="0"/>
              </a:rPr>
              <a:t>Tourism </a:t>
            </a:r>
            <a:r>
              <a:rPr lang="en-US" sz="2000" b="1" dirty="0" smtClean="0">
                <a:solidFill>
                  <a:srgbClr val="A71E3B"/>
                </a:solidFill>
                <a:latin typeface="Georgia" panose="02040502050405020303" pitchFamily="18" charset="0"/>
              </a:rPr>
              <a:t>Guidance”</a:t>
            </a:r>
            <a:endParaRPr lang="ru-RU" sz="2000" b="1" dirty="0">
              <a:solidFill>
                <a:srgbClr val="A71E3B"/>
              </a:solidFill>
              <a:latin typeface="Georgia" panose="02040502050405020303" pitchFamily="18" charset="0"/>
            </a:endParaRPr>
          </a:p>
          <a:p>
            <a:pPr marL="717550" indent="-358775" defTabSz="914354" eaLnBrk="1" hangingPunct="1">
              <a:lnSpc>
                <a:spcPct val="100000"/>
              </a:lnSpc>
              <a:spcBef>
                <a:spcPts val="0"/>
              </a:spcBef>
              <a:buFont typeface="Wingdings" panose="05000000000000000000" pitchFamily="2" charset="2"/>
              <a:buChar char=""/>
              <a:tabLst>
                <a:tab pos="457200" algn="l"/>
              </a:tabLst>
            </a:pPr>
            <a:r>
              <a:rPr lang="en-US" sz="1400" dirty="0" smtClean="0">
                <a:solidFill>
                  <a:srgbClr val="000000"/>
                </a:solidFill>
                <a:latin typeface="Georgia" panose="02040502050405020303" pitchFamily="18" charset="0"/>
              </a:rPr>
              <a:t>T</a:t>
            </a:r>
            <a:r>
              <a:rPr lang="uk-UA" sz="1400" dirty="0" err="1" smtClean="0">
                <a:solidFill>
                  <a:srgbClr val="000000"/>
                </a:solidFill>
                <a:latin typeface="Georgia" panose="02040502050405020303" pitchFamily="18" charset="0"/>
              </a:rPr>
              <a:t>he</a:t>
            </a:r>
            <a:r>
              <a:rPr lang="uk-UA" sz="1400" dirty="0" smtClean="0">
                <a:solidFill>
                  <a:srgbClr val="000000"/>
                </a:solidFill>
                <a:latin typeface="Georgia" panose="02040502050405020303" pitchFamily="18" charset="0"/>
              </a:rPr>
              <a:t> </a:t>
            </a:r>
            <a:r>
              <a:rPr lang="uk-UA" sz="1400" dirty="0" err="1" smtClean="0">
                <a:solidFill>
                  <a:srgbClr val="000000"/>
                </a:solidFill>
                <a:latin typeface="Georgia" panose="02040502050405020303" pitchFamily="18" charset="0"/>
              </a:rPr>
              <a:t>concept</a:t>
            </a:r>
            <a:r>
              <a:rPr lang="uk-UA" sz="1400" dirty="0" smtClean="0">
                <a:solidFill>
                  <a:srgbClr val="000000"/>
                </a:solidFill>
                <a:latin typeface="Georgia" panose="02040502050405020303" pitchFamily="18" charset="0"/>
              </a:rPr>
              <a:t> </a:t>
            </a:r>
            <a:r>
              <a:rPr lang="uk-UA" sz="1400" dirty="0" err="1" smtClean="0">
                <a:solidFill>
                  <a:srgbClr val="000000"/>
                </a:solidFill>
                <a:latin typeface="Georgia" panose="02040502050405020303" pitchFamily="18" charset="0"/>
              </a:rPr>
              <a:t>of</a:t>
            </a:r>
            <a:r>
              <a:rPr lang="uk-UA" sz="1400" dirty="0" smtClean="0">
                <a:solidFill>
                  <a:srgbClr val="000000"/>
                </a:solidFill>
                <a:latin typeface="Georgia" panose="02040502050405020303" pitchFamily="18" charset="0"/>
              </a:rPr>
              <a:t> </a:t>
            </a:r>
            <a:r>
              <a:rPr lang="en-US" sz="1400" dirty="0" smtClean="0">
                <a:solidFill>
                  <a:srgbClr val="000000"/>
                </a:solidFill>
                <a:latin typeface="Georgia" panose="02040502050405020303" pitchFamily="18" charset="0"/>
              </a:rPr>
              <a:t>“W</a:t>
            </a:r>
            <a:r>
              <a:rPr lang="uk-UA" sz="1400" dirty="0" err="1" smtClean="0">
                <a:solidFill>
                  <a:srgbClr val="000000"/>
                </a:solidFill>
                <a:latin typeface="Georgia" panose="02040502050405020303" pitchFamily="18" charset="0"/>
              </a:rPr>
              <a:t>ine</a:t>
            </a:r>
            <a:r>
              <a:rPr lang="uk-UA" sz="1400" dirty="0" smtClean="0">
                <a:solidFill>
                  <a:srgbClr val="000000"/>
                </a:solidFill>
                <a:latin typeface="Georgia" panose="02040502050405020303" pitchFamily="18" charset="0"/>
              </a:rPr>
              <a:t> </a:t>
            </a:r>
            <a:r>
              <a:rPr lang="en-US" sz="1400" dirty="0" smtClean="0">
                <a:solidFill>
                  <a:srgbClr val="000000"/>
                </a:solidFill>
                <a:latin typeface="Georgia" panose="02040502050405020303" pitchFamily="18" charset="0"/>
              </a:rPr>
              <a:t>T</a:t>
            </a:r>
            <a:r>
              <a:rPr lang="uk-UA" sz="1400" dirty="0" err="1" smtClean="0">
                <a:solidFill>
                  <a:srgbClr val="000000"/>
                </a:solidFill>
                <a:latin typeface="Georgia" panose="02040502050405020303" pitchFamily="18" charset="0"/>
              </a:rPr>
              <a:t>ourism</a:t>
            </a:r>
            <a:r>
              <a:rPr lang="uk-UA" sz="1400" dirty="0" smtClean="0">
                <a:solidFill>
                  <a:srgbClr val="000000"/>
                </a:solidFill>
                <a:latin typeface="Georgia" panose="02040502050405020303" pitchFamily="18" charset="0"/>
              </a:rPr>
              <a:t> </a:t>
            </a:r>
            <a:r>
              <a:rPr lang="en-US" sz="1400" dirty="0" smtClean="0">
                <a:solidFill>
                  <a:srgbClr val="000000"/>
                </a:solidFill>
                <a:latin typeface="Georgia" panose="02040502050405020303" pitchFamily="18" charset="0"/>
              </a:rPr>
              <a:t>M</a:t>
            </a:r>
            <a:r>
              <a:rPr lang="uk-UA" sz="1400" dirty="0" err="1" smtClean="0">
                <a:solidFill>
                  <a:srgbClr val="000000"/>
                </a:solidFill>
                <a:latin typeface="Georgia" panose="02040502050405020303" pitchFamily="18" charset="0"/>
              </a:rPr>
              <a:t>anagement</a:t>
            </a:r>
            <a:r>
              <a:rPr lang="uk-UA" sz="1400" dirty="0" smtClean="0">
                <a:solidFill>
                  <a:srgbClr val="000000"/>
                </a:solidFill>
                <a:latin typeface="Georgia" panose="02040502050405020303" pitchFamily="18" charset="0"/>
              </a:rPr>
              <a:t>" </a:t>
            </a:r>
            <a:endParaRPr lang="ru-RU" sz="1400" dirty="0" smtClean="0">
              <a:solidFill>
                <a:srgbClr val="000000"/>
              </a:solidFill>
              <a:latin typeface="Georgia" panose="02040502050405020303" pitchFamily="18" charset="0"/>
            </a:endParaRPr>
          </a:p>
          <a:p>
            <a:pPr marL="717550" indent="-358775" defTabSz="914354" eaLnBrk="1" hangingPunct="1">
              <a:lnSpc>
                <a:spcPct val="100000"/>
              </a:lnSpc>
              <a:spcBef>
                <a:spcPts val="0"/>
              </a:spcBef>
              <a:buFont typeface="Wingdings" panose="05000000000000000000" pitchFamily="2" charset="2"/>
              <a:buChar char=""/>
              <a:tabLst>
                <a:tab pos="457200" algn="l"/>
              </a:tabLst>
            </a:pPr>
            <a:r>
              <a:rPr lang="en-US" sz="1400" dirty="0" smtClean="0">
                <a:solidFill>
                  <a:srgbClr val="000000"/>
                </a:solidFill>
                <a:latin typeface="Georgia" panose="02040502050405020303" pitchFamily="18" charset="0"/>
              </a:rPr>
              <a:t>T</a:t>
            </a:r>
            <a:r>
              <a:rPr lang="uk-UA" sz="1400" dirty="0" err="1" smtClean="0">
                <a:solidFill>
                  <a:srgbClr val="000000"/>
                </a:solidFill>
                <a:latin typeface="Georgia" panose="02040502050405020303" pitchFamily="18" charset="0"/>
              </a:rPr>
              <a:t>he</a:t>
            </a:r>
            <a:r>
              <a:rPr lang="uk-UA" sz="1400" dirty="0" smtClean="0">
                <a:solidFill>
                  <a:srgbClr val="000000"/>
                </a:solidFill>
                <a:latin typeface="Georgia" panose="02040502050405020303" pitchFamily="18" charset="0"/>
              </a:rPr>
              <a:t> </a:t>
            </a:r>
            <a:r>
              <a:rPr lang="uk-UA" sz="1400" dirty="0" err="1" smtClean="0">
                <a:solidFill>
                  <a:srgbClr val="000000"/>
                </a:solidFill>
                <a:latin typeface="Georgia" panose="02040502050405020303" pitchFamily="18" charset="0"/>
              </a:rPr>
              <a:t>nature</a:t>
            </a:r>
            <a:r>
              <a:rPr lang="uk-UA" sz="1400" dirty="0" smtClean="0">
                <a:solidFill>
                  <a:srgbClr val="000000"/>
                </a:solidFill>
                <a:latin typeface="Georgia" panose="02040502050405020303" pitchFamily="18" charset="0"/>
              </a:rPr>
              <a:t> </a:t>
            </a:r>
            <a:r>
              <a:rPr lang="uk-UA" sz="1400" dirty="0" err="1" smtClean="0">
                <a:solidFill>
                  <a:srgbClr val="000000"/>
                </a:solidFill>
                <a:latin typeface="Georgia" panose="02040502050405020303" pitchFamily="18" charset="0"/>
              </a:rPr>
              <a:t>of</a:t>
            </a:r>
            <a:r>
              <a:rPr lang="uk-UA" sz="1400" dirty="0" smtClean="0">
                <a:solidFill>
                  <a:srgbClr val="000000"/>
                </a:solidFill>
                <a:latin typeface="Georgia" panose="02040502050405020303" pitchFamily="18" charset="0"/>
              </a:rPr>
              <a:t> </a:t>
            </a:r>
            <a:r>
              <a:rPr lang="en-US" sz="1400" dirty="0" smtClean="0">
                <a:solidFill>
                  <a:srgbClr val="000000"/>
                </a:solidFill>
                <a:latin typeface="Georgia" panose="02040502050405020303" pitchFamily="18" charset="0"/>
              </a:rPr>
              <a:t>“W</a:t>
            </a:r>
            <a:r>
              <a:rPr lang="uk-UA" sz="1400" dirty="0" err="1" smtClean="0">
                <a:solidFill>
                  <a:srgbClr val="000000"/>
                </a:solidFill>
                <a:latin typeface="Georgia" panose="02040502050405020303" pitchFamily="18" charset="0"/>
              </a:rPr>
              <a:t>ine</a:t>
            </a:r>
            <a:r>
              <a:rPr lang="uk-UA" sz="1400" dirty="0" smtClean="0">
                <a:solidFill>
                  <a:srgbClr val="000000"/>
                </a:solidFill>
                <a:latin typeface="Georgia" panose="02040502050405020303" pitchFamily="18" charset="0"/>
              </a:rPr>
              <a:t> </a:t>
            </a:r>
            <a:r>
              <a:rPr lang="en-US" sz="1400" dirty="0" smtClean="0">
                <a:solidFill>
                  <a:srgbClr val="000000"/>
                </a:solidFill>
                <a:latin typeface="Georgia" panose="02040502050405020303" pitchFamily="18" charset="0"/>
              </a:rPr>
              <a:t>T</a:t>
            </a:r>
            <a:r>
              <a:rPr lang="uk-UA" sz="1400" dirty="0" err="1" smtClean="0">
                <a:solidFill>
                  <a:srgbClr val="000000"/>
                </a:solidFill>
                <a:latin typeface="Georgia" panose="02040502050405020303" pitchFamily="18" charset="0"/>
              </a:rPr>
              <a:t>ourism</a:t>
            </a:r>
            <a:r>
              <a:rPr lang="uk-UA" sz="1400" dirty="0" smtClean="0">
                <a:solidFill>
                  <a:srgbClr val="000000"/>
                </a:solidFill>
                <a:latin typeface="Georgia" panose="02040502050405020303" pitchFamily="18" charset="0"/>
              </a:rPr>
              <a:t> </a:t>
            </a:r>
            <a:r>
              <a:rPr lang="en-US" sz="1400" dirty="0" smtClean="0">
                <a:solidFill>
                  <a:srgbClr val="000000"/>
                </a:solidFill>
                <a:latin typeface="Georgia" panose="02040502050405020303" pitchFamily="18" charset="0"/>
              </a:rPr>
              <a:t>M</a:t>
            </a:r>
            <a:r>
              <a:rPr lang="uk-UA" sz="1400" dirty="0" err="1" smtClean="0">
                <a:solidFill>
                  <a:srgbClr val="000000"/>
                </a:solidFill>
                <a:latin typeface="Georgia" panose="02040502050405020303" pitchFamily="18" charset="0"/>
              </a:rPr>
              <a:t>anagement</a:t>
            </a:r>
            <a:endParaRPr lang="ru-RU" sz="1400" dirty="0" smtClean="0">
              <a:solidFill>
                <a:srgbClr val="000000"/>
              </a:solidFill>
              <a:latin typeface="Georgia" panose="02040502050405020303" pitchFamily="18" charset="0"/>
            </a:endParaRPr>
          </a:p>
          <a:p>
            <a:pPr marL="342900" lvl="0" indent="-342900" defTabSz="914354" eaLnBrk="1" hangingPunct="1">
              <a:lnSpc>
                <a:spcPct val="100000"/>
              </a:lnSpc>
              <a:spcBef>
                <a:spcPts val="0"/>
              </a:spcBef>
              <a:tabLst>
                <a:tab pos="457200" algn="l"/>
              </a:tabLst>
            </a:pPr>
            <a:r>
              <a:rPr lang="en-US" sz="2000" b="1" dirty="0" smtClean="0">
                <a:solidFill>
                  <a:srgbClr val="A71E3B"/>
                </a:solidFill>
                <a:latin typeface="Georgia" panose="02040502050405020303" pitchFamily="18" charset="0"/>
              </a:rPr>
              <a:t>Components </a:t>
            </a:r>
            <a:r>
              <a:rPr lang="en-US" sz="2000" b="1" dirty="0">
                <a:solidFill>
                  <a:srgbClr val="A71E3B"/>
                </a:solidFill>
                <a:latin typeface="Georgia" panose="02040502050405020303" pitchFamily="18" charset="0"/>
              </a:rPr>
              <a:t>of organizational and economic mechanisms of wine tourism management</a:t>
            </a:r>
            <a:endParaRPr lang="ru-RU" sz="2000" b="1" dirty="0">
              <a:solidFill>
                <a:srgbClr val="A71E3B"/>
              </a:solidFill>
              <a:latin typeface="Georgia" panose="02040502050405020303" pitchFamily="18" charset="0"/>
            </a:endParaRPr>
          </a:p>
          <a:p>
            <a:pPr marL="717550" lvl="0" indent="-358775" defTabSz="914354" eaLnBrk="1" hangingPunct="1">
              <a:lnSpc>
                <a:spcPct val="100000"/>
              </a:lnSpc>
              <a:spcBef>
                <a:spcPts val="0"/>
              </a:spcBef>
              <a:buFont typeface="Wingdings" panose="05000000000000000000" pitchFamily="2" charset="2"/>
              <a:buChar char=""/>
              <a:tabLst>
                <a:tab pos="457200" algn="l"/>
              </a:tabLst>
            </a:pPr>
            <a:r>
              <a:rPr lang="en-US" sz="1400" dirty="0">
                <a:solidFill>
                  <a:srgbClr val="000000"/>
                </a:solidFill>
                <a:latin typeface="Georgia" panose="02040502050405020303" pitchFamily="18" charset="0"/>
              </a:rPr>
              <a:t>Planning </a:t>
            </a:r>
            <a:r>
              <a:rPr lang="en-US" sz="1400" dirty="0">
                <a:solidFill>
                  <a:srgbClr val="000000"/>
                </a:solidFill>
                <a:latin typeface="Georgia" panose="02040502050405020303" pitchFamily="18" charset="0"/>
              </a:rPr>
              <a:t>and forecasting in wine tourism</a:t>
            </a:r>
            <a:endParaRPr lang="ru-RU" sz="1400" dirty="0">
              <a:solidFill>
                <a:srgbClr val="000000"/>
              </a:solidFill>
              <a:latin typeface="Georgia" panose="02040502050405020303" pitchFamily="18" charset="0"/>
            </a:endParaRPr>
          </a:p>
          <a:p>
            <a:pPr marL="717550" lvl="0" indent="-358775" defTabSz="914354" eaLnBrk="1" hangingPunct="1">
              <a:lnSpc>
                <a:spcPct val="100000"/>
              </a:lnSpc>
              <a:spcBef>
                <a:spcPts val="0"/>
              </a:spcBef>
              <a:buFont typeface="Wingdings" panose="05000000000000000000" pitchFamily="2" charset="2"/>
              <a:buChar char=""/>
              <a:tabLst>
                <a:tab pos="457200" algn="l"/>
              </a:tabLst>
            </a:pPr>
            <a:r>
              <a:rPr lang="en-US" sz="1400" dirty="0">
                <a:solidFill>
                  <a:srgbClr val="000000"/>
                </a:solidFill>
                <a:latin typeface="Georgia" panose="02040502050405020303" pitchFamily="18" charset="0"/>
              </a:rPr>
              <a:t>Organization </a:t>
            </a:r>
            <a:r>
              <a:rPr lang="en-US" sz="1400" dirty="0">
                <a:solidFill>
                  <a:srgbClr val="000000"/>
                </a:solidFill>
                <a:latin typeface="Georgia" panose="02040502050405020303" pitchFamily="18" charset="0"/>
              </a:rPr>
              <a:t>of wine tourism management</a:t>
            </a:r>
            <a:endParaRPr lang="ru-RU" sz="1400" dirty="0">
              <a:solidFill>
                <a:srgbClr val="000000"/>
              </a:solidFill>
              <a:latin typeface="Georgia" panose="02040502050405020303" pitchFamily="18" charset="0"/>
            </a:endParaRPr>
          </a:p>
          <a:p>
            <a:pPr marL="717550" lvl="0" indent="-358775" defTabSz="914354" eaLnBrk="1" hangingPunct="1">
              <a:lnSpc>
                <a:spcPct val="100000"/>
              </a:lnSpc>
              <a:spcBef>
                <a:spcPts val="0"/>
              </a:spcBef>
              <a:buFont typeface="Wingdings" panose="05000000000000000000" pitchFamily="2" charset="2"/>
              <a:buChar char=""/>
              <a:tabLst>
                <a:tab pos="457200" algn="l"/>
              </a:tabLst>
            </a:pPr>
            <a:r>
              <a:rPr lang="en-US" sz="1400" dirty="0">
                <a:solidFill>
                  <a:srgbClr val="000000"/>
                </a:solidFill>
                <a:latin typeface="Georgia" panose="02040502050405020303" pitchFamily="18" charset="0"/>
              </a:rPr>
              <a:t>Economic </a:t>
            </a:r>
            <a:r>
              <a:rPr lang="en-US" sz="1400" dirty="0">
                <a:solidFill>
                  <a:srgbClr val="000000"/>
                </a:solidFill>
                <a:latin typeface="Georgia" panose="02040502050405020303" pitchFamily="18" charset="0"/>
              </a:rPr>
              <a:t>levers of wine tourism</a:t>
            </a:r>
            <a:endParaRPr lang="ru-RU" sz="1400" dirty="0">
              <a:solidFill>
                <a:srgbClr val="000000"/>
              </a:solidFill>
              <a:latin typeface="Georgia" panose="02040502050405020303" pitchFamily="18" charset="0"/>
            </a:endParaRPr>
          </a:p>
          <a:p>
            <a:pPr marL="717550" lvl="0" indent="-358775" defTabSz="914354" eaLnBrk="1" hangingPunct="1">
              <a:lnSpc>
                <a:spcPct val="100000"/>
              </a:lnSpc>
              <a:spcBef>
                <a:spcPts val="0"/>
              </a:spcBef>
              <a:buFont typeface="Wingdings" panose="05000000000000000000" pitchFamily="2" charset="2"/>
              <a:buChar char=""/>
              <a:tabLst>
                <a:tab pos="457200" algn="l"/>
              </a:tabLst>
            </a:pPr>
            <a:r>
              <a:rPr lang="en-US" sz="1400" dirty="0">
                <a:solidFill>
                  <a:srgbClr val="000000"/>
                </a:solidFill>
                <a:latin typeface="Georgia" panose="02040502050405020303" pitchFamily="18" charset="0"/>
              </a:rPr>
              <a:t>Indicators </a:t>
            </a:r>
            <a:r>
              <a:rPr lang="en-US" sz="1400" dirty="0">
                <a:solidFill>
                  <a:srgbClr val="000000"/>
                </a:solidFill>
                <a:latin typeface="Georgia" panose="02040502050405020303" pitchFamily="18" charset="0"/>
              </a:rPr>
              <a:t>of economic efficiency of management of wine and tourism industries</a:t>
            </a:r>
            <a:endParaRPr lang="ru-RU" sz="1400" dirty="0">
              <a:solidFill>
                <a:srgbClr val="000000"/>
              </a:solidFill>
              <a:latin typeface="Georgia" panose="02040502050405020303" pitchFamily="18" charset="0"/>
            </a:endParaRPr>
          </a:p>
          <a:p>
            <a:pPr marL="342900" indent="-342900" defTabSz="914354" eaLnBrk="1" hangingPunct="1">
              <a:lnSpc>
                <a:spcPct val="100000"/>
              </a:lnSpc>
              <a:spcBef>
                <a:spcPts val="0"/>
              </a:spcBef>
              <a:tabLst>
                <a:tab pos="457200" algn="l"/>
              </a:tabLst>
            </a:pPr>
            <a:r>
              <a:rPr lang="en-US" sz="2000" b="1" dirty="0">
                <a:solidFill>
                  <a:srgbClr val="A71E3B"/>
                </a:solidFill>
                <a:latin typeface="Georgia" panose="02040502050405020303" pitchFamily="18" charset="0"/>
              </a:rPr>
              <a:t>C</a:t>
            </a:r>
            <a:r>
              <a:rPr lang="uk-UA" sz="2000" b="1" dirty="0" err="1" smtClean="0">
                <a:solidFill>
                  <a:srgbClr val="A71E3B"/>
                </a:solidFill>
                <a:latin typeface="Georgia" panose="02040502050405020303" pitchFamily="18" charset="0"/>
              </a:rPr>
              <a:t>oncept</a:t>
            </a:r>
            <a:r>
              <a:rPr lang="uk-UA" sz="2000" b="1" dirty="0" smtClean="0">
                <a:solidFill>
                  <a:srgbClr val="A71E3B"/>
                </a:solidFill>
                <a:latin typeface="Georgia" panose="02040502050405020303" pitchFamily="18" charset="0"/>
              </a:rPr>
              <a:t> </a:t>
            </a:r>
            <a:r>
              <a:rPr lang="uk-UA" sz="2000" b="1" dirty="0" err="1">
                <a:solidFill>
                  <a:srgbClr val="A71E3B"/>
                </a:solidFill>
                <a:latin typeface="Georgia" panose="02040502050405020303" pitchFamily="18" charset="0"/>
              </a:rPr>
              <a:t>of</a:t>
            </a:r>
            <a:r>
              <a:rPr lang="uk-UA" sz="2000" b="1" dirty="0">
                <a:solidFill>
                  <a:srgbClr val="A71E3B"/>
                </a:solidFill>
                <a:latin typeface="Georgia" panose="02040502050405020303" pitchFamily="18" charset="0"/>
              </a:rPr>
              <a:t> </a:t>
            </a:r>
            <a:r>
              <a:rPr lang="en-US" sz="2000" b="1" dirty="0" smtClean="0">
                <a:solidFill>
                  <a:srgbClr val="A71E3B"/>
                </a:solidFill>
                <a:latin typeface="Georgia" panose="02040502050405020303" pitchFamily="18" charset="0"/>
              </a:rPr>
              <a:t>“C</a:t>
            </a:r>
            <a:r>
              <a:rPr lang="uk-UA" sz="2000" b="1" dirty="0" err="1" smtClean="0">
                <a:solidFill>
                  <a:srgbClr val="A71E3B"/>
                </a:solidFill>
                <a:latin typeface="Georgia" panose="02040502050405020303" pitchFamily="18" charset="0"/>
              </a:rPr>
              <a:t>ircular</a:t>
            </a:r>
            <a:r>
              <a:rPr lang="uk-UA" sz="2000" b="1" dirty="0" smtClean="0">
                <a:solidFill>
                  <a:srgbClr val="A71E3B"/>
                </a:solidFill>
                <a:latin typeface="Georgia" panose="02040502050405020303" pitchFamily="18" charset="0"/>
              </a:rPr>
              <a:t> </a:t>
            </a:r>
            <a:r>
              <a:rPr lang="en-US" sz="2000" b="1" dirty="0" smtClean="0">
                <a:solidFill>
                  <a:srgbClr val="A71E3B"/>
                </a:solidFill>
                <a:latin typeface="Georgia" panose="02040502050405020303" pitchFamily="18" charset="0"/>
              </a:rPr>
              <a:t>E</a:t>
            </a:r>
            <a:r>
              <a:rPr lang="uk-UA" sz="2000" b="1" dirty="0" err="1" smtClean="0">
                <a:solidFill>
                  <a:srgbClr val="A71E3B"/>
                </a:solidFill>
                <a:latin typeface="Georgia" panose="02040502050405020303" pitchFamily="18" charset="0"/>
              </a:rPr>
              <a:t>conomy</a:t>
            </a:r>
            <a:r>
              <a:rPr lang="en-US" sz="2000" b="1" dirty="0" smtClean="0">
                <a:solidFill>
                  <a:srgbClr val="A71E3B"/>
                </a:solidFill>
                <a:latin typeface="Georgia" panose="02040502050405020303" pitchFamily="18" charset="0"/>
              </a:rPr>
              <a:t>”</a:t>
            </a:r>
            <a:r>
              <a:rPr lang="uk-UA" sz="2000" b="1" dirty="0" smtClean="0">
                <a:solidFill>
                  <a:srgbClr val="A71E3B"/>
                </a:solidFill>
                <a:latin typeface="Georgia" panose="02040502050405020303" pitchFamily="18" charset="0"/>
              </a:rPr>
              <a:t> </a:t>
            </a:r>
            <a:endParaRPr lang="ru-RU" sz="2000" b="1" dirty="0">
              <a:solidFill>
                <a:srgbClr val="A71E3B"/>
              </a:solidFill>
              <a:latin typeface="Georgia" panose="02040502050405020303" pitchFamily="18" charset="0"/>
            </a:endParaRPr>
          </a:p>
          <a:p>
            <a:pPr marL="717550" lvl="0" indent="-358775" defTabSz="914354" eaLnBrk="1" hangingPunct="1">
              <a:lnSpc>
                <a:spcPct val="100000"/>
              </a:lnSpc>
              <a:spcBef>
                <a:spcPts val="0"/>
              </a:spcBef>
              <a:buFont typeface="Wingdings" panose="05000000000000000000" pitchFamily="2" charset="2"/>
              <a:buChar char=""/>
              <a:tabLst>
                <a:tab pos="457200" algn="l"/>
              </a:tabLst>
            </a:pPr>
            <a:r>
              <a:rPr lang="en-US" sz="1400" dirty="0">
                <a:solidFill>
                  <a:srgbClr val="000000"/>
                </a:solidFill>
                <a:latin typeface="Georgia" panose="02040502050405020303" pitchFamily="18" charset="0"/>
              </a:rPr>
              <a:t>Basic </a:t>
            </a:r>
            <a:r>
              <a:rPr lang="en-US" sz="1400" dirty="0">
                <a:solidFill>
                  <a:srgbClr val="000000"/>
                </a:solidFill>
                <a:latin typeface="Georgia" panose="02040502050405020303" pitchFamily="18" charset="0"/>
              </a:rPr>
              <a:t>measures related to the </a:t>
            </a:r>
            <a:r>
              <a:rPr lang="en-US" sz="1400" dirty="0" smtClean="0">
                <a:solidFill>
                  <a:srgbClr val="000000"/>
                </a:solidFill>
                <a:latin typeface="Georgia" panose="02040502050405020303" pitchFamily="18" charset="0"/>
              </a:rPr>
              <a:t>production </a:t>
            </a:r>
            <a:r>
              <a:rPr lang="en-US" sz="1400" dirty="0">
                <a:solidFill>
                  <a:srgbClr val="000000"/>
                </a:solidFill>
                <a:latin typeface="Georgia" panose="02040502050405020303" pitchFamily="18" charset="0"/>
              </a:rPr>
              <a:t>and consumption cycle</a:t>
            </a:r>
            <a:endParaRPr lang="ru-RU" sz="1400" dirty="0">
              <a:solidFill>
                <a:srgbClr val="000000"/>
              </a:solidFill>
              <a:latin typeface="Georgia" panose="02040502050405020303" pitchFamily="18" charset="0"/>
            </a:endParaRPr>
          </a:p>
          <a:p>
            <a:pPr marL="0" indent="0" algn="just">
              <a:lnSpc>
                <a:spcPct val="100000"/>
              </a:lnSpc>
              <a:buSzPts val="1600"/>
              <a:buNone/>
            </a:pPr>
            <a:endParaRPr lang="ru-RU" sz="1200" dirty="0">
              <a:solidFill>
                <a:schemeClr val="tx1"/>
              </a:solidFill>
            </a:endParaRPr>
          </a:p>
          <a:p>
            <a:pPr>
              <a:buFont typeface="Wingdings" panose="05000000000000000000" pitchFamily="2" charset="2"/>
              <a:buChar char="ü"/>
            </a:pPr>
            <a:endParaRPr lang="ru-RU" sz="1600" dirty="0"/>
          </a:p>
        </p:txBody>
      </p:sp>
      <p:sp>
        <p:nvSpPr>
          <p:cNvPr id="10" name="Текст 9"/>
          <p:cNvSpPr>
            <a:spLocks noGrp="1"/>
          </p:cNvSpPr>
          <p:nvPr>
            <p:ph type="body" idx="2"/>
          </p:nvPr>
        </p:nvSpPr>
        <p:spPr>
          <a:xfrm>
            <a:off x="6131860" y="2311599"/>
            <a:ext cx="5074024" cy="4153359"/>
          </a:xfrm>
        </p:spPr>
        <p:txBody>
          <a:bodyPr/>
          <a:lstStyle/>
          <a:p>
            <a:pPr marL="342900" lvl="0" indent="-342900" defTabSz="914354" eaLnBrk="1" hangingPunct="1">
              <a:lnSpc>
                <a:spcPct val="100000"/>
              </a:lnSpc>
              <a:spcBef>
                <a:spcPts val="0"/>
              </a:spcBef>
              <a:tabLst>
                <a:tab pos="457200" algn="l"/>
              </a:tabLst>
            </a:pPr>
            <a:r>
              <a:rPr lang="en-US" sz="2000" b="1" dirty="0">
                <a:solidFill>
                  <a:srgbClr val="A71E3B"/>
                </a:solidFill>
                <a:latin typeface="Georgia" panose="02040502050405020303" pitchFamily="18" charset="0"/>
              </a:rPr>
              <a:t>Levels, goals and principles of the circular economy </a:t>
            </a:r>
            <a:endParaRPr lang="ru-RU" sz="2000" b="1" dirty="0">
              <a:solidFill>
                <a:srgbClr val="A71E3B"/>
              </a:solidFill>
              <a:latin typeface="Georgia" panose="02040502050405020303" pitchFamily="18" charset="0"/>
            </a:endParaRPr>
          </a:p>
          <a:p>
            <a:pPr marL="717550" lvl="0" indent="-358775" defTabSz="914354" eaLnBrk="1" hangingPunct="1">
              <a:lnSpc>
                <a:spcPct val="100000"/>
              </a:lnSpc>
              <a:spcBef>
                <a:spcPts val="0"/>
              </a:spcBef>
              <a:buFont typeface="Wingdings" panose="05000000000000000000" pitchFamily="2" charset="2"/>
              <a:buChar char=""/>
              <a:tabLst>
                <a:tab pos="457200" algn="l"/>
              </a:tabLst>
            </a:pPr>
            <a:r>
              <a:rPr lang="en-US" sz="1400" dirty="0">
                <a:solidFill>
                  <a:srgbClr val="000000"/>
                </a:solidFill>
                <a:latin typeface="Georgia" panose="02040502050405020303" pitchFamily="18" charset="0"/>
              </a:rPr>
              <a:t>Levels </a:t>
            </a:r>
            <a:r>
              <a:rPr lang="en-US" sz="1400" dirty="0">
                <a:solidFill>
                  <a:srgbClr val="000000"/>
                </a:solidFill>
                <a:latin typeface="Georgia" panose="02040502050405020303" pitchFamily="18" charset="0"/>
              </a:rPr>
              <a:t>of the circular economy </a:t>
            </a:r>
            <a:endParaRPr lang="ru-RU" sz="1400" dirty="0">
              <a:solidFill>
                <a:srgbClr val="000000"/>
              </a:solidFill>
              <a:latin typeface="Georgia" panose="02040502050405020303" pitchFamily="18" charset="0"/>
            </a:endParaRPr>
          </a:p>
          <a:p>
            <a:pPr marL="717550" lvl="0" indent="-358775" defTabSz="914354" eaLnBrk="1" hangingPunct="1">
              <a:lnSpc>
                <a:spcPct val="100000"/>
              </a:lnSpc>
              <a:spcBef>
                <a:spcPts val="0"/>
              </a:spcBef>
              <a:buFont typeface="Wingdings" panose="05000000000000000000" pitchFamily="2" charset="2"/>
              <a:buChar char=""/>
              <a:tabLst>
                <a:tab pos="457200" algn="l"/>
              </a:tabLst>
            </a:pPr>
            <a:r>
              <a:rPr lang="en-US" sz="1400" dirty="0">
                <a:solidFill>
                  <a:srgbClr val="000000"/>
                </a:solidFill>
                <a:latin typeface="Georgia" panose="02040502050405020303" pitchFamily="18" charset="0"/>
              </a:rPr>
              <a:t>Goals </a:t>
            </a:r>
            <a:r>
              <a:rPr lang="en-US" sz="1400" dirty="0">
                <a:solidFill>
                  <a:srgbClr val="000000"/>
                </a:solidFill>
                <a:latin typeface="Georgia" panose="02040502050405020303" pitchFamily="18" charset="0"/>
              </a:rPr>
              <a:t>of the circular economy </a:t>
            </a:r>
            <a:endParaRPr lang="ru-RU" sz="1400" dirty="0">
              <a:solidFill>
                <a:srgbClr val="000000"/>
              </a:solidFill>
              <a:latin typeface="Georgia" panose="02040502050405020303" pitchFamily="18" charset="0"/>
            </a:endParaRPr>
          </a:p>
          <a:p>
            <a:pPr marL="717550" lvl="0" indent="-358775" defTabSz="914354" eaLnBrk="1" hangingPunct="1">
              <a:lnSpc>
                <a:spcPct val="100000"/>
              </a:lnSpc>
              <a:spcBef>
                <a:spcPts val="0"/>
              </a:spcBef>
              <a:buFont typeface="Wingdings" panose="05000000000000000000" pitchFamily="2" charset="2"/>
              <a:buChar char=""/>
              <a:tabLst>
                <a:tab pos="457200" algn="l"/>
              </a:tabLst>
            </a:pPr>
            <a:r>
              <a:rPr lang="en-US" sz="1400" dirty="0">
                <a:solidFill>
                  <a:srgbClr val="000000"/>
                </a:solidFill>
                <a:latin typeface="Georgia" panose="02040502050405020303" pitchFamily="18" charset="0"/>
              </a:rPr>
              <a:t>P</a:t>
            </a:r>
            <a:r>
              <a:rPr lang="ru-RU" sz="1400" dirty="0" err="1">
                <a:solidFill>
                  <a:srgbClr val="000000"/>
                </a:solidFill>
                <a:latin typeface="Georgia" panose="02040502050405020303" pitchFamily="18" charset="0"/>
              </a:rPr>
              <a:t>rinciples</a:t>
            </a:r>
            <a:r>
              <a:rPr lang="ru-RU" sz="1400" dirty="0">
                <a:solidFill>
                  <a:srgbClr val="000000"/>
                </a:solidFill>
                <a:latin typeface="Georgia" panose="02040502050405020303" pitchFamily="18" charset="0"/>
              </a:rPr>
              <a:t> </a:t>
            </a:r>
            <a:r>
              <a:rPr lang="ru-RU" sz="1400" dirty="0" err="1">
                <a:solidFill>
                  <a:srgbClr val="000000"/>
                </a:solidFill>
                <a:latin typeface="Georgia" panose="02040502050405020303" pitchFamily="18" charset="0"/>
              </a:rPr>
              <a:t>of</a:t>
            </a:r>
            <a:r>
              <a:rPr lang="ru-RU" sz="1400" dirty="0">
                <a:solidFill>
                  <a:srgbClr val="000000"/>
                </a:solidFill>
                <a:latin typeface="Georgia" panose="02040502050405020303" pitchFamily="18" charset="0"/>
              </a:rPr>
              <a:t> </a:t>
            </a:r>
            <a:r>
              <a:rPr lang="ru-RU" sz="1400" dirty="0" err="1">
                <a:solidFill>
                  <a:srgbClr val="000000"/>
                </a:solidFill>
                <a:latin typeface="Georgia" panose="02040502050405020303" pitchFamily="18" charset="0"/>
              </a:rPr>
              <a:t>circular</a:t>
            </a:r>
            <a:r>
              <a:rPr lang="ru-RU" sz="1400" dirty="0">
                <a:solidFill>
                  <a:srgbClr val="000000"/>
                </a:solidFill>
                <a:latin typeface="Georgia" panose="02040502050405020303" pitchFamily="18" charset="0"/>
              </a:rPr>
              <a:t> </a:t>
            </a:r>
            <a:r>
              <a:rPr lang="ru-RU" sz="1400" dirty="0" err="1">
                <a:solidFill>
                  <a:srgbClr val="000000"/>
                </a:solidFill>
                <a:latin typeface="Georgia" panose="02040502050405020303" pitchFamily="18" charset="0"/>
              </a:rPr>
              <a:t>economy</a:t>
            </a:r>
            <a:r>
              <a:rPr lang="ru-RU" sz="1400" dirty="0">
                <a:solidFill>
                  <a:srgbClr val="000000"/>
                </a:solidFill>
                <a:latin typeface="Georgia" panose="02040502050405020303" pitchFamily="18" charset="0"/>
              </a:rPr>
              <a:t> </a:t>
            </a:r>
          </a:p>
          <a:p>
            <a:pPr marL="342900" lvl="0" indent="-342900" defTabSz="914354" eaLnBrk="1" hangingPunct="1">
              <a:lnSpc>
                <a:spcPct val="100000"/>
              </a:lnSpc>
              <a:spcBef>
                <a:spcPts val="0"/>
              </a:spcBef>
              <a:tabLst>
                <a:tab pos="457200" algn="l"/>
              </a:tabLst>
            </a:pPr>
            <a:r>
              <a:rPr lang="en-US" sz="2000" b="1" dirty="0">
                <a:solidFill>
                  <a:srgbClr val="A71E3B"/>
                </a:solidFill>
                <a:latin typeface="Georgia" panose="02040502050405020303" pitchFamily="18" charset="0"/>
              </a:rPr>
              <a:t>Components of the business model of the circular economy in wine tourism</a:t>
            </a:r>
            <a:endParaRPr lang="ru-RU" sz="2000" b="1" dirty="0">
              <a:solidFill>
                <a:srgbClr val="A71E3B"/>
              </a:solidFill>
              <a:latin typeface="Georgia" panose="02040502050405020303" pitchFamily="18" charset="0"/>
            </a:endParaRPr>
          </a:p>
          <a:p>
            <a:pPr marL="717550" lvl="0" indent="-358775" defTabSz="914354" eaLnBrk="1" hangingPunct="1">
              <a:lnSpc>
                <a:spcPct val="100000"/>
              </a:lnSpc>
              <a:spcBef>
                <a:spcPts val="0"/>
              </a:spcBef>
              <a:buFont typeface="Wingdings" panose="05000000000000000000" pitchFamily="2" charset="2"/>
              <a:buChar char=""/>
              <a:tabLst>
                <a:tab pos="457200" algn="l"/>
              </a:tabLst>
            </a:pPr>
            <a:r>
              <a:rPr lang="en-US" sz="1400" dirty="0">
                <a:solidFill>
                  <a:srgbClr val="000000"/>
                </a:solidFill>
                <a:latin typeface="Georgia" panose="02040502050405020303" pitchFamily="18" charset="0"/>
              </a:rPr>
              <a:t>C</a:t>
            </a:r>
            <a:r>
              <a:rPr lang="uk-UA" sz="1400" dirty="0" err="1">
                <a:solidFill>
                  <a:srgbClr val="000000"/>
                </a:solidFill>
                <a:latin typeface="Georgia" panose="02040502050405020303" pitchFamily="18" charset="0"/>
              </a:rPr>
              <a:t>ircular</a:t>
            </a:r>
            <a:r>
              <a:rPr lang="uk-UA" sz="1400" dirty="0">
                <a:solidFill>
                  <a:srgbClr val="000000"/>
                </a:solidFill>
                <a:latin typeface="Georgia" panose="02040502050405020303" pitchFamily="18" charset="0"/>
              </a:rPr>
              <a:t> </a:t>
            </a:r>
            <a:r>
              <a:rPr lang="uk-UA" sz="1400" dirty="0" err="1">
                <a:solidFill>
                  <a:srgbClr val="000000"/>
                </a:solidFill>
                <a:latin typeface="Georgia" panose="02040502050405020303" pitchFamily="18" charset="0"/>
              </a:rPr>
              <a:t>supplies</a:t>
            </a:r>
            <a:r>
              <a:rPr lang="uk-UA" sz="1400" dirty="0">
                <a:solidFill>
                  <a:srgbClr val="000000"/>
                </a:solidFill>
                <a:latin typeface="Georgia" panose="02040502050405020303" pitchFamily="18" charset="0"/>
              </a:rPr>
              <a:t> </a:t>
            </a:r>
            <a:r>
              <a:rPr lang="uk-UA" sz="1400" dirty="0" err="1">
                <a:solidFill>
                  <a:srgbClr val="000000"/>
                </a:solidFill>
                <a:latin typeface="Georgia" panose="02040502050405020303" pitchFamily="18" charset="0"/>
              </a:rPr>
              <a:t>and</a:t>
            </a:r>
            <a:r>
              <a:rPr lang="uk-UA" sz="1400" dirty="0">
                <a:solidFill>
                  <a:srgbClr val="000000"/>
                </a:solidFill>
                <a:latin typeface="Georgia" panose="02040502050405020303" pitchFamily="18" charset="0"/>
              </a:rPr>
              <a:t> </a:t>
            </a:r>
            <a:r>
              <a:rPr lang="uk-UA" sz="1400" dirty="0" err="1">
                <a:solidFill>
                  <a:srgbClr val="000000"/>
                </a:solidFill>
                <a:latin typeface="Georgia" panose="02040502050405020303" pitchFamily="18" charset="0"/>
              </a:rPr>
              <a:t>resource</a:t>
            </a:r>
            <a:r>
              <a:rPr lang="uk-UA" sz="1400" dirty="0">
                <a:solidFill>
                  <a:srgbClr val="000000"/>
                </a:solidFill>
                <a:latin typeface="Georgia" panose="02040502050405020303" pitchFamily="18" charset="0"/>
              </a:rPr>
              <a:t> </a:t>
            </a:r>
            <a:r>
              <a:rPr lang="uk-UA" sz="1400" dirty="0" err="1">
                <a:solidFill>
                  <a:srgbClr val="000000"/>
                </a:solidFill>
                <a:latin typeface="Georgia" panose="02040502050405020303" pitchFamily="18" charset="0"/>
              </a:rPr>
              <a:t>recovery</a:t>
            </a:r>
            <a:r>
              <a:rPr lang="uk-UA" sz="1400" dirty="0">
                <a:solidFill>
                  <a:srgbClr val="000000"/>
                </a:solidFill>
                <a:latin typeface="Georgia" panose="02040502050405020303" pitchFamily="18" charset="0"/>
              </a:rPr>
              <a:t> </a:t>
            </a:r>
            <a:endParaRPr lang="ru-RU" sz="1400" dirty="0">
              <a:solidFill>
                <a:srgbClr val="000000"/>
              </a:solidFill>
              <a:latin typeface="Georgia" panose="02040502050405020303" pitchFamily="18" charset="0"/>
            </a:endParaRPr>
          </a:p>
          <a:p>
            <a:pPr marL="717550" lvl="0" indent="-358775" defTabSz="914354" eaLnBrk="1" hangingPunct="1">
              <a:lnSpc>
                <a:spcPct val="100000"/>
              </a:lnSpc>
              <a:spcBef>
                <a:spcPts val="0"/>
              </a:spcBef>
              <a:buFont typeface="Wingdings" panose="05000000000000000000" pitchFamily="2" charset="2"/>
              <a:buChar char=""/>
              <a:tabLst>
                <a:tab pos="457200" algn="l"/>
              </a:tabLst>
            </a:pPr>
            <a:r>
              <a:rPr lang="en-US" sz="1400" dirty="0">
                <a:solidFill>
                  <a:srgbClr val="000000"/>
                </a:solidFill>
                <a:latin typeface="Georgia" panose="02040502050405020303" pitchFamily="18" charset="0"/>
              </a:rPr>
              <a:t>P</a:t>
            </a:r>
            <a:r>
              <a:rPr lang="uk-UA" sz="1400" dirty="0" err="1">
                <a:solidFill>
                  <a:srgbClr val="000000"/>
                </a:solidFill>
                <a:latin typeface="Georgia" panose="02040502050405020303" pitchFamily="18" charset="0"/>
              </a:rPr>
              <a:t>latforms</a:t>
            </a:r>
            <a:r>
              <a:rPr lang="uk-UA" sz="1400" dirty="0">
                <a:solidFill>
                  <a:srgbClr val="000000"/>
                </a:solidFill>
                <a:latin typeface="Georgia" panose="02040502050405020303" pitchFamily="18" charset="0"/>
              </a:rPr>
              <a:t> </a:t>
            </a:r>
            <a:r>
              <a:rPr lang="uk-UA" sz="1400" dirty="0" err="1">
                <a:solidFill>
                  <a:srgbClr val="000000"/>
                </a:solidFill>
                <a:latin typeface="Georgia" panose="02040502050405020303" pitchFamily="18" charset="0"/>
              </a:rPr>
              <a:t>for</a:t>
            </a:r>
            <a:r>
              <a:rPr lang="uk-UA" sz="1400" dirty="0">
                <a:solidFill>
                  <a:srgbClr val="000000"/>
                </a:solidFill>
                <a:latin typeface="Georgia" panose="02040502050405020303" pitchFamily="18" charset="0"/>
              </a:rPr>
              <a:t> </a:t>
            </a:r>
            <a:r>
              <a:rPr lang="en-US" sz="1400" dirty="0">
                <a:solidFill>
                  <a:srgbClr val="000000"/>
                </a:solidFill>
                <a:latin typeface="Georgia" panose="02040502050405020303" pitchFamily="18" charset="0"/>
              </a:rPr>
              <a:t>exchange</a:t>
            </a:r>
            <a:r>
              <a:rPr lang="uk-UA" sz="1400" dirty="0">
                <a:solidFill>
                  <a:srgbClr val="000000"/>
                </a:solidFill>
                <a:latin typeface="Georgia" panose="02040502050405020303" pitchFamily="18" charset="0"/>
              </a:rPr>
              <a:t> </a:t>
            </a:r>
            <a:r>
              <a:rPr lang="uk-UA" sz="1400" dirty="0" err="1">
                <a:solidFill>
                  <a:srgbClr val="000000"/>
                </a:solidFill>
                <a:latin typeface="Georgia" panose="02040502050405020303" pitchFamily="18" charset="0"/>
              </a:rPr>
              <a:t>and</a:t>
            </a:r>
            <a:r>
              <a:rPr lang="uk-UA" sz="1400" dirty="0">
                <a:solidFill>
                  <a:srgbClr val="000000"/>
                </a:solidFill>
                <a:latin typeface="Georgia" panose="02040502050405020303" pitchFamily="18" charset="0"/>
              </a:rPr>
              <a:t> </a:t>
            </a:r>
            <a:r>
              <a:rPr lang="uk-UA" sz="1400" dirty="0" err="1">
                <a:solidFill>
                  <a:srgbClr val="000000"/>
                </a:solidFill>
                <a:latin typeface="Georgia" panose="02040502050405020303" pitchFamily="18" charset="0"/>
              </a:rPr>
              <a:t>sharing</a:t>
            </a:r>
            <a:r>
              <a:rPr lang="uk-UA" sz="1400" dirty="0">
                <a:solidFill>
                  <a:srgbClr val="000000"/>
                </a:solidFill>
                <a:latin typeface="Georgia" panose="02040502050405020303" pitchFamily="18" charset="0"/>
              </a:rPr>
              <a:t> </a:t>
            </a:r>
            <a:endParaRPr lang="ru-RU" sz="1400" dirty="0">
              <a:solidFill>
                <a:srgbClr val="000000"/>
              </a:solidFill>
              <a:latin typeface="Georgia" panose="02040502050405020303" pitchFamily="18" charset="0"/>
            </a:endParaRPr>
          </a:p>
          <a:p>
            <a:pPr marL="717550" lvl="0" indent="-358775" defTabSz="914354" eaLnBrk="1" hangingPunct="1">
              <a:lnSpc>
                <a:spcPct val="100000"/>
              </a:lnSpc>
              <a:spcBef>
                <a:spcPts val="0"/>
              </a:spcBef>
              <a:buFont typeface="Wingdings" panose="05000000000000000000" pitchFamily="2" charset="2"/>
              <a:buChar char=""/>
              <a:tabLst>
                <a:tab pos="457200" algn="l"/>
              </a:tabLst>
            </a:pPr>
            <a:r>
              <a:rPr lang="en-US" sz="1400" dirty="0">
                <a:solidFill>
                  <a:srgbClr val="000000"/>
                </a:solidFill>
                <a:latin typeface="Georgia" panose="02040502050405020303" pitchFamily="18" charset="0"/>
              </a:rPr>
              <a:t>E</a:t>
            </a:r>
            <a:r>
              <a:rPr lang="uk-UA" sz="1400" dirty="0" err="1">
                <a:solidFill>
                  <a:srgbClr val="000000"/>
                </a:solidFill>
                <a:latin typeface="Georgia" panose="02040502050405020303" pitchFamily="18" charset="0"/>
              </a:rPr>
              <a:t>xtension</a:t>
            </a:r>
            <a:r>
              <a:rPr lang="uk-UA" sz="1400" dirty="0">
                <a:solidFill>
                  <a:srgbClr val="000000"/>
                </a:solidFill>
                <a:latin typeface="Georgia" panose="02040502050405020303" pitchFamily="18" charset="0"/>
              </a:rPr>
              <a:t> </a:t>
            </a:r>
            <a:r>
              <a:rPr lang="uk-UA" sz="1400" dirty="0" err="1">
                <a:solidFill>
                  <a:srgbClr val="000000"/>
                </a:solidFill>
                <a:latin typeface="Georgia" panose="02040502050405020303" pitchFamily="18" charset="0"/>
              </a:rPr>
              <a:t>of</a:t>
            </a:r>
            <a:r>
              <a:rPr lang="uk-UA" sz="1400" dirty="0">
                <a:solidFill>
                  <a:srgbClr val="000000"/>
                </a:solidFill>
                <a:latin typeface="Georgia" panose="02040502050405020303" pitchFamily="18" charset="0"/>
              </a:rPr>
              <a:t> </a:t>
            </a:r>
            <a:r>
              <a:rPr lang="uk-UA" sz="1400" dirty="0" err="1">
                <a:solidFill>
                  <a:srgbClr val="000000"/>
                </a:solidFill>
                <a:latin typeface="Georgia" panose="02040502050405020303" pitchFamily="18" charset="0"/>
              </a:rPr>
              <a:t>the</a:t>
            </a:r>
            <a:r>
              <a:rPr lang="uk-UA" sz="1400" dirty="0">
                <a:solidFill>
                  <a:srgbClr val="000000"/>
                </a:solidFill>
                <a:latin typeface="Georgia" panose="02040502050405020303" pitchFamily="18" charset="0"/>
              </a:rPr>
              <a:t> </a:t>
            </a:r>
            <a:r>
              <a:rPr lang="uk-UA" sz="1400" dirty="0" err="1">
                <a:solidFill>
                  <a:srgbClr val="000000"/>
                </a:solidFill>
                <a:latin typeface="Georgia" panose="02040502050405020303" pitchFamily="18" charset="0"/>
              </a:rPr>
              <a:t>product</a:t>
            </a:r>
            <a:r>
              <a:rPr lang="uk-UA" sz="1400" dirty="0">
                <a:solidFill>
                  <a:srgbClr val="000000"/>
                </a:solidFill>
                <a:latin typeface="Georgia" panose="02040502050405020303" pitchFamily="18" charset="0"/>
              </a:rPr>
              <a:t> </a:t>
            </a:r>
            <a:r>
              <a:rPr lang="uk-UA" sz="1400" dirty="0" err="1">
                <a:solidFill>
                  <a:srgbClr val="000000"/>
                </a:solidFill>
                <a:latin typeface="Georgia" panose="02040502050405020303" pitchFamily="18" charset="0"/>
              </a:rPr>
              <a:t>life</a:t>
            </a:r>
            <a:r>
              <a:rPr lang="uk-UA" sz="1400" dirty="0">
                <a:solidFill>
                  <a:srgbClr val="000000"/>
                </a:solidFill>
                <a:latin typeface="Georgia" panose="02040502050405020303" pitchFamily="18" charset="0"/>
              </a:rPr>
              <a:t> </a:t>
            </a:r>
            <a:r>
              <a:rPr lang="uk-UA" sz="1400" dirty="0" err="1">
                <a:solidFill>
                  <a:srgbClr val="000000"/>
                </a:solidFill>
                <a:latin typeface="Georgia" panose="02040502050405020303" pitchFamily="18" charset="0"/>
              </a:rPr>
              <a:t>cycle</a:t>
            </a:r>
            <a:r>
              <a:rPr lang="uk-UA" sz="1400" dirty="0">
                <a:solidFill>
                  <a:srgbClr val="000000"/>
                </a:solidFill>
                <a:latin typeface="Georgia" panose="02040502050405020303" pitchFamily="18" charset="0"/>
              </a:rPr>
              <a:t> </a:t>
            </a:r>
            <a:endParaRPr lang="ru-RU" sz="1400" dirty="0">
              <a:solidFill>
                <a:srgbClr val="000000"/>
              </a:solidFill>
              <a:latin typeface="Georgia" panose="02040502050405020303" pitchFamily="18" charset="0"/>
            </a:endParaRPr>
          </a:p>
          <a:p>
            <a:pPr marL="717550" lvl="0" indent="-358775" defTabSz="914354" eaLnBrk="1" hangingPunct="1">
              <a:lnSpc>
                <a:spcPct val="100000"/>
              </a:lnSpc>
              <a:spcBef>
                <a:spcPts val="0"/>
              </a:spcBef>
              <a:buFont typeface="Wingdings" panose="05000000000000000000" pitchFamily="2" charset="2"/>
              <a:buChar char=""/>
              <a:tabLst>
                <a:tab pos="457200" algn="l"/>
              </a:tabLst>
            </a:pPr>
            <a:r>
              <a:rPr lang="en-US" sz="1400" dirty="0">
                <a:solidFill>
                  <a:srgbClr val="000000"/>
                </a:solidFill>
                <a:latin typeface="Georgia" panose="02040502050405020303" pitchFamily="18" charset="0"/>
              </a:rPr>
              <a:t>P</a:t>
            </a:r>
            <a:r>
              <a:rPr lang="uk-UA" sz="1400" dirty="0" err="1">
                <a:solidFill>
                  <a:srgbClr val="000000"/>
                </a:solidFill>
                <a:latin typeface="Georgia" panose="02040502050405020303" pitchFamily="18" charset="0"/>
              </a:rPr>
              <a:t>roduct</a:t>
            </a:r>
            <a:r>
              <a:rPr lang="uk-UA" sz="1400" dirty="0">
                <a:solidFill>
                  <a:srgbClr val="000000"/>
                </a:solidFill>
                <a:latin typeface="Georgia" panose="02040502050405020303" pitchFamily="18" charset="0"/>
              </a:rPr>
              <a:t> </a:t>
            </a:r>
            <a:r>
              <a:rPr lang="uk-UA" sz="1400" dirty="0" err="1">
                <a:solidFill>
                  <a:srgbClr val="000000"/>
                </a:solidFill>
                <a:latin typeface="Georgia" panose="02040502050405020303" pitchFamily="18" charset="0"/>
              </a:rPr>
              <a:t>as</a:t>
            </a:r>
            <a:r>
              <a:rPr lang="uk-UA" sz="1400" dirty="0">
                <a:solidFill>
                  <a:srgbClr val="000000"/>
                </a:solidFill>
                <a:latin typeface="Georgia" panose="02040502050405020303" pitchFamily="18" charset="0"/>
              </a:rPr>
              <a:t> a </a:t>
            </a:r>
            <a:r>
              <a:rPr lang="uk-UA" sz="1400" dirty="0" err="1">
                <a:solidFill>
                  <a:srgbClr val="000000"/>
                </a:solidFill>
                <a:latin typeface="Georgia" panose="02040502050405020303" pitchFamily="18" charset="0"/>
              </a:rPr>
              <a:t>service</a:t>
            </a:r>
            <a:endParaRPr lang="ru-RU" sz="1400" dirty="0">
              <a:solidFill>
                <a:srgbClr val="000000"/>
              </a:solidFill>
              <a:latin typeface="Georgia" panose="02040502050405020303" pitchFamily="18" charset="0"/>
            </a:endParaRPr>
          </a:p>
          <a:p>
            <a:pPr marL="342900" lvl="0" indent="-342900" defTabSz="914354" eaLnBrk="1" hangingPunct="1">
              <a:lnSpc>
                <a:spcPct val="100000"/>
              </a:lnSpc>
              <a:spcBef>
                <a:spcPts val="0"/>
              </a:spcBef>
              <a:tabLst>
                <a:tab pos="457200" algn="l"/>
              </a:tabLst>
            </a:pPr>
            <a:r>
              <a:rPr lang="en-US" sz="2000" b="1" dirty="0">
                <a:solidFill>
                  <a:srgbClr val="A71E3B"/>
                </a:solidFill>
                <a:latin typeface="Georgia" panose="02040502050405020303" pitchFamily="18" charset="0"/>
              </a:rPr>
              <a:t>The main results of wine tourism management in the system of circular economy</a:t>
            </a:r>
            <a:endParaRPr lang="ru-RU" sz="2000" b="1" dirty="0">
              <a:solidFill>
                <a:srgbClr val="A71E3B"/>
              </a:solidFill>
              <a:latin typeface="Georgia" panose="02040502050405020303" pitchFamily="18" charset="0"/>
            </a:endParaRPr>
          </a:p>
          <a:p>
            <a:endParaRPr lang="ru-RU" sz="1600" dirty="0"/>
          </a:p>
        </p:txBody>
      </p:sp>
      <p:sp>
        <p:nvSpPr>
          <p:cNvPr id="11" name="Google Shape;165;p25"/>
          <p:cNvSpPr txBox="1">
            <a:spLocks noGrp="1"/>
          </p:cNvSpPr>
          <p:nvPr>
            <p:ph type="ftr" idx="11"/>
          </p:nvPr>
        </p:nvSpPr>
        <p:spPr>
          <a:xfrm>
            <a:off x="4032173" y="6464959"/>
            <a:ext cx="4114800" cy="365125"/>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uk-UA" cap="none" dirty="0"/>
              <a:t>SUSTAINABLE DESTINATION MANAGEMENT</a:t>
            </a:r>
            <a:endParaRPr cap="none" dirty="0"/>
          </a:p>
        </p:txBody>
      </p:sp>
      <p:sp>
        <p:nvSpPr>
          <p:cNvPr id="7" name="Заголовок 1"/>
          <p:cNvSpPr>
            <a:spLocks noGrp="1"/>
          </p:cNvSpPr>
          <p:nvPr>
            <p:ph type="title"/>
          </p:nvPr>
        </p:nvSpPr>
        <p:spPr>
          <a:xfrm>
            <a:off x="1057835" y="1675967"/>
            <a:ext cx="10148048" cy="583139"/>
          </a:xfrm>
          <a:solidFill>
            <a:srgbClr val="A71E3B"/>
          </a:solidFill>
          <a:ln>
            <a:noFill/>
          </a:ln>
        </p:spPr>
        <p:txBody>
          <a:bodyPr/>
          <a:lstStyle/>
          <a:p>
            <a:pPr algn="ctr"/>
            <a:r>
              <a:rPr lang="en-US" sz="3600" dirty="0">
                <a:solidFill>
                  <a:schemeClr val="bg1"/>
                </a:solidFill>
              </a:rPr>
              <a:t>Chapter Outline</a:t>
            </a:r>
            <a:endParaRPr lang="uk-UA" sz="3600" dirty="0">
              <a:solidFill>
                <a:schemeClr val="bg1"/>
              </a:solidFill>
            </a:endParaRPr>
          </a:p>
        </p:txBody>
      </p:sp>
    </p:spTree>
    <p:extLst>
      <p:ext uri="{BB962C8B-B14F-4D97-AF65-F5344CB8AC3E}">
        <p14:creationId xmlns:p14="http://schemas.microsoft.com/office/powerpoint/2010/main" val="115821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up)">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wipe(up)">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wipe(up)">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wipe(up)">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wipe(up)">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animEffect transition="in" filter="wipe(up)">
                                      <p:cBhvr>
                                        <p:cTn id="32" dur="500"/>
                                        <p:tgtEl>
                                          <p:spTgt spid="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9">
                                            <p:txEl>
                                              <p:pRg st="6" end="6"/>
                                            </p:txEl>
                                          </p:spTgt>
                                        </p:tgtEl>
                                        <p:attrNameLst>
                                          <p:attrName>style.visibility</p:attrName>
                                        </p:attrNameLst>
                                      </p:cBhvr>
                                      <p:to>
                                        <p:strVal val="visible"/>
                                      </p:to>
                                    </p:set>
                                    <p:animEffect transition="in" filter="wipe(up)">
                                      <p:cBhvr>
                                        <p:cTn id="37" dur="500"/>
                                        <p:tgtEl>
                                          <p:spTgt spid="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9">
                                            <p:txEl>
                                              <p:pRg st="7" end="7"/>
                                            </p:txEl>
                                          </p:spTgt>
                                        </p:tgtEl>
                                        <p:attrNameLst>
                                          <p:attrName>style.visibility</p:attrName>
                                        </p:attrNameLst>
                                      </p:cBhvr>
                                      <p:to>
                                        <p:strVal val="visible"/>
                                      </p:to>
                                    </p:set>
                                    <p:animEffect transition="in" filter="wipe(up)">
                                      <p:cBhvr>
                                        <p:cTn id="42" dur="500"/>
                                        <p:tgtEl>
                                          <p:spTgt spid="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9">
                                            <p:txEl>
                                              <p:pRg st="8" end="8"/>
                                            </p:txEl>
                                          </p:spTgt>
                                        </p:tgtEl>
                                        <p:attrNameLst>
                                          <p:attrName>style.visibility</p:attrName>
                                        </p:attrNameLst>
                                      </p:cBhvr>
                                      <p:to>
                                        <p:strVal val="visible"/>
                                      </p:to>
                                    </p:set>
                                    <p:animEffect transition="in" filter="wipe(up)">
                                      <p:cBhvr>
                                        <p:cTn id="47" dur="500"/>
                                        <p:tgtEl>
                                          <p:spTgt spid="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9">
                                            <p:txEl>
                                              <p:pRg st="9" end="9"/>
                                            </p:txEl>
                                          </p:spTgt>
                                        </p:tgtEl>
                                        <p:attrNameLst>
                                          <p:attrName>style.visibility</p:attrName>
                                        </p:attrNameLst>
                                      </p:cBhvr>
                                      <p:to>
                                        <p:strVal val="visible"/>
                                      </p:to>
                                    </p:set>
                                    <p:animEffect transition="in" filter="wipe(up)">
                                      <p:cBhvr>
                                        <p:cTn id="52" dur="500"/>
                                        <p:tgtEl>
                                          <p:spTgt spid="9">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10">
                                            <p:txEl>
                                              <p:pRg st="0" end="0"/>
                                            </p:txEl>
                                          </p:spTgt>
                                        </p:tgtEl>
                                        <p:attrNameLst>
                                          <p:attrName>style.visibility</p:attrName>
                                        </p:attrNameLst>
                                      </p:cBhvr>
                                      <p:to>
                                        <p:strVal val="visible"/>
                                      </p:to>
                                    </p:set>
                                    <p:animEffect transition="in" filter="wipe(up)">
                                      <p:cBhvr>
                                        <p:cTn id="57" dur="500"/>
                                        <p:tgtEl>
                                          <p:spTgt spid="10">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10">
                                            <p:txEl>
                                              <p:pRg st="1" end="1"/>
                                            </p:txEl>
                                          </p:spTgt>
                                        </p:tgtEl>
                                        <p:attrNameLst>
                                          <p:attrName>style.visibility</p:attrName>
                                        </p:attrNameLst>
                                      </p:cBhvr>
                                      <p:to>
                                        <p:strVal val="visible"/>
                                      </p:to>
                                    </p:set>
                                    <p:animEffect transition="in" filter="wipe(up)">
                                      <p:cBhvr>
                                        <p:cTn id="62" dur="500"/>
                                        <p:tgtEl>
                                          <p:spTgt spid="10">
                                            <p:txEl>
                                              <p:pRg st="1" end="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10">
                                            <p:txEl>
                                              <p:pRg st="2" end="2"/>
                                            </p:txEl>
                                          </p:spTgt>
                                        </p:tgtEl>
                                        <p:attrNameLst>
                                          <p:attrName>style.visibility</p:attrName>
                                        </p:attrNameLst>
                                      </p:cBhvr>
                                      <p:to>
                                        <p:strVal val="visible"/>
                                      </p:to>
                                    </p:set>
                                    <p:animEffect transition="in" filter="wipe(up)">
                                      <p:cBhvr>
                                        <p:cTn id="67" dur="500"/>
                                        <p:tgtEl>
                                          <p:spTgt spid="10">
                                            <p:txEl>
                                              <p:pRg st="2" end="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10">
                                            <p:txEl>
                                              <p:pRg st="3" end="3"/>
                                            </p:txEl>
                                          </p:spTgt>
                                        </p:tgtEl>
                                        <p:attrNameLst>
                                          <p:attrName>style.visibility</p:attrName>
                                        </p:attrNameLst>
                                      </p:cBhvr>
                                      <p:to>
                                        <p:strVal val="visible"/>
                                      </p:to>
                                    </p:set>
                                    <p:animEffect transition="in" filter="wipe(up)">
                                      <p:cBhvr>
                                        <p:cTn id="72" dur="500"/>
                                        <p:tgtEl>
                                          <p:spTgt spid="10">
                                            <p:txEl>
                                              <p:pRg st="3" end="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10">
                                            <p:txEl>
                                              <p:pRg st="4" end="4"/>
                                            </p:txEl>
                                          </p:spTgt>
                                        </p:tgtEl>
                                        <p:attrNameLst>
                                          <p:attrName>style.visibility</p:attrName>
                                        </p:attrNameLst>
                                      </p:cBhvr>
                                      <p:to>
                                        <p:strVal val="visible"/>
                                      </p:to>
                                    </p:set>
                                    <p:animEffect transition="in" filter="wipe(up)">
                                      <p:cBhvr>
                                        <p:cTn id="77" dur="500"/>
                                        <p:tgtEl>
                                          <p:spTgt spid="10">
                                            <p:txEl>
                                              <p:pRg st="4" end="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10">
                                            <p:txEl>
                                              <p:pRg st="5" end="5"/>
                                            </p:txEl>
                                          </p:spTgt>
                                        </p:tgtEl>
                                        <p:attrNameLst>
                                          <p:attrName>style.visibility</p:attrName>
                                        </p:attrNameLst>
                                      </p:cBhvr>
                                      <p:to>
                                        <p:strVal val="visible"/>
                                      </p:to>
                                    </p:set>
                                    <p:animEffect transition="in" filter="wipe(up)">
                                      <p:cBhvr>
                                        <p:cTn id="82" dur="500"/>
                                        <p:tgtEl>
                                          <p:spTgt spid="10">
                                            <p:txEl>
                                              <p:pRg st="5" end="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10">
                                            <p:txEl>
                                              <p:pRg st="6" end="6"/>
                                            </p:txEl>
                                          </p:spTgt>
                                        </p:tgtEl>
                                        <p:attrNameLst>
                                          <p:attrName>style.visibility</p:attrName>
                                        </p:attrNameLst>
                                      </p:cBhvr>
                                      <p:to>
                                        <p:strVal val="visible"/>
                                      </p:to>
                                    </p:set>
                                    <p:animEffect transition="in" filter="wipe(up)">
                                      <p:cBhvr>
                                        <p:cTn id="87" dur="500"/>
                                        <p:tgtEl>
                                          <p:spTgt spid="10">
                                            <p:txEl>
                                              <p:pRg st="6" end="6"/>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10">
                                            <p:txEl>
                                              <p:pRg st="7" end="7"/>
                                            </p:txEl>
                                          </p:spTgt>
                                        </p:tgtEl>
                                        <p:attrNameLst>
                                          <p:attrName>style.visibility</p:attrName>
                                        </p:attrNameLst>
                                      </p:cBhvr>
                                      <p:to>
                                        <p:strVal val="visible"/>
                                      </p:to>
                                    </p:set>
                                    <p:animEffect transition="in" filter="wipe(up)">
                                      <p:cBhvr>
                                        <p:cTn id="92" dur="500"/>
                                        <p:tgtEl>
                                          <p:spTgt spid="10">
                                            <p:txEl>
                                              <p:pRg st="7" end="7"/>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10">
                                            <p:txEl>
                                              <p:pRg st="8" end="8"/>
                                            </p:txEl>
                                          </p:spTgt>
                                        </p:tgtEl>
                                        <p:attrNameLst>
                                          <p:attrName>style.visibility</p:attrName>
                                        </p:attrNameLst>
                                      </p:cBhvr>
                                      <p:to>
                                        <p:strVal val="visible"/>
                                      </p:to>
                                    </p:set>
                                    <p:animEffect transition="in" filter="wipe(up)">
                                      <p:cBhvr>
                                        <p:cTn id="97" dur="500"/>
                                        <p:tgtEl>
                                          <p:spTgt spid="10">
                                            <p:txEl>
                                              <p:pRg st="8" end="8"/>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10">
                                            <p:txEl>
                                              <p:pRg st="9" end="9"/>
                                            </p:txEl>
                                          </p:spTgt>
                                        </p:tgtEl>
                                        <p:attrNameLst>
                                          <p:attrName>style.visibility</p:attrName>
                                        </p:attrNameLst>
                                      </p:cBhvr>
                                      <p:to>
                                        <p:strVal val="visible"/>
                                      </p:to>
                                    </p:set>
                                    <p:animEffect transition="in" filter="wipe(up)">
                                      <p:cBhvr>
                                        <p:cTn id="102" dur="500"/>
                                        <p:tgtEl>
                                          <p:spTgt spid="1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Текст 3"/>
          <p:cNvSpPr>
            <a:spLocks noGrp="1"/>
          </p:cNvSpPr>
          <p:nvPr>
            <p:ph type="body" sz="half" idx="2"/>
          </p:nvPr>
        </p:nvSpPr>
        <p:spPr>
          <a:xfrm>
            <a:off x="1066799" y="2590800"/>
            <a:ext cx="7467600" cy="3278188"/>
          </a:xfrm>
        </p:spPr>
        <p:txBody>
          <a:bodyPr anchor="ctr"/>
          <a:lstStyle/>
          <a:p>
            <a:pPr marL="358775" indent="-358775" algn="just">
              <a:lnSpc>
                <a:spcPct val="107000"/>
              </a:lnSpc>
              <a:spcAft>
                <a:spcPts val="800"/>
              </a:spcAft>
            </a:pPr>
            <a:r>
              <a:rPr lang="en-US" sz="1800" b="1" dirty="0">
                <a:solidFill>
                  <a:srgbClr val="293A96"/>
                </a:solidFill>
                <a:ea typeface="Georgia" panose="02040502050405020303" pitchFamily="18" charset="0"/>
                <a:cs typeface="Georgia" panose="02040502050405020303" pitchFamily="18" charset="0"/>
              </a:rPr>
              <a:t>Wine tourism management </a:t>
            </a:r>
            <a:r>
              <a:rPr lang="en-US" sz="1800" b="1" i="1" dirty="0">
                <a:ea typeface="Georgia" panose="02040502050405020303" pitchFamily="18" charset="0"/>
                <a:cs typeface="Georgia" panose="02040502050405020303" pitchFamily="18" charset="0"/>
              </a:rPr>
              <a:t>– </a:t>
            </a:r>
            <a:r>
              <a:rPr lang="en-US" sz="1800" dirty="0">
                <a:ea typeface="Georgia" panose="02040502050405020303" pitchFamily="18" charset="0"/>
                <a:cs typeface="Georgia" panose="02040502050405020303" pitchFamily="18" charset="0"/>
              </a:rPr>
              <a:t>it is a system of management of wine and tourism industries, the ability to achieve the goal (profit), using work, intelligence, character, motivation of workers in these industries, the art of management decision-making, as well as the socio-economic and technical process, during which resources are rationally used, with an emphasis on the effective development of wine tourism. </a:t>
            </a:r>
            <a:endParaRPr lang="en-US" sz="1800" dirty="0">
              <a:ea typeface="Calibri" panose="020F0502020204030204" pitchFamily="34" charset="0"/>
            </a:endParaRPr>
          </a:p>
          <a:p>
            <a:pPr marL="358775" indent="-358775" algn="just"/>
            <a:r>
              <a:rPr lang="en-US" sz="1800" b="1" dirty="0">
                <a:solidFill>
                  <a:srgbClr val="293A96"/>
                </a:solidFill>
                <a:ea typeface="Georgia" panose="02040502050405020303" pitchFamily="18" charset="0"/>
                <a:cs typeface="Georgia" panose="02040502050405020303" pitchFamily="18" charset="0"/>
              </a:rPr>
              <a:t>Wine tourism </a:t>
            </a:r>
            <a:r>
              <a:rPr lang="en-US" sz="1800" b="1" dirty="0" smtClean="0">
                <a:solidFill>
                  <a:srgbClr val="293A96"/>
                </a:solidFill>
              </a:rPr>
              <a:t>guidance</a:t>
            </a:r>
            <a:r>
              <a:rPr lang="en-US" sz="1800" b="1" dirty="0" smtClean="0">
                <a:solidFill>
                  <a:srgbClr val="293A96"/>
                </a:solidFill>
                <a:ea typeface="Georgia" panose="02040502050405020303" pitchFamily="18" charset="0"/>
                <a:cs typeface="Georgia" panose="02040502050405020303" pitchFamily="18" charset="0"/>
              </a:rPr>
              <a:t> </a:t>
            </a:r>
            <a:r>
              <a:rPr lang="en-US" sz="1800" dirty="0">
                <a:ea typeface="Georgia" panose="02040502050405020303" pitchFamily="18" charset="0"/>
                <a:cs typeface="Georgia" panose="02040502050405020303" pitchFamily="18" charset="0"/>
              </a:rPr>
              <a:t>– a relatively separate activity, which requires leaders to be dynamic, to show individuality, to adapt quickly to a situation that can change quickly.</a:t>
            </a:r>
            <a:endParaRPr lang="uk-UA" sz="1800" dirty="0">
              <a:effectLst/>
              <a:ea typeface="Calibri" panose="020F0502020204030204" pitchFamily="34" charset="0"/>
              <a:cs typeface="Times New Roman" panose="02020603050405020304" pitchFamily="18" charset="0"/>
            </a:endParaRPr>
          </a:p>
        </p:txBody>
      </p:sp>
      <p:sp>
        <p:nvSpPr>
          <p:cNvPr id="13" name="Нижний колонтитул 12"/>
          <p:cNvSpPr>
            <a:spLocks noGrp="1"/>
          </p:cNvSpPr>
          <p:nvPr>
            <p:ph type="ftr" sz="quarter" idx="11"/>
          </p:nvPr>
        </p:nvSpPr>
        <p:spPr/>
        <p:txBody>
          <a:bodyPr/>
          <a:lstStyle/>
          <a:p>
            <a:pPr>
              <a:defRPr/>
            </a:pPr>
            <a:r>
              <a:rPr lang="en-US" cap="all" dirty="0"/>
              <a:t>SUSTAINABLE DESTINATION MANAGEMENT</a:t>
            </a:r>
            <a:endParaRPr lang="uk-UA" cap="all" dirty="0"/>
          </a:p>
        </p:txBody>
      </p:sp>
      <p:pic>
        <p:nvPicPr>
          <p:cNvPr id="2" name="Рисунок 1"/>
          <p:cNvPicPr>
            <a:picLocks noChangeAspect="1"/>
          </p:cNvPicPr>
          <p:nvPr/>
        </p:nvPicPr>
        <p:blipFill>
          <a:blip r:embed="rId2"/>
          <a:stretch>
            <a:fillRect/>
          </a:stretch>
        </p:blipFill>
        <p:spPr>
          <a:xfrm>
            <a:off x="8534399" y="3089976"/>
            <a:ext cx="3064245" cy="2779011"/>
          </a:xfrm>
          <a:prstGeom prst="rect">
            <a:avLst/>
          </a:prstGeom>
          <a:ln>
            <a:noFill/>
          </a:ln>
          <a:effectLst>
            <a:softEdge rad="112500"/>
          </a:effectLst>
        </p:spPr>
      </p:pic>
      <p:sp>
        <p:nvSpPr>
          <p:cNvPr id="5" name="Google Shape;164;p25"/>
          <p:cNvSpPr txBox="1">
            <a:spLocks/>
          </p:cNvSpPr>
          <p:nvPr/>
        </p:nvSpPr>
        <p:spPr>
          <a:xfrm>
            <a:off x="1066799" y="1839817"/>
            <a:ext cx="10076329" cy="625477"/>
          </a:xfrm>
          <a:prstGeom prst="rect">
            <a:avLst/>
          </a:prstGeom>
          <a:solidFill>
            <a:srgbClr val="A71E3B"/>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0" indent="0" algn="ctr">
              <a:lnSpc>
                <a:spcPct val="100000"/>
              </a:lnSpc>
              <a:spcBef>
                <a:spcPts val="0"/>
              </a:spcBef>
            </a:pPr>
            <a:r>
              <a:rPr lang="en-US" sz="2000" b="1" dirty="0">
                <a:solidFill>
                  <a:schemeClr val="bg1"/>
                </a:solidFill>
              </a:rPr>
              <a:t>Definitions of “Wine Tourism Management” and “Wine Tourism Guidance”</a:t>
            </a:r>
            <a:endParaRPr lang="en-US" sz="20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Effect transition="in" filter="wipe(left)">
                                      <p:cBhvr>
                                        <p:cTn id="7" dur="500"/>
                                        <p:tgtEl>
                                          <p:spTgt spid="163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386">
                                            <p:txEl>
                                              <p:pRg st="1" end="1"/>
                                            </p:txEl>
                                          </p:spTgt>
                                        </p:tgtEl>
                                        <p:attrNameLst>
                                          <p:attrName>style.visibility</p:attrName>
                                        </p:attrNameLst>
                                      </p:cBhvr>
                                      <p:to>
                                        <p:strVal val="visible"/>
                                      </p:to>
                                    </p:set>
                                    <p:animEffect transition="in" filter="wipe(left)">
                                      <p:cBhvr>
                                        <p:cTn id="12" dur="500"/>
                                        <p:tgtEl>
                                          <p:spTgt spid="1638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Текст 3"/>
          <p:cNvSpPr>
            <a:spLocks noGrp="1"/>
          </p:cNvSpPr>
          <p:nvPr>
            <p:ph type="body" sz="half" idx="2"/>
          </p:nvPr>
        </p:nvSpPr>
        <p:spPr>
          <a:xfrm>
            <a:off x="4038601" y="2671483"/>
            <a:ext cx="7349618" cy="3299012"/>
          </a:xfrm>
        </p:spPr>
        <p:txBody>
          <a:bodyPr anchor="ctr"/>
          <a:lstStyle/>
          <a:p>
            <a:pPr marL="358775" indent="-358775" algn="just">
              <a:lnSpc>
                <a:spcPct val="107000"/>
              </a:lnSpc>
              <a:spcBef>
                <a:spcPts val="0"/>
              </a:spcBef>
              <a:spcAft>
                <a:spcPts val="0"/>
              </a:spcAft>
            </a:pP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There are three components in the organizational and economic mechanism of wine tourism management: </a:t>
            </a:r>
            <a:endParaRPr lang="en-US" sz="1100" dirty="0">
              <a:solidFill>
                <a:srgbClr val="293A96"/>
              </a:solidFill>
              <a:latin typeface="Calibri" panose="020F0502020204030204" pitchFamily="34" charset="0"/>
              <a:ea typeface="Calibri" panose="020F0502020204030204" pitchFamily="34" charset="0"/>
            </a:endParaRPr>
          </a:p>
          <a:p>
            <a:pPr marL="358775" lvl="0" indent="-358775" algn="just">
              <a:lnSpc>
                <a:spcPct val="107000"/>
              </a:lnSpc>
              <a:spcBef>
                <a:spcPts val="0"/>
              </a:spcBef>
              <a:spcAft>
                <a:spcPts val="0"/>
              </a:spcAft>
              <a:buFont typeface="Arial" panose="020B0604020202020204" pitchFamily="34" charset="0"/>
              <a:buChar char="•"/>
            </a:pPr>
            <a:r>
              <a:rPr lang="en-US" dirty="0">
                <a:latin typeface="Georgia" panose="02040502050405020303" pitchFamily="18" charset="0"/>
                <a:ea typeface="Georgia" panose="02040502050405020303" pitchFamily="18" charset="0"/>
                <a:cs typeface="Georgia" panose="02040502050405020303" pitchFamily="18" charset="0"/>
              </a:rPr>
              <a:t>development of methods of planning and forecasting in wine tourism;</a:t>
            </a:r>
            <a:endParaRPr lang="en-US" sz="1100" dirty="0">
              <a:latin typeface="Arial" panose="020B0604020202020204" pitchFamily="34" charset="0"/>
              <a:ea typeface="Arial" panose="020B0604020202020204" pitchFamily="34" charset="0"/>
              <a:cs typeface="Arial" panose="020B0604020202020204" pitchFamily="34" charset="0"/>
            </a:endParaRPr>
          </a:p>
          <a:p>
            <a:pPr marL="358775" lvl="0" indent="-358775" algn="just">
              <a:lnSpc>
                <a:spcPct val="107000"/>
              </a:lnSpc>
              <a:spcBef>
                <a:spcPts val="0"/>
              </a:spcBef>
              <a:spcAft>
                <a:spcPts val="0"/>
              </a:spcAft>
              <a:buFont typeface="Arial" panose="020B0604020202020204" pitchFamily="34" charset="0"/>
              <a:buChar char="•"/>
            </a:pPr>
            <a:r>
              <a:rPr lang="en-US" dirty="0">
                <a:latin typeface="Georgia" panose="02040502050405020303" pitchFamily="18" charset="0"/>
                <a:ea typeface="Georgia" panose="02040502050405020303" pitchFamily="18" charset="0"/>
                <a:cs typeface="Georgia" panose="02040502050405020303" pitchFamily="18" charset="0"/>
              </a:rPr>
              <a:t>organization of wine tourism management;</a:t>
            </a:r>
            <a:endParaRPr lang="en-US" sz="1100" dirty="0">
              <a:latin typeface="Arial" panose="020B0604020202020204" pitchFamily="34" charset="0"/>
              <a:ea typeface="Arial" panose="020B0604020202020204" pitchFamily="34" charset="0"/>
              <a:cs typeface="Arial" panose="020B0604020202020204" pitchFamily="34" charset="0"/>
            </a:endParaRPr>
          </a:p>
          <a:p>
            <a:pPr marL="358775" lvl="0" indent="-358775" algn="just">
              <a:lnSpc>
                <a:spcPct val="100000"/>
              </a:lnSpc>
              <a:spcBef>
                <a:spcPts val="0"/>
              </a:spcBef>
              <a:spcAft>
                <a:spcPts val="0"/>
              </a:spcAft>
              <a:buFont typeface="Arial" panose="020B0604020202020204" pitchFamily="34" charset="0"/>
              <a:buChar char="•"/>
            </a:pPr>
            <a:r>
              <a:rPr lang="en-US" dirty="0">
                <a:latin typeface="Georgia" panose="02040502050405020303" pitchFamily="18" charset="0"/>
                <a:ea typeface="Georgia" panose="02040502050405020303" pitchFamily="18" charset="0"/>
                <a:cs typeface="Georgia" panose="02040502050405020303" pitchFamily="18" charset="0"/>
              </a:rPr>
              <a:t> economic levers of wine tourism</a:t>
            </a:r>
            <a:r>
              <a:rPr lang="en-US" dirty="0" smtClean="0">
                <a:latin typeface="Georgia" panose="02040502050405020303" pitchFamily="18" charset="0"/>
                <a:ea typeface="Georgia" panose="02040502050405020303" pitchFamily="18" charset="0"/>
                <a:cs typeface="Georgia" panose="02040502050405020303" pitchFamily="18" charset="0"/>
              </a:rPr>
              <a:t>.</a:t>
            </a:r>
          </a:p>
          <a:p>
            <a:pPr lvl="0" algn="just">
              <a:lnSpc>
                <a:spcPct val="100000"/>
              </a:lnSpc>
              <a:spcBef>
                <a:spcPts val="0"/>
              </a:spcBef>
              <a:spcAft>
                <a:spcPts val="0"/>
              </a:spcAft>
            </a:pPr>
            <a:endParaRPr lang="en-US" sz="1100" dirty="0">
              <a:latin typeface="Arial" panose="020B0604020202020204" pitchFamily="34" charset="0"/>
              <a:ea typeface="Arial" panose="020B0604020202020204" pitchFamily="34" charset="0"/>
              <a:cs typeface="Arial" panose="020B0604020202020204" pitchFamily="34" charset="0"/>
            </a:endParaRPr>
          </a:p>
          <a:p>
            <a:pPr marL="358775" indent="-358775" algn="just">
              <a:lnSpc>
                <a:spcPct val="107000"/>
              </a:lnSpc>
              <a:spcBef>
                <a:spcPts val="0"/>
              </a:spcBef>
              <a:spcAft>
                <a:spcPts val="0"/>
              </a:spcAft>
            </a:pP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Wine tourism planning </a:t>
            </a:r>
            <a:r>
              <a:rPr lang="en-US" dirty="0">
                <a:latin typeface="Georgia" panose="02040502050405020303" pitchFamily="18" charset="0"/>
                <a:ea typeface="Georgia" panose="02040502050405020303" pitchFamily="18" charset="0"/>
                <a:cs typeface="Georgia" panose="02040502050405020303" pitchFamily="18" charset="0"/>
              </a:rPr>
              <a:t>is a system of actions and decisions that lead to the development of specific strategies aimed at achieving the goal of wine and tourism organizations.</a:t>
            </a:r>
            <a:endParaRPr lang="en-US" sz="1100" dirty="0">
              <a:latin typeface="Calibri" panose="020F0502020204030204" pitchFamily="34" charset="0"/>
              <a:ea typeface="Calibri" panose="020F0502020204030204" pitchFamily="34" charset="0"/>
            </a:endParaRPr>
          </a:p>
          <a:p>
            <a:pPr marL="358775" indent="-358775">
              <a:spcBef>
                <a:spcPts val="0"/>
              </a:spcBef>
              <a:spcAft>
                <a:spcPts val="0"/>
              </a:spcAft>
            </a:pPr>
            <a:r>
              <a:rPr lang="en-US" dirty="0">
                <a:latin typeface="Georgia" panose="02040502050405020303" pitchFamily="18" charset="0"/>
                <a:ea typeface="Georgia" panose="02040502050405020303" pitchFamily="18" charset="0"/>
                <a:cs typeface="Georgia" panose="02040502050405020303" pitchFamily="18" charset="0"/>
              </a:rPr>
              <a:t>It is the main tool for wine tourism management and includes measures to improve their efficiency.</a:t>
            </a:r>
            <a:endParaRPr lang="ru-RU" altLang="ru-RU" dirty="0" smtClean="0"/>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dirty="0"/>
          </a:p>
        </p:txBody>
      </p:sp>
      <p:pic>
        <p:nvPicPr>
          <p:cNvPr id="17412" name="Рисунок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3081" y="3295529"/>
            <a:ext cx="3085519" cy="2576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Google Shape;171;p26"/>
          <p:cNvSpPr txBox="1">
            <a:spLocks/>
          </p:cNvSpPr>
          <p:nvPr/>
        </p:nvSpPr>
        <p:spPr>
          <a:xfrm>
            <a:off x="1075765" y="1633812"/>
            <a:ext cx="10312453" cy="831733"/>
          </a:xfrm>
          <a:prstGeom prst="rect">
            <a:avLst/>
          </a:prstGeom>
          <a:solidFill>
            <a:srgbClr val="A71E3B"/>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342900" lvl="0" indent="-342900" algn="ctr" defTabSz="914354" eaLnBrk="1" hangingPunct="1">
              <a:lnSpc>
                <a:spcPct val="100000"/>
              </a:lnSpc>
              <a:spcBef>
                <a:spcPts val="0"/>
              </a:spcBef>
              <a:tabLst>
                <a:tab pos="457200" algn="l"/>
              </a:tabLst>
            </a:pPr>
            <a:r>
              <a:rPr lang="en-US" sz="2000" b="1" dirty="0">
                <a:solidFill>
                  <a:schemeClr val="bg1"/>
                </a:solidFill>
                <a:latin typeface="Georgia" panose="02040502050405020303" pitchFamily="18" charset="0"/>
              </a:rPr>
              <a:t>Components of organizational and economic mechanisms of wine tourism management</a:t>
            </a:r>
            <a:endParaRPr lang="ru-RU" sz="2000" b="1" dirty="0">
              <a:solidFill>
                <a:schemeClr val="bg1"/>
              </a:solidFill>
              <a:latin typeface="Georgia" panose="02040502050405020303"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Effect transition="in" filter="wipe(left)">
                                      <p:cBhvr>
                                        <p:cTn id="7" dur="500"/>
                                        <p:tgtEl>
                                          <p:spTgt spid="174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410">
                                            <p:txEl>
                                              <p:pRg st="1" end="1"/>
                                            </p:txEl>
                                          </p:spTgt>
                                        </p:tgtEl>
                                        <p:attrNameLst>
                                          <p:attrName>style.visibility</p:attrName>
                                        </p:attrNameLst>
                                      </p:cBhvr>
                                      <p:to>
                                        <p:strVal val="visible"/>
                                      </p:to>
                                    </p:set>
                                    <p:animEffect transition="in" filter="wipe(left)">
                                      <p:cBhvr>
                                        <p:cTn id="12" dur="500"/>
                                        <p:tgtEl>
                                          <p:spTgt spid="174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410">
                                            <p:txEl>
                                              <p:pRg st="2" end="2"/>
                                            </p:txEl>
                                          </p:spTgt>
                                        </p:tgtEl>
                                        <p:attrNameLst>
                                          <p:attrName>style.visibility</p:attrName>
                                        </p:attrNameLst>
                                      </p:cBhvr>
                                      <p:to>
                                        <p:strVal val="visible"/>
                                      </p:to>
                                    </p:set>
                                    <p:animEffect transition="in" filter="wipe(left)">
                                      <p:cBhvr>
                                        <p:cTn id="17" dur="500"/>
                                        <p:tgtEl>
                                          <p:spTgt spid="174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410">
                                            <p:txEl>
                                              <p:pRg st="3" end="3"/>
                                            </p:txEl>
                                          </p:spTgt>
                                        </p:tgtEl>
                                        <p:attrNameLst>
                                          <p:attrName>style.visibility</p:attrName>
                                        </p:attrNameLst>
                                      </p:cBhvr>
                                      <p:to>
                                        <p:strVal val="visible"/>
                                      </p:to>
                                    </p:set>
                                    <p:animEffect transition="in" filter="wipe(left)">
                                      <p:cBhvr>
                                        <p:cTn id="22" dur="500"/>
                                        <p:tgtEl>
                                          <p:spTgt spid="1741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410">
                                            <p:txEl>
                                              <p:pRg st="5" end="5"/>
                                            </p:txEl>
                                          </p:spTgt>
                                        </p:tgtEl>
                                        <p:attrNameLst>
                                          <p:attrName>style.visibility</p:attrName>
                                        </p:attrNameLst>
                                      </p:cBhvr>
                                      <p:to>
                                        <p:strVal val="visible"/>
                                      </p:to>
                                    </p:set>
                                    <p:animEffect transition="in" filter="wipe(left)">
                                      <p:cBhvr>
                                        <p:cTn id="27" dur="500"/>
                                        <p:tgtEl>
                                          <p:spTgt spid="17410">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7410">
                                            <p:txEl>
                                              <p:pRg st="6" end="6"/>
                                            </p:txEl>
                                          </p:spTgt>
                                        </p:tgtEl>
                                        <p:attrNameLst>
                                          <p:attrName>style.visibility</p:attrName>
                                        </p:attrNameLst>
                                      </p:cBhvr>
                                      <p:to>
                                        <p:strVal val="visible"/>
                                      </p:to>
                                    </p:set>
                                    <p:animEffect transition="in" filter="wipe(left)">
                                      <p:cBhvr>
                                        <p:cTn id="32" dur="500"/>
                                        <p:tgtEl>
                                          <p:spTgt spid="1741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Текст 3"/>
          <p:cNvSpPr>
            <a:spLocks noGrp="1"/>
          </p:cNvSpPr>
          <p:nvPr>
            <p:ph type="body" sz="half" idx="2"/>
          </p:nvPr>
        </p:nvSpPr>
        <p:spPr>
          <a:xfrm>
            <a:off x="1075765" y="2489813"/>
            <a:ext cx="6992470" cy="3723700"/>
          </a:xfrm>
        </p:spPr>
        <p:txBody>
          <a:bodyPr anchor="ctr"/>
          <a:lstStyle/>
          <a:p>
            <a:pPr algn="just">
              <a:lnSpc>
                <a:spcPct val="107000"/>
              </a:lnSpc>
              <a:spcAft>
                <a:spcPts val="800"/>
              </a:spcAft>
            </a:pP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Forecasting in wine tourism </a:t>
            </a:r>
            <a:r>
              <a:rPr lang="en-US" dirty="0">
                <a:latin typeface="Georgia" panose="02040502050405020303" pitchFamily="18" charset="0"/>
                <a:ea typeface="Georgia" panose="02040502050405020303" pitchFamily="18" charset="0"/>
                <a:cs typeface="Georgia" panose="02040502050405020303" pitchFamily="18" charset="0"/>
              </a:rPr>
              <a:t>is a form of planned activities related to the analysis of the state of wine tourism and assessment of prospects for its development. </a:t>
            </a:r>
            <a:endParaRPr lang="en-US" sz="1100" dirty="0">
              <a:latin typeface="Calibri" panose="020F0502020204030204" pitchFamily="34" charset="0"/>
              <a:ea typeface="Calibri" panose="020F0502020204030204" pitchFamily="34" charset="0"/>
            </a:endParaRPr>
          </a:p>
          <a:p>
            <a:pPr algn="just">
              <a:lnSpc>
                <a:spcPct val="107000"/>
              </a:lnSpc>
              <a:spcAft>
                <a:spcPts val="800"/>
              </a:spcAft>
            </a:pPr>
            <a:r>
              <a:rPr lang="en-US" dirty="0">
                <a:latin typeface="Georgia" panose="02040502050405020303" pitchFamily="18" charset="0"/>
                <a:ea typeface="Georgia" panose="02040502050405020303" pitchFamily="18" charset="0"/>
                <a:cs typeface="Georgia" panose="02040502050405020303" pitchFamily="18" charset="0"/>
              </a:rPr>
              <a:t>There are four main types of wine tourism management activities in the planning: </a:t>
            </a:r>
            <a:endParaRPr lang="en-US" sz="1100" dirty="0">
              <a:latin typeface="Calibri" panose="020F0502020204030204" pitchFamily="34" charset="0"/>
              <a:ea typeface="Calibri" panose="020F0502020204030204" pitchFamily="34" charset="0"/>
            </a:endParaRPr>
          </a:p>
          <a:p>
            <a:pPr marL="342900" lvl="0" indent="-342900" algn="just">
              <a:lnSpc>
                <a:spcPct val="107000"/>
              </a:lnSpc>
              <a:spcBef>
                <a:spcPts val="0"/>
              </a:spcBef>
              <a:spcAft>
                <a:spcPts val="0"/>
              </a:spcAft>
              <a:buFont typeface="Arial" panose="020B0604020202020204" pitchFamily="34" charset="0"/>
              <a:buChar char="•"/>
            </a:pPr>
            <a:r>
              <a:rPr lang="en-US" dirty="0">
                <a:latin typeface="Georgia" panose="02040502050405020303" pitchFamily="18" charset="0"/>
                <a:ea typeface="Georgia" panose="02040502050405020303" pitchFamily="18" charset="0"/>
                <a:cs typeface="Georgia" panose="02040502050405020303" pitchFamily="18" charset="0"/>
              </a:rPr>
              <a:t>resource allocation combines the allocation of scarce and rare resources of the organization (funds, technological experience, qualified management staff of wine tourism);</a:t>
            </a:r>
            <a:endParaRPr lang="en-US" sz="1100" dirty="0">
              <a:latin typeface="Arial" panose="020B0604020202020204" pitchFamily="34" charset="0"/>
              <a:ea typeface="Arial" panose="020B0604020202020204" pitchFamily="34" charset="0"/>
              <a:cs typeface="Arial" panose="020B0604020202020204" pitchFamily="34" charset="0"/>
            </a:endParaRPr>
          </a:p>
          <a:p>
            <a:pPr marL="342900" indent="-342900">
              <a:spcBef>
                <a:spcPts val="0"/>
              </a:spcBef>
              <a:spcAft>
                <a:spcPts val="0"/>
              </a:spcAft>
              <a:buFont typeface="Arial" panose="020B0604020202020204" pitchFamily="34" charset="0"/>
              <a:buChar char="•"/>
            </a:pPr>
            <a:r>
              <a:rPr lang="en-US" dirty="0">
                <a:latin typeface="Georgia" panose="02040502050405020303" pitchFamily="18" charset="0"/>
                <a:ea typeface="Georgia" panose="02040502050405020303" pitchFamily="18" charset="0"/>
                <a:cs typeface="Georgia" panose="02040502050405020303" pitchFamily="18" charset="0"/>
              </a:rPr>
              <a:t>adaptation to the external environment covers all strategic actions that improve the relations of wineries and tourism organizations with the external environment;</a:t>
            </a:r>
            <a:r>
              <a:rPr lang="en-US" dirty="0" smtClean="0">
                <a:ea typeface="Calibri" panose="020F0502020204030204" pitchFamily="34" charset="0"/>
                <a:cs typeface="Times New Roman" panose="02020603050405020304" pitchFamily="18" charset="0"/>
              </a:rPr>
              <a:t> </a:t>
            </a:r>
            <a:endParaRPr lang="ru-RU" altLang="ru-RU" dirty="0" smtClean="0"/>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dirty="0"/>
          </a:p>
        </p:txBody>
      </p:sp>
      <p:pic>
        <p:nvPicPr>
          <p:cNvPr id="18436" name="Рисунок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53400" y="2689034"/>
            <a:ext cx="3192463" cy="3078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Google Shape;171;p26"/>
          <p:cNvSpPr txBox="1">
            <a:spLocks/>
          </p:cNvSpPr>
          <p:nvPr/>
        </p:nvSpPr>
        <p:spPr>
          <a:xfrm>
            <a:off x="1075765" y="1633812"/>
            <a:ext cx="10312453" cy="831733"/>
          </a:xfrm>
          <a:prstGeom prst="rect">
            <a:avLst/>
          </a:prstGeom>
          <a:solidFill>
            <a:srgbClr val="A71E3B"/>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342900" indent="-342900" algn="ctr" defTabSz="914354" eaLnBrk="1" hangingPunct="1">
              <a:lnSpc>
                <a:spcPct val="100000"/>
              </a:lnSpc>
              <a:spcBef>
                <a:spcPts val="0"/>
              </a:spcBef>
              <a:tabLst>
                <a:tab pos="457200" algn="l"/>
              </a:tabLst>
            </a:pPr>
            <a:r>
              <a:rPr lang="en-US" sz="2000" b="1" dirty="0" smtClean="0">
                <a:solidFill>
                  <a:schemeClr val="bg1"/>
                </a:solidFill>
                <a:latin typeface="Georgia" panose="02040502050405020303" pitchFamily="18" charset="0"/>
              </a:rPr>
              <a:t>Components of organizational and economic mechanisms of wine tourism </a:t>
            </a:r>
            <a:r>
              <a:rPr lang="en-US" sz="2000" b="1" dirty="0">
                <a:solidFill>
                  <a:schemeClr val="bg1"/>
                </a:solidFill>
                <a:latin typeface="Georgia" panose="02040502050405020303" pitchFamily="18" charset="0"/>
              </a:rPr>
              <a:t>management </a:t>
            </a:r>
            <a:r>
              <a:rPr lang="ru-RU" sz="2000" b="1" dirty="0">
                <a:solidFill>
                  <a:schemeClr val="bg1"/>
                </a:solidFill>
                <a:latin typeface="Georgia" panose="02040502050405020303" pitchFamily="18" charset="0"/>
              </a:rPr>
              <a:t>(</a:t>
            </a:r>
            <a:r>
              <a:rPr lang="en-US" sz="2000" b="1" dirty="0">
                <a:solidFill>
                  <a:schemeClr val="bg1"/>
                </a:solidFill>
                <a:latin typeface="Georgia" panose="02040502050405020303" pitchFamily="18" charset="0"/>
              </a:rPr>
              <a:t>cont’d</a:t>
            </a:r>
            <a:r>
              <a:rPr lang="en-US" sz="2000" b="1" dirty="0">
                <a:solidFill>
                  <a:schemeClr val="bg1"/>
                </a:solidFill>
                <a:latin typeface="Georgia" panose="02040502050405020303" pitchFamily="18" charset="0"/>
              </a:rPr>
              <a:t>)</a:t>
            </a:r>
            <a:endParaRPr lang="uk-UA" sz="2000" b="1" dirty="0">
              <a:solidFill>
                <a:schemeClr val="bg1"/>
              </a:solidFill>
              <a:latin typeface="Georgia" panose="02040502050405020303"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434">
                                            <p:txEl>
                                              <p:pRg st="0" end="0"/>
                                            </p:txEl>
                                          </p:spTgt>
                                        </p:tgtEl>
                                        <p:attrNameLst>
                                          <p:attrName>style.visibility</p:attrName>
                                        </p:attrNameLst>
                                      </p:cBhvr>
                                      <p:to>
                                        <p:strVal val="visible"/>
                                      </p:to>
                                    </p:set>
                                    <p:animEffect transition="in" filter="wipe(left)">
                                      <p:cBhvr>
                                        <p:cTn id="7" dur="500"/>
                                        <p:tgtEl>
                                          <p:spTgt spid="184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434">
                                            <p:txEl>
                                              <p:pRg st="1" end="1"/>
                                            </p:txEl>
                                          </p:spTgt>
                                        </p:tgtEl>
                                        <p:attrNameLst>
                                          <p:attrName>style.visibility</p:attrName>
                                        </p:attrNameLst>
                                      </p:cBhvr>
                                      <p:to>
                                        <p:strVal val="visible"/>
                                      </p:to>
                                    </p:set>
                                    <p:animEffect transition="in" filter="wipe(left)">
                                      <p:cBhvr>
                                        <p:cTn id="12" dur="500"/>
                                        <p:tgtEl>
                                          <p:spTgt spid="1843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434">
                                            <p:txEl>
                                              <p:pRg st="2" end="2"/>
                                            </p:txEl>
                                          </p:spTgt>
                                        </p:tgtEl>
                                        <p:attrNameLst>
                                          <p:attrName>style.visibility</p:attrName>
                                        </p:attrNameLst>
                                      </p:cBhvr>
                                      <p:to>
                                        <p:strVal val="visible"/>
                                      </p:to>
                                    </p:set>
                                    <p:animEffect transition="in" filter="wipe(left)">
                                      <p:cBhvr>
                                        <p:cTn id="17" dur="500"/>
                                        <p:tgtEl>
                                          <p:spTgt spid="1843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434">
                                            <p:txEl>
                                              <p:pRg st="3" end="3"/>
                                            </p:txEl>
                                          </p:spTgt>
                                        </p:tgtEl>
                                        <p:attrNameLst>
                                          <p:attrName>style.visibility</p:attrName>
                                        </p:attrNameLst>
                                      </p:cBhvr>
                                      <p:to>
                                        <p:strVal val="visible"/>
                                      </p:to>
                                    </p:set>
                                    <p:animEffect transition="in" filter="wipe(left)">
                                      <p:cBhvr>
                                        <p:cTn id="22" dur="500"/>
                                        <p:tgtEl>
                                          <p:spTgt spid="1843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Текст 3"/>
          <p:cNvSpPr>
            <a:spLocks noGrp="1"/>
          </p:cNvSpPr>
          <p:nvPr>
            <p:ph type="body" sz="half" idx="2"/>
          </p:nvPr>
        </p:nvSpPr>
        <p:spPr>
          <a:xfrm>
            <a:off x="4437529" y="2537012"/>
            <a:ext cx="6917859" cy="3630706"/>
          </a:xfrm>
        </p:spPr>
        <p:txBody>
          <a:bodyPr anchor="ctr"/>
          <a:lstStyle/>
          <a:p>
            <a:pPr marL="363538" lvl="0" indent="-363538" algn="just">
              <a:lnSpc>
                <a:spcPct val="100000"/>
              </a:lnSpc>
              <a:spcAft>
                <a:spcPts val="800"/>
              </a:spcAft>
              <a:tabLst>
                <a:tab pos="457200" algn="l"/>
              </a:tabLst>
            </a:pPr>
            <a:r>
              <a:rPr lang="en-US" dirty="0">
                <a:ea typeface="Calibri" panose="020F0502020204030204" pitchFamily="34" charset="0"/>
                <a:cs typeface="Times New Roman" panose="02020603050405020304" pitchFamily="18" charset="0"/>
              </a:rPr>
              <a:t>•</a:t>
            </a:r>
            <a:r>
              <a:rPr lang="en-US" dirty="0">
                <a:latin typeface="Georgia" panose="02040502050405020303" pitchFamily="18" charset="0"/>
                <a:ea typeface="Georgia" panose="02040502050405020303" pitchFamily="18" charset="0"/>
                <a:cs typeface="Georgia" panose="02040502050405020303" pitchFamily="18" charset="0"/>
              </a:rPr>
              <a:t>	internal coordination is the coordination of the activities of wine tourism organizations in order to achieve effective integration of internal operations; </a:t>
            </a:r>
          </a:p>
          <a:p>
            <a:pPr marL="363538" lvl="0" indent="-363538" algn="just">
              <a:lnSpc>
                <a:spcPct val="100000"/>
              </a:lnSpc>
              <a:spcAft>
                <a:spcPts val="800"/>
              </a:spcAft>
              <a:tabLst>
                <a:tab pos="457200" algn="l"/>
              </a:tabLst>
            </a:pPr>
            <a:r>
              <a:rPr lang="en-US" dirty="0">
                <a:latin typeface="Georgia" panose="02040502050405020303" pitchFamily="18" charset="0"/>
                <a:ea typeface="Georgia" panose="02040502050405020303" pitchFamily="18" charset="0"/>
                <a:cs typeface="Georgia" panose="02040502050405020303" pitchFamily="18" charset="0"/>
              </a:rPr>
              <a:t>•	organizational strategic foresight aims to systematically develop the thinking of wine tourism managers who can learn from past strategic decisions. </a:t>
            </a:r>
          </a:p>
          <a:p>
            <a:pPr lvl="0" algn="just">
              <a:lnSpc>
                <a:spcPct val="100000"/>
              </a:lnSpc>
              <a:spcAft>
                <a:spcPts val="800"/>
              </a:spcAft>
              <a:tabLst>
                <a:tab pos="457200" algn="l"/>
              </a:tabLst>
            </a:pPr>
            <a:r>
              <a:rPr lang="en-US" b="1" dirty="0">
                <a:solidFill>
                  <a:srgbClr val="293A96"/>
                </a:solidFill>
                <a:ea typeface="Calibri" panose="020F0502020204030204" pitchFamily="34" charset="0"/>
                <a:cs typeface="Times New Roman" panose="02020603050405020304" pitchFamily="18" charset="0"/>
              </a:rPr>
              <a:t>The organization of wine tourism </a:t>
            </a:r>
            <a:r>
              <a:rPr lang="en-US" dirty="0">
                <a:ea typeface="Calibri" panose="020F0502020204030204" pitchFamily="34" charset="0"/>
                <a:cs typeface="Times New Roman" panose="02020603050405020304" pitchFamily="18" charset="0"/>
              </a:rPr>
              <a:t>is a certain combination and connection in space and time of personal and social elements of wine tourism (people, tools and objects of labor). It is based on existing volumes and nomenclature of tourist services, established standards, existing tourist needs to achieve certain time and terms of the greatest economic and consumer results.</a:t>
            </a:r>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a:p>
        </p:txBody>
      </p:sp>
      <p:pic>
        <p:nvPicPr>
          <p:cNvPr id="19460" name="Рисунок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3062446"/>
            <a:ext cx="3044074" cy="2481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Google Shape;171;p26"/>
          <p:cNvSpPr txBox="1">
            <a:spLocks/>
          </p:cNvSpPr>
          <p:nvPr/>
        </p:nvSpPr>
        <p:spPr>
          <a:xfrm>
            <a:off x="1075765" y="1633812"/>
            <a:ext cx="10312453" cy="831733"/>
          </a:xfrm>
          <a:prstGeom prst="rect">
            <a:avLst/>
          </a:prstGeom>
          <a:solidFill>
            <a:srgbClr val="A71E3B"/>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342900" indent="-342900" algn="ctr" defTabSz="914354" eaLnBrk="1" hangingPunct="1">
              <a:lnSpc>
                <a:spcPct val="100000"/>
              </a:lnSpc>
              <a:spcBef>
                <a:spcPts val="0"/>
              </a:spcBef>
              <a:tabLst>
                <a:tab pos="457200" algn="l"/>
              </a:tabLst>
            </a:pPr>
            <a:r>
              <a:rPr lang="en-US" sz="2000" b="1" dirty="0">
                <a:solidFill>
                  <a:schemeClr val="bg1"/>
                </a:solidFill>
                <a:latin typeface="Georgia" panose="02040502050405020303" pitchFamily="18" charset="0"/>
              </a:rPr>
              <a:t>Components of organizational and economic mechanisms of wine tourism </a:t>
            </a:r>
            <a:r>
              <a:rPr lang="en-US" sz="2000" b="1" dirty="0" smtClean="0">
                <a:solidFill>
                  <a:schemeClr val="bg1"/>
                </a:solidFill>
                <a:latin typeface="Georgia" panose="02040502050405020303" pitchFamily="18" charset="0"/>
              </a:rPr>
              <a:t>management </a:t>
            </a:r>
            <a:r>
              <a:rPr lang="ru-RU" sz="2000" b="1" dirty="0">
                <a:solidFill>
                  <a:schemeClr val="bg1"/>
                </a:solidFill>
                <a:latin typeface="Georgia" panose="02040502050405020303" pitchFamily="18" charset="0"/>
              </a:rPr>
              <a:t>(</a:t>
            </a:r>
            <a:r>
              <a:rPr lang="en-US" sz="2000" b="1" dirty="0">
                <a:solidFill>
                  <a:schemeClr val="bg1"/>
                </a:solidFill>
                <a:latin typeface="Georgia" panose="02040502050405020303" pitchFamily="18" charset="0"/>
              </a:rPr>
              <a:t>cont’d</a:t>
            </a:r>
            <a:r>
              <a:rPr lang="en-US" sz="2000" b="1" dirty="0" smtClean="0">
                <a:solidFill>
                  <a:schemeClr val="bg1"/>
                </a:solidFill>
                <a:latin typeface="Georgia" panose="02040502050405020303" pitchFamily="18" charset="0"/>
              </a:rPr>
              <a:t>)</a:t>
            </a:r>
            <a:endParaRPr lang="uk-UA" sz="2000" b="1" dirty="0">
              <a:solidFill>
                <a:schemeClr val="bg1"/>
              </a:solidFill>
              <a:latin typeface="Georgia" panose="02040502050405020303"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Текст 3"/>
          <p:cNvSpPr>
            <a:spLocks noGrp="1"/>
          </p:cNvSpPr>
          <p:nvPr>
            <p:ph type="body" sz="half" idx="2"/>
          </p:nvPr>
        </p:nvSpPr>
        <p:spPr>
          <a:xfrm>
            <a:off x="1075765" y="2693714"/>
            <a:ext cx="7144870" cy="3175274"/>
          </a:xfrm>
        </p:spPr>
        <p:txBody>
          <a:bodyPr anchor="ctr"/>
          <a:lstStyle/>
          <a:p>
            <a:pPr algn="just">
              <a:lnSpc>
                <a:spcPct val="107000"/>
              </a:lnSpc>
              <a:spcAft>
                <a:spcPts val="800"/>
              </a:spcAft>
            </a:pPr>
            <a:r>
              <a:rPr lang="en-US" b="1" dirty="0">
                <a:solidFill>
                  <a:srgbClr val="293A96"/>
                </a:solidFill>
                <a:ea typeface="Georgia" panose="02040502050405020303" pitchFamily="18" charset="0"/>
                <a:cs typeface="Georgia" panose="02040502050405020303" pitchFamily="18" charset="0"/>
              </a:rPr>
              <a:t>Organizational structure of wine tourism management </a:t>
            </a:r>
            <a:r>
              <a:rPr lang="en-US" b="1" dirty="0">
                <a:ea typeface="Georgia" panose="02040502050405020303" pitchFamily="18" charset="0"/>
                <a:cs typeface="Georgia" panose="02040502050405020303" pitchFamily="18" charset="0"/>
              </a:rPr>
              <a:t>— </a:t>
            </a:r>
            <a:r>
              <a:rPr lang="en-US" dirty="0">
                <a:ea typeface="Georgia" panose="02040502050405020303" pitchFamily="18" charset="0"/>
                <a:cs typeface="Georgia" panose="02040502050405020303" pitchFamily="18" charset="0"/>
              </a:rPr>
              <a:t>it is a set of units that allow management of wine tourism, relationships and subordination of these units.</a:t>
            </a:r>
            <a:endParaRPr lang="en-US" sz="1100" dirty="0">
              <a:ea typeface="Calibri" panose="020F0502020204030204" pitchFamily="34" charset="0"/>
            </a:endParaRPr>
          </a:p>
          <a:p>
            <a:pPr algn="just">
              <a:lnSpc>
                <a:spcPct val="107000"/>
              </a:lnSpc>
              <a:spcAft>
                <a:spcPts val="800"/>
              </a:spcAft>
            </a:pPr>
            <a:r>
              <a:rPr lang="en-US" b="1" dirty="0">
                <a:solidFill>
                  <a:srgbClr val="293A96"/>
                </a:solidFill>
                <a:ea typeface="Georgia" panose="02040502050405020303" pitchFamily="18" charset="0"/>
                <a:cs typeface="Georgia" panose="02040502050405020303" pitchFamily="18" charset="0"/>
              </a:rPr>
              <a:t>Economic levers of wine tourism </a:t>
            </a:r>
            <a:r>
              <a:rPr lang="en-US" dirty="0">
                <a:ea typeface="Georgia" panose="02040502050405020303" pitchFamily="18" charset="0"/>
                <a:cs typeface="Georgia" panose="02040502050405020303" pitchFamily="18" charset="0"/>
              </a:rPr>
              <a:t>is a set of actions aimed at maintaining and improving the organizational system of wine tourism for the purpose of continuous operation and to achieve maximum results per unit cost. </a:t>
            </a:r>
            <a:endParaRPr lang="en-US" sz="1100" dirty="0">
              <a:effectLst/>
              <a:ea typeface="Calibri" panose="020F0502020204030204" pitchFamily="34" charset="0"/>
            </a:endParaRPr>
          </a:p>
        </p:txBody>
      </p:sp>
      <p:sp>
        <p:nvSpPr>
          <p:cNvPr id="13" name="Нижний колонтитул 12"/>
          <p:cNvSpPr>
            <a:spLocks noGrp="1"/>
          </p:cNvSpPr>
          <p:nvPr>
            <p:ph type="ftr" sz="quarter" idx="11"/>
          </p:nvPr>
        </p:nvSpPr>
        <p:spPr/>
        <p:txBody>
          <a:bodyPr/>
          <a:lstStyle/>
          <a:p>
            <a:pPr>
              <a:defRPr/>
            </a:pPr>
            <a:r>
              <a:rPr lang="en-US"/>
              <a:t>SUSTAINABLE DESTINATION MANAGEMENT</a:t>
            </a:r>
            <a:endParaRPr lang="uk-UA" dirty="0"/>
          </a:p>
        </p:txBody>
      </p:sp>
      <p:pic>
        <p:nvPicPr>
          <p:cNvPr id="20484" name="Рисунок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82000" y="2914827"/>
            <a:ext cx="3009900" cy="2954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Google Shape;171;p26"/>
          <p:cNvSpPr txBox="1">
            <a:spLocks/>
          </p:cNvSpPr>
          <p:nvPr/>
        </p:nvSpPr>
        <p:spPr>
          <a:xfrm>
            <a:off x="1075765" y="1633812"/>
            <a:ext cx="10312453" cy="831733"/>
          </a:xfrm>
          <a:prstGeom prst="rect">
            <a:avLst/>
          </a:prstGeom>
          <a:solidFill>
            <a:srgbClr val="A71E3B"/>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342900" indent="-342900" algn="ctr" defTabSz="914354" eaLnBrk="1" hangingPunct="1">
              <a:lnSpc>
                <a:spcPct val="100000"/>
              </a:lnSpc>
              <a:spcBef>
                <a:spcPts val="0"/>
              </a:spcBef>
              <a:tabLst>
                <a:tab pos="457200" algn="l"/>
              </a:tabLst>
            </a:pPr>
            <a:r>
              <a:rPr lang="en-US" sz="2000" b="1" dirty="0">
                <a:solidFill>
                  <a:schemeClr val="bg1"/>
                </a:solidFill>
                <a:latin typeface="Georgia" panose="02040502050405020303" pitchFamily="18" charset="0"/>
              </a:rPr>
              <a:t>Components of organizational and economic mechanisms of wine tourism </a:t>
            </a:r>
            <a:r>
              <a:rPr lang="en-US" sz="2000" b="1" dirty="0" smtClean="0">
                <a:solidFill>
                  <a:schemeClr val="bg1"/>
                </a:solidFill>
                <a:latin typeface="Georgia" panose="02040502050405020303" pitchFamily="18" charset="0"/>
              </a:rPr>
              <a:t>management </a:t>
            </a:r>
            <a:r>
              <a:rPr lang="ru-RU" sz="2000" b="1" dirty="0">
                <a:solidFill>
                  <a:schemeClr val="bg1"/>
                </a:solidFill>
                <a:latin typeface="Georgia" panose="02040502050405020303" pitchFamily="18" charset="0"/>
              </a:rPr>
              <a:t>(</a:t>
            </a:r>
            <a:r>
              <a:rPr lang="en-US" sz="2000" b="1" dirty="0">
                <a:solidFill>
                  <a:schemeClr val="bg1"/>
                </a:solidFill>
                <a:latin typeface="Georgia" panose="02040502050405020303" pitchFamily="18" charset="0"/>
              </a:rPr>
              <a:t>cont’d</a:t>
            </a:r>
            <a:r>
              <a:rPr lang="en-US" sz="2000" b="1" dirty="0" smtClean="0">
                <a:solidFill>
                  <a:schemeClr val="bg1"/>
                </a:solidFill>
                <a:latin typeface="Georgia" panose="02040502050405020303" pitchFamily="18" charset="0"/>
              </a:rPr>
              <a:t>)</a:t>
            </a:r>
            <a:endParaRPr lang="uk-UA" sz="2000" b="1" dirty="0">
              <a:solidFill>
                <a:schemeClr val="bg1"/>
              </a:solidFill>
              <a:latin typeface="Georgia" panose="02040502050405020303"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77"/>
          <p:cNvSpPr>
            <a:spLocks noChangeArrowheads="1"/>
          </p:cNvSpPr>
          <p:nvPr/>
        </p:nvSpPr>
        <p:spPr bwMode="auto">
          <a:xfrm>
            <a:off x="3115938" y="130917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9" name="Google Shape;200;p30"/>
          <p:cNvSpPr txBox="1">
            <a:spLocks noGrp="1"/>
          </p:cNvSpPr>
          <p:nvPr>
            <p:ph type="ftr" idx="11"/>
          </p:nvPr>
        </p:nvSpPr>
        <p:spPr>
          <a:xfrm>
            <a:off x="3917725" y="6535157"/>
            <a:ext cx="4114800" cy="365125"/>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400"/>
              <a:buNone/>
            </a:pPr>
            <a:r>
              <a:rPr lang="uk-UA" dirty="0"/>
              <a:t>SUSTAINABLE DESTINATION MANAGEMENT</a:t>
            </a:r>
            <a:endParaRPr dirty="0"/>
          </a:p>
        </p:txBody>
      </p:sp>
      <p:grpSp>
        <p:nvGrpSpPr>
          <p:cNvPr id="36" name="Группа 62"/>
          <p:cNvGrpSpPr>
            <a:grpSpLocks/>
          </p:cNvGrpSpPr>
          <p:nvPr/>
        </p:nvGrpSpPr>
        <p:grpSpPr bwMode="auto">
          <a:xfrm>
            <a:off x="1075764" y="2635624"/>
            <a:ext cx="10238559" cy="3765435"/>
            <a:chOff x="-77774" y="-142458"/>
            <a:chExt cx="6162550" cy="5372463"/>
          </a:xfrm>
          <a:solidFill>
            <a:schemeClr val="bg1"/>
          </a:solidFill>
        </p:grpSpPr>
        <p:sp>
          <p:nvSpPr>
            <p:cNvPr id="73" name="Прямоугольник 72"/>
            <p:cNvSpPr/>
            <p:nvPr/>
          </p:nvSpPr>
          <p:spPr>
            <a:xfrm>
              <a:off x="1968" y="339210"/>
              <a:ext cx="5937822" cy="285615"/>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lnSpc>
                  <a:spcPct val="106000"/>
                </a:lnSpc>
                <a:spcAft>
                  <a:spcPts val="800"/>
                </a:spcAft>
                <a:defRPr/>
              </a:pPr>
              <a:r>
                <a:rPr lang="en-US" sz="1600" dirty="0"/>
                <a:t>Indicators of economic potential of the tourism industry</a:t>
              </a:r>
              <a:endParaRPr lang="ru-RU" altLang="ru-RU" sz="1600" dirty="0" smtClean="0">
                <a:solidFill>
                  <a:srgbClr val="FFFFFF"/>
                </a:solidFill>
                <a:cs typeface="Times New Roman" panose="02020603050405020304" pitchFamily="18" charset="0"/>
              </a:endParaRPr>
            </a:p>
          </p:txBody>
        </p:sp>
        <p:sp>
          <p:nvSpPr>
            <p:cNvPr id="74" name="Скругленный прямоугольник 73"/>
            <p:cNvSpPr/>
            <p:nvPr/>
          </p:nvSpPr>
          <p:spPr>
            <a:xfrm>
              <a:off x="-488" y="799101"/>
              <a:ext cx="1770525" cy="212146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r>
                <a:rPr lang="en-US" sz="1200" dirty="0"/>
                <a:t>Indicators of</a:t>
              </a:r>
              <a:r>
                <a:rPr lang="en-US" sz="1200" dirty="0" smtClean="0"/>
                <a:t>:</a:t>
              </a:r>
            </a:p>
            <a:p>
              <a:pPr marL="171450" lvl="0" indent="-171450">
                <a:buFont typeface="Arial" panose="020B0604020202020204" pitchFamily="34" charset="0"/>
                <a:buChar char="•"/>
              </a:pPr>
              <a:r>
                <a:rPr lang="en-US" sz="1200" dirty="0" smtClean="0"/>
                <a:t>material </a:t>
              </a:r>
              <a:r>
                <a:rPr lang="en-US" sz="1200" dirty="0"/>
                <a:t>and technical resources</a:t>
              </a:r>
              <a:endParaRPr lang="ru-RU" sz="1200" dirty="0"/>
            </a:p>
            <a:p>
              <a:pPr marL="171450" lvl="0" indent="-171450">
                <a:buFont typeface="Arial" panose="020B0604020202020204" pitchFamily="34" charset="0"/>
                <a:buChar char="•"/>
              </a:pPr>
              <a:r>
                <a:rPr lang="en-US" sz="1200" dirty="0"/>
                <a:t>analysis of tourist needs and demand;</a:t>
              </a:r>
              <a:endParaRPr lang="ru-RU" sz="1200" dirty="0"/>
            </a:p>
            <a:p>
              <a:pPr marL="171450" lvl="0" indent="-171450">
                <a:buFont typeface="Arial" panose="020B0604020202020204" pitchFamily="34" charset="0"/>
                <a:buChar char="•"/>
              </a:pPr>
              <a:r>
                <a:rPr lang="en-US" sz="1200" dirty="0"/>
                <a:t>human resources;</a:t>
              </a:r>
              <a:endParaRPr lang="ru-RU" sz="1200" dirty="0"/>
            </a:p>
            <a:p>
              <a:pPr marL="171450" lvl="0" indent="-171450">
                <a:buFont typeface="Arial" panose="020B0604020202020204" pitchFamily="34" charset="0"/>
                <a:buChar char="•"/>
              </a:pPr>
              <a:r>
                <a:rPr lang="en-US" sz="1200" dirty="0"/>
                <a:t>state of development of the region`s tourist infrastructure.</a:t>
              </a:r>
              <a:endParaRPr lang="ru-RU" sz="1200" dirty="0"/>
            </a:p>
          </p:txBody>
        </p:sp>
        <p:sp>
          <p:nvSpPr>
            <p:cNvPr id="75" name="Скругленный прямоугольник 74"/>
            <p:cNvSpPr/>
            <p:nvPr/>
          </p:nvSpPr>
          <p:spPr>
            <a:xfrm>
              <a:off x="1892714" y="799846"/>
              <a:ext cx="1732158" cy="212071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r>
                <a:rPr lang="en-US" sz="1200" dirty="0"/>
                <a:t>Indicators of:</a:t>
              </a:r>
              <a:endParaRPr lang="ru-RU" sz="1200" dirty="0"/>
            </a:p>
            <a:p>
              <a:pPr marL="171450" lvl="0" indent="-171450">
                <a:buFont typeface="Arial" panose="020B0604020202020204" pitchFamily="34" charset="0"/>
                <a:buChar char="•"/>
              </a:pPr>
              <a:r>
                <a:rPr lang="en-US" sz="1200" dirty="0" smtClean="0"/>
                <a:t> </a:t>
              </a:r>
              <a:r>
                <a:rPr lang="en-US" sz="1200" dirty="0"/>
                <a:t>state of development of the region`s tourist infrastructure;</a:t>
              </a:r>
              <a:endParaRPr lang="ru-RU" sz="1200" dirty="0"/>
            </a:p>
            <a:p>
              <a:pPr marL="171450" lvl="0" indent="-171450">
                <a:buFont typeface="Arial" panose="020B0604020202020204" pitchFamily="34" charset="0"/>
                <a:buChar char="•"/>
              </a:pPr>
              <a:r>
                <a:rPr lang="en-US" sz="1200" dirty="0"/>
                <a:t>amount of profit;</a:t>
              </a:r>
              <a:endParaRPr lang="ru-RU" sz="1200" dirty="0"/>
            </a:p>
            <a:p>
              <a:pPr marL="171450" lvl="0" indent="-171450">
                <a:buFont typeface="Arial" panose="020B0604020202020204" pitchFamily="34" charset="0"/>
                <a:buChar char="•"/>
              </a:pPr>
              <a:r>
                <a:rPr lang="en-US" sz="1200" dirty="0"/>
                <a:t>level of profitability;</a:t>
              </a:r>
              <a:endParaRPr lang="ru-RU" sz="1200" dirty="0"/>
            </a:p>
            <a:p>
              <a:pPr marL="171450" lvl="0" indent="-171450">
                <a:buFont typeface="Arial" panose="020B0604020202020204" pitchFamily="34" charset="0"/>
                <a:buChar char="•"/>
              </a:pPr>
              <a:r>
                <a:rPr lang="en-US" sz="1200" dirty="0"/>
                <a:t>volume, structure and cost-effectiveness.</a:t>
              </a:r>
              <a:endParaRPr lang="ru-RU" sz="1200" dirty="0"/>
            </a:p>
            <a:p>
              <a:pPr algn="just">
                <a:lnSpc>
                  <a:spcPct val="106000"/>
                </a:lnSpc>
                <a:defRPr/>
              </a:pPr>
              <a:r>
                <a:rPr lang="uk-UA" altLang="ru-RU" sz="1200" dirty="0" smtClean="0">
                  <a:solidFill>
                    <a:srgbClr val="FFFFFF"/>
                  </a:solidFill>
                  <a:cs typeface="Calibri" panose="020F0502020204030204" pitchFamily="34" charset="0"/>
                </a:rPr>
                <a:t> </a:t>
              </a:r>
              <a:endParaRPr lang="ru-RU" altLang="ru-RU" sz="1200" dirty="0" smtClean="0">
                <a:solidFill>
                  <a:srgbClr val="FFFFFF"/>
                </a:solidFill>
                <a:cs typeface="Times New Roman" panose="02020603050405020304" pitchFamily="18" charset="0"/>
              </a:endParaRPr>
            </a:p>
            <a:p>
              <a:pPr algn="just">
                <a:lnSpc>
                  <a:spcPct val="106000"/>
                </a:lnSpc>
                <a:spcAft>
                  <a:spcPts val="800"/>
                </a:spcAft>
                <a:defRPr/>
              </a:pPr>
              <a:r>
                <a:rPr lang="uk-UA" altLang="ru-RU" sz="1200" dirty="0" smtClean="0">
                  <a:solidFill>
                    <a:srgbClr val="FFFFFF"/>
                  </a:solidFill>
                  <a:cs typeface="Calibri" panose="020F0502020204030204" pitchFamily="34" charset="0"/>
                </a:rPr>
                <a:t> </a:t>
              </a:r>
              <a:endParaRPr lang="ru-RU" altLang="ru-RU" sz="1200" dirty="0" smtClean="0">
                <a:solidFill>
                  <a:srgbClr val="FFFFFF"/>
                </a:solidFill>
                <a:cs typeface="Times New Roman" panose="02020603050405020304" pitchFamily="18" charset="0"/>
              </a:endParaRPr>
            </a:p>
          </p:txBody>
        </p:sp>
        <p:sp>
          <p:nvSpPr>
            <p:cNvPr id="76" name="Скругленный прямоугольник 75"/>
            <p:cNvSpPr/>
            <p:nvPr/>
          </p:nvSpPr>
          <p:spPr>
            <a:xfrm>
              <a:off x="3765389" y="816890"/>
              <a:ext cx="2273151" cy="2103672"/>
            </a:xfrm>
            <a:prstGeom prst="round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r>
                <a:rPr lang="en-US" sz="1200" dirty="0"/>
                <a:t>Indicators of</a:t>
              </a:r>
              <a:r>
                <a:rPr lang="en-US" sz="1200" dirty="0" smtClean="0"/>
                <a:t>:</a:t>
              </a:r>
            </a:p>
            <a:p>
              <a:pPr marL="171450" lvl="0" indent="-171450">
                <a:buFont typeface="Arial" panose="020B0604020202020204" pitchFamily="34" charset="0"/>
                <a:buChar char="•"/>
              </a:pPr>
              <a:r>
                <a:rPr lang="en-US" sz="1200" dirty="0" smtClean="0"/>
                <a:t>market </a:t>
              </a:r>
              <a:r>
                <a:rPr lang="en-US" sz="1200" dirty="0"/>
                <a:t>conditions of tourist services;</a:t>
              </a:r>
              <a:endParaRPr lang="ru-RU" sz="1200" dirty="0"/>
            </a:p>
            <a:p>
              <a:pPr marL="171450" lvl="0" indent="-171450">
                <a:buFont typeface="Arial" panose="020B0604020202020204" pitchFamily="34" charset="0"/>
                <a:buChar char="•"/>
              </a:pPr>
              <a:r>
                <a:rPr lang="en-US" sz="1200" dirty="0"/>
                <a:t>dynamics of service price indices;</a:t>
              </a:r>
              <a:endParaRPr lang="ru-RU" sz="1200" dirty="0"/>
            </a:p>
            <a:p>
              <a:pPr marL="171450" lvl="0" indent="-171450">
                <a:buFont typeface="Arial" panose="020B0604020202020204" pitchFamily="34" charset="0"/>
                <a:buChar char="•"/>
              </a:pPr>
              <a:r>
                <a:rPr lang="en-US" sz="1200" dirty="0"/>
                <a:t>revenues from domestic and foreign tourism, travel expenses abroad;</a:t>
              </a:r>
              <a:endParaRPr lang="ru-RU" sz="1200" dirty="0"/>
            </a:p>
            <a:p>
              <a:pPr marL="171450" indent="-171450">
                <a:buFont typeface="Arial" panose="020B0604020202020204" pitchFamily="34" charset="0"/>
                <a:buChar char="•"/>
              </a:pPr>
              <a:r>
                <a:rPr lang="en-US" sz="1200" dirty="0"/>
                <a:t>gross value added in wine tourism and its share in the gross value added of the region, through services and intellectual solutions</a:t>
              </a:r>
              <a:r>
                <a:rPr lang="en-US" sz="1200" dirty="0" smtClean="0"/>
                <a:t>.</a:t>
              </a:r>
              <a:endParaRPr lang="ru-RU" altLang="ru-RU" sz="1200" dirty="0" smtClean="0">
                <a:solidFill>
                  <a:srgbClr val="FFFFFF"/>
                </a:solidFill>
                <a:cs typeface="Times New Roman" panose="02020603050405020304" pitchFamily="18" charset="0"/>
              </a:endParaRPr>
            </a:p>
            <a:p>
              <a:pPr algn="just">
                <a:lnSpc>
                  <a:spcPct val="106000"/>
                </a:lnSpc>
                <a:defRPr/>
              </a:pPr>
              <a:r>
                <a:rPr lang="uk-UA" altLang="ru-RU" sz="1200" dirty="0" smtClean="0">
                  <a:solidFill>
                    <a:srgbClr val="000000"/>
                  </a:solidFill>
                  <a:cs typeface="Calibri" panose="020F0502020204030204" pitchFamily="34" charset="0"/>
                </a:rPr>
                <a:t> </a:t>
              </a:r>
              <a:endParaRPr lang="ru-RU" altLang="ru-RU" sz="1200" dirty="0" smtClean="0">
                <a:solidFill>
                  <a:srgbClr val="FFFFFF"/>
                </a:solidFill>
                <a:cs typeface="Times New Roman" panose="02020603050405020304" pitchFamily="18" charset="0"/>
              </a:endParaRPr>
            </a:p>
            <a:p>
              <a:pPr algn="just">
                <a:lnSpc>
                  <a:spcPct val="106000"/>
                </a:lnSpc>
                <a:defRPr/>
              </a:pPr>
              <a:r>
                <a:rPr lang="uk-UA" altLang="ru-RU" sz="1200" dirty="0" smtClean="0">
                  <a:solidFill>
                    <a:srgbClr val="FFFFFF"/>
                  </a:solidFill>
                  <a:cs typeface="Calibri" panose="020F0502020204030204" pitchFamily="34" charset="0"/>
                </a:rPr>
                <a:t> </a:t>
              </a:r>
              <a:endParaRPr lang="ru-RU" altLang="ru-RU" sz="1200" dirty="0" smtClean="0">
                <a:solidFill>
                  <a:srgbClr val="FFFFFF"/>
                </a:solidFill>
                <a:cs typeface="Times New Roman" panose="02020603050405020304" pitchFamily="18" charset="0"/>
              </a:endParaRPr>
            </a:p>
            <a:p>
              <a:pPr algn="just">
                <a:lnSpc>
                  <a:spcPct val="106000"/>
                </a:lnSpc>
                <a:spcAft>
                  <a:spcPts val="800"/>
                </a:spcAft>
                <a:defRPr/>
              </a:pPr>
              <a:r>
                <a:rPr lang="uk-UA" altLang="ru-RU" sz="1200" dirty="0" smtClean="0">
                  <a:solidFill>
                    <a:srgbClr val="FFFFFF"/>
                  </a:solidFill>
                  <a:cs typeface="Calibri" panose="020F0502020204030204" pitchFamily="34" charset="0"/>
                </a:rPr>
                <a:t> </a:t>
              </a:r>
              <a:endParaRPr lang="ru-RU" altLang="ru-RU" sz="1200" dirty="0" smtClean="0">
                <a:solidFill>
                  <a:srgbClr val="FFFFFF"/>
                </a:solidFill>
                <a:cs typeface="Times New Roman" panose="02020603050405020304" pitchFamily="18" charset="0"/>
              </a:endParaRPr>
            </a:p>
          </p:txBody>
        </p:sp>
        <p:sp>
          <p:nvSpPr>
            <p:cNvPr id="77" name="Прямоугольник 76"/>
            <p:cNvSpPr/>
            <p:nvPr/>
          </p:nvSpPr>
          <p:spPr>
            <a:xfrm>
              <a:off x="347860" y="-142458"/>
              <a:ext cx="5159043" cy="289603"/>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07000"/>
                </a:lnSpc>
                <a:spcAft>
                  <a:spcPts val="800"/>
                </a:spcAft>
                <a:defRPr/>
              </a:pPr>
              <a:r>
                <a:rPr lang="en-US" sz="1600" b="1" dirty="0">
                  <a:solidFill>
                    <a:srgbClr val="293A96"/>
                  </a:solidFill>
                </a:rPr>
                <a:t>System of indicators characterizing the wine tourism management</a:t>
              </a:r>
              <a:endParaRPr lang="ru-RU" sz="1600" b="1" dirty="0">
                <a:solidFill>
                  <a:srgbClr val="293A96"/>
                </a:solidFill>
                <a:latin typeface="Georgia" panose="02040502050405020303" pitchFamily="18" charset="0"/>
                <a:ea typeface="Calibri" panose="020F0502020204030204" pitchFamily="34" charset="0"/>
                <a:cs typeface="Times New Roman" panose="02020603050405020304" pitchFamily="18" charset="0"/>
              </a:endParaRPr>
            </a:p>
          </p:txBody>
        </p:sp>
        <p:sp>
          <p:nvSpPr>
            <p:cNvPr id="78" name="Прямоугольник 77"/>
            <p:cNvSpPr/>
            <p:nvPr/>
          </p:nvSpPr>
          <p:spPr>
            <a:xfrm>
              <a:off x="34254" y="3061193"/>
              <a:ext cx="5905536" cy="383849"/>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lnSpc>
                  <a:spcPct val="106000"/>
                </a:lnSpc>
                <a:spcAft>
                  <a:spcPts val="800"/>
                </a:spcAft>
                <a:defRPr/>
              </a:pPr>
              <a:r>
                <a:rPr lang="en-US" sz="1600" dirty="0"/>
                <a:t>Determination of the place of the tourism industry in the economy of the region (country)</a:t>
              </a:r>
              <a:endParaRPr lang="ru-RU" altLang="ru-RU" sz="1600" dirty="0" smtClean="0">
                <a:solidFill>
                  <a:srgbClr val="FFFFFF"/>
                </a:solidFill>
                <a:cs typeface="Times New Roman" panose="02020603050405020304" pitchFamily="18" charset="0"/>
              </a:endParaRPr>
            </a:p>
          </p:txBody>
        </p:sp>
        <p:sp>
          <p:nvSpPr>
            <p:cNvPr id="79" name="Прямоугольник 78"/>
            <p:cNvSpPr/>
            <p:nvPr/>
          </p:nvSpPr>
          <p:spPr>
            <a:xfrm>
              <a:off x="649219" y="3542392"/>
              <a:ext cx="4675605" cy="341971"/>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lnSpc>
                  <a:spcPct val="106000"/>
                </a:lnSpc>
                <a:spcAft>
                  <a:spcPts val="800"/>
                </a:spcAft>
                <a:defRPr/>
              </a:pPr>
              <a:r>
                <a:rPr lang="en-US" sz="1600" dirty="0"/>
                <a:t>Analysis of the effectiveness of wine tourism management</a:t>
              </a:r>
              <a:endParaRPr lang="ru-RU" altLang="ru-RU" sz="1600" dirty="0" smtClean="0">
                <a:solidFill>
                  <a:srgbClr val="FFFFFF"/>
                </a:solidFill>
                <a:cs typeface="Times New Roman" panose="02020603050405020304" pitchFamily="18" charset="0"/>
              </a:endParaRPr>
            </a:p>
          </p:txBody>
        </p:sp>
        <p:sp>
          <p:nvSpPr>
            <p:cNvPr id="80" name="Прямоугольник 79"/>
            <p:cNvSpPr/>
            <p:nvPr/>
          </p:nvSpPr>
          <p:spPr>
            <a:xfrm>
              <a:off x="-77774" y="4042023"/>
              <a:ext cx="6162550" cy="399030"/>
            </a:xfrm>
            <a:prstGeom prst="rect">
              <a:avLst/>
            </a:prstGeom>
            <a:grp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lnSpc>
                  <a:spcPct val="106000"/>
                </a:lnSpc>
                <a:spcAft>
                  <a:spcPts val="0"/>
                </a:spcAft>
                <a:defRPr/>
              </a:pPr>
              <a:r>
                <a:rPr lang="en-US" sz="1500" dirty="0" smtClean="0"/>
                <a:t>Development </a:t>
              </a:r>
              <a:r>
                <a:rPr lang="en-US" sz="1500" dirty="0"/>
                <a:t>of the concept and program of development and management of wine tourism of </a:t>
              </a:r>
              <a:r>
                <a:rPr lang="en-US" sz="1500" dirty="0" smtClean="0"/>
                <a:t>the region (country)</a:t>
              </a:r>
              <a:endParaRPr lang="ru-RU" altLang="ru-RU" sz="1500" dirty="0" smtClean="0">
                <a:solidFill>
                  <a:srgbClr val="FFFFFF"/>
                </a:solidFill>
                <a:cs typeface="Times New Roman" panose="02020603050405020304" pitchFamily="18" charset="0"/>
              </a:endParaRPr>
            </a:p>
          </p:txBody>
        </p:sp>
        <p:grpSp>
          <p:nvGrpSpPr>
            <p:cNvPr id="81" name="Группа 73"/>
            <p:cNvGrpSpPr>
              <a:grpSpLocks/>
            </p:cNvGrpSpPr>
            <p:nvPr/>
          </p:nvGrpSpPr>
          <p:grpSpPr bwMode="auto">
            <a:xfrm>
              <a:off x="34255" y="4620047"/>
              <a:ext cx="5711815" cy="609958"/>
              <a:chOff x="34255" y="4620047"/>
              <a:chExt cx="5711815" cy="609958"/>
            </a:xfrm>
            <a:grpFill/>
          </p:grpSpPr>
          <p:sp>
            <p:nvSpPr>
              <p:cNvPr id="82" name="Надпись 13"/>
              <p:cNvSpPr txBox="1"/>
              <p:nvPr/>
            </p:nvSpPr>
            <p:spPr>
              <a:xfrm>
                <a:off x="34255" y="4620049"/>
                <a:ext cx="1483228" cy="609956"/>
              </a:xfrm>
              <a:prstGeom prst="rect">
                <a:avLst/>
              </a:prstGeom>
              <a:grpFill/>
              <a:ln/>
            </p:spPr>
            <p:style>
              <a:lnRef idx="2">
                <a:schemeClr val="accent1">
                  <a:shade val="50000"/>
                </a:schemeClr>
              </a:lnRef>
              <a:fillRef idx="1">
                <a:schemeClr val="accent1"/>
              </a:fillRef>
              <a:effectRef idx="0">
                <a:schemeClr val="accent1"/>
              </a:effectRef>
              <a:fontRef idx="minor">
                <a:schemeClr val="lt1"/>
              </a:fontRef>
            </p:style>
            <p:txBody>
              <a:bodyPr/>
              <a:lstStyle/>
              <a:p>
                <a:pPr algn="ctr">
                  <a:lnSpc>
                    <a:spcPct val="107000"/>
                  </a:lnSpc>
                  <a:spcAft>
                    <a:spcPts val="800"/>
                  </a:spcAft>
                  <a:defRPr/>
                </a:pPr>
                <a:r>
                  <a:rPr lang="en-US" sz="1200" dirty="0">
                    <a:solidFill>
                      <a:schemeClr val="tx1"/>
                    </a:solidFill>
                  </a:rPr>
                  <a:t>Purpose and objectives of the program</a:t>
                </a:r>
                <a:endParaRPr lang="ru-RU" sz="1200" dirty="0">
                  <a:solidFill>
                    <a:schemeClr val="tx1"/>
                  </a:solidFill>
                  <a:latin typeface="Georgia" panose="02040502050405020303" pitchFamily="18" charset="0"/>
                  <a:ea typeface="Calibri" panose="020F0502020204030204" pitchFamily="34" charset="0"/>
                  <a:cs typeface="Times New Roman" panose="02020603050405020304" pitchFamily="18" charset="0"/>
                </a:endParaRPr>
              </a:p>
            </p:txBody>
          </p:sp>
          <p:sp>
            <p:nvSpPr>
              <p:cNvPr id="83" name="Надпись 62"/>
              <p:cNvSpPr txBox="1"/>
              <p:nvPr/>
            </p:nvSpPr>
            <p:spPr>
              <a:xfrm>
                <a:off x="1831097" y="4620047"/>
                <a:ext cx="1934292" cy="609956"/>
              </a:xfrm>
              <a:prstGeom prst="rect">
                <a:avLst/>
              </a:prstGeom>
              <a:grpFill/>
              <a:ln/>
            </p:spPr>
            <p:style>
              <a:lnRef idx="2">
                <a:schemeClr val="accent1">
                  <a:shade val="50000"/>
                </a:schemeClr>
              </a:lnRef>
              <a:fillRef idx="1">
                <a:schemeClr val="accent1"/>
              </a:fillRef>
              <a:effectRef idx="0">
                <a:schemeClr val="accent1"/>
              </a:effectRef>
              <a:fontRef idx="minor">
                <a:schemeClr val="lt1"/>
              </a:fontRef>
            </p:style>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lnSpc>
                    <a:spcPct val="106000"/>
                  </a:lnSpc>
                  <a:spcAft>
                    <a:spcPts val="800"/>
                  </a:spcAft>
                  <a:defRPr/>
                </a:pPr>
                <a:r>
                  <a:rPr lang="en-US" sz="1200" dirty="0"/>
                  <a:t>Optimization of the location of recreational facilities and wine tourism in the region</a:t>
                </a:r>
                <a:endParaRPr lang="ru-RU" altLang="ru-RU" sz="1200" dirty="0" smtClean="0">
                  <a:solidFill>
                    <a:srgbClr val="FFFFFF"/>
                  </a:solidFill>
                  <a:cs typeface="Times New Roman" panose="02020603050405020304" pitchFamily="18" charset="0"/>
                </a:endParaRPr>
              </a:p>
            </p:txBody>
          </p:sp>
          <p:sp>
            <p:nvSpPr>
              <p:cNvPr id="84" name="Надпись 62"/>
              <p:cNvSpPr txBox="1"/>
              <p:nvPr/>
            </p:nvSpPr>
            <p:spPr>
              <a:xfrm>
                <a:off x="4057859" y="4620047"/>
                <a:ext cx="1688211" cy="609956"/>
              </a:xfrm>
              <a:prstGeom prst="rect">
                <a:avLst/>
              </a:prstGeom>
              <a:grpFill/>
              <a:ln/>
            </p:spPr>
            <p:style>
              <a:lnRef idx="2">
                <a:schemeClr val="accent1">
                  <a:shade val="50000"/>
                </a:schemeClr>
              </a:lnRef>
              <a:fillRef idx="1">
                <a:schemeClr val="accent1"/>
              </a:fillRef>
              <a:effectRef idx="0">
                <a:schemeClr val="accent1"/>
              </a:effectRef>
              <a:fontRef idx="minor">
                <a:schemeClr val="lt1"/>
              </a:fontRef>
            </p:style>
            <p:txBody>
              <a:bodyPr/>
              <a:lstStyle>
                <a:lvl1pPr>
                  <a:defRPr>
                    <a:solidFill>
                      <a:schemeClr val="tx1"/>
                    </a:solidFill>
                    <a:latin typeface="Georgia" panose="02040502050405020303" pitchFamily="18" charset="0"/>
                  </a:defRPr>
                </a:lvl1pPr>
                <a:lvl2pPr marL="742950" indent="-285750">
                  <a:defRPr>
                    <a:solidFill>
                      <a:schemeClr val="tx1"/>
                    </a:solidFill>
                    <a:latin typeface="Georgia" panose="02040502050405020303" pitchFamily="18" charset="0"/>
                  </a:defRPr>
                </a:lvl2pPr>
                <a:lvl3pPr marL="1143000" indent="-228600">
                  <a:defRPr>
                    <a:solidFill>
                      <a:schemeClr val="tx1"/>
                    </a:solidFill>
                    <a:latin typeface="Georgia" panose="02040502050405020303" pitchFamily="18" charset="0"/>
                  </a:defRPr>
                </a:lvl3pPr>
                <a:lvl4pPr marL="1600200" indent="-228600">
                  <a:defRPr>
                    <a:solidFill>
                      <a:schemeClr val="tx1"/>
                    </a:solidFill>
                    <a:latin typeface="Georgia" panose="02040502050405020303" pitchFamily="18" charset="0"/>
                  </a:defRPr>
                </a:lvl4pPr>
                <a:lvl5pPr marL="2057400" indent="-228600">
                  <a:defRPr>
                    <a:solidFill>
                      <a:schemeClr val="tx1"/>
                    </a:solidFill>
                    <a:latin typeface="Georgia" panose="02040502050405020303" pitchFamily="18" charset="0"/>
                  </a:defRPr>
                </a:lvl5pPr>
                <a:lvl6pPr marL="2514600" indent="-228600" eaLnBrk="0" fontAlgn="base" hangingPunct="0">
                  <a:spcBef>
                    <a:spcPct val="0"/>
                  </a:spcBef>
                  <a:spcAft>
                    <a:spcPct val="0"/>
                  </a:spcAft>
                  <a:defRPr>
                    <a:solidFill>
                      <a:schemeClr val="tx1"/>
                    </a:solidFill>
                    <a:latin typeface="Georgia" panose="02040502050405020303" pitchFamily="18" charset="0"/>
                  </a:defRPr>
                </a:lvl6pPr>
                <a:lvl7pPr marL="2971800" indent="-228600" eaLnBrk="0" fontAlgn="base" hangingPunct="0">
                  <a:spcBef>
                    <a:spcPct val="0"/>
                  </a:spcBef>
                  <a:spcAft>
                    <a:spcPct val="0"/>
                  </a:spcAft>
                  <a:defRPr>
                    <a:solidFill>
                      <a:schemeClr val="tx1"/>
                    </a:solidFill>
                    <a:latin typeface="Georgia" panose="02040502050405020303" pitchFamily="18" charset="0"/>
                  </a:defRPr>
                </a:lvl7pPr>
                <a:lvl8pPr marL="3429000" indent="-228600" eaLnBrk="0" fontAlgn="base" hangingPunct="0">
                  <a:spcBef>
                    <a:spcPct val="0"/>
                  </a:spcBef>
                  <a:spcAft>
                    <a:spcPct val="0"/>
                  </a:spcAft>
                  <a:defRPr>
                    <a:solidFill>
                      <a:schemeClr val="tx1"/>
                    </a:solidFill>
                    <a:latin typeface="Georgia" panose="02040502050405020303" pitchFamily="18" charset="0"/>
                  </a:defRPr>
                </a:lvl8pPr>
                <a:lvl9pPr marL="3886200" indent="-228600" eaLnBrk="0" fontAlgn="base" hangingPunct="0">
                  <a:spcBef>
                    <a:spcPct val="0"/>
                  </a:spcBef>
                  <a:spcAft>
                    <a:spcPct val="0"/>
                  </a:spcAft>
                  <a:defRPr>
                    <a:solidFill>
                      <a:schemeClr val="tx1"/>
                    </a:solidFill>
                    <a:latin typeface="Georgia" panose="02040502050405020303" pitchFamily="18" charset="0"/>
                  </a:defRPr>
                </a:lvl9pPr>
              </a:lstStyle>
              <a:p>
                <a:pPr algn="ctr">
                  <a:lnSpc>
                    <a:spcPct val="106000"/>
                  </a:lnSpc>
                  <a:spcAft>
                    <a:spcPts val="800"/>
                  </a:spcAft>
                  <a:defRPr/>
                </a:pPr>
                <a:r>
                  <a:rPr lang="en-US" sz="1200" dirty="0"/>
                  <a:t>The optimal combination of resource constraints and tourist demand</a:t>
                </a:r>
                <a:endParaRPr lang="ru-RU" altLang="ru-RU" sz="1200" dirty="0" smtClean="0">
                  <a:solidFill>
                    <a:srgbClr val="FFFFFF"/>
                  </a:solidFill>
                  <a:cs typeface="Times New Roman" panose="02020603050405020304" pitchFamily="18" charset="0"/>
                </a:endParaRPr>
              </a:p>
            </p:txBody>
          </p:sp>
        </p:grpSp>
      </p:grpSp>
      <p:sp>
        <p:nvSpPr>
          <p:cNvPr id="18" name="Google Shape;171;p26"/>
          <p:cNvSpPr txBox="1">
            <a:spLocks/>
          </p:cNvSpPr>
          <p:nvPr/>
        </p:nvSpPr>
        <p:spPr>
          <a:xfrm>
            <a:off x="1075765" y="1633812"/>
            <a:ext cx="10312453" cy="831733"/>
          </a:xfrm>
          <a:prstGeom prst="rect">
            <a:avLst/>
          </a:prstGeom>
          <a:solidFill>
            <a:srgbClr val="A71E3B"/>
          </a:solid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Georgia"/>
                <a:ea typeface="Georgia"/>
                <a:cs typeface="Georgia"/>
                <a:sym typeface="Georgia"/>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Georgia"/>
                <a:ea typeface="Georgia"/>
                <a:cs typeface="Georgia"/>
                <a:sym typeface="Georgia"/>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Georgia"/>
                <a:ea typeface="Georgia"/>
                <a:cs typeface="Georgia"/>
                <a:sym typeface="Georgia"/>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Georgia"/>
                <a:ea typeface="Georgia"/>
                <a:cs typeface="Georgia"/>
                <a:sym typeface="Georgia"/>
              </a:defRPr>
            </a:lvl9pPr>
          </a:lstStyle>
          <a:p>
            <a:pPr marL="342900" indent="-342900" algn="ctr" defTabSz="914354" eaLnBrk="1" hangingPunct="1">
              <a:lnSpc>
                <a:spcPct val="100000"/>
              </a:lnSpc>
              <a:spcBef>
                <a:spcPts val="0"/>
              </a:spcBef>
              <a:tabLst>
                <a:tab pos="457200" algn="l"/>
              </a:tabLst>
            </a:pPr>
            <a:r>
              <a:rPr lang="en-US" sz="2000" b="1" dirty="0">
                <a:solidFill>
                  <a:schemeClr val="bg1"/>
                </a:solidFill>
                <a:latin typeface="Georgia" panose="02040502050405020303" pitchFamily="18" charset="0"/>
              </a:rPr>
              <a:t>Components of organizational and economic mechanisms of wine tourism </a:t>
            </a:r>
            <a:r>
              <a:rPr lang="en-US" sz="2000" b="1" dirty="0" smtClean="0">
                <a:solidFill>
                  <a:schemeClr val="bg1"/>
                </a:solidFill>
                <a:latin typeface="Georgia" panose="02040502050405020303" pitchFamily="18" charset="0"/>
              </a:rPr>
              <a:t>management </a:t>
            </a:r>
            <a:r>
              <a:rPr lang="ru-RU" sz="2000" b="1" dirty="0">
                <a:solidFill>
                  <a:schemeClr val="bg1"/>
                </a:solidFill>
                <a:latin typeface="Georgia" panose="02040502050405020303" pitchFamily="18" charset="0"/>
              </a:rPr>
              <a:t>(</a:t>
            </a:r>
            <a:r>
              <a:rPr lang="en-US" sz="2000" b="1" dirty="0">
                <a:solidFill>
                  <a:schemeClr val="bg1"/>
                </a:solidFill>
                <a:latin typeface="Georgia" panose="02040502050405020303" pitchFamily="18" charset="0"/>
              </a:rPr>
              <a:t>cont’d</a:t>
            </a:r>
            <a:r>
              <a:rPr lang="en-US" sz="2000" b="1" dirty="0" smtClean="0">
                <a:solidFill>
                  <a:schemeClr val="bg1"/>
                </a:solidFill>
                <a:latin typeface="Georgia" panose="02040502050405020303" pitchFamily="18" charset="0"/>
              </a:rPr>
              <a:t>)</a:t>
            </a:r>
            <a:endParaRPr lang="uk-UA" sz="2000" b="1" dirty="0">
              <a:solidFill>
                <a:schemeClr val="bg1"/>
              </a:solidFill>
              <a:latin typeface="Georgia" panose="02040502050405020303" pitchFamily="18" charset="0"/>
            </a:endParaRPr>
          </a:p>
        </p:txBody>
      </p:sp>
    </p:spTree>
    <p:extLst>
      <p:ext uri="{BB962C8B-B14F-4D97-AF65-F5344CB8AC3E}">
        <p14:creationId xmlns:p14="http://schemas.microsoft.com/office/powerpoint/2010/main" val="157922448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3">
      <a:majorFont>
        <a:latin typeface="Georgia"/>
        <a:ea typeface=""/>
        <a:cs typeface=""/>
      </a:majorFont>
      <a:minorFont>
        <a:latin typeface="Georgia"/>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4287</TotalTime>
  <Words>2976</Words>
  <Application>Microsoft Office PowerPoint</Application>
  <PresentationFormat>Широкоэкранный</PresentationFormat>
  <Paragraphs>264</Paragraphs>
  <Slides>27</Slides>
  <Notes>1</Notes>
  <HiddenSlides>0</HiddenSlides>
  <MMClips>0</MMClips>
  <ScaleCrop>false</ScaleCrop>
  <HeadingPairs>
    <vt:vector size="6" baseType="variant">
      <vt:variant>
        <vt:lpstr>Использованные шрифты</vt:lpstr>
      </vt:variant>
      <vt:variant>
        <vt:i4>8</vt:i4>
      </vt:variant>
      <vt:variant>
        <vt:lpstr>Тема</vt:lpstr>
      </vt:variant>
      <vt:variant>
        <vt:i4>2</vt:i4>
      </vt:variant>
      <vt:variant>
        <vt:lpstr>Заголовки слайдов</vt:lpstr>
      </vt:variant>
      <vt:variant>
        <vt:i4>27</vt:i4>
      </vt:variant>
    </vt:vector>
  </HeadingPairs>
  <TitlesOfParts>
    <vt:vector size="37" baseType="lpstr">
      <vt:lpstr>Arial</vt:lpstr>
      <vt:lpstr>Calibri</vt:lpstr>
      <vt:lpstr>Calibri Light</vt:lpstr>
      <vt:lpstr>Georgia</vt:lpstr>
      <vt:lpstr>Noto Sans Symbols</vt:lpstr>
      <vt:lpstr>Symbol</vt:lpstr>
      <vt:lpstr>Times New Roman</vt:lpstr>
      <vt:lpstr>Wingdings</vt:lpstr>
      <vt:lpstr>Тема Office</vt:lpstr>
      <vt:lpstr>Специальное оформление</vt:lpstr>
      <vt:lpstr>Sustainable Destination Management</vt:lpstr>
      <vt:lpstr>Learning Objectives</vt:lpstr>
      <vt:lpstr>Chapter Outline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MAIN ISSUES FOR SELF-ANALYSIS OF WINE TOURISM STAKEHOLDERS</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 The development of wine tourism and wine routes</dc:title>
  <dc:creator>Melikh</dc:creator>
  <cp:lastModifiedBy>Olena</cp:lastModifiedBy>
  <cp:revision>224</cp:revision>
  <dcterms:created xsi:type="dcterms:W3CDTF">2021-11-20T15:09:31Z</dcterms:created>
  <dcterms:modified xsi:type="dcterms:W3CDTF">2022-02-08T09:36:07Z</dcterms:modified>
</cp:coreProperties>
</file>