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showSpecialPlsOnTitleSld="0">
  <p:sldMasterIdLst>
    <p:sldMasterId id="2147483648" r:id="rId4"/>
    <p:sldMasterId id="2147483659"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83">
          <p15:clr>
            <a:srgbClr val="A4A3A4"/>
          </p15:clr>
        </p15:guide>
        <p15:guide id="2" pos="3840">
          <p15:clr>
            <a:srgbClr val="A4A3A4"/>
          </p15:clr>
        </p15:guide>
      </p15:sldGuideLst>
    </p:ext>
    <p:ext uri="http://customooxmlschemas.google.com/">
      <go:slidesCustomData xmlns:go="http://customooxmlschemas.google.com/" r:id="rId40" roundtripDataSignature="AMtx7mjTfxqYOqlvMHbEOG5kL8IrOyRnH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83" orient="horz"/>
        <p:guide pos="3840"/>
      </p:guideLst>
    </p:cSldViewPr>
  </p:slideViewPr>
</p:viewPr>
</file>

<file path=ppt/_rels/presentation.xml.rels><?xml version="1.0" encoding="UTF-8" standalone="yes"?><Relationships xmlns="http://schemas.openxmlformats.org/package/2006/relationships"><Relationship Id="rId40" Type="http://customschemas.google.com/relationships/presentationmetadata" Target="metadata"/><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2.xml"/><Relationship Id="rId6" Type="http://schemas.openxmlformats.org/officeDocument/2006/relationships/notesMaster" Target="notesMasters/notesMaster1.xml"/><Relationship Id="rId29" Type="http://schemas.openxmlformats.org/officeDocument/2006/relationships/slide" Target="slides/slide23.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11" Type="http://schemas.openxmlformats.org/officeDocument/2006/relationships/slide" Target="slides/slide5.xml"/><Relationship Id="rId33" Type="http://schemas.openxmlformats.org/officeDocument/2006/relationships/slide" Target="slides/slide27.xml"/><Relationship Id="rId10" Type="http://schemas.openxmlformats.org/officeDocument/2006/relationships/slide" Target="slides/slide4.xml"/><Relationship Id="rId32" Type="http://schemas.openxmlformats.org/officeDocument/2006/relationships/slide" Target="slides/slide26.xml"/><Relationship Id="rId13" Type="http://schemas.openxmlformats.org/officeDocument/2006/relationships/slide" Target="slides/slide7.xml"/><Relationship Id="rId35" Type="http://schemas.openxmlformats.org/officeDocument/2006/relationships/slide" Target="slides/slide29.xml"/><Relationship Id="rId12" Type="http://schemas.openxmlformats.org/officeDocument/2006/relationships/slide" Target="slides/slide6.xml"/><Relationship Id="rId34" Type="http://schemas.openxmlformats.org/officeDocument/2006/relationships/slide" Target="slides/slide28.xml"/><Relationship Id="rId15" Type="http://schemas.openxmlformats.org/officeDocument/2006/relationships/slide" Target="slides/slide9.xml"/><Relationship Id="rId37" Type="http://schemas.openxmlformats.org/officeDocument/2006/relationships/slide" Target="slides/slide31.xml"/><Relationship Id="rId14" Type="http://schemas.openxmlformats.org/officeDocument/2006/relationships/slide" Target="slides/slide8.xml"/><Relationship Id="rId36" Type="http://schemas.openxmlformats.org/officeDocument/2006/relationships/slide" Target="slides/slide30.xml"/><Relationship Id="rId17" Type="http://schemas.openxmlformats.org/officeDocument/2006/relationships/slide" Target="slides/slide11.xml"/><Relationship Id="rId39" Type="http://schemas.openxmlformats.org/officeDocument/2006/relationships/slide" Target="slides/slide33.xml"/><Relationship Id="rId16" Type="http://schemas.openxmlformats.org/officeDocument/2006/relationships/slide" Target="slides/slide10.xml"/><Relationship Id="rId38" Type="http://schemas.openxmlformats.org/officeDocument/2006/relationships/slide" Target="slides/slide32.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p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4" name="Google Shape;154;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5" name="Shape 295"/>
        <p:cNvGrpSpPr/>
        <p:nvPr/>
      </p:nvGrpSpPr>
      <p:grpSpPr>
        <a:xfrm>
          <a:off x="0" y="0"/>
          <a:ext cx="0" cy="0"/>
          <a:chOff x="0" y="0"/>
          <a:chExt cx="0" cy="0"/>
        </a:xfrm>
      </p:grpSpPr>
      <p:sp>
        <p:nvSpPr>
          <p:cNvPr id="296" name="Google Shape;296;p1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97" name="Google Shape;297;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6" name="Shape 306"/>
        <p:cNvGrpSpPr/>
        <p:nvPr/>
      </p:nvGrpSpPr>
      <p:grpSpPr>
        <a:xfrm>
          <a:off x="0" y="0"/>
          <a:ext cx="0" cy="0"/>
          <a:chOff x="0" y="0"/>
          <a:chExt cx="0" cy="0"/>
        </a:xfrm>
      </p:grpSpPr>
      <p:sp>
        <p:nvSpPr>
          <p:cNvPr id="307" name="Google Shape;307;p1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08" name="Google Shape;308;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4" name="Shape 324"/>
        <p:cNvGrpSpPr/>
        <p:nvPr/>
      </p:nvGrpSpPr>
      <p:grpSpPr>
        <a:xfrm>
          <a:off x="0" y="0"/>
          <a:ext cx="0" cy="0"/>
          <a:chOff x="0" y="0"/>
          <a:chExt cx="0" cy="0"/>
        </a:xfrm>
      </p:grpSpPr>
      <p:sp>
        <p:nvSpPr>
          <p:cNvPr id="325" name="Google Shape;325;p1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26" name="Google Shape;326;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4" name="Shape 334"/>
        <p:cNvGrpSpPr/>
        <p:nvPr/>
      </p:nvGrpSpPr>
      <p:grpSpPr>
        <a:xfrm>
          <a:off x="0" y="0"/>
          <a:ext cx="0" cy="0"/>
          <a:chOff x="0" y="0"/>
          <a:chExt cx="0" cy="0"/>
        </a:xfrm>
      </p:grpSpPr>
      <p:sp>
        <p:nvSpPr>
          <p:cNvPr id="335" name="Google Shape;335;p1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36" name="Google Shape;336;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6" name="Shape 356"/>
        <p:cNvGrpSpPr/>
        <p:nvPr/>
      </p:nvGrpSpPr>
      <p:grpSpPr>
        <a:xfrm>
          <a:off x="0" y="0"/>
          <a:ext cx="0" cy="0"/>
          <a:chOff x="0" y="0"/>
          <a:chExt cx="0" cy="0"/>
        </a:xfrm>
      </p:grpSpPr>
      <p:sp>
        <p:nvSpPr>
          <p:cNvPr id="357" name="Google Shape;357;p1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58" name="Google Shape;358;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6" name="Shape 366"/>
        <p:cNvGrpSpPr/>
        <p:nvPr/>
      </p:nvGrpSpPr>
      <p:grpSpPr>
        <a:xfrm>
          <a:off x="0" y="0"/>
          <a:ext cx="0" cy="0"/>
          <a:chOff x="0" y="0"/>
          <a:chExt cx="0" cy="0"/>
        </a:xfrm>
      </p:grpSpPr>
      <p:sp>
        <p:nvSpPr>
          <p:cNvPr id="367" name="Google Shape;367;p1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68" name="Google Shape;368;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4" name="Shape 384"/>
        <p:cNvGrpSpPr/>
        <p:nvPr/>
      </p:nvGrpSpPr>
      <p:grpSpPr>
        <a:xfrm>
          <a:off x="0" y="0"/>
          <a:ext cx="0" cy="0"/>
          <a:chOff x="0" y="0"/>
          <a:chExt cx="0" cy="0"/>
        </a:xfrm>
      </p:grpSpPr>
      <p:sp>
        <p:nvSpPr>
          <p:cNvPr id="385" name="Google Shape;385;p1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86" name="Google Shape;386;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8" name="Shape 398"/>
        <p:cNvGrpSpPr/>
        <p:nvPr/>
      </p:nvGrpSpPr>
      <p:grpSpPr>
        <a:xfrm>
          <a:off x="0" y="0"/>
          <a:ext cx="0" cy="0"/>
          <a:chOff x="0" y="0"/>
          <a:chExt cx="0" cy="0"/>
        </a:xfrm>
      </p:grpSpPr>
      <p:sp>
        <p:nvSpPr>
          <p:cNvPr id="399" name="Google Shape;399;p1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00" name="Google Shape;400;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6" name="Shape 416"/>
        <p:cNvGrpSpPr/>
        <p:nvPr/>
      </p:nvGrpSpPr>
      <p:grpSpPr>
        <a:xfrm>
          <a:off x="0" y="0"/>
          <a:ext cx="0" cy="0"/>
          <a:chOff x="0" y="0"/>
          <a:chExt cx="0" cy="0"/>
        </a:xfrm>
      </p:grpSpPr>
      <p:sp>
        <p:nvSpPr>
          <p:cNvPr id="417" name="Google Shape;417;p1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18" name="Google Shape;418;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4" name="Shape 434"/>
        <p:cNvGrpSpPr/>
        <p:nvPr/>
      </p:nvGrpSpPr>
      <p:grpSpPr>
        <a:xfrm>
          <a:off x="0" y="0"/>
          <a:ext cx="0" cy="0"/>
          <a:chOff x="0" y="0"/>
          <a:chExt cx="0" cy="0"/>
        </a:xfrm>
      </p:grpSpPr>
      <p:sp>
        <p:nvSpPr>
          <p:cNvPr id="435" name="Google Shape;435;p1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36" name="Google Shape;436;p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 name="Shape 159"/>
        <p:cNvGrpSpPr/>
        <p:nvPr/>
      </p:nvGrpSpPr>
      <p:grpSpPr>
        <a:xfrm>
          <a:off x="0" y="0"/>
          <a:ext cx="0" cy="0"/>
          <a:chOff x="0" y="0"/>
          <a:chExt cx="0" cy="0"/>
        </a:xfrm>
      </p:grpSpPr>
      <p:sp>
        <p:nvSpPr>
          <p:cNvPr id="160" name="Google Shape;160;p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1" name="Google Shape;161;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5" name="Shape 445"/>
        <p:cNvGrpSpPr/>
        <p:nvPr/>
      </p:nvGrpSpPr>
      <p:grpSpPr>
        <a:xfrm>
          <a:off x="0" y="0"/>
          <a:ext cx="0" cy="0"/>
          <a:chOff x="0" y="0"/>
          <a:chExt cx="0" cy="0"/>
        </a:xfrm>
      </p:grpSpPr>
      <p:sp>
        <p:nvSpPr>
          <p:cNvPr id="446" name="Google Shape;446;p2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47" name="Google Shape;447;p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3" name="Shape 453"/>
        <p:cNvGrpSpPr/>
        <p:nvPr/>
      </p:nvGrpSpPr>
      <p:grpSpPr>
        <a:xfrm>
          <a:off x="0" y="0"/>
          <a:ext cx="0" cy="0"/>
          <a:chOff x="0" y="0"/>
          <a:chExt cx="0" cy="0"/>
        </a:xfrm>
      </p:grpSpPr>
      <p:sp>
        <p:nvSpPr>
          <p:cNvPr id="454" name="Google Shape;454;p2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55" name="Google Shape;455;p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6" name="Shape 466"/>
        <p:cNvGrpSpPr/>
        <p:nvPr/>
      </p:nvGrpSpPr>
      <p:grpSpPr>
        <a:xfrm>
          <a:off x="0" y="0"/>
          <a:ext cx="0" cy="0"/>
          <a:chOff x="0" y="0"/>
          <a:chExt cx="0" cy="0"/>
        </a:xfrm>
      </p:grpSpPr>
      <p:sp>
        <p:nvSpPr>
          <p:cNvPr id="467" name="Google Shape;467;p2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68" name="Google Shape;468;p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5" name="Shape 475"/>
        <p:cNvGrpSpPr/>
        <p:nvPr/>
      </p:nvGrpSpPr>
      <p:grpSpPr>
        <a:xfrm>
          <a:off x="0" y="0"/>
          <a:ext cx="0" cy="0"/>
          <a:chOff x="0" y="0"/>
          <a:chExt cx="0" cy="0"/>
        </a:xfrm>
      </p:grpSpPr>
      <p:sp>
        <p:nvSpPr>
          <p:cNvPr id="476" name="Google Shape;476;p2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77" name="Google Shape;477;p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7" name="Shape 497"/>
        <p:cNvGrpSpPr/>
        <p:nvPr/>
      </p:nvGrpSpPr>
      <p:grpSpPr>
        <a:xfrm>
          <a:off x="0" y="0"/>
          <a:ext cx="0" cy="0"/>
          <a:chOff x="0" y="0"/>
          <a:chExt cx="0" cy="0"/>
        </a:xfrm>
      </p:grpSpPr>
      <p:sp>
        <p:nvSpPr>
          <p:cNvPr id="498" name="Google Shape;498;p2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99" name="Google Shape;499;p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8" name="Shape 518"/>
        <p:cNvGrpSpPr/>
        <p:nvPr/>
      </p:nvGrpSpPr>
      <p:grpSpPr>
        <a:xfrm>
          <a:off x="0" y="0"/>
          <a:ext cx="0" cy="0"/>
          <a:chOff x="0" y="0"/>
          <a:chExt cx="0" cy="0"/>
        </a:xfrm>
      </p:grpSpPr>
      <p:sp>
        <p:nvSpPr>
          <p:cNvPr id="519" name="Google Shape;519;p2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20" name="Google Shape;520;p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0" name="Shape 540"/>
        <p:cNvGrpSpPr/>
        <p:nvPr/>
      </p:nvGrpSpPr>
      <p:grpSpPr>
        <a:xfrm>
          <a:off x="0" y="0"/>
          <a:ext cx="0" cy="0"/>
          <a:chOff x="0" y="0"/>
          <a:chExt cx="0" cy="0"/>
        </a:xfrm>
      </p:grpSpPr>
      <p:sp>
        <p:nvSpPr>
          <p:cNvPr id="541" name="Google Shape;541;p2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42" name="Google Shape;542;p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9" name="Shape 559"/>
        <p:cNvGrpSpPr/>
        <p:nvPr/>
      </p:nvGrpSpPr>
      <p:grpSpPr>
        <a:xfrm>
          <a:off x="0" y="0"/>
          <a:ext cx="0" cy="0"/>
          <a:chOff x="0" y="0"/>
          <a:chExt cx="0" cy="0"/>
        </a:xfrm>
      </p:grpSpPr>
      <p:sp>
        <p:nvSpPr>
          <p:cNvPr id="560" name="Google Shape;560;p2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61" name="Google Shape;561;p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5" name="Shape 585"/>
        <p:cNvGrpSpPr/>
        <p:nvPr/>
      </p:nvGrpSpPr>
      <p:grpSpPr>
        <a:xfrm>
          <a:off x="0" y="0"/>
          <a:ext cx="0" cy="0"/>
          <a:chOff x="0" y="0"/>
          <a:chExt cx="0" cy="0"/>
        </a:xfrm>
      </p:grpSpPr>
      <p:sp>
        <p:nvSpPr>
          <p:cNvPr id="586" name="Google Shape;586;p2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87" name="Google Shape;587;p2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9" name="Shape 599"/>
        <p:cNvGrpSpPr/>
        <p:nvPr/>
      </p:nvGrpSpPr>
      <p:grpSpPr>
        <a:xfrm>
          <a:off x="0" y="0"/>
          <a:ext cx="0" cy="0"/>
          <a:chOff x="0" y="0"/>
          <a:chExt cx="0" cy="0"/>
        </a:xfrm>
      </p:grpSpPr>
      <p:sp>
        <p:nvSpPr>
          <p:cNvPr id="600" name="Google Shape;600;p2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01" name="Google Shape;601;p2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p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8" name="Google Shape;168;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5" name="Shape 615"/>
        <p:cNvGrpSpPr/>
        <p:nvPr/>
      </p:nvGrpSpPr>
      <p:grpSpPr>
        <a:xfrm>
          <a:off x="0" y="0"/>
          <a:ext cx="0" cy="0"/>
          <a:chOff x="0" y="0"/>
          <a:chExt cx="0" cy="0"/>
        </a:xfrm>
      </p:grpSpPr>
      <p:sp>
        <p:nvSpPr>
          <p:cNvPr id="616" name="Google Shape;616;p3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17" name="Google Shape;617;p3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0" name="Shape 630"/>
        <p:cNvGrpSpPr/>
        <p:nvPr/>
      </p:nvGrpSpPr>
      <p:grpSpPr>
        <a:xfrm>
          <a:off x="0" y="0"/>
          <a:ext cx="0" cy="0"/>
          <a:chOff x="0" y="0"/>
          <a:chExt cx="0" cy="0"/>
        </a:xfrm>
      </p:grpSpPr>
      <p:sp>
        <p:nvSpPr>
          <p:cNvPr id="631" name="Google Shape;631;p3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32" name="Google Shape;632;p3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2" name="Shape 642"/>
        <p:cNvGrpSpPr/>
        <p:nvPr/>
      </p:nvGrpSpPr>
      <p:grpSpPr>
        <a:xfrm>
          <a:off x="0" y="0"/>
          <a:ext cx="0" cy="0"/>
          <a:chOff x="0" y="0"/>
          <a:chExt cx="0" cy="0"/>
        </a:xfrm>
      </p:grpSpPr>
      <p:sp>
        <p:nvSpPr>
          <p:cNvPr id="643" name="Google Shape;643;p3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44" name="Google Shape;644;p3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8" name="Shape 668"/>
        <p:cNvGrpSpPr/>
        <p:nvPr/>
      </p:nvGrpSpPr>
      <p:grpSpPr>
        <a:xfrm>
          <a:off x="0" y="0"/>
          <a:ext cx="0" cy="0"/>
          <a:chOff x="0" y="0"/>
          <a:chExt cx="0" cy="0"/>
        </a:xfrm>
      </p:grpSpPr>
      <p:sp>
        <p:nvSpPr>
          <p:cNvPr id="669" name="Google Shape;669;p3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70" name="Google Shape;670;p3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3" name="Shape 173"/>
        <p:cNvGrpSpPr/>
        <p:nvPr/>
      </p:nvGrpSpPr>
      <p:grpSpPr>
        <a:xfrm>
          <a:off x="0" y="0"/>
          <a:ext cx="0" cy="0"/>
          <a:chOff x="0" y="0"/>
          <a:chExt cx="0" cy="0"/>
        </a:xfrm>
      </p:grpSpPr>
      <p:sp>
        <p:nvSpPr>
          <p:cNvPr id="174" name="Google Shape;174;p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5" name="Google Shape;175;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3" name="Shape 183"/>
        <p:cNvGrpSpPr/>
        <p:nvPr/>
      </p:nvGrpSpPr>
      <p:grpSpPr>
        <a:xfrm>
          <a:off x="0" y="0"/>
          <a:ext cx="0" cy="0"/>
          <a:chOff x="0" y="0"/>
          <a:chExt cx="0" cy="0"/>
        </a:xfrm>
      </p:grpSpPr>
      <p:sp>
        <p:nvSpPr>
          <p:cNvPr id="184" name="Google Shape;184;p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5" name="Google Shape;185;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6" name="Shape 206"/>
        <p:cNvGrpSpPr/>
        <p:nvPr/>
      </p:nvGrpSpPr>
      <p:grpSpPr>
        <a:xfrm>
          <a:off x="0" y="0"/>
          <a:ext cx="0" cy="0"/>
          <a:chOff x="0" y="0"/>
          <a:chExt cx="0" cy="0"/>
        </a:xfrm>
      </p:grpSpPr>
      <p:sp>
        <p:nvSpPr>
          <p:cNvPr id="207" name="Google Shape;207;p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8" name="Google Shape;208;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8" name="Shape 228"/>
        <p:cNvGrpSpPr/>
        <p:nvPr/>
      </p:nvGrpSpPr>
      <p:grpSpPr>
        <a:xfrm>
          <a:off x="0" y="0"/>
          <a:ext cx="0" cy="0"/>
          <a:chOff x="0" y="0"/>
          <a:chExt cx="0" cy="0"/>
        </a:xfrm>
      </p:grpSpPr>
      <p:sp>
        <p:nvSpPr>
          <p:cNvPr id="229" name="Google Shape;229;p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0" name="Google Shape;230;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8" name="Shape 248"/>
        <p:cNvGrpSpPr/>
        <p:nvPr/>
      </p:nvGrpSpPr>
      <p:grpSpPr>
        <a:xfrm>
          <a:off x="0" y="0"/>
          <a:ext cx="0" cy="0"/>
          <a:chOff x="0" y="0"/>
          <a:chExt cx="0" cy="0"/>
        </a:xfrm>
      </p:grpSpPr>
      <p:sp>
        <p:nvSpPr>
          <p:cNvPr id="249" name="Google Shape;249;p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0" name="Google Shape;250;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0" name="Shape 270"/>
        <p:cNvGrpSpPr/>
        <p:nvPr/>
      </p:nvGrpSpPr>
      <p:grpSpPr>
        <a:xfrm>
          <a:off x="0" y="0"/>
          <a:ext cx="0" cy="0"/>
          <a:chOff x="0" y="0"/>
          <a:chExt cx="0" cy="0"/>
        </a:xfrm>
      </p:grpSpPr>
      <p:sp>
        <p:nvSpPr>
          <p:cNvPr id="271" name="Google Shape;271;p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2" name="Google Shape;272;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Заголовок раздела" type="secHead">
  <p:cSld name="SECTION_HEADER">
    <p:spTree>
      <p:nvGrpSpPr>
        <p:cNvPr id="17" name="Shape 17"/>
        <p:cNvGrpSpPr/>
        <p:nvPr/>
      </p:nvGrpSpPr>
      <p:grpSpPr>
        <a:xfrm>
          <a:off x="0" y="0"/>
          <a:ext cx="0" cy="0"/>
          <a:chOff x="0" y="0"/>
          <a:chExt cx="0" cy="0"/>
        </a:xfrm>
      </p:grpSpPr>
      <p:sp>
        <p:nvSpPr>
          <p:cNvPr id="18" name="Google Shape;18;p35"/>
          <p:cNvSpPr txBox="1"/>
          <p:nvPr>
            <p:ph type="title"/>
          </p:nvPr>
        </p:nvSpPr>
        <p:spPr>
          <a:xfrm>
            <a:off x="831851" y="1709742"/>
            <a:ext cx="10515600" cy="2852737"/>
          </a:xfrm>
          <a:prstGeom prst="rect">
            <a:avLst/>
          </a:prstGeom>
          <a:noFill/>
          <a:ln>
            <a:noFill/>
          </a:ln>
        </p:spPr>
        <p:txBody>
          <a:bodyPr anchorCtr="0" anchor="b" bIns="45700" lIns="91425" spcFirstLastPara="1" rIns="91425" wrap="square" tIns="45700">
            <a:noAutofit/>
          </a:bodyPr>
          <a:lstStyle>
            <a:lvl1pPr lvl="0" marR="0" rtl="0" algn="l">
              <a:lnSpc>
                <a:spcPct val="90000"/>
              </a:lnSpc>
              <a:spcBef>
                <a:spcPts val="0"/>
              </a:spcBef>
              <a:spcAft>
                <a:spcPts val="0"/>
              </a:spcAft>
              <a:buClr>
                <a:schemeClr val="dk1"/>
              </a:buClr>
              <a:buSzPts val="6000"/>
              <a:buFont typeface="Georgia"/>
              <a:buNone/>
              <a:defRPr b="0" i="0" sz="6000" u="none" cap="none" strike="noStrike">
                <a:solidFill>
                  <a:schemeClr val="dk1"/>
                </a:solidFill>
                <a:latin typeface="Georgia"/>
                <a:ea typeface="Georgia"/>
                <a:cs typeface="Georgia"/>
                <a:sym typeface="Georgia"/>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9" name="Google Shape;19;p35"/>
          <p:cNvSpPr txBox="1"/>
          <p:nvPr>
            <p:ph idx="1" type="body"/>
          </p:nvPr>
        </p:nvSpPr>
        <p:spPr>
          <a:xfrm>
            <a:off x="831851" y="4589467"/>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20" name="Google Shape;20;p35"/>
          <p:cNvSpPr txBox="1"/>
          <p:nvPr>
            <p:ph idx="10" type="dt"/>
          </p:nvPr>
        </p:nvSpPr>
        <p:spPr>
          <a:xfrm>
            <a:off x="838200" y="6356354"/>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1" name="Google Shape;21;p35"/>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2" name="Google Shape;22;p35"/>
          <p:cNvSpPr txBox="1"/>
          <p:nvPr>
            <p:ph idx="12" type="sldNum"/>
          </p:nvPr>
        </p:nvSpPr>
        <p:spPr>
          <a:xfrm>
            <a:off x="8610600" y="6356354"/>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Заголовок и вертикальный текст" type="vertTx">
  <p:cSld name="VERTICAL_TEXT">
    <p:spTree>
      <p:nvGrpSpPr>
        <p:cNvPr id="71" name="Shape 71"/>
        <p:cNvGrpSpPr/>
        <p:nvPr/>
      </p:nvGrpSpPr>
      <p:grpSpPr>
        <a:xfrm>
          <a:off x="0" y="0"/>
          <a:ext cx="0" cy="0"/>
          <a:chOff x="0" y="0"/>
          <a:chExt cx="0" cy="0"/>
        </a:xfrm>
      </p:grpSpPr>
      <p:sp>
        <p:nvSpPr>
          <p:cNvPr id="72" name="Google Shape;72;p44"/>
          <p:cNvSpPr txBox="1"/>
          <p:nvPr>
            <p:ph type="title"/>
          </p:nvPr>
        </p:nvSpPr>
        <p:spPr>
          <a:xfrm>
            <a:off x="838200" y="1172099"/>
            <a:ext cx="10515600" cy="518593"/>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dk1"/>
              </a:buClr>
              <a:buSzPts val="4400"/>
              <a:buFont typeface="Georgia"/>
              <a:buNone/>
              <a:defRPr b="0" i="0" sz="4400" u="none" cap="none" strike="noStrike">
                <a:solidFill>
                  <a:schemeClr val="dk1"/>
                </a:solidFill>
                <a:latin typeface="Georgia"/>
                <a:ea typeface="Georgia"/>
                <a:cs typeface="Georgia"/>
                <a:sym typeface="Georgia"/>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3" name="Google Shape;73;p44"/>
          <p:cNvSpPr txBox="1"/>
          <p:nvPr>
            <p:ph idx="1" type="body"/>
          </p:nvPr>
        </p:nvSpPr>
        <p:spPr>
          <a:xfrm rot="5400000">
            <a:off x="3920331" y="-1281695"/>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4" name="Google Shape;74;p44"/>
          <p:cNvSpPr txBox="1"/>
          <p:nvPr>
            <p:ph idx="10" type="dt"/>
          </p:nvPr>
        </p:nvSpPr>
        <p:spPr>
          <a:xfrm>
            <a:off x="838200" y="6356354"/>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5" name="Google Shape;75;p44"/>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44"/>
          <p:cNvSpPr txBox="1"/>
          <p:nvPr>
            <p:ph idx="12" type="sldNum"/>
          </p:nvPr>
        </p:nvSpPr>
        <p:spPr>
          <a:xfrm>
            <a:off x="8610600" y="6356354"/>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Титульный слайд" type="title">
  <p:cSld name="TITLE">
    <p:spTree>
      <p:nvGrpSpPr>
        <p:cNvPr id="83" name="Shape 83"/>
        <p:cNvGrpSpPr/>
        <p:nvPr/>
      </p:nvGrpSpPr>
      <p:grpSpPr>
        <a:xfrm>
          <a:off x="0" y="0"/>
          <a:ext cx="0" cy="0"/>
          <a:chOff x="0" y="0"/>
          <a:chExt cx="0" cy="0"/>
        </a:xfrm>
      </p:grpSpPr>
      <p:sp>
        <p:nvSpPr>
          <p:cNvPr id="84" name="Google Shape;84;p46"/>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5" name="Google Shape;85;p46"/>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86" name="Google Shape;86;p46"/>
          <p:cNvSpPr txBox="1"/>
          <p:nvPr>
            <p:ph idx="10" type="dt"/>
          </p:nvPr>
        </p:nvSpPr>
        <p:spPr>
          <a:xfrm>
            <a:off x="838200" y="6356354"/>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7" name="Google Shape;87;p46"/>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8" name="Google Shape;88;p46"/>
          <p:cNvSpPr txBox="1"/>
          <p:nvPr>
            <p:ph idx="12" type="sldNum"/>
          </p:nvPr>
        </p:nvSpPr>
        <p:spPr>
          <a:xfrm>
            <a:off x="8610600" y="6356354"/>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Заголовок и объект" type="obj">
  <p:cSld name="OBJECT">
    <p:spTree>
      <p:nvGrpSpPr>
        <p:cNvPr id="89" name="Shape 89"/>
        <p:cNvGrpSpPr/>
        <p:nvPr/>
      </p:nvGrpSpPr>
      <p:grpSpPr>
        <a:xfrm>
          <a:off x="0" y="0"/>
          <a:ext cx="0" cy="0"/>
          <a:chOff x="0" y="0"/>
          <a:chExt cx="0" cy="0"/>
        </a:xfrm>
      </p:grpSpPr>
      <p:sp>
        <p:nvSpPr>
          <p:cNvPr id="90" name="Google Shape;90;p47"/>
          <p:cNvSpPr txBox="1"/>
          <p:nvPr>
            <p:ph type="title"/>
          </p:nvPr>
        </p:nvSpPr>
        <p:spPr>
          <a:xfrm>
            <a:off x="838200" y="365129"/>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1" name="Google Shape;91;p47"/>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2" name="Google Shape;92;p47"/>
          <p:cNvSpPr txBox="1"/>
          <p:nvPr>
            <p:ph idx="10" type="dt"/>
          </p:nvPr>
        </p:nvSpPr>
        <p:spPr>
          <a:xfrm>
            <a:off x="838200" y="6356354"/>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3" name="Google Shape;93;p47"/>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4" name="Google Shape;94;p47"/>
          <p:cNvSpPr txBox="1"/>
          <p:nvPr>
            <p:ph idx="12" type="sldNum"/>
          </p:nvPr>
        </p:nvSpPr>
        <p:spPr>
          <a:xfrm>
            <a:off x="8610600" y="6356354"/>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Заголовок раздела" type="secHead">
  <p:cSld name="SECTION_HEADER">
    <p:spTree>
      <p:nvGrpSpPr>
        <p:cNvPr id="95" name="Shape 95"/>
        <p:cNvGrpSpPr/>
        <p:nvPr/>
      </p:nvGrpSpPr>
      <p:grpSpPr>
        <a:xfrm>
          <a:off x="0" y="0"/>
          <a:ext cx="0" cy="0"/>
          <a:chOff x="0" y="0"/>
          <a:chExt cx="0" cy="0"/>
        </a:xfrm>
      </p:grpSpPr>
      <p:sp>
        <p:nvSpPr>
          <p:cNvPr id="96" name="Google Shape;96;p48"/>
          <p:cNvSpPr txBox="1"/>
          <p:nvPr>
            <p:ph type="title"/>
          </p:nvPr>
        </p:nvSpPr>
        <p:spPr>
          <a:xfrm>
            <a:off x="831851" y="1709742"/>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7" name="Google Shape;97;p48"/>
          <p:cNvSpPr txBox="1"/>
          <p:nvPr>
            <p:ph idx="1" type="body"/>
          </p:nvPr>
        </p:nvSpPr>
        <p:spPr>
          <a:xfrm>
            <a:off x="831851" y="4589467"/>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98" name="Google Shape;98;p48"/>
          <p:cNvSpPr txBox="1"/>
          <p:nvPr>
            <p:ph idx="10" type="dt"/>
          </p:nvPr>
        </p:nvSpPr>
        <p:spPr>
          <a:xfrm>
            <a:off x="838200" y="6356354"/>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9" name="Google Shape;99;p48"/>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0" name="Google Shape;100;p48"/>
          <p:cNvSpPr txBox="1"/>
          <p:nvPr>
            <p:ph idx="12" type="sldNum"/>
          </p:nvPr>
        </p:nvSpPr>
        <p:spPr>
          <a:xfrm>
            <a:off x="8610600" y="6356354"/>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Два объекта" type="twoObj">
  <p:cSld name="TWO_OBJECTS">
    <p:spTree>
      <p:nvGrpSpPr>
        <p:cNvPr id="101" name="Shape 101"/>
        <p:cNvGrpSpPr/>
        <p:nvPr/>
      </p:nvGrpSpPr>
      <p:grpSpPr>
        <a:xfrm>
          <a:off x="0" y="0"/>
          <a:ext cx="0" cy="0"/>
          <a:chOff x="0" y="0"/>
          <a:chExt cx="0" cy="0"/>
        </a:xfrm>
      </p:grpSpPr>
      <p:sp>
        <p:nvSpPr>
          <p:cNvPr id="102" name="Google Shape;102;p49"/>
          <p:cNvSpPr txBox="1"/>
          <p:nvPr>
            <p:ph type="title"/>
          </p:nvPr>
        </p:nvSpPr>
        <p:spPr>
          <a:xfrm>
            <a:off x="838200" y="365129"/>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03" name="Google Shape;103;p49"/>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4" name="Google Shape;104;p49"/>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5" name="Google Shape;105;p49"/>
          <p:cNvSpPr txBox="1"/>
          <p:nvPr>
            <p:ph idx="10" type="dt"/>
          </p:nvPr>
        </p:nvSpPr>
        <p:spPr>
          <a:xfrm>
            <a:off x="838200" y="6356354"/>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6" name="Google Shape;106;p49"/>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7" name="Google Shape;107;p49"/>
          <p:cNvSpPr txBox="1"/>
          <p:nvPr>
            <p:ph idx="12" type="sldNum"/>
          </p:nvPr>
        </p:nvSpPr>
        <p:spPr>
          <a:xfrm>
            <a:off x="8610600" y="6356354"/>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Сравнение" type="twoTxTwoObj">
  <p:cSld name="TWO_OBJECTS_WITH_TEXT">
    <p:spTree>
      <p:nvGrpSpPr>
        <p:cNvPr id="108" name="Shape 108"/>
        <p:cNvGrpSpPr/>
        <p:nvPr/>
      </p:nvGrpSpPr>
      <p:grpSpPr>
        <a:xfrm>
          <a:off x="0" y="0"/>
          <a:ext cx="0" cy="0"/>
          <a:chOff x="0" y="0"/>
          <a:chExt cx="0" cy="0"/>
        </a:xfrm>
      </p:grpSpPr>
      <p:sp>
        <p:nvSpPr>
          <p:cNvPr id="109" name="Google Shape;109;p50"/>
          <p:cNvSpPr txBox="1"/>
          <p:nvPr>
            <p:ph type="title"/>
          </p:nvPr>
        </p:nvSpPr>
        <p:spPr>
          <a:xfrm>
            <a:off x="839788" y="365129"/>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10" name="Google Shape;110;p50"/>
          <p:cNvSpPr txBox="1"/>
          <p:nvPr>
            <p:ph idx="1" type="body"/>
          </p:nvPr>
        </p:nvSpPr>
        <p:spPr>
          <a:xfrm>
            <a:off x="839789"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11" name="Google Shape;111;p50"/>
          <p:cNvSpPr txBox="1"/>
          <p:nvPr>
            <p:ph idx="2" type="body"/>
          </p:nvPr>
        </p:nvSpPr>
        <p:spPr>
          <a:xfrm>
            <a:off x="839789"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2" name="Google Shape;112;p50"/>
          <p:cNvSpPr txBox="1"/>
          <p:nvPr>
            <p:ph idx="3" type="body"/>
          </p:nvPr>
        </p:nvSpPr>
        <p:spPr>
          <a:xfrm>
            <a:off x="6172202"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13" name="Google Shape;113;p50"/>
          <p:cNvSpPr txBox="1"/>
          <p:nvPr>
            <p:ph idx="4" type="body"/>
          </p:nvPr>
        </p:nvSpPr>
        <p:spPr>
          <a:xfrm>
            <a:off x="6172202"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4" name="Google Shape;114;p50"/>
          <p:cNvSpPr txBox="1"/>
          <p:nvPr>
            <p:ph idx="10" type="dt"/>
          </p:nvPr>
        </p:nvSpPr>
        <p:spPr>
          <a:xfrm>
            <a:off x="838200" y="6356354"/>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5" name="Google Shape;115;p50"/>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6" name="Google Shape;116;p50"/>
          <p:cNvSpPr txBox="1"/>
          <p:nvPr>
            <p:ph idx="12" type="sldNum"/>
          </p:nvPr>
        </p:nvSpPr>
        <p:spPr>
          <a:xfrm>
            <a:off x="8610600" y="6356354"/>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Только заголовок" type="titleOnly">
  <p:cSld name="TITLE_ONLY">
    <p:spTree>
      <p:nvGrpSpPr>
        <p:cNvPr id="117" name="Shape 117"/>
        <p:cNvGrpSpPr/>
        <p:nvPr/>
      </p:nvGrpSpPr>
      <p:grpSpPr>
        <a:xfrm>
          <a:off x="0" y="0"/>
          <a:ext cx="0" cy="0"/>
          <a:chOff x="0" y="0"/>
          <a:chExt cx="0" cy="0"/>
        </a:xfrm>
      </p:grpSpPr>
      <p:sp>
        <p:nvSpPr>
          <p:cNvPr id="118" name="Google Shape;118;p51"/>
          <p:cNvSpPr txBox="1"/>
          <p:nvPr>
            <p:ph type="title"/>
          </p:nvPr>
        </p:nvSpPr>
        <p:spPr>
          <a:xfrm>
            <a:off x="838200" y="365129"/>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19" name="Google Shape;119;p51"/>
          <p:cNvSpPr txBox="1"/>
          <p:nvPr>
            <p:ph idx="10" type="dt"/>
          </p:nvPr>
        </p:nvSpPr>
        <p:spPr>
          <a:xfrm>
            <a:off x="838200" y="6356354"/>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0" name="Google Shape;120;p51"/>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1" name="Google Shape;121;p51"/>
          <p:cNvSpPr txBox="1"/>
          <p:nvPr>
            <p:ph idx="12" type="sldNum"/>
          </p:nvPr>
        </p:nvSpPr>
        <p:spPr>
          <a:xfrm>
            <a:off x="8610600" y="6356354"/>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Пустой слайд" type="blank">
  <p:cSld name="BLANK">
    <p:spTree>
      <p:nvGrpSpPr>
        <p:cNvPr id="122" name="Shape 122"/>
        <p:cNvGrpSpPr/>
        <p:nvPr/>
      </p:nvGrpSpPr>
      <p:grpSpPr>
        <a:xfrm>
          <a:off x="0" y="0"/>
          <a:ext cx="0" cy="0"/>
          <a:chOff x="0" y="0"/>
          <a:chExt cx="0" cy="0"/>
        </a:xfrm>
      </p:grpSpPr>
      <p:sp>
        <p:nvSpPr>
          <p:cNvPr id="123" name="Google Shape;123;p52"/>
          <p:cNvSpPr txBox="1"/>
          <p:nvPr>
            <p:ph idx="10" type="dt"/>
          </p:nvPr>
        </p:nvSpPr>
        <p:spPr>
          <a:xfrm>
            <a:off x="838200" y="6356354"/>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4" name="Google Shape;124;p52"/>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5" name="Google Shape;125;p52"/>
          <p:cNvSpPr txBox="1"/>
          <p:nvPr>
            <p:ph idx="12" type="sldNum"/>
          </p:nvPr>
        </p:nvSpPr>
        <p:spPr>
          <a:xfrm>
            <a:off x="8610600" y="6356354"/>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Объект с подписью" type="objTx">
  <p:cSld name="OBJECT_WITH_CAPTION_TEXT">
    <p:spTree>
      <p:nvGrpSpPr>
        <p:cNvPr id="126" name="Shape 126"/>
        <p:cNvGrpSpPr/>
        <p:nvPr/>
      </p:nvGrpSpPr>
      <p:grpSpPr>
        <a:xfrm>
          <a:off x="0" y="0"/>
          <a:ext cx="0" cy="0"/>
          <a:chOff x="0" y="0"/>
          <a:chExt cx="0" cy="0"/>
        </a:xfrm>
      </p:grpSpPr>
      <p:sp>
        <p:nvSpPr>
          <p:cNvPr id="127" name="Google Shape;127;p53"/>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28" name="Google Shape;128;p53"/>
          <p:cNvSpPr txBox="1"/>
          <p:nvPr>
            <p:ph idx="1" type="body"/>
          </p:nvPr>
        </p:nvSpPr>
        <p:spPr>
          <a:xfrm>
            <a:off x="5183188" y="987429"/>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129" name="Google Shape;129;p53"/>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130" name="Google Shape;130;p53"/>
          <p:cNvSpPr txBox="1"/>
          <p:nvPr>
            <p:ph idx="10" type="dt"/>
          </p:nvPr>
        </p:nvSpPr>
        <p:spPr>
          <a:xfrm>
            <a:off x="838200" y="6356354"/>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1" name="Google Shape;131;p53"/>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2" name="Google Shape;132;p53"/>
          <p:cNvSpPr txBox="1"/>
          <p:nvPr>
            <p:ph idx="12" type="sldNum"/>
          </p:nvPr>
        </p:nvSpPr>
        <p:spPr>
          <a:xfrm>
            <a:off x="8610600" y="6356354"/>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Рисунок с подписью" type="picTx">
  <p:cSld name="PICTURE_WITH_CAPTION_TEXT">
    <p:spTree>
      <p:nvGrpSpPr>
        <p:cNvPr id="133" name="Shape 133"/>
        <p:cNvGrpSpPr/>
        <p:nvPr/>
      </p:nvGrpSpPr>
      <p:grpSpPr>
        <a:xfrm>
          <a:off x="0" y="0"/>
          <a:ext cx="0" cy="0"/>
          <a:chOff x="0" y="0"/>
          <a:chExt cx="0" cy="0"/>
        </a:xfrm>
      </p:grpSpPr>
      <p:sp>
        <p:nvSpPr>
          <p:cNvPr id="134" name="Google Shape;134;p54"/>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5" name="Google Shape;135;p54"/>
          <p:cNvSpPr/>
          <p:nvPr>
            <p:ph idx="2" type="pic"/>
          </p:nvPr>
        </p:nvSpPr>
        <p:spPr>
          <a:xfrm>
            <a:off x="5183188" y="987429"/>
            <a:ext cx="6172200" cy="4873625"/>
          </a:xfrm>
          <a:prstGeom prst="rect">
            <a:avLst/>
          </a:prstGeom>
          <a:noFill/>
          <a:ln>
            <a:noFill/>
          </a:ln>
        </p:spPr>
      </p:sp>
      <p:sp>
        <p:nvSpPr>
          <p:cNvPr id="136" name="Google Shape;136;p54"/>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137" name="Google Shape;137;p54"/>
          <p:cNvSpPr txBox="1"/>
          <p:nvPr>
            <p:ph idx="10" type="dt"/>
          </p:nvPr>
        </p:nvSpPr>
        <p:spPr>
          <a:xfrm>
            <a:off x="838200" y="6356354"/>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8" name="Google Shape;138;p54"/>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9" name="Google Shape;139;p54"/>
          <p:cNvSpPr txBox="1"/>
          <p:nvPr>
            <p:ph idx="12" type="sldNum"/>
          </p:nvPr>
        </p:nvSpPr>
        <p:spPr>
          <a:xfrm>
            <a:off x="8610600" y="6356354"/>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Заголовок и объект" type="obj">
  <p:cSld name="OBJECT">
    <p:spTree>
      <p:nvGrpSpPr>
        <p:cNvPr id="23" name="Shape 23"/>
        <p:cNvGrpSpPr/>
        <p:nvPr/>
      </p:nvGrpSpPr>
      <p:grpSpPr>
        <a:xfrm>
          <a:off x="0" y="0"/>
          <a:ext cx="0" cy="0"/>
          <a:chOff x="0" y="0"/>
          <a:chExt cx="0" cy="0"/>
        </a:xfrm>
      </p:grpSpPr>
      <p:sp>
        <p:nvSpPr>
          <p:cNvPr id="24" name="Google Shape;24;p36"/>
          <p:cNvSpPr txBox="1"/>
          <p:nvPr>
            <p:ph type="title"/>
          </p:nvPr>
        </p:nvSpPr>
        <p:spPr>
          <a:xfrm>
            <a:off x="838200" y="1675967"/>
            <a:ext cx="10515600" cy="751349"/>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dk1"/>
              </a:buClr>
              <a:buSzPts val="4400"/>
              <a:buFont typeface="Georgia"/>
              <a:buNone/>
              <a:defRPr b="0" i="0" sz="4400" u="none" cap="none" strike="noStrike">
                <a:solidFill>
                  <a:schemeClr val="dk1"/>
                </a:solidFill>
                <a:latin typeface="Georgia"/>
                <a:ea typeface="Georgia"/>
                <a:cs typeface="Georgia"/>
                <a:sym typeface="Georgia"/>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25" name="Google Shape;25;p36"/>
          <p:cNvSpPr txBox="1"/>
          <p:nvPr>
            <p:ph idx="1" type="body"/>
          </p:nvPr>
        </p:nvSpPr>
        <p:spPr>
          <a:xfrm>
            <a:off x="838200" y="2427316"/>
            <a:ext cx="10515600" cy="372445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6" name="Google Shape;26;p36"/>
          <p:cNvSpPr txBox="1"/>
          <p:nvPr>
            <p:ph idx="10" type="dt"/>
          </p:nvPr>
        </p:nvSpPr>
        <p:spPr>
          <a:xfrm>
            <a:off x="838200" y="6356354"/>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7" name="Google Shape;27;p36"/>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8" name="Google Shape;28;p36"/>
          <p:cNvSpPr txBox="1"/>
          <p:nvPr>
            <p:ph idx="12" type="sldNum"/>
          </p:nvPr>
        </p:nvSpPr>
        <p:spPr>
          <a:xfrm>
            <a:off x="8610600" y="6356354"/>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Заголовок и вертикальный текст" type="vertTx">
  <p:cSld name="VERTICAL_TEXT">
    <p:spTree>
      <p:nvGrpSpPr>
        <p:cNvPr id="140" name="Shape 140"/>
        <p:cNvGrpSpPr/>
        <p:nvPr/>
      </p:nvGrpSpPr>
      <p:grpSpPr>
        <a:xfrm>
          <a:off x="0" y="0"/>
          <a:ext cx="0" cy="0"/>
          <a:chOff x="0" y="0"/>
          <a:chExt cx="0" cy="0"/>
        </a:xfrm>
      </p:grpSpPr>
      <p:sp>
        <p:nvSpPr>
          <p:cNvPr id="141" name="Google Shape;141;p55"/>
          <p:cNvSpPr txBox="1"/>
          <p:nvPr>
            <p:ph type="title"/>
          </p:nvPr>
        </p:nvSpPr>
        <p:spPr>
          <a:xfrm>
            <a:off x="838200" y="365129"/>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42" name="Google Shape;142;p55"/>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3" name="Google Shape;143;p55"/>
          <p:cNvSpPr txBox="1"/>
          <p:nvPr>
            <p:ph idx="10" type="dt"/>
          </p:nvPr>
        </p:nvSpPr>
        <p:spPr>
          <a:xfrm>
            <a:off x="838200" y="6356354"/>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4" name="Google Shape;144;p55"/>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5" name="Google Shape;145;p55"/>
          <p:cNvSpPr txBox="1"/>
          <p:nvPr>
            <p:ph idx="12" type="sldNum"/>
          </p:nvPr>
        </p:nvSpPr>
        <p:spPr>
          <a:xfrm>
            <a:off x="8610600" y="6356354"/>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Вертикальный заголовок и текст" type="vertTitleAndTx">
  <p:cSld name="VERTICAL_TITLE_AND_VERTICAL_TEXT">
    <p:spTree>
      <p:nvGrpSpPr>
        <p:cNvPr id="146" name="Shape 146"/>
        <p:cNvGrpSpPr/>
        <p:nvPr/>
      </p:nvGrpSpPr>
      <p:grpSpPr>
        <a:xfrm>
          <a:off x="0" y="0"/>
          <a:ext cx="0" cy="0"/>
          <a:chOff x="0" y="0"/>
          <a:chExt cx="0" cy="0"/>
        </a:xfrm>
      </p:grpSpPr>
      <p:sp>
        <p:nvSpPr>
          <p:cNvPr id="147" name="Google Shape;147;p56"/>
          <p:cNvSpPr txBox="1"/>
          <p:nvPr>
            <p:ph type="title"/>
          </p:nvPr>
        </p:nvSpPr>
        <p:spPr>
          <a:xfrm rot="5400000">
            <a:off x="7133433"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48" name="Google Shape;148;p56"/>
          <p:cNvSpPr txBox="1"/>
          <p:nvPr>
            <p:ph idx="1" type="body"/>
          </p:nvPr>
        </p:nvSpPr>
        <p:spPr>
          <a:xfrm rot="5400000">
            <a:off x="1799433"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9" name="Google Shape;149;p56"/>
          <p:cNvSpPr txBox="1"/>
          <p:nvPr>
            <p:ph idx="10" type="dt"/>
          </p:nvPr>
        </p:nvSpPr>
        <p:spPr>
          <a:xfrm>
            <a:off x="838200" y="6356354"/>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0" name="Google Shape;150;p56"/>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1" name="Google Shape;151;p56"/>
          <p:cNvSpPr txBox="1"/>
          <p:nvPr>
            <p:ph idx="12" type="sldNum"/>
          </p:nvPr>
        </p:nvSpPr>
        <p:spPr>
          <a:xfrm>
            <a:off x="8610600" y="6356354"/>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Рисунок с подписью" type="picTx">
  <p:cSld name="PICTURE_WITH_CAPTION_TEXT">
    <p:spTree>
      <p:nvGrpSpPr>
        <p:cNvPr id="29" name="Shape 29"/>
        <p:cNvGrpSpPr/>
        <p:nvPr/>
      </p:nvGrpSpPr>
      <p:grpSpPr>
        <a:xfrm>
          <a:off x="0" y="0"/>
          <a:ext cx="0" cy="0"/>
          <a:chOff x="0" y="0"/>
          <a:chExt cx="0" cy="0"/>
        </a:xfrm>
      </p:grpSpPr>
      <p:sp>
        <p:nvSpPr>
          <p:cNvPr id="30" name="Google Shape;30;p37"/>
          <p:cNvSpPr txBox="1"/>
          <p:nvPr>
            <p:ph type="title"/>
          </p:nvPr>
        </p:nvSpPr>
        <p:spPr>
          <a:xfrm>
            <a:off x="839788" y="2103365"/>
            <a:ext cx="3932237" cy="831027"/>
          </a:xfrm>
          <a:prstGeom prst="rect">
            <a:avLst/>
          </a:prstGeom>
          <a:noFill/>
          <a:ln>
            <a:noFill/>
          </a:ln>
        </p:spPr>
        <p:txBody>
          <a:bodyPr anchorCtr="0" anchor="b" bIns="45700" lIns="91425" spcFirstLastPara="1" rIns="91425" wrap="square" tIns="45700">
            <a:noAutofit/>
          </a:bodyPr>
          <a:lstStyle>
            <a:lvl1pPr lvl="0" marR="0" rtl="0" algn="l">
              <a:lnSpc>
                <a:spcPct val="90000"/>
              </a:lnSpc>
              <a:spcBef>
                <a:spcPts val="0"/>
              </a:spcBef>
              <a:spcAft>
                <a:spcPts val="0"/>
              </a:spcAft>
              <a:buClr>
                <a:schemeClr val="dk1"/>
              </a:buClr>
              <a:buSzPts val="3200"/>
              <a:buFont typeface="Georgia"/>
              <a:buNone/>
              <a:defRPr b="0" i="0" sz="3200" u="none" cap="none" strike="noStrike">
                <a:solidFill>
                  <a:schemeClr val="dk1"/>
                </a:solidFill>
                <a:latin typeface="Georgia"/>
                <a:ea typeface="Georgia"/>
                <a:cs typeface="Georgia"/>
                <a:sym typeface="Georgia"/>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31" name="Google Shape;31;p37"/>
          <p:cNvSpPr/>
          <p:nvPr>
            <p:ph idx="2" type="pic"/>
          </p:nvPr>
        </p:nvSpPr>
        <p:spPr>
          <a:xfrm>
            <a:off x="5183188" y="2103364"/>
            <a:ext cx="6172200" cy="3757685"/>
          </a:xfrm>
          <a:prstGeom prst="rect">
            <a:avLst/>
          </a:prstGeom>
          <a:noFill/>
          <a:ln>
            <a:noFill/>
          </a:ln>
        </p:spPr>
      </p:sp>
      <p:sp>
        <p:nvSpPr>
          <p:cNvPr id="32" name="Google Shape;32;p37"/>
          <p:cNvSpPr txBox="1"/>
          <p:nvPr>
            <p:ph idx="1" type="body"/>
          </p:nvPr>
        </p:nvSpPr>
        <p:spPr>
          <a:xfrm>
            <a:off x="839788" y="2934392"/>
            <a:ext cx="3932237" cy="2934595"/>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33" name="Google Shape;33;p37"/>
          <p:cNvSpPr txBox="1"/>
          <p:nvPr>
            <p:ph idx="10" type="dt"/>
          </p:nvPr>
        </p:nvSpPr>
        <p:spPr>
          <a:xfrm>
            <a:off x="838200" y="6356354"/>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4" name="Google Shape;34;p37"/>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37"/>
          <p:cNvSpPr txBox="1"/>
          <p:nvPr>
            <p:ph idx="12" type="sldNum"/>
          </p:nvPr>
        </p:nvSpPr>
        <p:spPr>
          <a:xfrm>
            <a:off x="8610600" y="6356354"/>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Два объекта" type="twoObj">
  <p:cSld name="TWO_OBJECTS">
    <p:spTree>
      <p:nvGrpSpPr>
        <p:cNvPr id="36" name="Shape 36"/>
        <p:cNvGrpSpPr/>
        <p:nvPr/>
      </p:nvGrpSpPr>
      <p:grpSpPr>
        <a:xfrm>
          <a:off x="0" y="0"/>
          <a:ext cx="0" cy="0"/>
          <a:chOff x="0" y="0"/>
          <a:chExt cx="0" cy="0"/>
        </a:xfrm>
      </p:grpSpPr>
      <p:sp>
        <p:nvSpPr>
          <p:cNvPr id="37" name="Google Shape;37;p38"/>
          <p:cNvSpPr txBox="1"/>
          <p:nvPr>
            <p:ph type="title"/>
          </p:nvPr>
        </p:nvSpPr>
        <p:spPr>
          <a:xfrm>
            <a:off x="838200" y="2051784"/>
            <a:ext cx="10515600" cy="518593"/>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dk1"/>
              </a:buClr>
              <a:buSzPts val="4400"/>
              <a:buFont typeface="Georgia"/>
              <a:buNone/>
              <a:defRPr b="0" i="0" sz="4400" u="none" cap="none" strike="noStrike">
                <a:solidFill>
                  <a:schemeClr val="dk1"/>
                </a:solidFill>
                <a:latin typeface="Georgia"/>
                <a:ea typeface="Georgia"/>
                <a:cs typeface="Georgia"/>
                <a:sym typeface="Georgia"/>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38" name="Google Shape;38;p38"/>
          <p:cNvSpPr txBox="1"/>
          <p:nvPr>
            <p:ph idx="1" type="body"/>
          </p:nvPr>
        </p:nvSpPr>
        <p:spPr>
          <a:xfrm>
            <a:off x="838200" y="2660073"/>
            <a:ext cx="5181600" cy="351689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9" name="Google Shape;39;p38"/>
          <p:cNvSpPr txBox="1"/>
          <p:nvPr>
            <p:ph idx="2" type="body"/>
          </p:nvPr>
        </p:nvSpPr>
        <p:spPr>
          <a:xfrm>
            <a:off x="6172200" y="2660073"/>
            <a:ext cx="5181600" cy="351689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0" name="Google Shape;40;p38"/>
          <p:cNvSpPr txBox="1"/>
          <p:nvPr>
            <p:ph idx="10" type="dt"/>
          </p:nvPr>
        </p:nvSpPr>
        <p:spPr>
          <a:xfrm>
            <a:off x="838200" y="6356354"/>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1" name="Google Shape;41;p38"/>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2" name="Google Shape;42;p38"/>
          <p:cNvSpPr txBox="1"/>
          <p:nvPr>
            <p:ph idx="12" type="sldNum"/>
          </p:nvPr>
        </p:nvSpPr>
        <p:spPr>
          <a:xfrm>
            <a:off x="8610600" y="6356354"/>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Титульный слайд" type="title">
  <p:cSld name="TITLE">
    <p:spTree>
      <p:nvGrpSpPr>
        <p:cNvPr id="43" name="Shape 43"/>
        <p:cNvGrpSpPr/>
        <p:nvPr/>
      </p:nvGrpSpPr>
      <p:grpSpPr>
        <a:xfrm>
          <a:off x="0" y="0"/>
          <a:ext cx="0" cy="0"/>
          <a:chOff x="0" y="0"/>
          <a:chExt cx="0" cy="0"/>
        </a:xfrm>
      </p:grpSpPr>
      <p:sp>
        <p:nvSpPr>
          <p:cNvPr id="44" name="Google Shape;44;p39"/>
          <p:cNvSpPr txBox="1"/>
          <p:nvPr>
            <p:ph type="ctrTitle"/>
          </p:nvPr>
        </p:nvSpPr>
        <p:spPr>
          <a:xfrm>
            <a:off x="1596044" y="1753985"/>
            <a:ext cx="9071956" cy="1755978"/>
          </a:xfrm>
          <a:prstGeom prst="rect">
            <a:avLst/>
          </a:prstGeom>
          <a:noFill/>
          <a:ln>
            <a:noFill/>
          </a:ln>
        </p:spPr>
        <p:txBody>
          <a:bodyPr anchorCtr="0" anchor="b" bIns="45700" lIns="91425" spcFirstLastPara="1" rIns="91425" wrap="square" tIns="45700">
            <a:noAutofit/>
          </a:bodyPr>
          <a:lstStyle>
            <a:lvl1pPr lvl="0" marR="0" rtl="0" algn="ctr">
              <a:lnSpc>
                <a:spcPct val="90000"/>
              </a:lnSpc>
              <a:spcBef>
                <a:spcPts val="0"/>
              </a:spcBef>
              <a:spcAft>
                <a:spcPts val="0"/>
              </a:spcAft>
              <a:buClr>
                <a:schemeClr val="dk1"/>
              </a:buClr>
              <a:buSzPts val="6000"/>
              <a:buFont typeface="Georgia"/>
              <a:buNone/>
              <a:defRPr b="0" i="0" sz="6000" u="none" cap="none" strike="noStrike">
                <a:solidFill>
                  <a:schemeClr val="dk1"/>
                </a:solidFill>
                <a:latin typeface="Georgia"/>
                <a:ea typeface="Georgia"/>
                <a:cs typeface="Georgia"/>
                <a:sym typeface="Georgia"/>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45" name="Google Shape;45;p39"/>
          <p:cNvSpPr txBox="1"/>
          <p:nvPr>
            <p:ph idx="1" type="subTitle"/>
          </p:nvPr>
        </p:nvSpPr>
        <p:spPr>
          <a:xfrm>
            <a:off x="1596044" y="3602038"/>
            <a:ext cx="9071956"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Сравнение" type="twoTxTwoObj">
  <p:cSld name="TWO_OBJECTS_WITH_TEXT">
    <p:spTree>
      <p:nvGrpSpPr>
        <p:cNvPr id="46" name="Shape 46"/>
        <p:cNvGrpSpPr/>
        <p:nvPr/>
      </p:nvGrpSpPr>
      <p:grpSpPr>
        <a:xfrm>
          <a:off x="0" y="0"/>
          <a:ext cx="0" cy="0"/>
          <a:chOff x="0" y="0"/>
          <a:chExt cx="0" cy="0"/>
        </a:xfrm>
      </p:grpSpPr>
      <p:sp>
        <p:nvSpPr>
          <p:cNvPr id="47" name="Google Shape;47;p40"/>
          <p:cNvSpPr txBox="1"/>
          <p:nvPr>
            <p:ph type="title"/>
          </p:nvPr>
        </p:nvSpPr>
        <p:spPr>
          <a:xfrm>
            <a:off x="838200" y="1712422"/>
            <a:ext cx="10515600" cy="936489"/>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dk1"/>
              </a:buClr>
              <a:buSzPts val="4400"/>
              <a:buFont typeface="Georgia"/>
              <a:buNone/>
              <a:defRPr b="0" i="0" sz="4400" u="none" cap="none" strike="noStrike">
                <a:solidFill>
                  <a:schemeClr val="dk1"/>
                </a:solidFill>
                <a:latin typeface="Georgia"/>
                <a:ea typeface="Georgia"/>
                <a:cs typeface="Georgia"/>
                <a:sym typeface="Georgia"/>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48" name="Google Shape;48;p40"/>
          <p:cNvSpPr txBox="1"/>
          <p:nvPr>
            <p:ph idx="1" type="body"/>
          </p:nvPr>
        </p:nvSpPr>
        <p:spPr>
          <a:xfrm>
            <a:off x="839789" y="2670641"/>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9" name="Google Shape;49;p40"/>
          <p:cNvSpPr txBox="1"/>
          <p:nvPr>
            <p:ph idx="2" type="body"/>
          </p:nvPr>
        </p:nvSpPr>
        <p:spPr>
          <a:xfrm>
            <a:off x="839789" y="3516283"/>
            <a:ext cx="5157787" cy="2673379"/>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0" name="Google Shape;50;p40"/>
          <p:cNvSpPr txBox="1"/>
          <p:nvPr>
            <p:ph idx="3" type="body"/>
          </p:nvPr>
        </p:nvSpPr>
        <p:spPr>
          <a:xfrm>
            <a:off x="6172202" y="2670641"/>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51" name="Google Shape;51;p40"/>
          <p:cNvSpPr txBox="1"/>
          <p:nvPr>
            <p:ph idx="4" type="body"/>
          </p:nvPr>
        </p:nvSpPr>
        <p:spPr>
          <a:xfrm>
            <a:off x="6172202" y="3494553"/>
            <a:ext cx="5183188" cy="269511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2" name="Google Shape;52;p40"/>
          <p:cNvSpPr txBox="1"/>
          <p:nvPr>
            <p:ph idx="10" type="dt"/>
          </p:nvPr>
        </p:nvSpPr>
        <p:spPr>
          <a:xfrm>
            <a:off x="838200" y="6356354"/>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40"/>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4" name="Google Shape;54;p40"/>
          <p:cNvSpPr txBox="1"/>
          <p:nvPr>
            <p:ph idx="12" type="sldNum"/>
          </p:nvPr>
        </p:nvSpPr>
        <p:spPr>
          <a:xfrm>
            <a:off x="8610600" y="6356354"/>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Только заголовок" type="titleOnly">
  <p:cSld name="TITLE_ONLY">
    <p:spTree>
      <p:nvGrpSpPr>
        <p:cNvPr id="55" name="Shape 55"/>
        <p:cNvGrpSpPr/>
        <p:nvPr/>
      </p:nvGrpSpPr>
      <p:grpSpPr>
        <a:xfrm>
          <a:off x="0" y="0"/>
          <a:ext cx="0" cy="0"/>
          <a:chOff x="0" y="0"/>
          <a:chExt cx="0" cy="0"/>
        </a:xfrm>
      </p:grpSpPr>
      <p:sp>
        <p:nvSpPr>
          <p:cNvPr id="56" name="Google Shape;56;p41"/>
          <p:cNvSpPr txBox="1"/>
          <p:nvPr>
            <p:ph type="title"/>
          </p:nvPr>
        </p:nvSpPr>
        <p:spPr>
          <a:xfrm>
            <a:off x="838200" y="1778928"/>
            <a:ext cx="10515600" cy="518593"/>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dk1"/>
              </a:buClr>
              <a:buSzPts val="4400"/>
              <a:buFont typeface="Georgia"/>
              <a:buNone/>
              <a:defRPr b="0" i="0" sz="4400" u="none" cap="none" strike="noStrike">
                <a:solidFill>
                  <a:schemeClr val="dk1"/>
                </a:solidFill>
                <a:latin typeface="Georgia"/>
                <a:ea typeface="Georgia"/>
                <a:cs typeface="Georgia"/>
                <a:sym typeface="Georgia"/>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57" name="Google Shape;57;p41"/>
          <p:cNvSpPr txBox="1"/>
          <p:nvPr>
            <p:ph idx="10" type="dt"/>
          </p:nvPr>
        </p:nvSpPr>
        <p:spPr>
          <a:xfrm>
            <a:off x="838200" y="6356354"/>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8" name="Google Shape;58;p41"/>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41"/>
          <p:cNvSpPr txBox="1"/>
          <p:nvPr>
            <p:ph idx="12" type="sldNum"/>
          </p:nvPr>
        </p:nvSpPr>
        <p:spPr>
          <a:xfrm>
            <a:off x="8610600" y="6356354"/>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Пустой слайд" type="blank">
  <p:cSld name="BLANK">
    <p:spTree>
      <p:nvGrpSpPr>
        <p:cNvPr id="60" name="Shape 60"/>
        <p:cNvGrpSpPr/>
        <p:nvPr/>
      </p:nvGrpSpPr>
      <p:grpSpPr>
        <a:xfrm>
          <a:off x="0" y="0"/>
          <a:ext cx="0" cy="0"/>
          <a:chOff x="0" y="0"/>
          <a:chExt cx="0" cy="0"/>
        </a:xfrm>
      </p:grpSpPr>
      <p:sp>
        <p:nvSpPr>
          <p:cNvPr id="61" name="Google Shape;61;p42"/>
          <p:cNvSpPr txBox="1"/>
          <p:nvPr>
            <p:ph idx="10" type="dt"/>
          </p:nvPr>
        </p:nvSpPr>
        <p:spPr>
          <a:xfrm>
            <a:off x="838200" y="6356354"/>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2" name="Google Shape;62;p42"/>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3" name="Google Shape;63;p42"/>
          <p:cNvSpPr txBox="1"/>
          <p:nvPr>
            <p:ph idx="12" type="sldNum"/>
          </p:nvPr>
        </p:nvSpPr>
        <p:spPr>
          <a:xfrm>
            <a:off x="8610600" y="6356354"/>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Объект с подписью" type="objTx">
  <p:cSld name="OBJECT_WITH_CAPTION_TEXT">
    <p:spTree>
      <p:nvGrpSpPr>
        <p:cNvPr id="64" name="Shape 64"/>
        <p:cNvGrpSpPr/>
        <p:nvPr/>
      </p:nvGrpSpPr>
      <p:grpSpPr>
        <a:xfrm>
          <a:off x="0" y="0"/>
          <a:ext cx="0" cy="0"/>
          <a:chOff x="0" y="0"/>
          <a:chExt cx="0" cy="0"/>
        </a:xfrm>
      </p:grpSpPr>
      <p:sp>
        <p:nvSpPr>
          <p:cNvPr id="65" name="Google Shape;65;p43"/>
          <p:cNvSpPr txBox="1"/>
          <p:nvPr>
            <p:ph type="title"/>
          </p:nvPr>
        </p:nvSpPr>
        <p:spPr>
          <a:xfrm>
            <a:off x="839788" y="1712422"/>
            <a:ext cx="3932237" cy="840278"/>
          </a:xfrm>
          <a:prstGeom prst="rect">
            <a:avLst/>
          </a:prstGeom>
          <a:noFill/>
          <a:ln>
            <a:noFill/>
          </a:ln>
        </p:spPr>
        <p:txBody>
          <a:bodyPr anchorCtr="0" anchor="b" bIns="45700" lIns="91425" spcFirstLastPara="1" rIns="91425" wrap="square" tIns="45700">
            <a:noAutofit/>
          </a:bodyPr>
          <a:lstStyle>
            <a:lvl1pPr lvl="0" marR="0" rtl="0" algn="l">
              <a:lnSpc>
                <a:spcPct val="90000"/>
              </a:lnSpc>
              <a:spcBef>
                <a:spcPts val="0"/>
              </a:spcBef>
              <a:spcAft>
                <a:spcPts val="0"/>
              </a:spcAft>
              <a:buClr>
                <a:schemeClr val="dk1"/>
              </a:buClr>
              <a:buSzPts val="3200"/>
              <a:buFont typeface="Georgia"/>
              <a:buNone/>
              <a:defRPr b="0" i="0" sz="3200" u="none" cap="none" strike="noStrike">
                <a:solidFill>
                  <a:schemeClr val="dk1"/>
                </a:solidFill>
                <a:latin typeface="Georgia"/>
                <a:ea typeface="Georgia"/>
                <a:cs typeface="Georgia"/>
                <a:sym typeface="Georgia"/>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66" name="Google Shape;66;p43"/>
          <p:cNvSpPr txBox="1"/>
          <p:nvPr>
            <p:ph idx="1" type="body"/>
          </p:nvPr>
        </p:nvSpPr>
        <p:spPr>
          <a:xfrm>
            <a:off x="5183188" y="1712422"/>
            <a:ext cx="6172200" cy="4148632"/>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67" name="Google Shape;67;p43"/>
          <p:cNvSpPr txBox="1"/>
          <p:nvPr>
            <p:ph idx="2" type="body"/>
          </p:nvPr>
        </p:nvSpPr>
        <p:spPr>
          <a:xfrm>
            <a:off x="839788" y="2552700"/>
            <a:ext cx="3932237" cy="33162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8" name="Google Shape;68;p43"/>
          <p:cNvSpPr txBox="1"/>
          <p:nvPr>
            <p:ph idx="10" type="dt"/>
          </p:nvPr>
        </p:nvSpPr>
        <p:spPr>
          <a:xfrm>
            <a:off x="838200" y="6356354"/>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9" name="Google Shape;69;p43"/>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0" name="Google Shape;70;p43"/>
          <p:cNvSpPr txBox="1"/>
          <p:nvPr>
            <p:ph idx="12" type="sldNum"/>
          </p:nvPr>
        </p:nvSpPr>
        <p:spPr>
          <a:xfrm>
            <a:off x="8610600" y="6356354"/>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4.xml"/><Relationship Id="rId10" Type="http://schemas.openxmlformats.org/officeDocument/2006/relationships/slideLayout" Target="../slideLayouts/slideLayout3.xml"/><Relationship Id="rId13" Type="http://schemas.openxmlformats.org/officeDocument/2006/relationships/slideLayout" Target="../slideLayouts/slideLayout6.xml"/><Relationship Id="rId12" Type="http://schemas.openxmlformats.org/officeDocument/2006/relationships/slideLayout" Target="../slideLayouts/slideLayout5.xml"/><Relationship Id="rId1" Type="http://schemas.openxmlformats.org/officeDocument/2006/relationships/image" Target="../media/image4.jpg"/><Relationship Id="rId2" Type="http://schemas.openxmlformats.org/officeDocument/2006/relationships/image" Target="../media/image8.png"/><Relationship Id="rId3" Type="http://schemas.openxmlformats.org/officeDocument/2006/relationships/image" Target="../media/image1.jpg"/><Relationship Id="rId4" Type="http://schemas.openxmlformats.org/officeDocument/2006/relationships/image" Target="../media/image2.png"/><Relationship Id="rId9" Type="http://schemas.openxmlformats.org/officeDocument/2006/relationships/slideLayout" Target="../slideLayouts/slideLayout2.xml"/><Relationship Id="rId15" Type="http://schemas.openxmlformats.org/officeDocument/2006/relationships/slideLayout" Target="../slideLayouts/slideLayout8.xml"/><Relationship Id="rId14" Type="http://schemas.openxmlformats.org/officeDocument/2006/relationships/slideLayout" Target="../slideLayouts/slideLayout7.xml"/><Relationship Id="rId17" Type="http://schemas.openxmlformats.org/officeDocument/2006/relationships/slideLayout" Target="../slideLayouts/slideLayout10.xml"/><Relationship Id="rId16" Type="http://schemas.openxmlformats.org/officeDocument/2006/relationships/slideLayout" Target="../slideLayouts/slideLayout9.xml"/><Relationship Id="rId5" Type="http://schemas.openxmlformats.org/officeDocument/2006/relationships/image" Target="../media/image3.jpg"/><Relationship Id="rId6" Type="http://schemas.openxmlformats.org/officeDocument/2006/relationships/image" Target="../media/image6.png"/><Relationship Id="rId18" Type="http://schemas.openxmlformats.org/officeDocument/2006/relationships/theme" Target="../theme/theme2.xml"/><Relationship Id="rId7" Type="http://schemas.openxmlformats.org/officeDocument/2006/relationships/image" Target="../media/image5.jpg"/><Relationship Id="rId8"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0.xml"/><Relationship Id="rId10" Type="http://schemas.openxmlformats.org/officeDocument/2006/relationships/slideLayout" Target="../slideLayouts/slideLayout19.xml"/><Relationship Id="rId13" Type="http://schemas.openxmlformats.org/officeDocument/2006/relationships/theme" Target="../theme/theme3.xml"/><Relationship Id="rId12" Type="http://schemas.openxmlformats.org/officeDocument/2006/relationships/slideLayout" Target="../slideLayouts/slideLayout21.xml"/><Relationship Id="rId1" Type="http://schemas.openxmlformats.org/officeDocument/2006/relationships/image" Target="../media/image12.jpg"/><Relationship Id="rId2" Type="http://schemas.openxmlformats.org/officeDocument/2006/relationships/slideLayout" Target="../slideLayouts/slideLayout11.xml"/><Relationship Id="rId3" Type="http://schemas.openxmlformats.org/officeDocument/2006/relationships/slideLayout" Target="../slideLayouts/slideLayout12.xml"/><Relationship Id="rId4" Type="http://schemas.openxmlformats.org/officeDocument/2006/relationships/slideLayout" Target="../slideLayouts/slideLayout13.xml"/><Relationship Id="rId9" Type="http://schemas.openxmlformats.org/officeDocument/2006/relationships/slideLayout" Target="../slideLayouts/slideLayout18.xml"/><Relationship Id="rId5" Type="http://schemas.openxmlformats.org/officeDocument/2006/relationships/slideLayout" Target="../slideLayouts/slideLayout14.xml"/><Relationship Id="rId6" Type="http://schemas.openxmlformats.org/officeDocument/2006/relationships/slideLayout" Target="../slideLayouts/slideLayout15.xml"/><Relationship Id="rId7" Type="http://schemas.openxmlformats.org/officeDocument/2006/relationships/slideLayout" Target="../slideLayouts/slideLayout16.xml"/><Relationship Id="rId8"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9" name="Shape 9"/>
        <p:cNvGrpSpPr/>
        <p:nvPr/>
      </p:nvGrpSpPr>
      <p:grpSpPr>
        <a:xfrm>
          <a:off x="0" y="0"/>
          <a:ext cx="0" cy="0"/>
          <a:chOff x="0" y="0"/>
          <a:chExt cx="0" cy="0"/>
        </a:xfrm>
      </p:grpSpPr>
      <p:sp>
        <p:nvSpPr>
          <p:cNvPr id="10" name="Google Shape;10;p34"/>
          <p:cNvSpPr txBox="1"/>
          <p:nvPr>
            <p:ph idx="1" type="body"/>
          </p:nvPr>
        </p:nvSpPr>
        <p:spPr>
          <a:xfrm>
            <a:off x="838200" y="1800436"/>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Georgia"/>
                <a:ea typeface="Georgia"/>
                <a:cs typeface="Georgia"/>
                <a:sym typeface="Georgia"/>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Georgia"/>
                <a:ea typeface="Georgia"/>
                <a:cs typeface="Georgia"/>
                <a:sym typeface="Georgia"/>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Georgia"/>
                <a:ea typeface="Georgia"/>
                <a:cs typeface="Georgia"/>
                <a:sym typeface="Georgia"/>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Georgia"/>
                <a:ea typeface="Georgia"/>
                <a:cs typeface="Georgia"/>
                <a:sym typeface="Georgia"/>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Georgia"/>
                <a:ea typeface="Georgia"/>
                <a:cs typeface="Georgia"/>
                <a:sym typeface="Georgi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Georgia"/>
                <a:ea typeface="Georgia"/>
                <a:cs typeface="Georgia"/>
                <a:sym typeface="Georgia"/>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Georgia"/>
                <a:ea typeface="Georgia"/>
                <a:cs typeface="Georgia"/>
                <a:sym typeface="Georgia"/>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Georgia"/>
                <a:ea typeface="Georgia"/>
                <a:cs typeface="Georgia"/>
                <a:sym typeface="Georgia"/>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Georgia"/>
                <a:ea typeface="Georgia"/>
                <a:cs typeface="Georgia"/>
                <a:sym typeface="Georgia"/>
              </a:defRPr>
            </a:lvl9pPr>
          </a:lstStyle>
          <a:p/>
        </p:txBody>
      </p:sp>
      <p:sp>
        <p:nvSpPr>
          <p:cNvPr id="11" name="Google Shape;11;p34"/>
          <p:cNvSpPr txBox="1"/>
          <p:nvPr>
            <p:ph idx="10" type="dt"/>
          </p:nvPr>
        </p:nvSpPr>
        <p:spPr>
          <a:xfrm>
            <a:off x="838200" y="6356354"/>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Georgia"/>
                <a:ea typeface="Georgia"/>
                <a:cs typeface="Georgia"/>
                <a:sym typeface="Georgia"/>
              </a:defRPr>
            </a:lvl1pPr>
            <a:lvl2pPr lvl="1" marR="0" rtl="0" algn="l">
              <a:spcBef>
                <a:spcPts val="0"/>
              </a:spcBef>
              <a:spcAft>
                <a:spcPts val="0"/>
              </a:spcAft>
              <a:buSzPts val="1400"/>
              <a:buNone/>
              <a:defRPr b="0" i="0" sz="1800" u="none" cap="none" strike="noStrike">
                <a:solidFill>
                  <a:schemeClr val="dk1"/>
                </a:solidFill>
                <a:latin typeface="Georgia"/>
                <a:ea typeface="Georgia"/>
                <a:cs typeface="Georgia"/>
                <a:sym typeface="Georgia"/>
              </a:defRPr>
            </a:lvl2pPr>
            <a:lvl3pPr lvl="2" marR="0" rtl="0" algn="l">
              <a:spcBef>
                <a:spcPts val="0"/>
              </a:spcBef>
              <a:spcAft>
                <a:spcPts val="0"/>
              </a:spcAft>
              <a:buSzPts val="1400"/>
              <a:buNone/>
              <a:defRPr b="0" i="0" sz="1800" u="none" cap="none" strike="noStrike">
                <a:solidFill>
                  <a:schemeClr val="dk1"/>
                </a:solidFill>
                <a:latin typeface="Georgia"/>
                <a:ea typeface="Georgia"/>
                <a:cs typeface="Georgia"/>
                <a:sym typeface="Georgia"/>
              </a:defRPr>
            </a:lvl3pPr>
            <a:lvl4pPr lvl="3" marR="0" rtl="0" algn="l">
              <a:spcBef>
                <a:spcPts val="0"/>
              </a:spcBef>
              <a:spcAft>
                <a:spcPts val="0"/>
              </a:spcAft>
              <a:buSzPts val="1400"/>
              <a:buNone/>
              <a:defRPr b="0" i="0" sz="1800" u="none" cap="none" strike="noStrike">
                <a:solidFill>
                  <a:schemeClr val="dk1"/>
                </a:solidFill>
                <a:latin typeface="Georgia"/>
                <a:ea typeface="Georgia"/>
                <a:cs typeface="Georgia"/>
                <a:sym typeface="Georgia"/>
              </a:defRPr>
            </a:lvl4pPr>
            <a:lvl5pPr lvl="4" marR="0" rtl="0" algn="l">
              <a:spcBef>
                <a:spcPts val="0"/>
              </a:spcBef>
              <a:spcAft>
                <a:spcPts val="0"/>
              </a:spcAft>
              <a:buSzPts val="1400"/>
              <a:buNone/>
              <a:defRPr b="0" i="0" sz="1800" u="none" cap="none" strike="noStrike">
                <a:solidFill>
                  <a:schemeClr val="dk1"/>
                </a:solidFill>
                <a:latin typeface="Georgia"/>
                <a:ea typeface="Georgia"/>
                <a:cs typeface="Georgia"/>
                <a:sym typeface="Georgia"/>
              </a:defRPr>
            </a:lvl5pPr>
            <a:lvl6pPr lvl="5" marR="0" rtl="0" algn="l">
              <a:spcBef>
                <a:spcPts val="0"/>
              </a:spcBef>
              <a:spcAft>
                <a:spcPts val="0"/>
              </a:spcAft>
              <a:buSzPts val="1400"/>
              <a:buNone/>
              <a:defRPr b="0" i="0" sz="1800" u="none" cap="none" strike="noStrike">
                <a:solidFill>
                  <a:schemeClr val="dk1"/>
                </a:solidFill>
                <a:latin typeface="Georgia"/>
                <a:ea typeface="Georgia"/>
                <a:cs typeface="Georgia"/>
                <a:sym typeface="Georgia"/>
              </a:defRPr>
            </a:lvl6pPr>
            <a:lvl7pPr lvl="6" marR="0" rtl="0" algn="l">
              <a:spcBef>
                <a:spcPts val="0"/>
              </a:spcBef>
              <a:spcAft>
                <a:spcPts val="0"/>
              </a:spcAft>
              <a:buSzPts val="1400"/>
              <a:buNone/>
              <a:defRPr b="0" i="0" sz="1800" u="none" cap="none" strike="noStrike">
                <a:solidFill>
                  <a:schemeClr val="dk1"/>
                </a:solidFill>
                <a:latin typeface="Georgia"/>
                <a:ea typeface="Georgia"/>
                <a:cs typeface="Georgia"/>
                <a:sym typeface="Georgia"/>
              </a:defRPr>
            </a:lvl7pPr>
            <a:lvl8pPr lvl="7" marR="0" rtl="0" algn="l">
              <a:spcBef>
                <a:spcPts val="0"/>
              </a:spcBef>
              <a:spcAft>
                <a:spcPts val="0"/>
              </a:spcAft>
              <a:buSzPts val="1400"/>
              <a:buNone/>
              <a:defRPr b="0" i="0" sz="1800" u="none" cap="none" strike="noStrike">
                <a:solidFill>
                  <a:schemeClr val="dk1"/>
                </a:solidFill>
                <a:latin typeface="Georgia"/>
                <a:ea typeface="Georgia"/>
                <a:cs typeface="Georgia"/>
                <a:sym typeface="Georgia"/>
              </a:defRPr>
            </a:lvl8pPr>
            <a:lvl9pPr lvl="8" marR="0" rtl="0" algn="l">
              <a:spcBef>
                <a:spcPts val="0"/>
              </a:spcBef>
              <a:spcAft>
                <a:spcPts val="0"/>
              </a:spcAft>
              <a:buSzPts val="1400"/>
              <a:buNone/>
              <a:defRPr b="0" i="0" sz="1800" u="none" cap="none" strike="noStrike">
                <a:solidFill>
                  <a:schemeClr val="dk1"/>
                </a:solidFill>
                <a:latin typeface="Georgia"/>
                <a:ea typeface="Georgia"/>
                <a:cs typeface="Georgia"/>
                <a:sym typeface="Georgia"/>
              </a:defRPr>
            </a:lvl9pPr>
          </a:lstStyle>
          <a:p/>
        </p:txBody>
      </p:sp>
      <p:sp>
        <p:nvSpPr>
          <p:cNvPr id="12" name="Google Shape;12;p34"/>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Georgia"/>
                <a:ea typeface="Georgia"/>
                <a:cs typeface="Georgia"/>
                <a:sym typeface="Georgia"/>
              </a:defRPr>
            </a:lvl1pPr>
            <a:lvl2pPr lvl="1" marR="0" rtl="0" algn="l">
              <a:spcBef>
                <a:spcPts val="0"/>
              </a:spcBef>
              <a:spcAft>
                <a:spcPts val="0"/>
              </a:spcAft>
              <a:buSzPts val="1400"/>
              <a:buNone/>
              <a:defRPr b="0" i="0" sz="1800" u="none" cap="none" strike="noStrike">
                <a:solidFill>
                  <a:schemeClr val="dk1"/>
                </a:solidFill>
                <a:latin typeface="Georgia"/>
                <a:ea typeface="Georgia"/>
                <a:cs typeface="Georgia"/>
                <a:sym typeface="Georgia"/>
              </a:defRPr>
            </a:lvl2pPr>
            <a:lvl3pPr lvl="2" marR="0" rtl="0" algn="l">
              <a:spcBef>
                <a:spcPts val="0"/>
              </a:spcBef>
              <a:spcAft>
                <a:spcPts val="0"/>
              </a:spcAft>
              <a:buSzPts val="1400"/>
              <a:buNone/>
              <a:defRPr b="0" i="0" sz="1800" u="none" cap="none" strike="noStrike">
                <a:solidFill>
                  <a:schemeClr val="dk1"/>
                </a:solidFill>
                <a:latin typeface="Georgia"/>
                <a:ea typeface="Georgia"/>
                <a:cs typeface="Georgia"/>
                <a:sym typeface="Georgia"/>
              </a:defRPr>
            </a:lvl3pPr>
            <a:lvl4pPr lvl="3" marR="0" rtl="0" algn="l">
              <a:spcBef>
                <a:spcPts val="0"/>
              </a:spcBef>
              <a:spcAft>
                <a:spcPts val="0"/>
              </a:spcAft>
              <a:buSzPts val="1400"/>
              <a:buNone/>
              <a:defRPr b="0" i="0" sz="1800" u="none" cap="none" strike="noStrike">
                <a:solidFill>
                  <a:schemeClr val="dk1"/>
                </a:solidFill>
                <a:latin typeface="Georgia"/>
                <a:ea typeface="Georgia"/>
                <a:cs typeface="Georgia"/>
                <a:sym typeface="Georgia"/>
              </a:defRPr>
            </a:lvl4pPr>
            <a:lvl5pPr lvl="4" marR="0" rtl="0" algn="l">
              <a:spcBef>
                <a:spcPts val="0"/>
              </a:spcBef>
              <a:spcAft>
                <a:spcPts val="0"/>
              </a:spcAft>
              <a:buSzPts val="1400"/>
              <a:buNone/>
              <a:defRPr b="0" i="0" sz="1800" u="none" cap="none" strike="noStrike">
                <a:solidFill>
                  <a:schemeClr val="dk1"/>
                </a:solidFill>
                <a:latin typeface="Georgia"/>
                <a:ea typeface="Georgia"/>
                <a:cs typeface="Georgia"/>
                <a:sym typeface="Georgia"/>
              </a:defRPr>
            </a:lvl5pPr>
            <a:lvl6pPr lvl="5" marR="0" rtl="0" algn="l">
              <a:spcBef>
                <a:spcPts val="0"/>
              </a:spcBef>
              <a:spcAft>
                <a:spcPts val="0"/>
              </a:spcAft>
              <a:buSzPts val="1400"/>
              <a:buNone/>
              <a:defRPr b="0" i="0" sz="1800" u="none" cap="none" strike="noStrike">
                <a:solidFill>
                  <a:schemeClr val="dk1"/>
                </a:solidFill>
                <a:latin typeface="Georgia"/>
                <a:ea typeface="Georgia"/>
                <a:cs typeface="Georgia"/>
                <a:sym typeface="Georgia"/>
              </a:defRPr>
            </a:lvl6pPr>
            <a:lvl7pPr lvl="6" marR="0" rtl="0" algn="l">
              <a:spcBef>
                <a:spcPts val="0"/>
              </a:spcBef>
              <a:spcAft>
                <a:spcPts val="0"/>
              </a:spcAft>
              <a:buSzPts val="1400"/>
              <a:buNone/>
              <a:defRPr b="0" i="0" sz="1800" u="none" cap="none" strike="noStrike">
                <a:solidFill>
                  <a:schemeClr val="dk1"/>
                </a:solidFill>
                <a:latin typeface="Georgia"/>
                <a:ea typeface="Georgia"/>
                <a:cs typeface="Georgia"/>
                <a:sym typeface="Georgia"/>
              </a:defRPr>
            </a:lvl7pPr>
            <a:lvl8pPr lvl="7" marR="0" rtl="0" algn="l">
              <a:spcBef>
                <a:spcPts val="0"/>
              </a:spcBef>
              <a:spcAft>
                <a:spcPts val="0"/>
              </a:spcAft>
              <a:buSzPts val="1400"/>
              <a:buNone/>
              <a:defRPr b="0" i="0" sz="1800" u="none" cap="none" strike="noStrike">
                <a:solidFill>
                  <a:schemeClr val="dk1"/>
                </a:solidFill>
                <a:latin typeface="Georgia"/>
                <a:ea typeface="Georgia"/>
                <a:cs typeface="Georgia"/>
                <a:sym typeface="Georgia"/>
              </a:defRPr>
            </a:lvl8pPr>
            <a:lvl9pPr lvl="8" marR="0" rtl="0" algn="l">
              <a:spcBef>
                <a:spcPts val="0"/>
              </a:spcBef>
              <a:spcAft>
                <a:spcPts val="0"/>
              </a:spcAft>
              <a:buSzPts val="1400"/>
              <a:buNone/>
              <a:defRPr b="0" i="0" sz="1800" u="none" cap="none" strike="noStrike">
                <a:solidFill>
                  <a:schemeClr val="dk1"/>
                </a:solidFill>
                <a:latin typeface="Georgia"/>
                <a:ea typeface="Georgia"/>
                <a:cs typeface="Georgia"/>
                <a:sym typeface="Georgia"/>
              </a:defRPr>
            </a:lvl9pPr>
          </a:lstStyle>
          <a:p/>
        </p:txBody>
      </p:sp>
      <p:sp>
        <p:nvSpPr>
          <p:cNvPr id="13" name="Google Shape;13;p34"/>
          <p:cNvSpPr txBox="1"/>
          <p:nvPr>
            <p:ph idx="12" type="sldNum"/>
          </p:nvPr>
        </p:nvSpPr>
        <p:spPr>
          <a:xfrm>
            <a:off x="8610600" y="6356354"/>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Georgia"/>
                <a:ea typeface="Georgia"/>
                <a:cs typeface="Georgia"/>
                <a:sym typeface="Georgia"/>
              </a:defRPr>
            </a:lvl1pPr>
            <a:lvl2pPr indent="0" lvl="1" marL="0" marR="0" rtl="0" algn="r">
              <a:spcBef>
                <a:spcPts val="0"/>
              </a:spcBef>
              <a:buNone/>
              <a:defRPr b="0" i="0" sz="1200" u="none" cap="none" strike="noStrike">
                <a:solidFill>
                  <a:srgbClr val="888888"/>
                </a:solidFill>
                <a:latin typeface="Georgia"/>
                <a:ea typeface="Georgia"/>
                <a:cs typeface="Georgia"/>
                <a:sym typeface="Georgia"/>
              </a:defRPr>
            </a:lvl2pPr>
            <a:lvl3pPr indent="0" lvl="2" marL="0" marR="0" rtl="0" algn="r">
              <a:spcBef>
                <a:spcPts val="0"/>
              </a:spcBef>
              <a:buNone/>
              <a:defRPr b="0" i="0" sz="1200" u="none" cap="none" strike="noStrike">
                <a:solidFill>
                  <a:srgbClr val="888888"/>
                </a:solidFill>
                <a:latin typeface="Georgia"/>
                <a:ea typeface="Georgia"/>
                <a:cs typeface="Georgia"/>
                <a:sym typeface="Georgia"/>
              </a:defRPr>
            </a:lvl3pPr>
            <a:lvl4pPr indent="0" lvl="3" marL="0" marR="0" rtl="0" algn="r">
              <a:spcBef>
                <a:spcPts val="0"/>
              </a:spcBef>
              <a:buNone/>
              <a:defRPr b="0" i="0" sz="1200" u="none" cap="none" strike="noStrike">
                <a:solidFill>
                  <a:srgbClr val="888888"/>
                </a:solidFill>
                <a:latin typeface="Georgia"/>
                <a:ea typeface="Georgia"/>
                <a:cs typeface="Georgia"/>
                <a:sym typeface="Georgia"/>
              </a:defRPr>
            </a:lvl4pPr>
            <a:lvl5pPr indent="0" lvl="4" marL="0" marR="0" rtl="0" algn="r">
              <a:spcBef>
                <a:spcPts val="0"/>
              </a:spcBef>
              <a:buNone/>
              <a:defRPr b="0" i="0" sz="1200" u="none" cap="none" strike="noStrike">
                <a:solidFill>
                  <a:srgbClr val="888888"/>
                </a:solidFill>
                <a:latin typeface="Georgia"/>
                <a:ea typeface="Georgia"/>
                <a:cs typeface="Georgia"/>
                <a:sym typeface="Georgia"/>
              </a:defRPr>
            </a:lvl5pPr>
            <a:lvl6pPr indent="0" lvl="5" marL="0" marR="0" rtl="0" algn="r">
              <a:spcBef>
                <a:spcPts val="0"/>
              </a:spcBef>
              <a:buNone/>
              <a:defRPr b="0" i="0" sz="1200" u="none" cap="none" strike="noStrike">
                <a:solidFill>
                  <a:srgbClr val="888888"/>
                </a:solidFill>
                <a:latin typeface="Georgia"/>
                <a:ea typeface="Georgia"/>
                <a:cs typeface="Georgia"/>
                <a:sym typeface="Georgia"/>
              </a:defRPr>
            </a:lvl6pPr>
            <a:lvl7pPr indent="0" lvl="6" marL="0" marR="0" rtl="0" algn="r">
              <a:spcBef>
                <a:spcPts val="0"/>
              </a:spcBef>
              <a:buNone/>
              <a:defRPr b="0" i="0" sz="1200" u="none" cap="none" strike="noStrike">
                <a:solidFill>
                  <a:srgbClr val="888888"/>
                </a:solidFill>
                <a:latin typeface="Georgia"/>
                <a:ea typeface="Georgia"/>
                <a:cs typeface="Georgia"/>
                <a:sym typeface="Georgia"/>
              </a:defRPr>
            </a:lvl7pPr>
            <a:lvl8pPr indent="0" lvl="7" marL="0" marR="0" rtl="0" algn="r">
              <a:spcBef>
                <a:spcPts val="0"/>
              </a:spcBef>
              <a:buNone/>
              <a:defRPr b="0" i="0" sz="1200" u="none" cap="none" strike="noStrike">
                <a:solidFill>
                  <a:srgbClr val="888888"/>
                </a:solidFill>
                <a:latin typeface="Georgia"/>
                <a:ea typeface="Georgia"/>
                <a:cs typeface="Georgia"/>
                <a:sym typeface="Georgia"/>
              </a:defRPr>
            </a:lvl8pPr>
            <a:lvl9pPr indent="0" lvl="8" marL="0" marR="0" rtl="0" algn="r">
              <a:spcBef>
                <a:spcPts val="0"/>
              </a:spcBef>
              <a:buNone/>
              <a:defRPr b="0" i="0" sz="1200" u="none" cap="none" strike="noStrike">
                <a:solidFill>
                  <a:srgbClr val="888888"/>
                </a:solidFill>
                <a:latin typeface="Georgia"/>
                <a:ea typeface="Georgia"/>
                <a:cs typeface="Georgia"/>
                <a:sym typeface="Georgia"/>
              </a:defRPr>
            </a:lvl9pPr>
          </a:lstStyle>
          <a:p>
            <a:pPr indent="0" lvl="0" marL="0" rtl="0" algn="r">
              <a:spcBef>
                <a:spcPts val="0"/>
              </a:spcBef>
              <a:spcAft>
                <a:spcPts val="0"/>
              </a:spcAft>
              <a:buNone/>
            </a:pPr>
            <a:r>
              <a:t/>
            </a:r>
            <a:endParaRPr/>
          </a:p>
        </p:txBody>
      </p:sp>
      <p:pic>
        <p:nvPicPr>
          <p:cNvPr id="14" name="Google Shape;14;p34"/>
          <p:cNvPicPr preferRelativeResize="0"/>
          <p:nvPr/>
        </p:nvPicPr>
        <p:blipFill rotWithShape="1">
          <a:blip r:embed="rId2">
            <a:alphaModFix/>
          </a:blip>
          <a:srcRect b="0" l="0" r="0" t="0"/>
          <a:stretch/>
        </p:blipFill>
        <p:spPr>
          <a:xfrm>
            <a:off x="761437" y="118650"/>
            <a:ext cx="1720800" cy="1642185"/>
          </a:xfrm>
          <a:prstGeom prst="rect">
            <a:avLst/>
          </a:prstGeom>
          <a:blipFill rotWithShape="1">
            <a:blip r:embed="rId3">
              <a:alphaModFix amt="0"/>
            </a:blip>
            <a:tile algn="tl" flip="y" tx="0" sx="100000" ty="0" sy="100000"/>
          </a:blipFill>
          <a:ln>
            <a:noFill/>
          </a:ln>
        </p:spPr>
      </p:pic>
      <p:pic>
        <p:nvPicPr>
          <p:cNvPr id="15" name="Google Shape;15;p34"/>
          <p:cNvPicPr preferRelativeResize="0"/>
          <p:nvPr/>
        </p:nvPicPr>
        <p:blipFill rotWithShape="1">
          <a:blip r:embed="rId4">
            <a:alphaModFix/>
          </a:blip>
          <a:srcRect b="0" l="0" r="0" t="0"/>
          <a:stretch/>
        </p:blipFill>
        <p:spPr>
          <a:xfrm>
            <a:off x="5235306" y="79050"/>
            <a:ext cx="1721387" cy="1721386"/>
          </a:xfrm>
          <a:prstGeom prst="rect">
            <a:avLst/>
          </a:prstGeom>
          <a:blipFill rotWithShape="1">
            <a:blip r:embed="rId5">
              <a:alphaModFix amt="0"/>
            </a:blip>
            <a:stretch>
              <a:fillRect b="0" l="0" r="0" t="0"/>
            </a:stretch>
          </a:blipFill>
          <a:ln>
            <a:noFill/>
          </a:ln>
        </p:spPr>
      </p:pic>
      <p:pic>
        <p:nvPicPr>
          <p:cNvPr id="16" name="Google Shape;16;p34"/>
          <p:cNvPicPr preferRelativeResize="0"/>
          <p:nvPr/>
        </p:nvPicPr>
        <p:blipFill rotWithShape="1">
          <a:blip r:embed="rId6">
            <a:alphaModFix/>
          </a:blip>
          <a:srcRect b="0" l="0" r="0" t="0"/>
          <a:stretch/>
        </p:blipFill>
        <p:spPr>
          <a:xfrm>
            <a:off x="9632999" y="259746"/>
            <a:ext cx="1720800" cy="1367622"/>
          </a:xfrm>
          <a:prstGeom prst="rect">
            <a:avLst/>
          </a:prstGeom>
          <a:blipFill rotWithShape="1">
            <a:blip r:embed="rId7">
              <a:alphaModFix amt="0"/>
            </a:blip>
            <a:stretch>
              <a:fillRect b="0" l="0" r="0" t="0"/>
            </a:stretch>
          </a:blipFill>
          <a:ln>
            <a:noFill/>
          </a:ln>
        </p:spPr>
      </p:pic>
    </p:spTree>
  </p:cSld>
  <p:clrMap accent1="accent1" accent2="accent2" accent3="accent3" accent4="accent4" accent5="accent5" accent6="accent6" bg1="lt1" bg2="dk2" tx1="dk1" tx2="lt2" folHlink="folHlink" hlink="hlink"/>
  <p:sldLayoutIdLst>
    <p:sldLayoutId id="2147483649" r:id="rId8"/>
    <p:sldLayoutId id="2147483650" r:id="rId9"/>
    <p:sldLayoutId id="2147483651" r:id="rId10"/>
    <p:sldLayoutId id="2147483652" r:id="rId11"/>
    <p:sldLayoutId id="2147483653" r:id="rId12"/>
    <p:sldLayoutId id="2147483654" r:id="rId13"/>
    <p:sldLayoutId id="2147483655" r:id="rId14"/>
    <p:sldLayoutId id="2147483656" r:id="rId15"/>
    <p:sldLayoutId id="2147483657" r:id="rId16"/>
    <p:sldLayoutId id="2147483658" r:id="rId1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77" name="Shape 77"/>
        <p:cNvGrpSpPr/>
        <p:nvPr/>
      </p:nvGrpSpPr>
      <p:grpSpPr>
        <a:xfrm>
          <a:off x="0" y="0"/>
          <a:ext cx="0" cy="0"/>
          <a:chOff x="0" y="0"/>
          <a:chExt cx="0" cy="0"/>
        </a:xfrm>
      </p:grpSpPr>
      <p:sp>
        <p:nvSpPr>
          <p:cNvPr id="78" name="Google Shape;78;p45"/>
          <p:cNvSpPr txBox="1"/>
          <p:nvPr>
            <p:ph type="title"/>
          </p:nvPr>
        </p:nvSpPr>
        <p:spPr>
          <a:xfrm>
            <a:off x="838200" y="365129"/>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9" name="Google Shape;79;p45"/>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0" name="Google Shape;80;p45"/>
          <p:cNvSpPr txBox="1"/>
          <p:nvPr>
            <p:ph idx="10" type="dt"/>
          </p:nvPr>
        </p:nvSpPr>
        <p:spPr>
          <a:xfrm>
            <a:off x="838200" y="6356354"/>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sz="1200">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1" name="Google Shape;81;p45"/>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sz="1200">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2" name="Google Shape;82;p45"/>
          <p:cNvSpPr txBox="1"/>
          <p:nvPr>
            <p:ph idx="12" type="sldNum"/>
          </p:nvPr>
        </p:nvSpPr>
        <p:spPr>
          <a:xfrm>
            <a:off x="8610600" y="6356354"/>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sz="1200">
                <a:solidFill>
                  <a:srgbClr val="888888"/>
                </a:solidFill>
                <a:latin typeface="Calibri"/>
                <a:ea typeface="Calibri"/>
                <a:cs typeface="Calibri"/>
                <a:sym typeface="Calibri"/>
              </a:defRPr>
            </a:lvl1pPr>
            <a:lvl2pPr indent="0" lvl="1" marL="0" marR="0" rtl="0" algn="r">
              <a:spcBef>
                <a:spcPts val="0"/>
              </a:spcBef>
              <a:buNone/>
              <a:defRPr sz="1200">
                <a:solidFill>
                  <a:srgbClr val="888888"/>
                </a:solidFill>
                <a:latin typeface="Calibri"/>
                <a:ea typeface="Calibri"/>
                <a:cs typeface="Calibri"/>
                <a:sym typeface="Calibri"/>
              </a:defRPr>
            </a:lvl2pPr>
            <a:lvl3pPr indent="0" lvl="2" marL="0" marR="0" rtl="0" algn="r">
              <a:spcBef>
                <a:spcPts val="0"/>
              </a:spcBef>
              <a:buNone/>
              <a:defRPr sz="1200">
                <a:solidFill>
                  <a:srgbClr val="888888"/>
                </a:solidFill>
                <a:latin typeface="Calibri"/>
                <a:ea typeface="Calibri"/>
                <a:cs typeface="Calibri"/>
                <a:sym typeface="Calibri"/>
              </a:defRPr>
            </a:lvl3pPr>
            <a:lvl4pPr indent="0" lvl="3" marL="0" marR="0" rtl="0" algn="r">
              <a:spcBef>
                <a:spcPts val="0"/>
              </a:spcBef>
              <a:buNone/>
              <a:defRPr sz="1200">
                <a:solidFill>
                  <a:srgbClr val="888888"/>
                </a:solidFill>
                <a:latin typeface="Calibri"/>
                <a:ea typeface="Calibri"/>
                <a:cs typeface="Calibri"/>
                <a:sym typeface="Calibri"/>
              </a:defRPr>
            </a:lvl4pPr>
            <a:lvl5pPr indent="0" lvl="4" marL="0" marR="0" rtl="0" algn="r">
              <a:spcBef>
                <a:spcPts val="0"/>
              </a:spcBef>
              <a:buNone/>
              <a:defRPr sz="1200">
                <a:solidFill>
                  <a:srgbClr val="888888"/>
                </a:solidFill>
                <a:latin typeface="Calibri"/>
                <a:ea typeface="Calibri"/>
                <a:cs typeface="Calibri"/>
                <a:sym typeface="Calibri"/>
              </a:defRPr>
            </a:lvl5pPr>
            <a:lvl6pPr indent="0" lvl="5" marL="0" marR="0" rtl="0" algn="r">
              <a:spcBef>
                <a:spcPts val="0"/>
              </a:spcBef>
              <a:buNone/>
              <a:defRPr sz="1200">
                <a:solidFill>
                  <a:srgbClr val="888888"/>
                </a:solidFill>
                <a:latin typeface="Calibri"/>
                <a:ea typeface="Calibri"/>
                <a:cs typeface="Calibri"/>
                <a:sym typeface="Calibri"/>
              </a:defRPr>
            </a:lvl6pPr>
            <a:lvl7pPr indent="0" lvl="6" marL="0" marR="0" rtl="0" algn="r">
              <a:spcBef>
                <a:spcPts val="0"/>
              </a:spcBef>
              <a:buNone/>
              <a:defRPr sz="1200">
                <a:solidFill>
                  <a:srgbClr val="888888"/>
                </a:solidFill>
                <a:latin typeface="Calibri"/>
                <a:ea typeface="Calibri"/>
                <a:cs typeface="Calibri"/>
                <a:sym typeface="Calibri"/>
              </a:defRPr>
            </a:lvl7pPr>
            <a:lvl8pPr indent="0" lvl="7" marL="0" marR="0" rtl="0" algn="r">
              <a:spcBef>
                <a:spcPts val="0"/>
              </a:spcBef>
              <a:buNone/>
              <a:defRPr sz="1200">
                <a:solidFill>
                  <a:srgbClr val="888888"/>
                </a:solidFill>
                <a:latin typeface="Calibri"/>
                <a:ea typeface="Calibri"/>
                <a:cs typeface="Calibri"/>
                <a:sym typeface="Calibri"/>
              </a:defRPr>
            </a:lvl8pPr>
            <a:lvl9pPr indent="0" lvl="8" marL="0" marR="0" rtl="0" algn="r">
              <a:spcBef>
                <a:spcPts val="0"/>
              </a:spcBef>
              <a:buNone/>
              <a:defRPr sz="1200">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7.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19.png"/><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1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2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20.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22.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 Id="rId3" Type="http://schemas.openxmlformats.org/officeDocument/2006/relationships/image" Target="../media/image13.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 Id="rId3" Type="http://schemas.openxmlformats.org/officeDocument/2006/relationships/image" Target="../media/image11.jpg"/><Relationship Id="rId4" Type="http://schemas.openxmlformats.org/officeDocument/2006/relationships/image" Target="../media/image14.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0.xml"/><Relationship Id="rId3" Type="http://schemas.openxmlformats.org/officeDocument/2006/relationships/image" Target="../media/image16.png"/><Relationship Id="rId4" Type="http://schemas.openxmlformats.org/officeDocument/2006/relationships/image" Target="../media/image17.png"/><Relationship Id="rId5" Type="http://schemas.openxmlformats.org/officeDocument/2006/relationships/image" Target="../media/image18.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1.xml"/><Relationship Id="rId3" Type="http://schemas.openxmlformats.org/officeDocument/2006/relationships/image" Target="../media/image23.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5" name="Shape 155"/>
        <p:cNvGrpSpPr/>
        <p:nvPr/>
      </p:nvGrpSpPr>
      <p:grpSpPr>
        <a:xfrm>
          <a:off x="0" y="0"/>
          <a:ext cx="0" cy="0"/>
          <a:chOff x="0" y="0"/>
          <a:chExt cx="0" cy="0"/>
        </a:xfrm>
      </p:grpSpPr>
      <p:sp>
        <p:nvSpPr>
          <p:cNvPr id="156" name="Google Shape;156;p1"/>
          <p:cNvSpPr txBox="1"/>
          <p:nvPr>
            <p:ph type="title"/>
          </p:nvPr>
        </p:nvSpPr>
        <p:spPr>
          <a:xfrm>
            <a:off x="1107515" y="2608727"/>
            <a:ext cx="9964271" cy="936813"/>
          </a:xfrm>
          <a:prstGeom prst="rect">
            <a:avLst/>
          </a:prstGeom>
          <a:noFill/>
          <a:ln>
            <a:noFill/>
          </a:ln>
        </p:spPr>
        <p:txBody>
          <a:bodyPr anchorCtr="0" anchor="b" bIns="45700" lIns="91425" spcFirstLastPara="1" rIns="91425" wrap="square" tIns="45700">
            <a:noAutofit/>
          </a:bodyPr>
          <a:lstStyle/>
          <a:p>
            <a:pPr indent="0" lvl="0" marL="0" rtl="0" algn="ctr">
              <a:lnSpc>
                <a:spcPct val="90000"/>
              </a:lnSpc>
              <a:spcBef>
                <a:spcPts val="0"/>
              </a:spcBef>
              <a:spcAft>
                <a:spcPts val="0"/>
              </a:spcAft>
              <a:buClr>
                <a:srgbClr val="A71E3B"/>
              </a:buClr>
              <a:buSzPts val="6000"/>
              <a:buFont typeface="Georgia"/>
              <a:buNone/>
            </a:pPr>
            <a:r>
              <a:rPr lang="en-US">
                <a:solidFill>
                  <a:srgbClr val="A71E3B"/>
                </a:solidFill>
              </a:rPr>
              <a:t>TOUR GUIDING</a:t>
            </a:r>
            <a:endParaRPr/>
          </a:p>
        </p:txBody>
      </p:sp>
      <p:sp>
        <p:nvSpPr>
          <p:cNvPr id="157" name="Google Shape;157;p1"/>
          <p:cNvSpPr txBox="1"/>
          <p:nvPr>
            <p:ph idx="1" type="body"/>
          </p:nvPr>
        </p:nvSpPr>
        <p:spPr>
          <a:xfrm>
            <a:off x="831851" y="4589467"/>
            <a:ext cx="10515600" cy="1500187"/>
          </a:xfrm>
          <a:prstGeom prst="rect">
            <a:avLst/>
          </a:prstGeom>
          <a:noFill/>
          <a:ln>
            <a:noFill/>
          </a:ln>
        </p:spPr>
        <p:txBody>
          <a:bodyPr anchorCtr="0" anchor="t" bIns="45700" lIns="91425" spcFirstLastPara="1" rIns="91425" wrap="square" tIns="45700">
            <a:normAutofit fontScale="92500" lnSpcReduction="10000"/>
          </a:bodyPr>
          <a:lstStyle/>
          <a:p>
            <a:pPr indent="0" lvl="0" marL="0" rtl="0" algn="ctr">
              <a:lnSpc>
                <a:spcPct val="90000"/>
              </a:lnSpc>
              <a:spcBef>
                <a:spcPts val="0"/>
              </a:spcBef>
              <a:spcAft>
                <a:spcPts val="0"/>
              </a:spcAft>
              <a:buClr>
                <a:srgbClr val="A71E3B"/>
              </a:buClr>
              <a:buSzPct val="100000"/>
              <a:buNone/>
            </a:pPr>
            <a:r>
              <a:rPr b="1" lang="en-US" cap="none">
                <a:solidFill>
                  <a:srgbClr val="A71E3B"/>
                </a:solidFill>
              </a:rPr>
              <a:t>PART ΙΙ</a:t>
            </a:r>
            <a:endParaRPr/>
          </a:p>
          <a:p>
            <a:pPr indent="0" lvl="0" marL="0" rtl="0" algn="ctr">
              <a:lnSpc>
                <a:spcPct val="90000"/>
              </a:lnSpc>
              <a:spcBef>
                <a:spcPts val="1000"/>
              </a:spcBef>
              <a:spcAft>
                <a:spcPts val="0"/>
              </a:spcAft>
              <a:buClr>
                <a:srgbClr val="A71E3B"/>
              </a:buClr>
              <a:buSzPct val="100000"/>
              <a:buNone/>
            </a:pPr>
            <a:r>
              <a:rPr lang="en-US" cap="none">
                <a:solidFill>
                  <a:srgbClr val="A71E3B"/>
                </a:solidFill>
              </a:rPr>
              <a:t>HOW TO MAKE THE WINERY VISITABLE?</a:t>
            </a:r>
            <a:endParaRPr/>
          </a:p>
          <a:p>
            <a:pPr indent="0" lvl="0" marL="0" rtl="0" algn="ctr">
              <a:lnSpc>
                <a:spcPct val="90000"/>
              </a:lnSpc>
              <a:spcBef>
                <a:spcPts val="1000"/>
              </a:spcBef>
              <a:spcAft>
                <a:spcPts val="0"/>
              </a:spcAft>
              <a:buClr>
                <a:srgbClr val="A71E3B"/>
              </a:buClr>
              <a:buSzPct val="100000"/>
              <a:buNone/>
            </a:pPr>
            <a:r>
              <a:rPr lang="en-US" cap="none">
                <a:solidFill>
                  <a:srgbClr val="A71E3B"/>
                </a:solidFill>
              </a:rPr>
              <a:t>SERVICE QUALITY EVALUATION IN THE PERCEPTION OF THE WINE TOURIST</a:t>
            </a:r>
            <a:endParaRPr/>
          </a:p>
        </p:txBody>
      </p:sp>
      <p:pic>
        <p:nvPicPr>
          <p:cNvPr id="158" name="Google Shape;158;p1"/>
          <p:cNvPicPr preferRelativeResize="0"/>
          <p:nvPr/>
        </p:nvPicPr>
        <p:blipFill rotWithShape="1">
          <a:blip r:embed="rId3">
            <a:alphaModFix/>
          </a:blip>
          <a:srcRect b="0" l="0" r="0" t="0"/>
          <a:stretch/>
        </p:blipFill>
        <p:spPr>
          <a:xfrm>
            <a:off x="3078480" y="1575177"/>
            <a:ext cx="6644640" cy="6096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8" name="Shape 298"/>
        <p:cNvGrpSpPr/>
        <p:nvPr/>
      </p:nvGrpSpPr>
      <p:grpSpPr>
        <a:xfrm>
          <a:off x="0" y="0"/>
          <a:ext cx="0" cy="0"/>
          <a:chOff x="0" y="0"/>
          <a:chExt cx="0" cy="0"/>
        </a:xfrm>
      </p:grpSpPr>
      <p:sp>
        <p:nvSpPr>
          <p:cNvPr id="299" name="Google Shape;299;p10"/>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WINE TOUR GUIDING</a:t>
            </a:r>
            <a:endParaRPr/>
          </a:p>
        </p:txBody>
      </p:sp>
      <p:sp>
        <p:nvSpPr>
          <p:cNvPr id="300" name="Google Shape;300;p10"/>
          <p:cNvSpPr txBox="1"/>
          <p:nvPr>
            <p:ph type="title"/>
          </p:nvPr>
        </p:nvSpPr>
        <p:spPr>
          <a:xfrm>
            <a:off x="838200" y="1675967"/>
            <a:ext cx="10515600" cy="583139"/>
          </a:xfrm>
          <a:prstGeom prst="rect">
            <a:avLst/>
          </a:prstGeom>
          <a:solidFill>
            <a:srgbClr val="A71E3B"/>
          </a:solidFill>
          <a:ln>
            <a:noFill/>
          </a:ln>
        </p:spPr>
        <p:txBody>
          <a:bodyPr anchorCtr="0" anchor="b" bIns="45700" lIns="91425" spcFirstLastPara="1" rIns="91425" wrap="square" tIns="45700">
            <a:noAutofit/>
          </a:bodyPr>
          <a:lstStyle/>
          <a:p>
            <a:pPr indent="0" lvl="0" marL="0" rtl="0" algn="ctr">
              <a:lnSpc>
                <a:spcPct val="90000"/>
              </a:lnSpc>
              <a:spcBef>
                <a:spcPts val="0"/>
              </a:spcBef>
              <a:spcAft>
                <a:spcPts val="0"/>
              </a:spcAft>
              <a:buClr>
                <a:schemeClr val="lt1"/>
              </a:buClr>
              <a:buSzPts val="3000"/>
              <a:buFont typeface="Georgia"/>
              <a:buNone/>
            </a:pPr>
            <a:r>
              <a:rPr lang="en-US" sz="3000">
                <a:solidFill>
                  <a:schemeClr val="lt1"/>
                </a:solidFill>
              </a:rPr>
              <a:t>Responsibility of the wine tourism business (cont’d)</a:t>
            </a:r>
            <a:endParaRPr sz="3000">
              <a:solidFill>
                <a:schemeClr val="lt1"/>
              </a:solidFill>
            </a:endParaRPr>
          </a:p>
        </p:txBody>
      </p:sp>
      <p:sp>
        <p:nvSpPr>
          <p:cNvPr id="301" name="Google Shape;301;p10"/>
          <p:cNvSpPr/>
          <p:nvPr/>
        </p:nvSpPr>
        <p:spPr>
          <a:xfrm>
            <a:off x="824753" y="2375647"/>
            <a:ext cx="10529047" cy="341632"/>
          </a:xfrm>
          <a:prstGeom prst="rect">
            <a:avLst/>
          </a:prstGeom>
          <a:noFill/>
          <a:ln>
            <a:noFill/>
          </a:ln>
        </p:spPr>
        <p:txBody>
          <a:bodyPr anchorCtr="0" anchor="t" bIns="45700" lIns="91425" spcFirstLastPara="1" rIns="91425" wrap="square" tIns="45700">
            <a:spAutoFit/>
          </a:bodyPr>
          <a:lstStyle/>
          <a:p>
            <a:pPr indent="-358775" lvl="0" marL="358775" marR="0" rtl="0" algn="l">
              <a:lnSpc>
                <a:spcPct val="90000"/>
              </a:lnSpc>
              <a:spcBef>
                <a:spcPts val="0"/>
              </a:spcBef>
              <a:spcAft>
                <a:spcPts val="0"/>
              </a:spcAft>
              <a:buClr>
                <a:srgbClr val="A71E3B"/>
              </a:buClr>
              <a:buSzPts val="1800"/>
              <a:buFont typeface="Noto Sans Symbols"/>
              <a:buChar char="✔"/>
            </a:pPr>
            <a:r>
              <a:rPr b="1" i="1" lang="en-US" sz="1800" u="none" cap="none" strike="noStrike">
                <a:solidFill>
                  <a:srgbClr val="A71E3B"/>
                </a:solidFill>
                <a:latin typeface="Georgia"/>
                <a:ea typeface="Georgia"/>
                <a:cs typeface="Georgia"/>
                <a:sym typeface="Georgia"/>
              </a:rPr>
              <a:t>Identification of wineries, winemaking and tourism business, wine routes</a:t>
            </a:r>
            <a:endParaRPr b="1" i="1" sz="1800" u="none" cap="none" strike="noStrike">
              <a:solidFill>
                <a:srgbClr val="A71E3B"/>
              </a:solidFill>
              <a:latin typeface="Georgia"/>
              <a:ea typeface="Georgia"/>
              <a:cs typeface="Georgia"/>
              <a:sym typeface="Georgia"/>
            </a:endParaRPr>
          </a:p>
        </p:txBody>
      </p:sp>
      <p:sp>
        <p:nvSpPr>
          <p:cNvPr id="302" name="Google Shape;302;p10"/>
          <p:cNvSpPr/>
          <p:nvPr/>
        </p:nvSpPr>
        <p:spPr>
          <a:xfrm>
            <a:off x="824753" y="2966578"/>
            <a:ext cx="4075155" cy="3693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1800" u="none" cap="none" strike="noStrike">
                <a:solidFill>
                  <a:srgbClr val="293A97"/>
                </a:solidFill>
                <a:latin typeface="Georgia"/>
                <a:ea typeface="Georgia"/>
                <a:cs typeface="Georgia"/>
                <a:sym typeface="Georgia"/>
              </a:rPr>
              <a:t>REAL CASES AND BEST PRACTICES</a:t>
            </a:r>
            <a:endParaRPr b="0" i="0" sz="1800" u="none" cap="none" strike="noStrike">
              <a:solidFill>
                <a:srgbClr val="293A97"/>
              </a:solidFill>
              <a:latin typeface="Georgia"/>
              <a:ea typeface="Georgia"/>
              <a:cs typeface="Georgia"/>
              <a:sym typeface="Georgia"/>
            </a:endParaRPr>
          </a:p>
        </p:txBody>
      </p:sp>
      <p:pic>
        <p:nvPicPr>
          <p:cNvPr id="303" name="Google Shape;303;p10"/>
          <p:cNvPicPr preferRelativeResize="0"/>
          <p:nvPr/>
        </p:nvPicPr>
        <p:blipFill rotWithShape="1">
          <a:blip r:embed="rId3">
            <a:alphaModFix/>
          </a:blip>
          <a:srcRect b="0" l="0" r="0" t="0"/>
          <a:stretch/>
        </p:blipFill>
        <p:spPr>
          <a:xfrm>
            <a:off x="7109012" y="2743495"/>
            <a:ext cx="4244788" cy="3243526"/>
          </a:xfrm>
          <a:prstGeom prst="rect">
            <a:avLst/>
          </a:prstGeom>
          <a:noFill/>
          <a:ln>
            <a:noFill/>
          </a:ln>
        </p:spPr>
      </p:pic>
      <p:pic>
        <p:nvPicPr>
          <p:cNvPr id="304" name="Google Shape;304;p10"/>
          <p:cNvPicPr preferRelativeResize="0"/>
          <p:nvPr/>
        </p:nvPicPr>
        <p:blipFill rotWithShape="1">
          <a:blip r:embed="rId4">
            <a:alphaModFix/>
          </a:blip>
          <a:srcRect b="0" l="0" r="0" t="0"/>
          <a:stretch/>
        </p:blipFill>
        <p:spPr>
          <a:xfrm>
            <a:off x="2277035" y="5987021"/>
            <a:ext cx="9076765" cy="392577"/>
          </a:xfrm>
          <a:prstGeom prst="rect">
            <a:avLst/>
          </a:prstGeom>
          <a:noFill/>
          <a:ln>
            <a:noFill/>
          </a:ln>
        </p:spPr>
      </p:pic>
      <p:sp>
        <p:nvSpPr>
          <p:cNvPr id="305" name="Google Shape;305;p10"/>
          <p:cNvSpPr/>
          <p:nvPr/>
        </p:nvSpPr>
        <p:spPr>
          <a:xfrm>
            <a:off x="833718" y="3335909"/>
            <a:ext cx="6078070" cy="2518043"/>
          </a:xfrm>
          <a:prstGeom prst="wedgeRoundRectCallout">
            <a:avLst>
              <a:gd fmla="val 52857" name="adj1"/>
              <a:gd fmla="val 52639" name="adj2"/>
              <a:gd fmla="val 16667" name="adj3"/>
            </a:avLst>
          </a:prstGeom>
          <a:no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400" u="none" cap="none" strike="noStrike">
                <a:solidFill>
                  <a:schemeClr val="dk1"/>
                </a:solidFill>
                <a:latin typeface="Georgia"/>
                <a:ea typeface="Georgia"/>
                <a:cs typeface="Georgia"/>
                <a:sym typeface="Georgia"/>
              </a:rPr>
              <a:t>Niagara Wine Trail (</a:t>
            </a:r>
            <a:r>
              <a:rPr b="1" i="0" lang="en-US" sz="1400" u="none" cap="none" strike="noStrike">
                <a:solidFill>
                  <a:srgbClr val="A71E3B"/>
                </a:solidFill>
                <a:latin typeface="Georgia"/>
                <a:ea typeface="Georgia"/>
                <a:cs typeface="Georgia"/>
                <a:sym typeface="Georgia"/>
              </a:rPr>
              <a:t>USA</a:t>
            </a:r>
            <a:r>
              <a:rPr b="1" i="0" lang="en-US" sz="1400" u="none" cap="none" strike="noStrike">
                <a:solidFill>
                  <a:schemeClr val="dk1"/>
                </a:solidFill>
                <a:latin typeface="Georgia"/>
                <a:ea typeface="Georgia"/>
                <a:cs typeface="Georgia"/>
                <a:sym typeface="Georgia"/>
              </a:rPr>
              <a:t>)</a:t>
            </a:r>
            <a:endParaRPr b="1" i="0" sz="1400" u="none" cap="none" strike="noStrike">
              <a:solidFill>
                <a:schemeClr val="dk1"/>
              </a:solidFill>
              <a:latin typeface="Georgia"/>
              <a:ea typeface="Georgia"/>
              <a:cs typeface="Georgia"/>
              <a:sym typeface="Georgia"/>
            </a:endParaRPr>
          </a:p>
          <a:p>
            <a:pPr indent="0" lvl="0" marL="0" marR="0" rtl="0" algn="ctr">
              <a:spcBef>
                <a:spcPts val="0"/>
              </a:spcBef>
              <a:spcAft>
                <a:spcPts val="0"/>
              </a:spcAft>
              <a:buNone/>
            </a:pPr>
            <a:r>
              <a:rPr b="0" i="0" lang="en-US" sz="1400" u="none" cap="none" strike="noStrike">
                <a:solidFill>
                  <a:schemeClr val="dk1"/>
                </a:solidFill>
                <a:latin typeface="Georgia"/>
                <a:ea typeface="Georgia"/>
                <a:cs typeface="Georgia"/>
                <a:sym typeface="Georgia"/>
              </a:rPr>
              <a:t>Ensuring access to tourism infrastructure, services and experiences for persons with specific access requirements is at most plases. There is access for visitors with pets.</a:t>
            </a:r>
            <a:endParaRPr/>
          </a:p>
          <a:p>
            <a:pPr indent="0" lvl="0" marL="0" marR="0" rtl="0" algn="ctr">
              <a:spcBef>
                <a:spcPts val="0"/>
              </a:spcBef>
              <a:spcAft>
                <a:spcPts val="0"/>
              </a:spcAft>
              <a:buNone/>
            </a:pPr>
            <a:r>
              <a:rPr b="0" i="0" lang="en-US" sz="1400" u="none" cap="none" strike="noStrike">
                <a:solidFill>
                  <a:schemeClr val="dk1"/>
                </a:solidFill>
                <a:latin typeface="Georgia"/>
                <a:ea typeface="Georgia"/>
                <a:cs typeface="Georgia"/>
                <a:sym typeface="Georgia"/>
              </a:rPr>
              <a:t>Tourist information and maps of the trail and the region are offered free.</a:t>
            </a:r>
            <a:endParaRPr b="0" i="0" sz="1400" u="none" cap="none" strike="noStrike">
              <a:solidFill>
                <a:schemeClr val="dk1"/>
              </a:solidFill>
              <a:latin typeface="Georgia"/>
              <a:ea typeface="Georgia"/>
              <a:cs typeface="Georgia"/>
              <a:sym typeface="Georgia"/>
            </a:endParaRPr>
          </a:p>
          <a:p>
            <a:pPr indent="0" lvl="0" marL="0" marR="0" rtl="0" algn="ctr">
              <a:spcBef>
                <a:spcPts val="0"/>
              </a:spcBef>
              <a:spcAft>
                <a:spcPts val="0"/>
              </a:spcAft>
              <a:buNone/>
            </a:pPr>
            <a:r>
              <a:rPr b="1" i="0" lang="en-US" sz="1400" u="none" cap="none" strike="noStrike">
                <a:solidFill>
                  <a:srgbClr val="A71E3B"/>
                </a:solidFill>
                <a:latin typeface="Georgia"/>
                <a:ea typeface="Georgia"/>
                <a:cs typeface="Georgia"/>
                <a:sym typeface="Georgia"/>
              </a:rPr>
              <a:t>Market Positioning </a:t>
            </a:r>
            <a:r>
              <a:rPr b="0" i="0" lang="en-US" sz="1400" u="none" cap="none" strike="noStrike">
                <a:solidFill>
                  <a:srgbClr val="A71E3B"/>
                </a:solidFill>
                <a:latin typeface="Georgia"/>
                <a:ea typeface="Georgia"/>
                <a:cs typeface="Georgia"/>
                <a:sym typeface="Georgia"/>
              </a:rPr>
              <a:t>of the region </a:t>
            </a:r>
            <a:endParaRPr/>
          </a:p>
          <a:p>
            <a:pPr indent="0" lvl="0" marL="0" marR="0" rtl="0" algn="ctr">
              <a:spcBef>
                <a:spcPts val="0"/>
              </a:spcBef>
              <a:spcAft>
                <a:spcPts val="0"/>
              </a:spcAft>
              <a:buNone/>
            </a:pPr>
            <a:r>
              <a:rPr b="0" i="0" lang="en-US" sz="1400" u="none" cap="none" strike="noStrike">
                <a:solidFill>
                  <a:srgbClr val="A71E3B"/>
                </a:solidFill>
                <a:latin typeface="Georgia"/>
                <a:ea typeface="Georgia"/>
                <a:cs typeface="Georgia"/>
                <a:sym typeface="Georgia"/>
              </a:rPr>
              <a:t>= Niagara Wine </a:t>
            </a:r>
            <a:r>
              <a:rPr b="1" i="0" lang="en-US" sz="1400" u="none" cap="none" strike="noStrike">
                <a:solidFill>
                  <a:srgbClr val="A71E3B"/>
                </a:solidFill>
                <a:latin typeface="Georgia"/>
                <a:ea typeface="Georgia"/>
                <a:cs typeface="Georgia"/>
                <a:sym typeface="Georgia"/>
              </a:rPr>
              <a:t>Country</a:t>
            </a:r>
            <a:endParaRPr b="1" i="0" sz="1400" u="none" cap="none" strike="noStrike">
              <a:solidFill>
                <a:srgbClr val="A71E3B"/>
              </a:solidFill>
              <a:latin typeface="Georgia"/>
              <a:ea typeface="Georgia"/>
              <a:cs typeface="Georgia"/>
              <a:sym typeface="Georgia"/>
            </a:endParaRPr>
          </a:p>
          <a:p>
            <a:pPr indent="0" lvl="0" marL="0" marR="0" rtl="0" algn="ctr">
              <a:spcBef>
                <a:spcPts val="0"/>
              </a:spcBef>
              <a:spcAft>
                <a:spcPts val="0"/>
              </a:spcAft>
              <a:buNone/>
            </a:pPr>
            <a:r>
              <a:rPr b="1" i="0" lang="en-US" sz="1000" u="none" cap="none" strike="noStrike">
                <a:solidFill>
                  <a:srgbClr val="2C3EA2"/>
                </a:solidFill>
                <a:latin typeface="Georgia"/>
                <a:ea typeface="Georgia"/>
                <a:cs typeface="Georgia"/>
                <a:sym typeface="Georgia"/>
              </a:rPr>
              <a:t>Link and Learn more</a:t>
            </a:r>
            <a:endParaRPr/>
          </a:p>
          <a:p>
            <a:pPr indent="0" lvl="0" marL="0" marR="0" rtl="0" algn="ctr">
              <a:spcBef>
                <a:spcPts val="0"/>
              </a:spcBef>
              <a:spcAft>
                <a:spcPts val="0"/>
              </a:spcAft>
              <a:buNone/>
            </a:pPr>
            <a:r>
              <a:rPr b="0" i="0" lang="en-US" sz="1000" u="none" cap="none" strike="noStrike">
                <a:solidFill>
                  <a:srgbClr val="2C3EA2"/>
                </a:solidFill>
                <a:latin typeface="Georgia"/>
                <a:ea typeface="Georgia"/>
                <a:cs typeface="Georgia"/>
                <a:sym typeface="Georgia"/>
              </a:rPr>
              <a:t>https://niagarawinetrail.org/about/</a:t>
            </a:r>
            <a:endParaRPr b="0" i="0" sz="1000" u="none" cap="none" strike="noStrike">
              <a:solidFill>
                <a:srgbClr val="2C3EA2"/>
              </a:solidFill>
              <a:latin typeface="Georgia"/>
              <a:ea typeface="Georgia"/>
              <a:cs typeface="Georgia"/>
              <a:sym typeface="Georgia"/>
            </a:endParaRPr>
          </a:p>
          <a:p>
            <a:pPr indent="0" lvl="0" marL="0" marR="0" rtl="0" algn="ctr">
              <a:spcBef>
                <a:spcPts val="0"/>
              </a:spcBef>
              <a:spcAft>
                <a:spcPts val="0"/>
              </a:spcAft>
              <a:buNone/>
            </a:pPr>
            <a:r>
              <a:rPr b="1" i="0" lang="en-US" sz="1000" u="none" cap="none" strike="noStrike">
                <a:solidFill>
                  <a:srgbClr val="2C3EA2"/>
                </a:solidFill>
                <a:latin typeface="Georgia"/>
                <a:ea typeface="Georgia"/>
                <a:cs typeface="Georgia"/>
                <a:sym typeface="Georgia"/>
              </a:rPr>
              <a:t>Official Guide 2020 - </a:t>
            </a:r>
            <a:r>
              <a:rPr b="0" i="0" lang="en-US" sz="1000" u="none" cap="none" strike="noStrike">
                <a:solidFill>
                  <a:srgbClr val="2C3EA2"/>
                </a:solidFill>
                <a:latin typeface="Georgia"/>
                <a:ea typeface="Georgia"/>
                <a:cs typeface="Georgia"/>
                <a:sym typeface="Georgia"/>
              </a:rPr>
              <a:t>https://issuu.com/niagarawinetrail/docs/nwt_2020_brochure_layout-final-online</a:t>
            </a:r>
            <a:endParaRPr b="0" i="0" sz="1000" u="none" cap="none" strike="noStrike">
              <a:solidFill>
                <a:srgbClr val="2C3EA2"/>
              </a:solidFill>
              <a:latin typeface="Georgia"/>
              <a:ea typeface="Georgia"/>
              <a:cs typeface="Georgia"/>
              <a:sym typeface="Georgia"/>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02"/>
                                        </p:tgtEl>
                                        <p:attrNameLst>
                                          <p:attrName>style.visibility</p:attrName>
                                        </p:attrNameLst>
                                      </p:cBhvr>
                                      <p:to>
                                        <p:strVal val="visible"/>
                                      </p:to>
                                    </p:set>
                                    <p:animEffect filter="fade" transition="in">
                                      <p:cBhvr>
                                        <p:cTn dur="500"/>
                                        <p:tgtEl>
                                          <p:spTgt spid="30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23" presetSubtype="16">
                                  <p:stCondLst>
                                    <p:cond delay="0"/>
                                  </p:stCondLst>
                                  <p:childTnLst>
                                    <p:set>
                                      <p:cBhvr>
                                        <p:cTn dur="1" fill="hold">
                                          <p:stCondLst>
                                            <p:cond delay="0"/>
                                          </p:stCondLst>
                                        </p:cTn>
                                        <p:tgtEl>
                                          <p:spTgt spid="303"/>
                                        </p:tgtEl>
                                        <p:attrNameLst>
                                          <p:attrName>style.visibility</p:attrName>
                                        </p:attrNameLst>
                                      </p:cBhvr>
                                      <p:to>
                                        <p:strVal val="visible"/>
                                      </p:to>
                                    </p:set>
                                    <p:anim calcmode="lin" valueType="num">
                                      <p:cBhvr additive="base">
                                        <p:cTn dur="2500"/>
                                        <p:tgtEl>
                                          <p:spTgt spid="303"/>
                                        </p:tgtEl>
                                        <p:attrNameLst>
                                          <p:attrName>ppt_w</p:attrName>
                                        </p:attrNameLst>
                                      </p:cBhvr>
                                      <p:tavLst>
                                        <p:tav fmla="" tm="0">
                                          <p:val>
                                            <p:strVal val="0"/>
                                          </p:val>
                                        </p:tav>
                                        <p:tav fmla="" tm="100000">
                                          <p:val>
                                            <p:strVal val="#ppt_w"/>
                                          </p:val>
                                        </p:tav>
                                      </p:tavLst>
                                    </p:anim>
                                    <p:anim calcmode="lin" valueType="num">
                                      <p:cBhvr additive="base">
                                        <p:cTn dur="2500"/>
                                        <p:tgtEl>
                                          <p:spTgt spid="303"/>
                                        </p:tgtEl>
                                        <p:attrNameLst>
                                          <p:attrName>ppt_h</p:attrName>
                                        </p:attrNameLst>
                                      </p:cBhvr>
                                      <p:tavLst>
                                        <p:tav fmla="" tm="0">
                                          <p:val>
                                            <p:strVal val="0"/>
                                          </p:val>
                                        </p:tav>
                                        <p:tav fmla="" tm="100000">
                                          <p:val>
                                            <p:strVal val="#ppt_h"/>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04"/>
                                        </p:tgtEl>
                                        <p:attrNameLst>
                                          <p:attrName>style.visibility</p:attrName>
                                        </p:attrNameLst>
                                      </p:cBhvr>
                                      <p:to>
                                        <p:strVal val="visible"/>
                                      </p:to>
                                    </p:set>
                                    <p:animEffect filter="fade" transition="in">
                                      <p:cBhvr>
                                        <p:cTn dur="2000"/>
                                        <p:tgtEl>
                                          <p:spTgt spid="30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05"/>
                                        </p:tgtEl>
                                        <p:attrNameLst>
                                          <p:attrName>style.visibility</p:attrName>
                                        </p:attrNameLst>
                                      </p:cBhvr>
                                      <p:to>
                                        <p:strVal val="visible"/>
                                      </p:to>
                                    </p:set>
                                    <p:animEffect filter="fade" transition="in">
                                      <p:cBhvr>
                                        <p:cTn dur="2000"/>
                                        <p:tgtEl>
                                          <p:spTgt spid="30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9" name="Shape 309"/>
        <p:cNvGrpSpPr/>
        <p:nvPr/>
      </p:nvGrpSpPr>
      <p:grpSpPr>
        <a:xfrm>
          <a:off x="0" y="0"/>
          <a:ext cx="0" cy="0"/>
          <a:chOff x="0" y="0"/>
          <a:chExt cx="0" cy="0"/>
        </a:xfrm>
      </p:grpSpPr>
      <p:grpSp>
        <p:nvGrpSpPr>
          <p:cNvPr id="310" name="Google Shape;310;p11"/>
          <p:cNvGrpSpPr/>
          <p:nvPr/>
        </p:nvGrpSpPr>
        <p:grpSpPr>
          <a:xfrm>
            <a:off x="838200" y="3030070"/>
            <a:ext cx="10517191" cy="3326283"/>
            <a:chOff x="0" y="0"/>
            <a:chExt cx="10517191" cy="3326283"/>
          </a:xfrm>
        </p:grpSpPr>
        <p:sp>
          <p:nvSpPr>
            <p:cNvPr id="311" name="Google Shape;311;p11"/>
            <p:cNvSpPr/>
            <p:nvPr/>
          </p:nvSpPr>
          <p:spPr>
            <a:xfrm>
              <a:off x="0" y="0"/>
              <a:ext cx="10517191" cy="3326283"/>
            </a:xfrm>
            <a:prstGeom prst="roundRect">
              <a:avLst>
                <a:gd fmla="val 8500" name="adj"/>
              </a:avLst>
            </a:prstGeom>
            <a:gradFill>
              <a:gsLst>
                <a:gs pos="0">
                  <a:srgbClr val="AFCAE9"/>
                </a:gs>
                <a:gs pos="50000">
                  <a:srgbClr val="A0C1E4"/>
                </a:gs>
                <a:gs pos="100000">
                  <a:srgbClr val="8FB8E4"/>
                </a:gs>
              </a:gsLst>
              <a:lin ang="5400000" scaled="0"/>
            </a:gradFill>
            <a:ln cap="flat" cmpd="sng" w="9525">
              <a:solidFill>
                <a:srgbClr val="3948A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2" name="Google Shape;312;p11"/>
            <p:cNvSpPr txBox="1"/>
            <p:nvPr/>
          </p:nvSpPr>
          <p:spPr>
            <a:xfrm>
              <a:off x="82810" y="82810"/>
              <a:ext cx="10351571" cy="3160663"/>
            </a:xfrm>
            <a:prstGeom prst="rect">
              <a:avLst/>
            </a:prstGeom>
            <a:noFill/>
            <a:ln>
              <a:noFill/>
            </a:ln>
          </p:spPr>
          <p:txBody>
            <a:bodyPr anchorCtr="0" anchor="t" bIns="2581550" lIns="57150" spcFirstLastPara="1" rIns="57150" wrap="square" tIns="57150">
              <a:noAutofit/>
            </a:bodyPr>
            <a:lstStyle/>
            <a:p>
              <a:pPr indent="0" lvl="0" marL="0" marR="0" rtl="0" algn="ctr">
                <a:lnSpc>
                  <a:spcPct val="90000"/>
                </a:lnSpc>
                <a:spcBef>
                  <a:spcPts val="0"/>
                </a:spcBef>
                <a:spcAft>
                  <a:spcPts val="0"/>
                </a:spcAft>
                <a:buNone/>
              </a:pPr>
              <a:r>
                <a:rPr b="0" i="0" lang="en-US" sz="1500" u="none" cap="none" strike="noStrike">
                  <a:solidFill>
                    <a:schemeClr val="dk1"/>
                  </a:solidFill>
                  <a:latin typeface="Georgia"/>
                  <a:ea typeface="Georgia"/>
                  <a:cs typeface="Georgia"/>
                  <a:sym typeface="Georgia"/>
                </a:rPr>
                <a:t>Each country or region in the development of its tourist routes determines its </a:t>
              </a:r>
              <a:r>
                <a:rPr b="1" i="0" lang="en-US" sz="1500" u="none" cap="none" strike="noStrike">
                  <a:solidFill>
                    <a:schemeClr val="dk1"/>
                  </a:solidFill>
                  <a:latin typeface="Georgia"/>
                  <a:ea typeface="Georgia"/>
                  <a:cs typeface="Georgia"/>
                  <a:sym typeface="Georgia"/>
                </a:rPr>
                <a:t>own rules of labeling</a:t>
              </a:r>
              <a:r>
                <a:rPr b="0" i="0" lang="en-US" sz="1500" u="none" cap="none" strike="noStrike">
                  <a:solidFill>
                    <a:schemeClr val="dk1"/>
                  </a:solidFill>
                  <a:latin typeface="Georgia"/>
                  <a:ea typeface="Georgia"/>
                  <a:cs typeface="Georgia"/>
                  <a:sym typeface="Georgia"/>
                </a:rPr>
                <a:t>. Despite the general world trends, each country has its own specifics of promotion of goods and services, which is directly dependent on domestic public policy.</a:t>
              </a:r>
              <a:endParaRPr b="0" i="0" sz="1500" u="none" cap="none" strike="noStrike">
                <a:solidFill>
                  <a:schemeClr val="dk1"/>
                </a:solidFill>
                <a:latin typeface="Georgia"/>
                <a:ea typeface="Georgia"/>
                <a:cs typeface="Georgia"/>
                <a:sym typeface="Georgia"/>
              </a:endParaRPr>
            </a:p>
          </p:txBody>
        </p:sp>
        <p:sp>
          <p:nvSpPr>
            <p:cNvPr id="313" name="Google Shape;313;p11"/>
            <p:cNvSpPr/>
            <p:nvPr/>
          </p:nvSpPr>
          <p:spPr>
            <a:xfrm>
              <a:off x="262929" y="919432"/>
              <a:ext cx="9991331" cy="2152673"/>
            </a:xfrm>
            <a:prstGeom prst="roundRect">
              <a:avLst>
                <a:gd fmla="val 10500" name="adj"/>
              </a:avLst>
            </a:prstGeom>
            <a:gradFill>
              <a:gsLst>
                <a:gs pos="0">
                  <a:srgbClr val="AFCAE9"/>
                </a:gs>
                <a:gs pos="50000">
                  <a:srgbClr val="A0C1E4"/>
                </a:gs>
                <a:gs pos="100000">
                  <a:srgbClr val="8FB8E4"/>
                </a:gs>
              </a:gsLst>
              <a:lin ang="5400000" scaled="0"/>
            </a:gradFill>
            <a:ln cap="flat" cmpd="sng" w="9525">
              <a:solidFill>
                <a:srgbClr val="3948A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4" name="Google Shape;314;p11"/>
            <p:cNvSpPr txBox="1"/>
            <p:nvPr/>
          </p:nvSpPr>
          <p:spPr>
            <a:xfrm>
              <a:off x="329131" y="985634"/>
              <a:ext cx="9858927" cy="2020269"/>
            </a:xfrm>
            <a:prstGeom prst="rect">
              <a:avLst/>
            </a:prstGeom>
            <a:noFill/>
            <a:ln>
              <a:noFill/>
            </a:ln>
          </p:spPr>
          <p:txBody>
            <a:bodyPr anchorCtr="0" anchor="t" bIns="1478525" lIns="57150" spcFirstLastPara="1" rIns="57150" wrap="square" tIns="57150">
              <a:noAutofit/>
            </a:bodyPr>
            <a:lstStyle/>
            <a:p>
              <a:pPr indent="0" lvl="0" marL="0" marR="0" rtl="0" algn="ctr">
                <a:lnSpc>
                  <a:spcPct val="90000"/>
                </a:lnSpc>
                <a:spcBef>
                  <a:spcPts val="0"/>
                </a:spcBef>
                <a:spcAft>
                  <a:spcPts val="0"/>
                </a:spcAft>
                <a:buNone/>
              </a:pPr>
              <a:r>
                <a:rPr b="0" i="0" lang="en-US" sz="1500" u="none" cap="none" strike="noStrike">
                  <a:solidFill>
                    <a:schemeClr val="dk1"/>
                  </a:solidFill>
                  <a:latin typeface="Georgia"/>
                  <a:ea typeface="Georgia"/>
                  <a:cs typeface="Georgia"/>
                  <a:sym typeface="Georgia"/>
                </a:rPr>
                <a:t>The sign, as a navigational element of the building, on the </a:t>
              </a:r>
              <a:r>
                <a:rPr b="1" i="0" lang="en-US" sz="1500" u="none" cap="none" strike="noStrike">
                  <a:solidFill>
                    <a:schemeClr val="dk1"/>
                  </a:solidFill>
                  <a:latin typeface="Georgia"/>
                  <a:ea typeface="Georgia"/>
                  <a:cs typeface="Georgia"/>
                  <a:sym typeface="Georgia"/>
                </a:rPr>
                <a:t>winery`s facade also has its own rules and regulations </a:t>
              </a:r>
              <a:r>
                <a:rPr b="0" i="0" lang="en-US" sz="1500" u="none" cap="none" strike="noStrike">
                  <a:solidFill>
                    <a:schemeClr val="dk1"/>
                  </a:solidFill>
                  <a:latin typeface="Georgia"/>
                  <a:ea typeface="Georgia"/>
                  <a:cs typeface="Georgia"/>
                  <a:sym typeface="Georgia"/>
                </a:rPr>
                <a:t>for installation and operation.</a:t>
              </a:r>
              <a:endParaRPr b="0" i="0" sz="1500" u="none" cap="none" strike="noStrike">
                <a:solidFill>
                  <a:schemeClr val="dk1"/>
                </a:solidFill>
                <a:latin typeface="Georgia"/>
                <a:ea typeface="Georgia"/>
                <a:cs typeface="Georgia"/>
                <a:sym typeface="Georgia"/>
              </a:endParaRPr>
            </a:p>
          </p:txBody>
        </p:sp>
        <p:sp>
          <p:nvSpPr>
            <p:cNvPr id="315" name="Google Shape;315;p11"/>
            <p:cNvSpPr/>
            <p:nvPr/>
          </p:nvSpPr>
          <p:spPr>
            <a:xfrm>
              <a:off x="525859" y="1557711"/>
              <a:ext cx="9465471" cy="1541372"/>
            </a:xfrm>
            <a:prstGeom prst="roundRect">
              <a:avLst>
                <a:gd fmla="val 10500" name="adj"/>
              </a:avLst>
            </a:prstGeom>
            <a:gradFill>
              <a:gsLst>
                <a:gs pos="0">
                  <a:srgbClr val="AFCAE9"/>
                </a:gs>
                <a:gs pos="50000">
                  <a:srgbClr val="A0C1E4"/>
                </a:gs>
                <a:gs pos="100000">
                  <a:srgbClr val="8FB8E4"/>
                </a:gs>
              </a:gsLst>
              <a:lin ang="5400000" scaled="0"/>
            </a:gradFill>
            <a:ln cap="flat" cmpd="sng" w="9525">
              <a:solidFill>
                <a:srgbClr val="3948A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6" name="Google Shape;316;p11"/>
            <p:cNvSpPr txBox="1"/>
            <p:nvPr/>
          </p:nvSpPr>
          <p:spPr>
            <a:xfrm>
              <a:off x="573262" y="1605114"/>
              <a:ext cx="9370665" cy="1446566"/>
            </a:xfrm>
            <a:prstGeom prst="rect">
              <a:avLst/>
            </a:prstGeom>
            <a:noFill/>
            <a:ln>
              <a:noFill/>
            </a:ln>
          </p:spPr>
          <p:txBody>
            <a:bodyPr anchorCtr="0" anchor="t" bIns="751000" lIns="57150" spcFirstLastPara="1" rIns="57150" wrap="square" tIns="57150">
              <a:noAutofit/>
            </a:bodyPr>
            <a:lstStyle/>
            <a:p>
              <a:pPr indent="0" lvl="0" marL="0" marR="0" rtl="0" algn="ctr">
                <a:lnSpc>
                  <a:spcPct val="90000"/>
                </a:lnSpc>
                <a:spcBef>
                  <a:spcPts val="0"/>
                </a:spcBef>
                <a:spcAft>
                  <a:spcPts val="0"/>
                </a:spcAft>
                <a:buNone/>
              </a:pPr>
              <a:r>
                <a:rPr b="0" i="0" lang="en-US" sz="1500" u="none" cap="none" strike="noStrike">
                  <a:solidFill>
                    <a:schemeClr val="dk1"/>
                  </a:solidFill>
                  <a:latin typeface="Georgia"/>
                  <a:ea typeface="Georgia"/>
                  <a:cs typeface="Georgia"/>
                  <a:sym typeface="Georgia"/>
                </a:rPr>
                <a:t>According to the national legislation of the wine-producing countries, these signs:</a:t>
              </a:r>
              <a:endParaRPr b="0" i="0" sz="1500" u="none" cap="none" strike="noStrike">
                <a:solidFill>
                  <a:schemeClr val="dk1"/>
                </a:solidFill>
                <a:latin typeface="Georgia"/>
                <a:ea typeface="Georgia"/>
                <a:cs typeface="Georgia"/>
                <a:sym typeface="Georgia"/>
              </a:endParaRPr>
            </a:p>
          </p:txBody>
        </p:sp>
        <p:sp>
          <p:nvSpPr>
            <p:cNvPr id="317" name="Google Shape;317;p11"/>
            <p:cNvSpPr/>
            <p:nvPr/>
          </p:nvSpPr>
          <p:spPr>
            <a:xfrm>
              <a:off x="762496" y="2040734"/>
              <a:ext cx="2932021" cy="1041007"/>
            </a:xfrm>
            <a:prstGeom prst="roundRect">
              <a:avLst>
                <a:gd fmla="val 10500" name="adj"/>
              </a:avLst>
            </a:prstGeom>
            <a:solidFill>
              <a:schemeClr val="lt1">
                <a:alpha val="89803"/>
              </a:schemeClr>
            </a:solidFill>
            <a:ln cap="flat" cmpd="sng" w="9525">
              <a:solidFill>
                <a:srgbClr val="3948A0"/>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8" name="Google Shape;318;p11"/>
            <p:cNvSpPr txBox="1"/>
            <p:nvPr/>
          </p:nvSpPr>
          <p:spPr>
            <a:xfrm>
              <a:off x="794511" y="2072749"/>
              <a:ext cx="2867991" cy="976977"/>
            </a:xfrm>
            <a:prstGeom prst="rect">
              <a:avLst/>
            </a:prstGeom>
            <a:noFill/>
            <a:ln>
              <a:noFill/>
            </a:ln>
          </p:spPr>
          <p:txBody>
            <a:bodyPr anchorCtr="0" anchor="ctr" bIns="53325" lIns="53325" spcFirstLastPara="1" rIns="53325" wrap="square" tIns="53325">
              <a:noAutofit/>
            </a:bodyPr>
            <a:lstStyle/>
            <a:p>
              <a:pPr indent="0" lvl="0" marL="0" marR="0" rtl="0" algn="ctr">
                <a:lnSpc>
                  <a:spcPct val="90000"/>
                </a:lnSpc>
                <a:spcBef>
                  <a:spcPts val="0"/>
                </a:spcBef>
                <a:spcAft>
                  <a:spcPts val="0"/>
                </a:spcAft>
                <a:buNone/>
              </a:pPr>
              <a:r>
                <a:rPr b="1" i="0" lang="en-US" sz="1400" u="none" cap="none" strike="noStrike">
                  <a:solidFill>
                    <a:schemeClr val="dk1"/>
                  </a:solidFill>
                  <a:latin typeface="Georgia"/>
                  <a:ea typeface="Georgia"/>
                  <a:cs typeface="Georgia"/>
                  <a:sym typeface="Georgia"/>
                </a:rPr>
                <a:t>1) </a:t>
              </a:r>
              <a:r>
                <a:rPr b="0" i="0" lang="en-US" sz="1400" u="none" cap="none" strike="noStrike">
                  <a:solidFill>
                    <a:schemeClr val="dk1"/>
                  </a:solidFill>
                  <a:latin typeface="Georgia"/>
                  <a:ea typeface="Georgia"/>
                  <a:cs typeface="Georgia"/>
                  <a:sym typeface="Georgia"/>
                </a:rPr>
                <a:t>they must be safe for visitors;</a:t>
              </a:r>
              <a:endParaRPr b="0" i="0" sz="1400" u="none" cap="none" strike="noStrike">
                <a:solidFill>
                  <a:schemeClr val="dk1"/>
                </a:solidFill>
                <a:latin typeface="Georgia"/>
                <a:ea typeface="Georgia"/>
                <a:cs typeface="Georgia"/>
                <a:sym typeface="Georgia"/>
              </a:endParaRPr>
            </a:p>
          </p:txBody>
        </p:sp>
        <p:sp>
          <p:nvSpPr>
            <p:cNvPr id="319" name="Google Shape;319;p11"/>
            <p:cNvSpPr/>
            <p:nvPr/>
          </p:nvSpPr>
          <p:spPr>
            <a:xfrm>
              <a:off x="3802051" y="2055316"/>
              <a:ext cx="5951877" cy="1011843"/>
            </a:xfrm>
            <a:prstGeom prst="roundRect">
              <a:avLst>
                <a:gd fmla="val 10500" name="adj"/>
              </a:avLst>
            </a:prstGeom>
            <a:solidFill>
              <a:schemeClr val="lt1">
                <a:alpha val="89803"/>
              </a:schemeClr>
            </a:solidFill>
            <a:ln cap="flat" cmpd="sng" w="9525">
              <a:solidFill>
                <a:srgbClr val="3948A0"/>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0" name="Google Shape;320;p11"/>
            <p:cNvSpPr txBox="1"/>
            <p:nvPr/>
          </p:nvSpPr>
          <p:spPr>
            <a:xfrm>
              <a:off x="3833169" y="2086434"/>
              <a:ext cx="5889641" cy="949607"/>
            </a:xfrm>
            <a:prstGeom prst="rect">
              <a:avLst/>
            </a:prstGeom>
            <a:noFill/>
            <a:ln>
              <a:noFill/>
            </a:ln>
          </p:spPr>
          <p:txBody>
            <a:bodyPr anchorCtr="0" anchor="ctr" bIns="53325" lIns="53325" spcFirstLastPara="1" rIns="53325" wrap="square" tIns="53325">
              <a:noAutofit/>
            </a:bodyPr>
            <a:lstStyle/>
            <a:p>
              <a:pPr indent="0" lvl="0" marL="0" marR="0" rtl="0" algn="ctr">
                <a:lnSpc>
                  <a:spcPct val="90000"/>
                </a:lnSpc>
                <a:spcBef>
                  <a:spcPts val="0"/>
                </a:spcBef>
                <a:spcAft>
                  <a:spcPts val="0"/>
                </a:spcAft>
                <a:buNone/>
              </a:pPr>
              <a:r>
                <a:rPr b="1" i="0" lang="en-US" sz="1400" u="none" cap="none" strike="noStrike">
                  <a:solidFill>
                    <a:schemeClr val="dk1"/>
                  </a:solidFill>
                  <a:latin typeface="Georgia"/>
                  <a:ea typeface="Georgia"/>
                  <a:cs typeface="Georgia"/>
                  <a:sym typeface="Georgia"/>
                </a:rPr>
                <a:t>2) </a:t>
              </a:r>
              <a:r>
                <a:rPr b="0" i="0" lang="en-US" sz="1400" u="none" cap="none" strike="noStrike">
                  <a:solidFill>
                    <a:schemeClr val="dk1"/>
                  </a:solidFill>
                  <a:latin typeface="Georgia"/>
                  <a:ea typeface="Georgia"/>
                  <a:cs typeface="Georgia"/>
                  <a:sym typeface="Georgia"/>
                </a:rPr>
                <a:t>to have moderate information (as a rule, business owners post information about the type of object and its category if necessary), which coincides with the name (at least) with the marks on paper or e- maps, does not mislead tourists and travelers.</a:t>
              </a:r>
              <a:endParaRPr b="0" i="0" sz="1400" u="none" cap="none" strike="noStrike">
                <a:solidFill>
                  <a:schemeClr val="dk1"/>
                </a:solidFill>
                <a:latin typeface="Georgia"/>
                <a:ea typeface="Georgia"/>
                <a:cs typeface="Georgia"/>
                <a:sym typeface="Georgia"/>
              </a:endParaRPr>
            </a:p>
          </p:txBody>
        </p:sp>
      </p:grpSp>
      <p:sp>
        <p:nvSpPr>
          <p:cNvPr id="321" name="Google Shape;321;p11"/>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WINE TOUR GUIDING</a:t>
            </a:r>
            <a:endParaRPr/>
          </a:p>
        </p:txBody>
      </p:sp>
      <p:sp>
        <p:nvSpPr>
          <p:cNvPr id="322" name="Google Shape;322;p11"/>
          <p:cNvSpPr txBox="1"/>
          <p:nvPr>
            <p:ph type="title"/>
          </p:nvPr>
        </p:nvSpPr>
        <p:spPr>
          <a:xfrm>
            <a:off x="838200" y="1675967"/>
            <a:ext cx="10515600" cy="583139"/>
          </a:xfrm>
          <a:prstGeom prst="rect">
            <a:avLst/>
          </a:prstGeom>
          <a:solidFill>
            <a:srgbClr val="A71E3B"/>
          </a:solidFill>
          <a:ln>
            <a:noFill/>
          </a:ln>
        </p:spPr>
        <p:txBody>
          <a:bodyPr anchorCtr="0" anchor="b" bIns="45700" lIns="91425" spcFirstLastPara="1" rIns="91425" wrap="square" tIns="45700">
            <a:noAutofit/>
          </a:bodyPr>
          <a:lstStyle/>
          <a:p>
            <a:pPr indent="0" lvl="0" marL="0" rtl="0" algn="ctr">
              <a:lnSpc>
                <a:spcPct val="90000"/>
              </a:lnSpc>
              <a:spcBef>
                <a:spcPts val="0"/>
              </a:spcBef>
              <a:spcAft>
                <a:spcPts val="0"/>
              </a:spcAft>
              <a:buClr>
                <a:schemeClr val="lt1"/>
              </a:buClr>
              <a:buSzPts val="3000"/>
              <a:buFont typeface="Georgia"/>
              <a:buNone/>
            </a:pPr>
            <a:r>
              <a:rPr lang="en-US" sz="3000">
                <a:solidFill>
                  <a:schemeClr val="lt1"/>
                </a:solidFill>
              </a:rPr>
              <a:t>Responsibility of the wine tourism business (cont’d)</a:t>
            </a:r>
            <a:endParaRPr sz="3000">
              <a:solidFill>
                <a:schemeClr val="lt1"/>
              </a:solidFill>
            </a:endParaRPr>
          </a:p>
        </p:txBody>
      </p:sp>
      <p:sp>
        <p:nvSpPr>
          <p:cNvPr id="323" name="Google Shape;323;p11"/>
          <p:cNvSpPr/>
          <p:nvPr/>
        </p:nvSpPr>
        <p:spPr>
          <a:xfrm>
            <a:off x="838200" y="2308293"/>
            <a:ext cx="10515600" cy="341632"/>
          </a:xfrm>
          <a:prstGeom prst="rect">
            <a:avLst/>
          </a:prstGeom>
          <a:noFill/>
          <a:ln>
            <a:noFill/>
          </a:ln>
        </p:spPr>
        <p:txBody>
          <a:bodyPr anchorCtr="0" anchor="t" bIns="45700" lIns="91425" spcFirstLastPara="1" rIns="91425" wrap="square" tIns="45700">
            <a:spAutoFit/>
          </a:bodyPr>
          <a:lstStyle/>
          <a:p>
            <a:pPr indent="-358775" lvl="0" marL="358775" marR="0" rtl="0" algn="l">
              <a:lnSpc>
                <a:spcPct val="90000"/>
              </a:lnSpc>
              <a:spcBef>
                <a:spcPts val="0"/>
              </a:spcBef>
              <a:spcAft>
                <a:spcPts val="0"/>
              </a:spcAft>
              <a:buClr>
                <a:srgbClr val="A71E3B"/>
              </a:buClr>
              <a:buSzPts val="1800"/>
              <a:buFont typeface="Noto Sans Symbols"/>
              <a:buChar char="✔"/>
            </a:pPr>
            <a:r>
              <a:rPr b="1" i="1" lang="en-US" sz="1800" u="none" cap="none" strike="noStrike">
                <a:solidFill>
                  <a:srgbClr val="A71E3B"/>
                </a:solidFill>
                <a:latin typeface="Georgia"/>
                <a:ea typeface="Georgia"/>
                <a:cs typeface="Georgia"/>
                <a:sym typeface="Georgia"/>
              </a:rPr>
              <a:t>Identification of wineries, winemaking and tourism business, wine routes</a:t>
            </a:r>
            <a:endParaRPr b="1" i="1" sz="1800" u="none" cap="none" strike="noStrike">
              <a:solidFill>
                <a:srgbClr val="A71E3B"/>
              </a:solidFill>
              <a:latin typeface="Georgia"/>
              <a:ea typeface="Georgia"/>
              <a:cs typeface="Georgia"/>
              <a:sym typeface="Georgia"/>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7" name="Shape 327"/>
        <p:cNvGrpSpPr/>
        <p:nvPr/>
      </p:nvGrpSpPr>
      <p:grpSpPr>
        <a:xfrm>
          <a:off x="0" y="0"/>
          <a:ext cx="0" cy="0"/>
          <a:chOff x="0" y="0"/>
          <a:chExt cx="0" cy="0"/>
        </a:xfrm>
      </p:grpSpPr>
      <p:sp>
        <p:nvSpPr>
          <p:cNvPr id="328" name="Google Shape;328;p12"/>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WINE TOUR GUIDING</a:t>
            </a:r>
            <a:endParaRPr/>
          </a:p>
        </p:txBody>
      </p:sp>
      <p:pic>
        <p:nvPicPr>
          <p:cNvPr id="329" name="Google Shape;329;p12"/>
          <p:cNvPicPr preferRelativeResize="0"/>
          <p:nvPr/>
        </p:nvPicPr>
        <p:blipFill rotWithShape="1">
          <a:blip r:embed="rId3">
            <a:alphaModFix/>
          </a:blip>
          <a:srcRect b="0" l="0" r="0" t="0"/>
          <a:stretch/>
        </p:blipFill>
        <p:spPr>
          <a:xfrm>
            <a:off x="721660" y="3724354"/>
            <a:ext cx="1603392" cy="1367599"/>
          </a:xfrm>
          <a:prstGeom prst="rect">
            <a:avLst/>
          </a:prstGeom>
          <a:noFill/>
          <a:ln>
            <a:noFill/>
          </a:ln>
        </p:spPr>
      </p:pic>
      <p:sp>
        <p:nvSpPr>
          <p:cNvPr id="330" name="Google Shape;330;p12"/>
          <p:cNvSpPr txBox="1"/>
          <p:nvPr>
            <p:ph type="title"/>
          </p:nvPr>
        </p:nvSpPr>
        <p:spPr>
          <a:xfrm>
            <a:off x="838200" y="1675967"/>
            <a:ext cx="10515600" cy="583139"/>
          </a:xfrm>
          <a:prstGeom prst="rect">
            <a:avLst/>
          </a:prstGeom>
          <a:solidFill>
            <a:srgbClr val="A71E3B"/>
          </a:solidFill>
          <a:ln>
            <a:noFill/>
          </a:ln>
        </p:spPr>
        <p:txBody>
          <a:bodyPr anchorCtr="0" anchor="b" bIns="45700" lIns="91425" spcFirstLastPara="1" rIns="91425" wrap="square" tIns="45700">
            <a:noAutofit/>
          </a:bodyPr>
          <a:lstStyle/>
          <a:p>
            <a:pPr indent="0" lvl="0" marL="0" rtl="0" algn="ctr">
              <a:lnSpc>
                <a:spcPct val="90000"/>
              </a:lnSpc>
              <a:spcBef>
                <a:spcPts val="0"/>
              </a:spcBef>
              <a:spcAft>
                <a:spcPts val="0"/>
              </a:spcAft>
              <a:buClr>
                <a:schemeClr val="lt1"/>
              </a:buClr>
              <a:buSzPts val="3000"/>
              <a:buFont typeface="Georgia"/>
              <a:buNone/>
            </a:pPr>
            <a:r>
              <a:rPr lang="en-US" sz="3000">
                <a:solidFill>
                  <a:schemeClr val="lt1"/>
                </a:solidFill>
              </a:rPr>
              <a:t>Responsibility of the wine tourism business (cont’d)</a:t>
            </a:r>
            <a:endParaRPr sz="3000">
              <a:solidFill>
                <a:schemeClr val="lt1"/>
              </a:solidFill>
            </a:endParaRPr>
          </a:p>
        </p:txBody>
      </p:sp>
      <p:sp>
        <p:nvSpPr>
          <p:cNvPr id="331" name="Google Shape;331;p12"/>
          <p:cNvSpPr/>
          <p:nvPr/>
        </p:nvSpPr>
        <p:spPr>
          <a:xfrm>
            <a:off x="838200" y="2308293"/>
            <a:ext cx="10515600" cy="341632"/>
          </a:xfrm>
          <a:prstGeom prst="rect">
            <a:avLst/>
          </a:prstGeom>
          <a:noFill/>
          <a:ln>
            <a:noFill/>
          </a:ln>
        </p:spPr>
        <p:txBody>
          <a:bodyPr anchorCtr="0" anchor="t" bIns="45700" lIns="91425" spcFirstLastPara="1" rIns="91425" wrap="square" tIns="45700">
            <a:spAutoFit/>
          </a:bodyPr>
          <a:lstStyle/>
          <a:p>
            <a:pPr indent="-358775" lvl="0" marL="358775" marR="0" rtl="0" algn="l">
              <a:lnSpc>
                <a:spcPct val="90000"/>
              </a:lnSpc>
              <a:spcBef>
                <a:spcPts val="0"/>
              </a:spcBef>
              <a:spcAft>
                <a:spcPts val="0"/>
              </a:spcAft>
              <a:buClr>
                <a:srgbClr val="A71E3B"/>
              </a:buClr>
              <a:buSzPts val="1800"/>
              <a:buFont typeface="Noto Sans Symbols"/>
              <a:buChar char="✔"/>
            </a:pPr>
            <a:r>
              <a:rPr b="1" i="1" lang="en-US" sz="1800" u="none" cap="none" strike="noStrike">
                <a:solidFill>
                  <a:srgbClr val="A71E3B"/>
                </a:solidFill>
                <a:latin typeface="Georgia"/>
                <a:ea typeface="Georgia"/>
                <a:cs typeface="Georgia"/>
                <a:sym typeface="Georgia"/>
              </a:rPr>
              <a:t>Identification of wineries, winemaking and tourism business, wine routes</a:t>
            </a:r>
            <a:endParaRPr b="1" i="1" sz="1800" u="none" cap="none" strike="noStrike">
              <a:solidFill>
                <a:srgbClr val="A71E3B"/>
              </a:solidFill>
              <a:latin typeface="Georgia"/>
              <a:ea typeface="Georgia"/>
              <a:cs typeface="Georgia"/>
              <a:sym typeface="Georgia"/>
            </a:endParaRPr>
          </a:p>
        </p:txBody>
      </p:sp>
      <p:sp>
        <p:nvSpPr>
          <p:cNvPr id="332" name="Google Shape;332;p12"/>
          <p:cNvSpPr/>
          <p:nvPr/>
        </p:nvSpPr>
        <p:spPr>
          <a:xfrm>
            <a:off x="2438400" y="3222331"/>
            <a:ext cx="8915400" cy="3026069"/>
          </a:xfrm>
          <a:prstGeom prst="wedgeRoundRectCallout">
            <a:avLst>
              <a:gd fmla="val -51867" name="adj1"/>
              <a:gd fmla="val -19041" name="adj2"/>
              <a:gd fmla="val 16667" name="adj3"/>
            </a:avLst>
          </a:prstGeom>
          <a:no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358775" lvl="0" marL="358775" marR="0" rtl="0" algn="ctr">
              <a:spcBef>
                <a:spcPts val="0"/>
              </a:spcBef>
              <a:spcAft>
                <a:spcPts val="0"/>
              </a:spcAft>
              <a:buNone/>
            </a:pPr>
            <a:r>
              <a:rPr b="1" i="0" lang="en-US" sz="1100" u="none" cap="none" strike="noStrike">
                <a:solidFill>
                  <a:schemeClr val="dk1"/>
                </a:solidFill>
                <a:latin typeface="Georgia"/>
                <a:ea typeface="Georgia"/>
                <a:cs typeface="Georgia"/>
                <a:sym typeface="Georgia"/>
              </a:rPr>
              <a:t>Wine company Antinori (</a:t>
            </a:r>
            <a:r>
              <a:rPr b="1" i="0" lang="en-US" sz="1100" u="none" cap="none" strike="noStrike">
                <a:solidFill>
                  <a:srgbClr val="A71E3B"/>
                </a:solidFill>
                <a:latin typeface="Georgia"/>
                <a:ea typeface="Georgia"/>
                <a:cs typeface="Georgia"/>
                <a:sym typeface="Georgia"/>
              </a:rPr>
              <a:t>Italy</a:t>
            </a:r>
            <a:r>
              <a:rPr b="1" i="0" lang="en-US" sz="1100" u="none" cap="none" strike="noStrike">
                <a:solidFill>
                  <a:schemeClr val="dk1"/>
                </a:solidFill>
                <a:latin typeface="Georgia"/>
                <a:ea typeface="Georgia"/>
                <a:cs typeface="Georgia"/>
                <a:sym typeface="Georgia"/>
              </a:rPr>
              <a:t>)</a:t>
            </a:r>
            <a:endParaRPr/>
          </a:p>
          <a:p>
            <a:pPr indent="-358775" lvl="0" marL="358775" marR="0" rtl="0" algn="ctr">
              <a:spcBef>
                <a:spcPts val="0"/>
              </a:spcBef>
              <a:spcAft>
                <a:spcPts val="0"/>
              </a:spcAft>
              <a:buNone/>
            </a:pPr>
            <a:r>
              <a:t/>
            </a:r>
            <a:endParaRPr b="1" i="0" sz="500" u="none" cap="none" strike="noStrike">
              <a:solidFill>
                <a:schemeClr val="dk1"/>
              </a:solidFill>
              <a:latin typeface="Georgia"/>
              <a:ea typeface="Georgia"/>
              <a:cs typeface="Georgia"/>
              <a:sym typeface="Georgia"/>
            </a:endParaRPr>
          </a:p>
          <a:p>
            <a:pPr indent="-358775" lvl="0" marL="358775" marR="0" rtl="0" algn="just">
              <a:spcBef>
                <a:spcPts val="0"/>
              </a:spcBef>
              <a:spcAft>
                <a:spcPts val="0"/>
              </a:spcAft>
              <a:buNone/>
            </a:pPr>
            <a:r>
              <a:rPr b="1" i="0" lang="en-US" sz="1100" u="none" cap="none" strike="noStrike">
                <a:solidFill>
                  <a:schemeClr val="dk1"/>
                </a:solidFill>
                <a:latin typeface="Georgia"/>
                <a:ea typeface="Georgia"/>
                <a:cs typeface="Georgia"/>
                <a:sym typeface="Georgia"/>
              </a:rPr>
              <a:t>1385</a:t>
            </a:r>
            <a:r>
              <a:rPr b="0" i="0" lang="en-US" sz="1100" u="none" cap="none" strike="noStrike">
                <a:solidFill>
                  <a:schemeClr val="dk1"/>
                </a:solidFill>
                <a:latin typeface="Georgia"/>
                <a:ea typeface="Georgia"/>
                <a:cs typeface="Georgia"/>
                <a:sym typeface="Georgia"/>
              </a:rPr>
              <a:t> – Giovanni di Piero Antinori joined the Florentine Winemakers Guild, an institution that was founded in </a:t>
            </a:r>
            <a:r>
              <a:rPr b="1" i="0" lang="en-US" sz="1100" u="none" cap="none" strike="noStrike">
                <a:solidFill>
                  <a:schemeClr val="dk1"/>
                </a:solidFill>
                <a:latin typeface="Georgia"/>
                <a:ea typeface="Georgia"/>
                <a:cs typeface="Georgia"/>
                <a:sym typeface="Georgia"/>
              </a:rPr>
              <a:t>1293</a:t>
            </a:r>
            <a:r>
              <a:rPr b="0" i="0" lang="en-US" sz="1100" u="none" cap="none" strike="noStrike">
                <a:solidFill>
                  <a:schemeClr val="dk1"/>
                </a:solidFill>
                <a:latin typeface="Georgia"/>
                <a:ea typeface="Georgia"/>
                <a:cs typeface="Georgia"/>
                <a:sym typeface="Georgia"/>
              </a:rPr>
              <a:t>. The Antinori family had been </a:t>
            </a:r>
            <a:r>
              <a:rPr b="1" i="0" lang="en-US" sz="1100" u="none" cap="none" strike="noStrike">
                <a:solidFill>
                  <a:schemeClr val="dk1"/>
                </a:solidFill>
                <a:latin typeface="Georgia"/>
                <a:ea typeface="Georgia"/>
                <a:cs typeface="Georgia"/>
                <a:sym typeface="Georgia"/>
              </a:rPr>
              <a:t>trading wine </a:t>
            </a:r>
            <a:r>
              <a:rPr b="0" i="0" lang="en-US" sz="1100" u="none" cap="none" strike="noStrike">
                <a:solidFill>
                  <a:schemeClr val="dk1"/>
                </a:solidFill>
                <a:latin typeface="Georgia"/>
                <a:ea typeface="Georgia"/>
                <a:cs typeface="Georgia"/>
                <a:sym typeface="Georgia"/>
              </a:rPr>
              <a:t>on a national level </a:t>
            </a:r>
            <a:r>
              <a:rPr b="1" i="0" lang="en-US" sz="1100" u="none" cap="none" strike="noStrike">
                <a:solidFill>
                  <a:schemeClr val="dk1"/>
                </a:solidFill>
                <a:latin typeface="Georgia"/>
                <a:ea typeface="Georgia"/>
                <a:cs typeface="Georgia"/>
                <a:sym typeface="Georgia"/>
              </a:rPr>
              <a:t>since the mid 16th century</a:t>
            </a:r>
            <a:r>
              <a:rPr b="0" i="0" lang="en-US" sz="1100" u="none" cap="none" strike="noStrike">
                <a:solidFill>
                  <a:schemeClr val="dk1"/>
                </a:solidFill>
                <a:latin typeface="Georgia"/>
                <a:ea typeface="Georgia"/>
                <a:cs typeface="Georgia"/>
                <a:sym typeface="Georgia"/>
              </a:rPr>
              <a:t> (they produced </a:t>
            </a:r>
            <a:r>
              <a:rPr b="1" i="0" lang="en-US" sz="1100" u="none" cap="none" strike="noStrike">
                <a:solidFill>
                  <a:schemeClr val="dk1"/>
                </a:solidFill>
                <a:latin typeface="Georgia"/>
                <a:ea typeface="Georgia"/>
                <a:cs typeface="Georgia"/>
                <a:sym typeface="Georgia"/>
              </a:rPr>
              <a:t>40 barrels </a:t>
            </a:r>
            <a:r>
              <a:rPr b="0" i="0" lang="en-US" sz="1100" u="none" cap="none" strike="noStrike">
                <a:solidFill>
                  <a:schemeClr val="dk1"/>
                </a:solidFill>
                <a:latin typeface="Georgia"/>
                <a:ea typeface="Georgia"/>
                <a:cs typeface="Georgia"/>
                <a:sym typeface="Georgia"/>
              </a:rPr>
              <a:t>of wine annually).</a:t>
            </a:r>
            <a:endParaRPr b="0" i="0" sz="1100" u="none" cap="none" strike="noStrike">
              <a:solidFill>
                <a:schemeClr val="dk1"/>
              </a:solidFill>
              <a:latin typeface="Georgia"/>
              <a:ea typeface="Georgia"/>
              <a:cs typeface="Georgia"/>
              <a:sym typeface="Georgia"/>
            </a:endParaRPr>
          </a:p>
          <a:p>
            <a:pPr indent="-358775" lvl="0" marL="358775" marR="0" rtl="0" algn="just">
              <a:spcBef>
                <a:spcPts val="0"/>
              </a:spcBef>
              <a:spcAft>
                <a:spcPts val="0"/>
              </a:spcAft>
              <a:buNone/>
            </a:pPr>
            <a:r>
              <a:rPr b="1" i="0" lang="en-US" sz="1100" u="none" cap="none" strike="noStrike">
                <a:solidFill>
                  <a:schemeClr val="dk1"/>
                </a:solidFill>
                <a:latin typeface="Georgia"/>
                <a:ea typeface="Georgia"/>
                <a:cs typeface="Georgia"/>
                <a:sym typeface="Georgia"/>
              </a:rPr>
              <a:t>1850</a:t>
            </a:r>
            <a:r>
              <a:rPr b="0" i="0" lang="en-US" sz="1100" u="none" cap="none" strike="noStrike">
                <a:solidFill>
                  <a:schemeClr val="dk1"/>
                </a:solidFill>
                <a:latin typeface="Georgia"/>
                <a:ea typeface="Georgia"/>
                <a:cs typeface="Georgia"/>
                <a:sym typeface="Georgia"/>
              </a:rPr>
              <a:t> – The Antinori’s added to the family’s properties many smaller farms that had vineyards, increasing the extension of their land and creating the Tignanello estate as we know it today. </a:t>
            </a:r>
            <a:endParaRPr/>
          </a:p>
          <a:p>
            <a:pPr indent="-358775" lvl="0" marL="358775" marR="0" rtl="0" algn="just">
              <a:spcBef>
                <a:spcPts val="0"/>
              </a:spcBef>
              <a:spcAft>
                <a:spcPts val="0"/>
              </a:spcAft>
              <a:buNone/>
            </a:pPr>
            <a:r>
              <a:rPr b="1" i="0" lang="en-US" sz="1100" u="none" cap="none" strike="noStrike">
                <a:solidFill>
                  <a:schemeClr val="dk1"/>
                </a:solidFill>
                <a:latin typeface="Georgia"/>
                <a:ea typeface="Georgia"/>
                <a:cs typeface="Georgia"/>
                <a:sym typeface="Georgia"/>
              </a:rPr>
              <a:t>1898</a:t>
            </a:r>
            <a:r>
              <a:rPr b="0" i="0" lang="en-US" sz="1100" u="none" cap="none" strike="noStrike">
                <a:solidFill>
                  <a:schemeClr val="dk1"/>
                </a:solidFill>
                <a:latin typeface="Georgia"/>
                <a:ea typeface="Georgia"/>
                <a:cs typeface="Georgia"/>
                <a:sym typeface="Georgia"/>
              </a:rPr>
              <a:t> – They </a:t>
            </a:r>
            <a:r>
              <a:rPr b="1" i="0" lang="en-US" sz="1100" u="none" cap="none" strike="noStrike">
                <a:solidFill>
                  <a:schemeClr val="dk1"/>
                </a:solidFill>
                <a:latin typeface="Georgia"/>
                <a:ea typeface="Georgia"/>
                <a:cs typeface="Georgia"/>
                <a:sym typeface="Georgia"/>
              </a:rPr>
              <a:t>modernized</a:t>
            </a:r>
            <a:r>
              <a:rPr b="0" i="0" lang="en-US" sz="1100" u="none" cap="none" strike="noStrike">
                <a:solidFill>
                  <a:schemeClr val="dk1"/>
                </a:solidFill>
                <a:latin typeface="Georgia"/>
                <a:ea typeface="Georgia"/>
                <a:cs typeface="Georgia"/>
                <a:sym typeface="Georgia"/>
              </a:rPr>
              <a:t> their four Tuscan estates and </a:t>
            </a:r>
            <a:r>
              <a:rPr b="1" i="0" lang="en-US" sz="1100" u="none" cap="none" strike="noStrike">
                <a:solidFill>
                  <a:schemeClr val="dk1"/>
                </a:solidFill>
                <a:latin typeface="Georgia"/>
                <a:ea typeface="Georgia"/>
                <a:cs typeface="Georgia"/>
                <a:sym typeface="Georgia"/>
              </a:rPr>
              <a:t>adopted a new image for the label </a:t>
            </a:r>
            <a:r>
              <a:rPr b="0" i="0" lang="en-US" sz="1100" u="none" cap="none" strike="noStrike">
                <a:solidFill>
                  <a:schemeClr val="dk1"/>
                </a:solidFill>
                <a:latin typeface="Georgia"/>
                <a:ea typeface="Georgia"/>
                <a:cs typeface="Georgia"/>
                <a:sym typeface="Georgia"/>
              </a:rPr>
              <a:t>of their most important wines.</a:t>
            </a:r>
            <a:endParaRPr/>
          </a:p>
          <a:p>
            <a:pPr indent="-358775" lvl="0" marL="358775" marR="0" rtl="0" algn="just">
              <a:spcBef>
                <a:spcPts val="0"/>
              </a:spcBef>
              <a:spcAft>
                <a:spcPts val="0"/>
              </a:spcAft>
              <a:buNone/>
            </a:pPr>
            <a:r>
              <a:rPr b="1" i="0" lang="en-US" sz="1100" u="none" cap="none" strike="noStrike">
                <a:solidFill>
                  <a:schemeClr val="dk1"/>
                </a:solidFill>
                <a:latin typeface="Georgia"/>
                <a:ea typeface="Georgia"/>
                <a:cs typeface="Georgia"/>
                <a:sym typeface="Georgia"/>
              </a:rPr>
              <a:t>1985</a:t>
            </a:r>
            <a:r>
              <a:rPr b="0" i="0" lang="en-US" sz="1100" u="none" cap="none" strike="noStrike">
                <a:solidFill>
                  <a:schemeClr val="dk1"/>
                </a:solidFill>
                <a:latin typeface="Georgia"/>
                <a:ea typeface="Georgia"/>
                <a:cs typeface="Georgia"/>
                <a:sym typeface="Georgia"/>
              </a:rPr>
              <a:t> – The family celebrated </a:t>
            </a:r>
            <a:r>
              <a:rPr b="1" i="0" lang="en-US" sz="1100" u="none" cap="none" strike="noStrike">
                <a:solidFill>
                  <a:schemeClr val="dk1"/>
                </a:solidFill>
                <a:latin typeface="Georgia"/>
                <a:ea typeface="Georgia"/>
                <a:cs typeface="Georgia"/>
                <a:sym typeface="Georgia"/>
              </a:rPr>
              <a:t>600 years of winemaking activities</a:t>
            </a:r>
            <a:r>
              <a:rPr b="0" i="0" lang="en-US" sz="1100" u="none" cap="none" strike="noStrike">
                <a:solidFill>
                  <a:schemeClr val="dk1"/>
                </a:solidFill>
                <a:latin typeface="Georgia"/>
                <a:ea typeface="Georgia"/>
                <a:cs typeface="Georgia"/>
                <a:sym typeface="Georgia"/>
              </a:rPr>
              <a:t>.</a:t>
            </a:r>
            <a:endParaRPr b="0" i="0" sz="1100" u="none" cap="none" strike="noStrike">
              <a:solidFill>
                <a:schemeClr val="dk1"/>
              </a:solidFill>
              <a:latin typeface="Georgia"/>
              <a:ea typeface="Georgia"/>
              <a:cs typeface="Georgia"/>
              <a:sym typeface="Georgia"/>
            </a:endParaRPr>
          </a:p>
          <a:p>
            <a:pPr indent="-358775" lvl="0" marL="358775" marR="0" rtl="0" algn="just">
              <a:spcBef>
                <a:spcPts val="0"/>
              </a:spcBef>
              <a:spcAft>
                <a:spcPts val="0"/>
              </a:spcAft>
              <a:buNone/>
            </a:pPr>
            <a:r>
              <a:rPr b="1" i="0" lang="en-US" sz="1100" u="none" cap="none" strike="noStrike">
                <a:solidFill>
                  <a:schemeClr val="dk1"/>
                </a:solidFill>
                <a:latin typeface="Georgia"/>
                <a:ea typeface="Georgia"/>
                <a:cs typeface="Georgia"/>
                <a:sym typeface="Georgia"/>
              </a:rPr>
              <a:t>2012</a:t>
            </a:r>
            <a:r>
              <a:rPr b="0" i="0" lang="en-US" sz="1100" u="none" cap="none" strike="noStrike">
                <a:solidFill>
                  <a:schemeClr val="dk1"/>
                </a:solidFill>
                <a:latin typeface="Georgia"/>
                <a:ea typeface="Georgia"/>
                <a:cs typeface="Georgia"/>
                <a:sym typeface="Georgia"/>
              </a:rPr>
              <a:t> – The innovative new winery was opened, designed to have </a:t>
            </a:r>
            <a:r>
              <a:rPr b="1" i="0" lang="en-US" sz="1100" u="none" cap="none" strike="noStrike">
                <a:solidFill>
                  <a:schemeClr val="dk1"/>
                </a:solidFill>
                <a:latin typeface="Georgia"/>
                <a:ea typeface="Georgia"/>
                <a:cs typeface="Georgia"/>
                <a:sym typeface="Georgia"/>
              </a:rPr>
              <a:t>a low environmental impact</a:t>
            </a:r>
            <a:r>
              <a:rPr b="0" i="0" lang="en-US" sz="1100" u="none" cap="none" strike="noStrike">
                <a:solidFill>
                  <a:schemeClr val="dk1"/>
                </a:solidFill>
                <a:latin typeface="Georgia"/>
                <a:ea typeface="Georgia"/>
                <a:cs typeface="Georgia"/>
                <a:sym typeface="Georgia"/>
              </a:rPr>
              <a:t>. Practically </a:t>
            </a:r>
            <a:r>
              <a:rPr b="1" i="0" lang="en-US" sz="1100" u="none" cap="none" strike="noStrike">
                <a:solidFill>
                  <a:schemeClr val="dk1"/>
                </a:solidFill>
                <a:latin typeface="Georgia"/>
                <a:ea typeface="Georgia"/>
                <a:cs typeface="Georgia"/>
                <a:sym typeface="Georgia"/>
              </a:rPr>
              <a:t>invisible to the eye</a:t>
            </a:r>
            <a:r>
              <a:rPr b="0" i="0" lang="en-US" sz="1100" u="none" cap="none" strike="noStrike">
                <a:solidFill>
                  <a:schemeClr val="dk1"/>
                </a:solidFill>
                <a:latin typeface="Georgia"/>
                <a:ea typeface="Georgia"/>
                <a:cs typeface="Georgia"/>
                <a:sym typeface="Georgia"/>
              </a:rPr>
              <a:t>, the winery’s façade appears as two horizontal cuts in the landscape. It was designed to welcome visitors who are passionate about wine by showing them </a:t>
            </a:r>
            <a:r>
              <a:rPr b="1" i="0" lang="en-US" sz="1100" u="none" cap="none" strike="noStrike">
                <a:solidFill>
                  <a:schemeClr val="dk1"/>
                </a:solidFill>
                <a:latin typeface="Georgia"/>
                <a:ea typeface="Georgia"/>
                <a:cs typeface="Georgia"/>
                <a:sym typeface="Georgia"/>
              </a:rPr>
              <a:t>all phases of production</a:t>
            </a:r>
            <a:r>
              <a:rPr b="0" i="0" lang="en-US" sz="1100" u="none" cap="none" strike="noStrike">
                <a:solidFill>
                  <a:schemeClr val="dk1"/>
                </a:solidFill>
                <a:latin typeface="Georgia"/>
                <a:ea typeface="Georgia"/>
                <a:cs typeface="Georgia"/>
                <a:sym typeface="Georgia"/>
              </a:rPr>
              <a:t>, </a:t>
            </a:r>
            <a:r>
              <a:rPr b="1" i="0" lang="en-US" sz="1100" u="none" cap="none" strike="noStrike">
                <a:solidFill>
                  <a:schemeClr val="dk1"/>
                </a:solidFill>
                <a:latin typeface="Georgia"/>
                <a:ea typeface="Georgia"/>
                <a:cs typeface="Georgia"/>
                <a:sym typeface="Georgia"/>
              </a:rPr>
              <a:t>the history </a:t>
            </a:r>
            <a:r>
              <a:rPr b="0" i="0" lang="en-US" sz="1100" u="none" cap="none" strike="noStrike">
                <a:solidFill>
                  <a:schemeClr val="dk1"/>
                </a:solidFill>
                <a:latin typeface="Georgia"/>
                <a:ea typeface="Georgia"/>
                <a:cs typeface="Georgia"/>
                <a:sym typeface="Georgia"/>
              </a:rPr>
              <a:t>of the family, and </a:t>
            </a:r>
            <a:r>
              <a:rPr b="1" i="0" lang="en-US" sz="1100" u="none" cap="none" strike="noStrike">
                <a:solidFill>
                  <a:schemeClr val="dk1"/>
                </a:solidFill>
                <a:latin typeface="Georgia"/>
                <a:ea typeface="Georgia"/>
                <a:cs typeface="Georgia"/>
                <a:sym typeface="Georgia"/>
              </a:rPr>
              <a:t>the wine and culinary arts and traditions </a:t>
            </a:r>
            <a:r>
              <a:rPr b="0" i="0" lang="en-US" sz="1100" u="none" cap="none" strike="noStrike">
                <a:solidFill>
                  <a:schemeClr val="dk1"/>
                </a:solidFill>
                <a:latin typeface="Georgia"/>
                <a:ea typeface="Georgia"/>
                <a:cs typeface="Georgia"/>
                <a:sym typeface="Georgia"/>
              </a:rPr>
              <a:t>of the territory. </a:t>
            </a:r>
            <a:endParaRPr/>
          </a:p>
          <a:p>
            <a:pPr indent="-358775" lvl="0" marL="358775" marR="0" rtl="0" algn="l">
              <a:spcBef>
                <a:spcPts val="0"/>
              </a:spcBef>
              <a:spcAft>
                <a:spcPts val="0"/>
              </a:spcAft>
              <a:buNone/>
            </a:pPr>
            <a:r>
              <a:t/>
            </a:r>
            <a:endParaRPr b="0" i="0" sz="500" u="none" cap="none" strike="noStrike">
              <a:solidFill>
                <a:schemeClr val="dk1"/>
              </a:solidFill>
              <a:latin typeface="Georgia"/>
              <a:ea typeface="Georgia"/>
              <a:cs typeface="Georgia"/>
              <a:sym typeface="Georgia"/>
            </a:endParaRPr>
          </a:p>
          <a:p>
            <a:pPr indent="-358775" lvl="0" marL="358775" marR="0" rtl="0" algn="ctr">
              <a:spcBef>
                <a:spcPts val="0"/>
              </a:spcBef>
              <a:spcAft>
                <a:spcPts val="0"/>
              </a:spcAft>
              <a:buNone/>
            </a:pPr>
            <a:r>
              <a:rPr b="1" i="0" lang="en-US" sz="1100" u="none" cap="none" strike="noStrike">
                <a:solidFill>
                  <a:srgbClr val="A71E3B"/>
                </a:solidFill>
                <a:latin typeface="Georgia"/>
                <a:ea typeface="Georgia"/>
                <a:cs typeface="Georgia"/>
                <a:sym typeface="Georgia"/>
              </a:rPr>
              <a:t>WINE COMPANY TODAY = WINERIES + VINEYARDS + CELLARS + RESTAURANTS + TOURS + COOKING SCHOOLS + COUNTRY RESORTS + WINE SHOPS </a:t>
            </a:r>
            <a:endParaRPr b="1" i="0" sz="1100" u="none" cap="none" strike="noStrike">
              <a:solidFill>
                <a:srgbClr val="A71E3B"/>
              </a:solidFill>
              <a:latin typeface="Georgia"/>
              <a:ea typeface="Georgia"/>
              <a:cs typeface="Georgia"/>
              <a:sym typeface="Georgia"/>
            </a:endParaRPr>
          </a:p>
          <a:p>
            <a:pPr indent="-358775" lvl="0" marL="358775" marR="0" rtl="0" algn="ctr">
              <a:spcBef>
                <a:spcPts val="0"/>
              </a:spcBef>
              <a:spcAft>
                <a:spcPts val="0"/>
              </a:spcAft>
              <a:buNone/>
            </a:pPr>
            <a:r>
              <a:t/>
            </a:r>
            <a:endParaRPr b="1" i="0" sz="500" u="none" cap="none" strike="noStrike">
              <a:solidFill>
                <a:srgbClr val="A71E3B"/>
              </a:solidFill>
              <a:latin typeface="Georgia"/>
              <a:ea typeface="Georgia"/>
              <a:cs typeface="Georgia"/>
              <a:sym typeface="Georgia"/>
            </a:endParaRPr>
          </a:p>
          <a:p>
            <a:pPr indent="-358775" lvl="0" marL="358775" marR="0" rtl="0" algn="ctr">
              <a:spcBef>
                <a:spcPts val="0"/>
              </a:spcBef>
              <a:spcAft>
                <a:spcPts val="0"/>
              </a:spcAft>
              <a:buNone/>
            </a:pPr>
            <a:r>
              <a:rPr b="1" i="0" lang="en-US" sz="1000" u="none" cap="none" strike="noStrike">
                <a:solidFill>
                  <a:srgbClr val="2C3EA2"/>
                </a:solidFill>
                <a:latin typeface="Georgia"/>
                <a:ea typeface="Georgia"/>
                <a:cs typeface="Georgia"/>
                <a:sym typeface="Georgia"/>
              </a:rPr>
              <a:t>Link and Learn more</a:t>
            </a:r>
            <a:endParaRPr b="1" i="0" sz="1000" u="none" cap="none" strike="noStrike">
              <a:solidFill>
                <a:srgbClr val="2C3EA2"/>
              </a:solidFill>
              <a:latin typeface="Georgia"/>
              <a:ea typeface="Georgia"/>
              <a:cs typeface="Georgia"/>
              <a:sym typeface="Georgia"/>
            </a:endParaRPr>
          </a:p>
          <a:p>
            <a:pPr indent="0" lvl="0" marL="0" marR="0" rtl="0" algn="ctr">
              <a:spcBef>
                <a:spcPts val="0"/>
              </a:spcBef>
              <a:spcAft>
                <a:spcPts val="0"/>
              </a:spcAft>
              <a:buNone/>
            </a:pPr>
            <a:r>
              <a:rPr b="0" i="0" lang="en-US" sz="1000" u="none" cap="none" strike="noStrike">
                <a:solidFill>
                  <a:srgbClr val="2C3EA2"/>
                </a:solidFill>
                <a:latin typeface="Georgia"/>
                <a:ea typeface="Georgia"/>
                <a:cs typeface="Georgia"/>
                <a:sym typeface="Georgia"/>
              </a:rPr>
              <a:t>https://www.antinori.it/en/experiences/</a:t>
            </a:r>
            <a:endParaRPr b="0" i="0" sz="1000" u="none" cap="none" strike="noStrike">
              <a:solidFill>
                <a:srgbClr val="2C3EA2"/>
              </a:solidFill>
              <a:latin typeface="Georgia"/>
              <a:ea typeface="Georgia"/>
              <a:cs typeface="Georgia"/>
              <a:sym typeface="Georgia"/>
            </a:endParaRPr>
          </a:p>
        </p:txBody>
      </p:sp>
      <p:sp>
        <p:nvSpPr>
          <p:cNvPr id="333" name="Google Shape;333;p12"/>
          <p:cNvSpPr/>
          <p:nvPr/>
        </p:nvSpPr>
        <p:spPr>
          <a:xfrm>
            <a:off x="838200" y="2852999"/>
            <a:ext cx="4075155" cy="3693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1800" u="none" cap="none" strike="noStrike">
                <a:solidFill>
                  <a:srgbClr val="293A97"/>
                </a:solidFill>
                <a:latin typeface="Georgia"/>
                <a:ea typeface="Georgia"/>
                <a:cs typeface="Georgia"/>
                <a:sym typeface="Georgia"/>
              </a:rPr>
              <a:t>REAL CASES AND BEST PRACTICES</a:t>
            </a:r>
            <a:endParaRPr b="0" i="0" sz="1800" u="none" cap="none" strike="noStrike">
              <a:solidFill>
                <a:srgbClr val="293A97"/>
              </a:solidFill>
              <a:latin typeface="Georgia"/>
              <a:ea typeface="Georgia"/>
              <a:cs typeface="Georgia"/>
              <a:sym typeface="Georgia"/>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33"/>
                                        </p:tgtEl>
                                        <p:attrNameLst>
                                          <p:attrName>style.visibility</p:attrName>
                                        </p:attrNameLst>
                                      </p:cBhvr>
                                      <p:to>
                                        <p:strVal val="visible"/>
                                      </p:to>
                                    </p:set>
                                    <p:animEffect filter="fade" transition="in">
                                      <p:cBhvr>
                                        <p:cTn dur="500"/>
                                        <p:tgtEl>
                                          <p:spTgt spid="33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32"/>
                                        </p:tgtEl>
                                        <p:attrNameLst>
                                          <p:attrName>style.visibility</p:attrName>
                                        </p:attrNameLst>
                                      </p:cBhvr>
                                      <p:to>
                                        <p:strVal val="visible"/>
                                      </p:to>
                                    </p:set>
                                    <p:animEffect filter="fade" transition="in">
                                      <p:cBhvr>
                                        <p:cTn dur="1500"/>
                                        <p:tgtEl>
                                          <p:spTgt spid="33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7" name="Shape 337"/>
        <p:cNvGrpSpPr/>
        <p:nvPr/>
      </p:nvGrpSpPr>
      <p:grpSpPr>
        <a:xfrm>
          <a:off x="0" y="0"/>
          <a:ext cx="0" cy="0"/>
          <a:chOff x="0" y="0"/>
          <a:chExt cx="0" cy="0"/>
        </a:xfrm>
      </p:grpSpPr>
      <p:grpSp>
        <p:nvGrpSpPr>
          <p:cNvPr id="338" name="Google Shape;338;p13"/>
          <p:cNvGrpSpPr/>
          <p:nvPr/>
        </p:nvGrpSpPr>
        <p:grpSpPr>
          <a:xfrm>
            <a:off x="892382" y="2880853"/>
            <a:ext cx="10407235" cy="3346434"/>
            <a:chOff x="54182" y="3182"/>
            <a:chExt cx="10407235" cy="3346434"/>
          </a:xfrm>
        </p:grpSpPr>
        <p:sp>
          <p:nvSpPr>
            <p:cNvPr id="339" name="Google Shape;339;p13"/>
            <p:cNvSpPr/>
            <p:nvPr/>
          </p:nvSpPr>
          <p:spPr>
            <a:xfrm>
              <a:off x="54182" y="3182"/>
              <a:ext cx="7628429" cy="541730"/>
            </a:xfrm>
            <a:prstGeom prst="roundRect">
              <a:avLst>
                <a:gd fmla="val 10000" name="adj"/>
              </a:avLst>
            </a:prstGeom>
            <a:solidFill>
              <a:schemeClr val="lt1"/>
            </a:solidFill>
            <a:ln cap="flat" cmpd="sng" w="12700">
              <a:solidFill>
                <a:schemeClr val="accent5"/>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0" name="Google Shape;340;p13"/>
            <p:cNvSpPr txBox="1"/>
            <p:nvPr/>
          </p:nvSpPr>
          <p:spPr>
            <a:xfrm>
              <a:off x="70049" y="19049"/>
              <a:ext cx="7596695" cy="509996"/>
            </a:xfrm>
            <a:prstGeom prst="rect">
              <a:avLst/>
            </a:prstGeom>
            <a:noFill/>
            <a:ln>
              <a:noFill/>
            </a:ln>
          </p:spPr>
          <p:txBody>
            <a:bodyPr anchorCtr="0" anchor="ctr" bIns="9525" lIns="9525" spcFirstLastPara="1" rIns="9525" wrap="square" tIns="9525">
              <a:noAutofit/>
            </a:bodyPr>
            <a:lstStyle/>
            <a:p>
              <a:pPr indent="0" lvl="0" marL="0" marR="0" rtl="0" algn="l">
                <a:lnSpc>
                  <a:spcPct val="90000"/>
                </a:lnSpc>
                <a:spcBef>
                  <a:spcPts val="0"/>
                </a:spcBef>
                <a:spcAft>
                  <a:spcPts val="0"/>
                </a:spcAft>
                <a:buNone/>
              </a:pPr>
              <a:r>
                <a:rPr b="1" i="0" lang="en-US" sz="1500" u="none" cap="none" strike="noStrike">
                  <a:solidFill>
                    <a:schemeClr val="dk1"/>
                  </a:solidFill>
                  <a:latin typeface="Georgia"/>
                  <a:ea typeface="Georgia"/>
                  <a:cs typeface="Georgia"/>
                  <a:sym typeface="Georgia"/>
                </a:rPr>
                <a:t>Moderation</a:t>
              </a:r>
              <a:r>
                <a:rPr b="0" i="0" lang="en-US" sz="1500" u="none" cap="none" strike="noStrike">
                  <a:solidFill>
                    <a:schemeClr val="dk1"/>
                  </a:solidFill>
                  <a:latin typeface="Georgia"/>
                  <a:ea typeface="Georgia"/>
                  <a:cs typeface="Georgia"/>
                  <a:sym typeface="Georgia"/>
                </a:rPr>
                <a:t> in the provision of information is very important</a:t>
              </a:r>
              <a:endParaRPr b="0" i="0" sz="1500" u="none" cap="none" strike="noStrike">
                <a:solidFill>
                  <a:schemeClr val="dk1"/>
                </a:solidFill>
                <a:latin typeface="Georgia"/>
                <a:ea typeface="Georgia"/>
                <a:cs typeface="Georgia"/>
                <a:sym typeface="Georgia"/>
              </a:endParaRPr>
            </a:p>
          </p:txBody>
        </p:sp>
        <p:sp>
          <p:nvSpPr>
            <p:cNvPr id="341" name="Google Shape;341;p13"/>
            <p:cNvSpPr/>
            <p:nvPr/>
          </p:nvSpPr>
          <p:spPr>
            <a:xfrm>
              <a:off x="54182" y="665000"/>
              <a:ext cx="10407235" cy="995716"/>
            </a:xfrm>
            <a:prstGeom prst="roundRect">
              <a:avLst>
                <a:gd fmla="val 10000" name="adj"/>
              </a:avLst>
            </a:prstGeom>
            <a:solidFill>
              <a:schemeClr val="lt1"/>
            </a:solidFill>
            <a:ln cap="flat" cmpd="sng" w="9525">
              <a:solidFill>
                <a:srgbClr val="3948A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2" name="Google Shape;342;p13"/>
            <p:cNvSpPr txBox="1"/>
            <p:nvPr/>
          </p:nvSpPr>
          <p:spPr>
            <a:xfrm>
              <a:off x="83346" y="694164"/>
              <a:ext cx="10348907" cy="937388"/>
            </a:xfrm>
            <a:prstGeom prst="rect">
              <a:avLst/>
            </a:prstGeom>
            <a:noFill/>
            <a:ln>
              <a:noFill/>
            </a:ln>
          </p:spPr>
          <p:txBody>
            <a:bodyPr anchorCtr="0" anchor="ctr" bIns="9525" lIns="9525" spcFirstLastPara="1" rIns="9525" wrap="square" tIns="9525">
              <a:noAutofit/>
            </a:bodyPr>
            <a:lstStyle/>
            <a:p>
              <a:pPr indent="0" lvl="0" marL="0" marR="0" rtl="0" algn="l">
                <a:lnSpc>
                  <a:spcPct val="90000"/>
                </a:lnSpc>
                <a:spcBef>
                  <a:spcPts val="0"/>
                </a:spcBef>
                <a:spcAft>
                  <a:spcPts val="0"/>
                </a:spcAft>
                <a:buNone/>
              </a:pPr>
              <a:r>
                <a:rPr b="0" i="0" lang="en-US" sz="1500" u="none" cap="none" strike="noStrike">
                  <a:solidFill>
                    <a:schemeClr val="dk1"/>
                  </a:solidFill>
                  <a:latin typeface="Georgia"/>
                  <a:ea typeface="Georgia"/>
                  <a:cs typeface="Georgia"/>
                  <a:sym typeface="Georgia"/>
                </a:rPr>
                <a:t>Tourist legends and stories will be told by guides and tour guides, there is no need to place everything at once at the entrance to the winery. Therefore, the facade of wineries, along with the sign, </a:t>
              </a:r>
              <a:r>
                <a:rPr b="1" i="0" lang="en-US" sz="1500" u="none" cap="none" strike="noStrike">
                  <a:solidFill>
                    <a:schemeClr val="dk1"/>
                  </a:solidFill>
                  <a:latin typeface="Georgia"/>
                  <a:ea typeface="Georgia"/>
                  <a:cs typeface="Georgia"/>
                  <a:sym typeface="Georgia"/>
                </a:rPr>
                <a:t>should not only attract, magnetize, but also differ from others, </a:t>
              </a:r>
              <a:r>
                <a:rPr b="0" i="0" lang="en-US" sz="1500" u="none" cap="none" strike="noStrike">
                  <a:solidFill>
                    <a:schemeClr val="dk1"/>
                  </a:solidFill>
                  <a:latin typeface="Georgia"/>
                  <a:ea typeface="Georgia"/>
                  <a:cs typeface="Georgia"/>
                  <a:sym typeface="Georgia"/>
                </a:rPr>
                <a:t>because the variety of </a:t>
              </a:r>
              <a:r>
                <a:rPr b="1" i="0" lang="en-US" sz="1500" u="none" cap="none" strike="noStrike">
                  <a:solidFill>
                    <a:schemeClr val="dk1"/>
                  </a:solidFill>
                  <a:latin typeface="Georgia"/>
                  <a:ea typeface="Georgia"/>
                  <a:cs typeface="Georgia"/>
                  <a:sym typeface="Georgia"/>
                </a:rPr>
                <a:t>facades helps to navigate better </a:t>
              </a:r>
              <a:r>
                <a:rPr b="0" i="0" lang="en-US" sz="1500" u="none" cap="none" strike="noStrike">
                  <a:solidFill>
                    <a:schemeClr val="dk1"/>
                  </a:solidFill>
                  <a:latin typeface="Georgia"/>
                  <a:ea typeface="Georgia"/>
                  <a:cs typeface="Georgia"/>
                  <a:sym typeface="Georgia"/>
                </a:rPr>
                <a:t>the tourist area</a:t>
              </a:r>
              <a:endParaRPr b="0" i="0" sz="1500" u="none" cap="none" strike="noStrike">
                <a:solidFill>
                  <a:schemeClr val="dk1"/>
                </a:solidFill>
                <a:latin typeface="Georgia"/>
                <a:ea typeface="Georgia"/>
                <a:cs typeface="Georgia"/>
                <a:sym typeface="Georgia"/>
              </a:endParaRPr>
            </a:p>
          </p:txBody>
        </p:sp>
        <p:sp>
          <p:nvSpPr>
            <p:cNvPr id="343" name="Google Shape;343;p13"/>
            <p:cNvSpPr/>
            <p:nvPr/>
          </p:nvSpPr>
          <p:spPr>
            <a:xfrm>
              <a:off x="54182" y="1780803"/>
              <a:ext cx="5032189" cy="1568813"/>
            </a:xfrm>
            <a:prstGeom prst="roundRect">
              <a:avLst>
                <a:gd fmla="val 10000" name="adj"/>
              </a:avLst>
            </a:prstGeom>
            <a:solidFill>
              <a:schemeClr val="lt1"/>
            </a:solidFill>
            <a:ln cap="flat" cmpd="sng" w="9525">
              <a:solidFill>
                <a:srgbClr val="3948A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4" name="Google Shape;344;p13"/>
            <p:cNvSpPr txBox="1"/>
            <p:nvPr/>
          </p:nvSpPr>
          <p:spPr>
            <a:xfrm>
              <a:off x="100131" y="1826752"/>
              <a:ext cx="4940291" cy="1476915"/>
            </a:xfrm>
            <a:prstGeom prst="rect">
              <a:avLst/>
            </a:prstGeom>
            <a:noFill/>
            <a:ln>
              <a:noFill/>
            </a:ln>
          </p:spPr>
          <p:txBody>
            <a:bodyPr anchorCtr="0" anchor="ctr" bIns="10775" lIns="10775" spcFirstLastPara="1" rIns="10775" wrap="square" tIns="10775">
              <a:noAutofit/>
            </a:bodyPr>
            <a:lstStyle/>
            <a:p>
              <a:pPr indent="0" lvl="0" marL="0" marR="0" rtl="0" algn="l">
                <a:lnSpc>
                  <a:spcPct val="90000"/>
                </a:lnSpc>
                <a:spcBef>
                  <a:spcPts val="0"/>
                </a:spcBef>
                <a:spcAft>
                  <a:spcPts val="0"/>
                </a:spcAft>
                <a:buNone/>
              </a:pPr>
              <a:r>
                <a:rPr b="0" i="0" lang="en-US" sz="1700" u="none" cap="none" strike="noStrike">
                  <a:solidFill>
                    <a:schemeClr val="dk1"/>
                  </a:solidFill>
                  <a:latin typeface="Georgia"/>
                  <a:ea typeface="Georgia"/>
                  <a:cs typeface="Georgia"/>
                  <a:sym typeface="Georgia"/>
                </a:rPr>
                <a:t>The introduction of international and national tourist routes has shown </a:t>
              </a:r>
              <a:r>
                <a:rPr b="1" i="0" lang="en-US" sz="1700" u="none" cap="none" strike="noStrike">
                  <a:solidFill>
                    <a:schemeClr val="dk1"/>
                  </a:solidFill>
                  <a:latin typeface="Georgia"/>
                  <a:ea typeface="Georgia"/>
                  <a:cs typeface="Georgia"/>
                  <a:sym typeface="Georgia"/>
                </a:rPr>
                <a:t>the effectiveness of the formation of two main concepts </a:t>
              </a:r>
              <a:r>
                <a:rPr b="0" i="0" lang="en-US" sz="1700" u="none" cap="none" strike="noStrike">
                  <a:solidFill>
                    <a:schemeClr val="dk1"/>
                  </a:solidFill>
                  <a:latin typeface="Georgia"/>
                  <a:ea typeface="Georgia"/>
                  <a:cs typeface="Georgia"/>
                  <a:sym typeface="Georgia"/>
                </a:rPr>
                <a:t>in the stylistics of architectural style, design, exterior features:</a:t>
              </a:r>
              <a:endParaRPr b="0" i="0" sz="1700" u="none" cap="none" strike="noStrike">
                <a:solidFill>
                  <a:schemeClr val="dk1"/>
                </a:solidFill>
                <a:latin typeface="Georgia"/>
                <a:ea typeface="Georgia"/>
                <a:cs typeface="Georgia"/>
                <a:sym typeface="Georgia"/>
              </a:endParaRPr>
            </a:p>
          </p:txBody>
        </p:sp>
        <p:sp>
          <p:nvSpPr>
            <p:cNvPr id="345" name="Google Shape;345;p13"/>
            <p:cNvSpPr/>
            <p:nvPr/>
          </p:nvSpPr>
          <p:spPr>
            <a:xfrm rot="-1255236">
              <a:off x="5063770" y="2421303"/>
              <a:ext cx="685667" cy="42980"/>
            </a:xfrm>
            <a:custGeom>
              <a:rect b="b" l="l" r="r" t="t"/>
              <a:pathLst>
                <a:path extrusionOk="0" h="120000" w="120000">
                  <a:moveTo>
                    <a:pt x="0" y="60000"/>
                  </a:moveTo>
                  <a:lnTo>
                    <a:pt x="120000" y="60000"/>
                  </a:lnTo>
                </a:path>
              </a:pathLst>
            </a:custGeom>
            <a:noFill/>
            <a:ln cap="flat" cmpd="sng" w="12700">
              <a:solidFill>
                <a:srgbClr val="487AA8"/>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6" name="Google Shape;346;p13"/>
            <p:cNvSpPr txBox="1"/>
            <p:nvPr/>
          </p:nvSpPr>
          <p:spPr>
            <a:xfrm rot="-1255236">
              <a:off x="5389462" y="2425651"/>
              <a:ext cx="34283" cy="34283"/>
            </a:xfrm>
            <a:prstGeom prst="rect">
              <a:avLst/>
            </a:prstGeom>
            <a:noFill/>
            <a:ln>
              <a:noFill/>
            </a:ln>
          </p:spPr>
          <p:txBody>
            <a:bodyPr anchorCtr="0" anchor="ctr" bIns="0" lIns="12700" spcFirstLastPara="1" rIns="12700" wrap="square" tIns="0">
              <a:noAutofit/>
            </a:bodyPr>
            <a:lstStyle/>
            <a:p>
              <a:pPr indent="0" lvl="0" marL="0" marR="0" rtl="0" algn="ctr">
                <a:lnSpc>
                  <a:spcPct val="90000"/>
                </a:lnSpc>
                <a:spcBef>
                  <a:spcPts val="0"/>
                </a:spcBef>
                <a:spcAft>
                  <a:spcPts val="0"/>
                </a:spcAft>
                <a:buNone/>
              </a:pPr>
              <a:r>
                <a:t/>
              </a:r>
              <a:endParaRPr b="0" i="0" sz="500" u="none" cap="none" strike="noStrike">
                <a:solidFill>
                  <a:schemeClr val="dk1"/>
                </a:solidFill>
                <a:latin typeface="Georgia"/>
                <a:ea typeface="Georgia"/>
                <a:cs typeface="Georgia"/>
                <a:sym typeface="Georgia"/>
              </a:endParaRPr>
            </a:p>
          </p:txBody>
        </p:sp>
        <p:sp>
          <p:nvSpPr>
            <p:cNvPr id="347" name="Google Shape;347;p13"/>
            <p:cNvSpPr/>
            <p:nvPr/>
          </p:nvSpPr>
          <p:spPr>
            <a:xfrm>
              <a:off x="5726837" y="2127252"/>
              <a:ext cx="3374310" cy="386249"/>
            </a:xfrm>
            <a:prstGeom prst="roundRect">
              <a:avLst>
                <a:gd fmla="val 10000" name="adj"/>
              </a:avLst>
            </a:prstGeom>
            <a:solidFill>
              <a:srgbClr val="9CC2E5"/>
            </a:solidFill>
            <a:ln cap="flat" cmpd="sng" w="9525">
              <a:solidFill>
                <a:srgbClr val="3948A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8" name="Google Shape;348;p13"/>
            <p:cNvSpPr txBox="1"/>
            <p:nvPr/>
          </p:nvSpPr>
          <p:spPr>
            <a:xfrm>
              <a:off x="5738150" y="2138565"/>
              <a:ext cx="3351684" cy="363623"/>
            </a:xfrm>
            <a:prstGeom prst="rect">
              <a:avLst/>
            </a:prstGeom>
            <a:noFill/>
            <a:ln>
              <a:noFill/>
            </a:ln>
          </p:spPr>
          <p:txBody>
            <a:bodyPr anchorCtr="0" anchor="ctr" bIns="10775" lIns="10775" spcFirstLastPara="1" rIns="10775" wrap="square" tIns="10775">
              <a:noAutofit/>
            </a:bodyPr>
            <a:lstStyle/>
            <a:p>
              <a:pPr indent="0" lvl="0" marL="0" marR="0" rtl="0" algn="l">
                <a:lnSpc>
                  <a:spcPct val="90000"/>
                </a:lnSpc>
                <a:spcBef>
                  <a:spcPts val="0"/>
                </a:spcBef>
                <a:spcAft>
                  <a:spcPts val="0"/>
                </a:spcAft>
                <a:buNone/>
              </a:pPr>
              <a:r>
                <a:rPr b="0" i="0" lang="en-US" sz="1700" u="none" cap="none" strike="noStrike">
                  <a:solidFill>
                    <a:schemeClr val="dk1"/>
                  </a:solidFill>
                  <a:latin typeface="Georgia"/>
                  <a:ea typeface="Georgia"/>
                  <a:cs typeface="Georgia"/>
                  <a:sym typeface="Georgia"/>
                </a:rPr>
                <a:t>traditionalism and revitalization</a:t>
              </a:r>
              <a:endParaRPr b="0" i="0" sz="1700" u="none" cap="none" strike="noStrike">
                <a:solidFill>
                  <a:schemeClr val="dk1"/>
                </a:solidFill>
                <a:latin typeface="Georgia"/>
                <a:ea typeface="Georgia"/>
                <a:cs typeface="Georgia"/>
                <a:sym typeface="Georgia"/>
              </a:endParaRPr>
            </a:p>
          </p:txBody>
        </p:sp>
        <p:sp>
          <p:nvSpPr>
            <p:cNvPr id="349" name="Google Shape;349;p13"/>
            <p:cNvSpPr/>
            <p:nvPr/>
          </p:nvSpPr>
          <p:spPr>
            <a:xfrm rot="1294096">
              <a:off x="5062260" y="2670304"/>
              <a:ext cx="688687" cy="42980"/>
            </a:xfrm>
            <a:custGeom>
              <a:rect b="b" l="l" r="r" t="t"/>
              <a:pathLst>
                <a:path extrusionOk="0" h="120000" w="120000">
                  <a:moveTo>
                    <a:pt x="0" y="60000"/>
                  </a:moveTo>
                  <a:lnTo>
                    <a:pt x="120000" y="60000"/>
                  </a:lnTo>
                </a:path>
              </a:pathLst>
            </a:custGeom>
            <a:noFill/>
            <a:ln cap="flat" cmpd="sng" w="12700">
              <a:solidFill>
                <a:srgbClr val="487AA8"/>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0" name="Google Shape;350;p13"/>
            <p:cNvSpPr txBox="1"/>
            <p:nvPr/>
          </p:nvSpPr>
          <p:spPr>
            <a:xfrm rot="1294096">
              <a:off x="5389387" y="2674577"/>
              <a:ext cx="34434" cy="34434"/>
            </a:xfrm>
            <a:prstGeom prst="rect">
              <a:avLst/>
            </a:prstGeom>
            <a:noFill/>
            <a:ln>
              <a:noFill/>
            </a:ln>
          </p:spPr>
          <p:txBody>
            <a:bodyPr anchorCtr="0" anchor="ctr" bIns="0" lIns="12700" spcFirstLastPara="1" rIns="12700" wrap="square" tIns="0">
              <a:noAutofit/>
            </a:bodyPr>
            <a:lstStyle/>
            <a:p>
              <a:pPr indent="0" lvl="0" marL="0" marR="0" rtl="0" algn="ctr">
                <a:lnSpc>
                  <a:spcPct val="90000"/>
                </a:lnSpc>
                <a:spcBef>
                  <a:spcPts val="0"/>
                </a:spcBef>
                <a:spcAft>
                  <a:spcPts val="0"/>
                </a:spcAft>
                <a:buNone/>
              </a:pPr>
              <a:r>
                <a:t/>
              </a:r>
              <a:endParaRPr b="0" i="0" sz="500" u="none" cap="none" strike="noStrike">
                <a:solidFill>
                  <a:schemeClr val="dk1"/>
                </a:solidFill>
                <a:latin typeface="Georgia"/>
                <a:ea typeface="Georgia"/>
                <a:cs typeface="Georgia"/>
                <a:sym typeface="Georgia"/>
              </a:endParaRPr>
            </a:p>
          </p:txBody>
        </p:sp>
        <p:sp>
          <p:nvSpPr>
            <p:cNvPr id="351" name="Google Shape;351;p13"/>
            <p:cNvSpPr/>
            <p:nvPr/>
          </p:nvSpPr>
          <p:spPr>
            <a:xfrm>
              <a:off x="5726837" y="2633588"/>
              <a:ext cx="3374294" cy="369580"/>
            </a:xfrm>
            <a:prstGeom prst="roundRect">
              <a:avLst>
                <a:gd fmla="val 10000" name="adj"/>
              </a:avLst>
            </a:prstGeom>
            <a:solidFill>
              <a:srgbClr val="9CC2E5"/>
            </a:solidFill>
            <a:ln cap="flat" cmpd="sng" w="9525">
              <a:solidFill>
                <a:srgbClr val="3948A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2" name="Google Shape;352;p13"/>
            <p:cNvSpPr txBox="1"/>
            <p:nvPr/>
          </p:nvSpPr>
          <p:spPr>
            <a:xfrm>
              <a:off x="5737662" y="2644413"/>
              <a:ext cx="3352644" cy="347930"/>
            </a:xfrm>
            <a:prstGeom prst="rect">
              <a:avLst/>
            </a:prstGeom>
            <a:noFill/>
            <a:ln>
              <a:noFill/>
            </a:ln>
          </p:spPr>
          <p:txBody>
            <a:bodyPr anchorCtr="0" anchor="ctr" bIns="10775" lIns="10775" spcFirstLastPara="1" rIns="10775" wrap="square" tIns="10775">
              <a:noAutofit/>
            </a:bodyPr>
            <a:lstStyle/>
            <a:p>
              <a:pPr indent="0" lvl="0" marL="0" marR="0" rtl="0" algn="l">
                <a:lnSpc>
                  <a:spcPct val="90000"/>
                </a:lnSpc>
                <a:spcBef>
                  <a:spcPts val="0"/>
                </a:spcBef>
                <a:spcAft>
                  <a:spcPts val="0"/>
                </a:spcAft>
                <a:buNone/>
              </a:pPr>
              <a:r>
                <a:rPr b="0" i="0" lang="en-US" sz="1700" u="none" cap="none" strike="noStrike">
                  <a:solidFill>
                    <a:schemeClr val="dk1"/>
                  </a:solidFill>
                  <a:latin typeface="Georgia"/>
                  <a:ea typeface="Georgia"/>
                  <a:cs typeface="Georgia"/>
                  <a:sym typeface="Georgia"/>
                </a:rPr>
                <a:t>innovation and creativity</a:t>
              </a:r>
              <a:endParaRPr b="0" i="0" sz="1700" u="none" cap="none" strike="noStrike">
                <a:solidFill>
                  <a:schemeClr val="dk1"/>
                </a:solidFill>
                <a:latin typeface="Georgia"/>
                <a:ea typeface="Georgia"/>
                <a:cs typeface="Georgia"/>
                <a:sym typeface="Georgia"/>
              </a:endParaRPr>
            </a:p>
          </p:txBody>
        </p:sp>
      </p:grpSp>
      <p:sp>
        <p:nvSpPr>
          <p:cNvPr id="353" name="Google Shape;353;p13"/>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WINE TOUR GUIDING</a:t>
            </a:r>
            <a:endParaRPr/>
          </a:p>
        </p:txBody>
      </p:sp>
      <p:sp>
        <p:nvSpPr>
          <p:cNvPr id="354" name="Google Shape;354;p13"/>
          <p:cNvSpPr txBox="1"/>
          <p:nvPr>
            <p:ph type="title"/>
          </p:nvPr>
        </p:nvSpPr>
        <p:spPr>
          <a:xfrm>
            <a:off x="838200" y="1675967"/>
            <a:ext cx="10515600" cy="583139"/>
          </a:xfrm>
          <a:prstGeom prst="rect">
            <a:avLst/>
          </a:prstGeom>
          <a:solidFill>
            <a:srgbClr val="A71E3B"/>
          </a:solidFill>
          <a:ln>
            <a:noFill/>
          </a:ln>
        </p:spPr>
        <p:txBody>
          <a:bodyPr anchorCtr="0" anchor="b" bIns="45700" lIns="91425" spcFirstLastPara="1" rIns="91425" wrap="square" tIns="45700">
            <a:noAutofit/>
          </a:bodyPr>
          <a:lstStyle/>
          <a:p>
            <a:pPr indent="0" lvl="0" marL="0" rtl="0" algn="ctr">
              <a:lnSpc>
                <a:spcPct val="90000"/>
              </a:lnSpc>
              <a:spcBef>
                <a:spcPts val="0"/>
              </a:spcBef>
              <a:spcAft>
                <a:spcPts val="0"/>
              </a:spcAft>
              <a:buClr>
                <a:schemeClr val="lt1"/>
              </a:buClr>
              <a:buSzPts val="3000"/>
              <a:buFont typeface="Georgia"/>
              <a:buNone/>
            </a:pPr>
            <a:r>
              <a:rPr lang="en-US" sz="3000">
                <a:solidFill>
                  <a:schemeClr val="lt1"/>
                </a:solidFill>
              </a:rPr>
              <a:t>Responsibility of the wine tourism business (cont’d)</a:t>
            </a:r>
            <a:endParaRPr sz="3000">
              <a:solidFill>
                <a:schemeClr val="lt1"/>
              </a:solidFill>
            </a:endParaRPr>
          </a:p>
        </p:txBody>
      </p:sp>
      <p:sp>
        <p:nvSpPr>
          <p:cNvPr id="355" name="Google Shape;355;p13"/>
          <p:cNvSpPr/>
          <p:nvPr/>
        </p:nvSpPr>
        <p:spPr>
          <a:xfrm>
            <a:off x="838200" y="2361227"/>
            <a:ext cx="6426759" cy="341632"/>
          </a:xfrm>
          <a:prstGeom prst="rect">
            <a:avLst/>
          </a:prstGeom>
          <a:noFill/>
          <a:ln>
            <a:noFill/>
          </a:ln>
        </p:spPr>
        <p:txBody>
          <a:bodyPr anchorCtr="0" anchor="t" bIns="45700" lIns="91425" spcFirstLastPara="1" rIns="91425" wrap="square" tIns="45700">
            <a:spAutoFit/>
          </a:bodyPr>
          <a:lstStyle/>
          <a:p>
            <a:pPr indent="-358775" lvl="0" marL="358775" marR="0" rtl="0" algn="l">
              <a:lnSpc>
                <a:spcPct val="90000"/>
              </a:lnSpc>
              <a:spcBef>
                <a:spcPts val="0"/>
              </a:spcBef>
              <a:spcAft>
                <a:spcPts val="0"/>
              </a:spcAft>
              <a:buClr>
                <a:srgbClr val="A71E3B"/>
              </a:buClr>
              <a:buSzPts val="1800"/>
              <a:buFont typeface="Noto Sans Symbols"/>
              <a:buChar char="✔"/>
            </a:pPr>
            <a:r>
              <a:rPr b="1" i="1" lang="en-US" sz="1800" u="none" cap="none" strike="noStrike">
                <a:solidFill>
                  <a:srgbClr val="A71E3B"/>
                </a:solidFill>
                <a:latin typeface="Georgia"/>
                <a:ea typeface="Georgia"/>
                <a:cs typeface="Georgia"/>
                <a:sym typeface="Georgia"/>
              </a:rPr>
              <a:t>Exterior features of the winery on the wine route</a:t>
            </a:r>
            <a:endParaRPr b="1" i="1" sz="1800" u="none" cap="none" strike="noStrike">
              <a:solidFill>
                <a:srgbClr val="A71E3B"/>
              </a:solidFill>
              <a:latin typeface="Georgia"/>
              <a:ea typeface="Georgia"/>
              <a:cs typeface="Georgia"/>
              <a:sym typeface="Georgia"/>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9" name="Shape 359"/>
        <p:cNvGrpSpPr/>
        <p:nvPr/>
      </p:nvGrpSpPr>
      <p:grpSpPr>
        <a:xfrm>
          <a:off x="0" y="0"/>
          <a:ext cx="0" cy="0"/>
          <a:chOff x="0" y="0"/>
          <a:chExt cx="0" cy="0"/>
        </a:xfrm>
      </p:grpSpPr>
      <p:sp>
        <p:nvSpPr>
          <p:cNvPr id="360" name="Google Shape;360;p14"/>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WINE TOUR GUIDING</a:t>
            </a:r>
            <a:endParaRPr/>
          </a:p>
        </p:txBody>
      </p:sp>
      <p:pic>
        <p:nvPicPr>
          <p:cNvPr id="361" name="Google Shape;361;p14"/>
          <p:cNvPicPr preferRelativeResize="0"/>
          <p:nvPr>
            <p:ph idx="2" type="pic"/>
          </p:nvPr>
        </p:nvPicPr>
        <p:blipFill rotWithShape="1">
          <a:blip r:embed="rId3">
            <a:alphaModFix/>
          </a:blip>
          <a:srcRect b="8919" l="0" r="25102" t="0"/>
          <a:stretch/>
        </p:blipFill>
        <p:spPr>
          <a:xfrm>
            <a:off x="900953" y="3275872"/>
            <a:ext cx="3200400" cy="2918985"/>
          </a:xfrm>
          <a:prstGeom prst="rect">
            <a:avLst/>
          </a:prstGeom>
          <a:noFill/>
          <a:ln>
            <a:noFill/>
          </a:ln>
        </p:spPr>
      </p:pic>
      <p:sp>
        <p:nvSpPr>
          <p:cNvPr id="362" name="Google Shape;362;p14"/>
          <p:cNvSpPr txBox="1"/>
          <p:nvPr>
            <p:ph type="title"/>
          </p:nvPr>
        </p:nvSpPr>
        <p:spPr>
          <a:xfrm>
            <a:off x="838200" y="1675967"/>
            <a:ext cx="10515600" cy="583139"/>
          </a:xfrm>
          <a:prstGeom prst="rect">
            <a:avLst/>
          </a:prstGeom>
          <a:solidFill>
            <a:srgbClr val="A71E3B"/>
          </a:solidFill>
          <a:ln>
            <a:noFill/>
          </a:ln>
        </p:spPr>
        <p:txBody>
          <a:bodyPr anchorCtr="0" anchor="b" bIns="45700" lIns="91425" spcFirstLastPara="1" rIns="91425" wrap="square" tIns="45700">
            <a:noAutofit/>
          </a:bodyPr>
          <a:lstStyle/>
          <a:p>
            <a:pPr indent="0" lvl="0" marL="0" rtl="0" algn="ctr">
              <a:lnSpc>
                <a:spcPct val="90000"/>
              </a:lnSpc>
              <a:spcBef>
                <a:spcPts val="0"/>
              </a:spcBef>
              <a:spcAft>
                <a:spcPts val="0"/>
              </a:spcAft>
              <a:buClr>
                <a:schemeClr val="lt1"/>
              </a:buClr>
              <a:buSzPts val="3000"/>
              <a:buFont typeface="Georgia"/>
              <a:buNone/>
            </a:pPr>
            <a:r>
              <a:rPr lang="en-US" sz="3000">
                <a:solidFill>
                  <a:schemeClr val="lt1"/>
                </a:solidFill>
              </a:rPr>
              <a:t>Responsibility of the wine tourism business (cont’d)</a:t>
            </a:r>
            <a:endParaRPr sz="3000">
              <a:solidFill>
                <a:schemeClr val="lt1"/>
              </a:solidFill>
            </a:endParaRPr>
          </a:p>
        </p:txBody>
      </p:sp>
      <p:sp>
        <p:nvSpPr>
          <p:cNvPr id="363" name="Google Shape;363;p14"/>
          <p:cNvSpPr/>
          <p:nvPr/>
        </p:nvSpPr>
        <p:spPr>
          <a:xfrm>
            <a:off x="838200" y="2361227"/>
            <a:ext cx="6426759" cy="341632"/>
          </a:xfrm>
          <a:prstGeom prst="rect">
            <a:avLst/>
          </a:prstGeom>
          <a:noFill/>
          <a:ln>
            <a:noFill/>
          </a:ln>
        </p:spPr>
        <p:txBody>
          <a:bodyPr anchorCtr="0" anchor="t" bIns="45700" lIns="91425" spcFirstLastPara="1" rIns="91425" wrap="square" tIns="45700">
            <a:spAutoFit/>
          </a:bodyPr>
          <a:lstStyle/>
          <a:p>
            <a:pPr indent="-358775" lvl="0" marL="358775" marR="0" rtl="0" algn="l">
              <a:lnSpc>
                <a:spcPct val="90000"/>
              </a:lnSpc>
              <a:spcBef>
                <a:spcPts val="0"/>
              </a:spcBef>
              <a:spcAft>
                <a:spcPts val="0"/>
              </a:spcAft>
              <a:buClr>
                <a:srgbClr val="A71E3B"/>
              </a:buClr>
              <a:buSzPts val="1800"/>
              <a:buFont typeface="Noto Sans Symbols"/>
              <a:buChar char="✔"/>
            </a:pPr>
            <a:r>
              <a:rPr b="1" i="1" lang="en-US" sz="1800" u="none" cap="none" strike="noStrike">
                <a:solidFill>
                  <a:srgbClr val="A71E3B"/>
                </a:solidFill>
                <a:latin typeface="Georgia"/>
                <a:ea typeface="Georgia"/>
                <a:cs typeface="Georgia"/>
                <a:sym typeface="Georgia"/>
              </a:rPr>
              <a:t>Exterior features of the winery on the wine route</a:t>
            </a:r>
            <a:endParaRPr b="1" i="1" sz="1800" u="none" cap="none" strike="noStrike">
              <a:solidFill>
                <a:srgbClr val="A71E3B"/>
              </a:solidFill>
              <a:latin typeface="Georgia"/>
              <a:ea typeface="Georgia"/>
              <a:cs typeface="Georgia"/>
              <a:sym typeface="Georgia"/>
            </a:endParaRPr>
          </a:p>
        </p:txBody>
      </p:sp>
      <p:sp>
        <p:nvSpPr>
          <p:cNvPr id="364" name="Google Shape;364;p14"/>
          <p:cNvSpPr/>
          <p:nvPr/>
        </p:nvSpPr>
        <p:spPr>
          <a:xfrm>
            <a:off x="838200" y="2811059"/>
            <a:ext cx="4075155" cy="3693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1800" u="none" cap="none" strike="noStrike">
                <a:solidFill>
                  <a:srgbClr val="293A97"/>
                </a:solidFill>
                <a:latin typeface="Georgia"/>
                <a:ea typeface="Georgia"/>
                <a:cs typeface="Georgia"/>
                <a:sym typeface="Georgia"/>
              </a:rPr>
              <a:t>REAL CASES AND BEST PRACTICES</a:t>
            </a:r>
            <a:endParaRPr b="0" i="0" sz="1800" u="none" cap="none" strike="noStrike">
              <a:solidFill>
                <a:srgbClr val="293A97"/>
              </a:solidFill>
              <a:latin typeface="Georgia"/>
              <a:ea typeface="Georgia"/>
              <a:cs typeface="Georgia"/>
              <a:sym typeface="Georgia"/>
            </a:endParaRPr>
          </a:p>
        </p:txBody>
      </p:sp>
      <p:sp>
        <p:nvSpPr>
          <p:cNvPr id="365" name="Google Shape;365;p14"/>
          <p:cNvSpPr/>
          <p:nvPr/>
        </p:nvSpPr>
        <p:spPr>
          <a:xfrm>
            <a:off x="4276166" y="3222331"/>
            <a:ext cx="7077634" cy="3026069"/>
          </a:xfrm>
          <a:prstGeom prst="wedgeRoundRectCallout">
            <a:avLst>
              <a:gd fmla="val -52743" name="adj1"/>
              <a:gd fmla="val -11339" name="adj2"/>
              <a:gd fmla="val 16667" name="adj3"/>
            </a:avLst>
          </a:prstGeom>
          <a:no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358775" lvl="0" marL="358775" marR="0" rtl="0" algn="ctr">
              <a:spcBef>
                <a:spcPts val="0"/>
              </a:spcBef>
              <a:spcAft>
                <a:spcPts val="0"/>
              </a:spcAft>
              <a:buNone/>
            </a:pPr>
            <a:r>
              <a:rPr b="1" i="0" lang="en-US" sz="1200" u="none" cap="none" strike="noStrike">
                <a:solidFill>
                  <a:schemeClr val="dk1"/>
                </a:solidFill>
                <a:latin typeface="Georgia"/>
                <a:ea typeface="Georgia"/>
                <a:cs typeface="Georgia"/>
                <a:sym typeface="Georgia"/>
              </a:rPr>
              <a:t>Bodega de los Herederos del Marqués de Riscal (</a:t>
            </a:r>
            <a:r>
              <a:rPr b="1" i="0" lang="en-US" sz="1200" u="none" cap="none" strike="noStrike">
                <a:solidFill>
                  <a:srgbClr val="A71E3B"/>
                </a:solidFill>
                <a:latin typeface="Georgia"/>
                <a:ea typeface="Georgia"/>
                <a:cs typeface="Georgia"/>
                <a:sym typeface="Georgia"/>
              </a:rPr>
              <a:t>Spain</a:t>
            </a:r>
            <a:r>
              <a:rPr b="1" i="0" lang="en-US" sz="1200" u="none" cap="none" strike="noStrike">
                <a:solidFill>
                  <a:schemeClr val="dk1"/>
                </a:solidFill>
                <a:latin typeface="Georgia"/>
                <a:ea typeface="Georgia"/>
                <a:cs typeface="Georgia"/>
                <a:sym typeface="Georgia"/>
              </a:rPr>
              <a:t>)</a:t>
            </a:r>
            <a:endParaRPr b="1" i="0" sz="1200" u="none" cap="none" strike="noStrike">
              <a:solidFill>
                <a:schemeClr val="dk1"/>
              </a:solidFill>
              <a:latin typeface="Georgia"/>
              <a:ea typeface="Georgia"/>
              <a:cs typeface="Georgia"/>
              <a:sym typeface="Georgia"/>
            </a:endParaRPr>
          </a:p>
          <a:p>
            <a:pPr indent="-358775" lvl="0" marL="358775" marR="0" rtl="0" algn="ctr">
              <a:spcBef>
                <a:spcPts val="0"/>
              </a:spcBef>
              <a:spcAft>
                <a:spcPts val="0"/>
              </a:spcAft>
              <a:buNone/>
            </a:pPr>
            <a:r>
              <a:t/>
            </a:r>
            <a:endParaRPr b="1" i="0" sz="500" u="none" cap="none" strike="noStrike">
              <a:solidFill>
                <a:schemeClr val="dk1"/>
              </a:solidFill>
              <a:latin typeface="Georgia"/>
              <a:ea typeface="Georgia"/>
              <a:cs typeface="Georgia"/>
              <a:sym typeface="Georgia"/>
            </a:endParaRPr>
          </a:p>
          <a:p>
            <a:pPr indent="-358775" lvl="0" marL="358775" marR="0" rtl="0" algn="ctr">
              <a:spcBef>
                <a:spcPts val="0"/>
              </a:spcBef>
              <a:spcAft>
                <a:spcPts val="0"/>
              </a:spcAft>
              <a:buNone/>
            </a:pPr>
            <a:r>
              <a:rPr b="1" i="0" lang="en-US" sz="1200" u="none" cap="none" strike="noStrike">
                <a:solidFill>
                  <a:srgbClr val="3948A0"/>
                </a:solidFill>
                <a:latin typeface="Georgia"/>
                <a:ea typeface="Georgia"/>
                <a:cs typeface="Georgia"/>
                <a:sym typeface="Georgia"/>
              </a:rPr>
              <a:t>Marqués de Riscal </a:t>
            </a:r>
            <a:r>
              <a:rPr b="0" i="0" lang="en-US" sz="1200" u="none" cap="none" strike="noStrike">
                <a:solidFill>
                  <a:srgbClr val="3948A0"/>
                </a:solidFill>
                <a:latin typeface="Georgia"/>
                <a:ea typeface="Georgia"/>
                <a:cs typeface="Georgia"/>
                <a:sym typeface="Georgia"/>
              </a:rPr>
              <a:t>is known worldwide for the coloured curves of the </a:t>
            </a:r>
            <a:r>
              <a:rPr b="1" i="0" lang="en-US" sz="1200" u="none" cap="none" strike="noStrike">
                <a:solidFill>
                  <a:srgbClr val="3948A0"/>
                </a:solidFill>
                <a:latin typeface="Georgia"/>
                <a:ea typeface="Georgia"/>
                <a:cs typeface="Georgia"/>
                <a:sym typeface="Georgia"/>
              </a:rPr>
              <a:t>HOTEL</a:t>
            </a:r>
            <a:endParaRPr/>
          </a:p>
          <a:p>
            <a:pPr indent="-358775" lvl="0" marL="358775" marR="0" rtl="0" algn="ctr">
              <a:spcBef>
                <a:spcPts val="0"/>
              </a:spcBef>
              <a:spcAft>
                <a:spcPts val="0"/>
              </a:spcAft>
              <a:buNone/>
            </a:pPr>
            <a:r>
              <a:t/>
            </a:r>
            <a:endParaRPr b="1" i="0" sz="500" u="none" cap="none" strike="noStrike">
              <a:solidFill>
                <a:srgbClr val="A71E3B"/>
              </a:solidFill>
              <a:latin typeface="Georgia"/>
              <a:ea typeface="Georgia"/>
              <a:cs typeface="Georgia"/>
              <a:sym typeface="Georgia"/>
            </a:endParaRPr>
          </a:p>
          <a:p>
            <a:pPr indent="-358775" lvl="0" marL="358775" marR="0" rtl="0" algn="ctr">
              <a:spcBef>
                <a:spcPts val="0"/>
              </a:spcBef>
              <a:spcAft>
                <a:spcPts val="0"/>
              </a:spcAft>
              <a:buNone/>
            </a:pPr>
            <a:r>
              <a:rPr b="0" i="0" lang="en-US" sz="1200" u="none" cap="none" strike="noStrike">
                <a:solidFill>
                  <a:schemeClr val="dk1"/>
                </a:solidFill>
                <a:latin typeface="Georgia"/>
                <a:ea typeface="Georgia"/>
                <a:cs typeface="Georgia"/>
                <a:sym typeface="Georgia"/>
              </a:rPr>
              <a:t>The creation of </a:t>
            </a:r>
            <a:r>
              <a:rPr b="1" i="0" lang="en-US" sz="1200" u="none" cap="none" strike="noStrike">
                <a:solidFill>
                  <a:srgbClr val="A71E3B"/>
                </a:solidFill>
                <a:latin typeface="Georgia"/>
                <a:ea typeface="Georgia"/>
                <a:cs typeface="Georgia"/>
                <a:sym typeface="Georgia"/>
              </a:rPr>
              <a:t>THE CITY OF WINE </a:t>
            </a:r>
            <a:r>
              <a:rPr b="0" i="0" lang="en-US" sz="1200" u="none" cap="none" strike="noStrike">
                <a:solidFill>
                  <a:schemeClr val="dk1"/>
                </a:solidFill>
                <a:latin typeface="Georgia"/>
                <a:ea typeface="Georgia"/>
                <a:cs typeface="Georgia"/>
                <a:sym typeface="Georgia"/>
              </a:rPr>
              <a:t>has undoubtedly been the most audacious, </a:t>
            </a:r>
            <a:r>
              <a:rPr b="1" i="0" lang="en-US" sz="1200" u="none" cap="none" strike="noStrike">
                <a:solidFill>
                  <a:srgbClr val="3948A0"/>
                </a:solidFill>
                <a:latin typeface="Georgia"/>
                <a:ea typeface="Georgia"/>
                <a:cs typeface="Georgia"/>
                <a:sym typeface="Georgia"/>
              </a:rPr>
              <a:t>intense and effective marketing campaign </a:t>
            </a:r>
            <a:r>
              <a:rPr b="0" i="0" lang="en-US" sz="1200" u="none" cap="none" strike="noStrike">
                <a:solidFill>
                  <a:schemeClr val="dk1"/>
                </a:solidFill>
                <a:latin typeface="Georgia"/>
                <a:ea typeface="Georgia"/>
                <a:cs typeface="Georgia"/>
                <a:sym typeface="Georgia"/>
              </a:rPr>
              <a:t>ever displayed by a Spanish winery.</a:t>
            </a:r>
            <a:endParaRPr/>
          </a:p>
          <a:p>
            <a:pPr indent="-358775" lvl="0" marL="358775" marR="0" rtl="0" algn="ctr">
              <a:spcBef>
                <a:spcPts val="0"/>
              </a:spcBef>
              <a:spcAft>
                <a:spcPts val="0"/>
              </a:spcAft>
              <a:buNone/>
            </a:pPr>
            <a:r>
              <a:t/>
            </a:r>
            <a:endParaRPr b="0" i="0" sz="500" u="none" cap="none" strike="noStrike">
              <a:solidFill>
                <a:schemeClr val="dk1"/>
              </a:solidFill>
              <a:latin typeface="Georgia"/>
              <a:ea typeface="Georgia"/>
              <a:cs typeface="Georgia"/>
              <a:sym typeface="Georgia"/>
            </a:endParaRPr>
          </a:p>
          <a:p>
            <a:pPr indent="-358775" lvl="0" marL="358775" marR="0" rtl="0" algn="ctr">
              <a:spcBef>
                <a:spcPts val="0"/>
              </a:spcBef>
              <a:spcAft>
                <a:spcPts val="0"/>
              </a:spcAft>
              <a:buNone/>
            </a:pPr>
            <a:r>
              <a:rPr b="1" i="0" lang="en-US" sz="1200" u="none" cap="none" strike="noStrike">
                <a:solidFill>
                  <a:schemeClr val="dk1"/>
                </a:solidFill>
                <a:latin typeface="Georgia"/>
                <a:ea typeface="Georgia"/>
                <a:cs typeface="Georgia"/>
                <a:sym typeface="Georgia"/>
              </a:rPr>
              <a:t>Bodega de los Herederos del Marqués de Riscal</a:t>
            </a:r>
            <a:r>
              <a:rPr b="0" i="0" lang="en-US" sz="1200" u="none" cap="none" strike="noStrike">
                <a:solidFill>
                  <a:schemeClr val="dk1"/>
                </a:solidFill>
                <a:latin typeface="Georgia"/>
                <a:ea typeface="Georgia"/>
                <a:cs typeface="Georgia"/>
                <a:sym typeface="Georgia"/>
              </a:rPr>
              <a:t> is located in the village (</a:t>
            </a:r>
            <a:r>
              <a:rPr b="1" i="0" lang="en-US" sz="1200" u="none" cap="none" strike="noStrike">
                <a:solidFill>
                  <a:schemeClr val="dk1"/>
                </a:solidFill>
                <a:latin typeface="Georgia"/>
                <a:ea typeface="Georgia"/>
                <a:cs typeface="Georgia"/>
                <a:sym typeface="Georgia"/>
              </a:rPr>
              <a:t>since 1862)</a:t>
            </a:r>
            <a:r>
              <a:rPr b="0" i="0" lang="en-US" sz="1200" u="none" cap="none" strike="noStrike">
                <a:solidFill>
                  <a:schemeClr val="dk1"/>
                </a:solidFill>
                <a:latin typeface="Georgia"/>
                <a:ea typeface="Georgia"/>
                <a:cs typeface="Georgia"/>
                <a:sym typeface="Georgia"/>
              </a:rPr>
              <a:t>.</a:t>
            </a:r>
            <a:endParaRPr/>
          </a:p>
          <a:p>
            <a:pPr indent="-358775" lvl="0" marL="358775" marR="0" rtl="0" algn="ctr">
              <a:spcBef>
                <a:spcPts val="0"/>
              </a:spcBef>
              <a:spcAft>
                <a:spcPts val="0"/>
              </a:spcAft>
              <a:buNone/>
            </a:pPr>
            <a:r>
              <a:rPr b="0" i="0" lang="en-US" sz="1200" u="none" cap="none" strike="noStrike">
                <a:solidFill>
                  <a:schemeClr val="dk1"/>
                </a:solidFill>
                <a:latin typeface="Georgia"/>
                <a:ea typeface="Georgia"/>
                <a:cs typeface="Georgia"/>
                <a:sym typeface="Georgia"/>
              </a:rPr>
              <a:t>It owns</a:t>
            </a:r>
            <a:r>
              <a:rPr b="1" i="0" lang="en-US" sz="1200" u="none" cap="none" strike="noStrike">
                <a:solidFill>
                  <a:schemeClr val="dk1"/>
                </a:solidFill>
                <a:latin typeface="Georgia"/>
                <a:ea typeface="Georgia"/>
                <a:cs typeface="Georgia"/>
                <a:sym typeface="Georgia"/>
              </a:rPr>
              <a:t> 540 </a:t>
            </a:r>
            <a:r>
              <a:rPr b="0" i="0" lang="en-US" sz="1200" u="none" cap="none" strike="noStrike">
                <a:solidFill>
                  <a:schemeClr val="dk1"/>
                </a:solidFill>
                <a:latin typeface="Georgia"/>
                <a:ea typeface="Georgia"/>
                <a:cs typeface="Georgia"/>
                <a:sym typeface="Georgia"/>
              </a:rPr>
              <a:t>hectares of vineyards in the sub-area and controls another </a:t>
            </a:r>
            <a:r>
              <a:rPr b="1" i="0" lang="en-US" sz="1200" u="none" cap="none" strike="noStrike">
                <a:solidFill>
                  <a:schemeClr val="dk1"/>
                </a:solidFill>
                <a:latin typeface="Georgia"/>
                <a:ea typeface="Georgia"/>
                <a:cs typeface="Georgia"/>
                <a:sym typeface="Georgia"/>
              </a:rPr>
              <a:t>900 </a:t>
            </a:r>
            <a:r>
              <a:rPr b="0" i="0" lang="en-US" sz="1200" u="none" cap="none" strike="noStrike">
                <a:solidFill>
                  <a:schemeClr val="dk1"/>
                </a:solidFill>
                <a:latin typeface="Georgia"/>
                <a:ea typeface="Georgia"/>
                <a:cs typeface="Georgia"/>
                <a:sym typeface="Georgia"/>
              </a:rPr>
              <a:t>to produce more than six million bottles a year.</a:t>
            </a:r>
            <a:endParaRPr/>
          </a:p>
          <a:p>
            <a:pPr indent="-358775" lvl="0" marL="358775" marR="0" rtl="0" algn="ctr">
              <a:spcBef>
                <a:spcPts val="0"/>
              </a:spcBef>
              <a:spcAft>
                <a:spcPts val="0"/>
              </a:spcAft>
              <a:buNone/>
            </a:pPr>
            <a:r>
              <a:rPr b="0" i="0" lang="en-US" sz="1200" u="none" cap="none" strike="noStrike">
                <a:solidFill>
                  <a:schemeClr val="dk1"/>
                </a:solidFill>
                <a:latin typeface="Georgia"/>
                <a:ea typeface="Georgia"/>
                <a:cs typeface="Georgia"/>
                <a:sym typeface="Georgia"/>
              </a:rPr>
              <a:t>It is one of the easiest Spanish brands to find abroad - </a:t>
            </a:r>
            <a:r>
              <a:rPr b="1" i="0" lang="en-US" sz="1200" u="none" cap="none" strike="noStrike">
                <a:solidFill>
                  <a:schemeClr val="dk1"/>
                </a:solidFill>
                <a:latin typeface="Georgia"/>
                <a:ea typeface="Georgia"/>
                <a:cs typeface="Georgia"/>
                <a:sym typeface="Georgia"/>
              </a:rPr>
              <a:t>over 60% </a:t>
            </a:r>
            <a:r>
              <a:rPr b="0" i="0" lang="en-US" sz="1200" u="none" cap="none" strike="noStrike">
                <a:solidFill>
                  <a:schemeClr val="dk1"/>
                </a:solidFill>
                <a:latin typeface="Georgia"/>
                <a:ea typeface="Georgia"/>
                <a:cs typeface="Georgia"/>
                <a:sym typeface="Georgia"/>
              </a:rPr>
              <a:t>of its production is exported to more than</a:t>
            </a:r>
            <a:r>
              <a:rPr b="1" i="0" lang="en-US" sz="1200" u="none" cap="none" strike="noStrike">
                <a:solidFill>
                  <a:schemeClr val="dk1"/>
                </a:solidFill>
                <a:latin typeface="Georgia"/>
                <a:ea typeface="Georgia"/>
                <a:cs typeface="Georgia"/>
                <a:sym typeface="Georgia"/>
              </a:rPr>
              <a:t> 100 </a:t>
            </a:r>
            <a:r>
              <a:rPr b="0" i="0" lang="en-US" sz="1200" u="none" cap="none" strike="noStrike">
                <a:solidFill>
                  <a:schemeClr val="dk1"/>
                </a:solidFill>
                <a:latin typeface="Georgia"/>
                <a:ea typeface="Georgia"/>
                <a:cs typeface="Georgia"/>
                <a:sym typeface="Georgia"/>
              </a:rPr>
              <a:t>countries.</a:t>
            </a:r>
            <a:endParaRPr/>
          </a:p>
          <a:p>
            <a:pPr indent="-358775" lvl="0" marL="358775" marR="0" rtl="0" algn="ctr">
              <a:spcBef>
                <a:spcPts val="0"/>
              </a:spcBef>
              <a:spcAft>
                <a:spcPts val="0"/>
              </a:spcAft>
              <a:buNone/>
            </a:pPr>
            <a:r>
              <a:t/>
            </a:r>
            <a:endParaRPr b="1" i="0" sz="500" u="none" cap="none" strike="noStrike">
              <a:solidFill>
                <a:schemeClr val="dk1"/>
              </a:solidFill>
              <a:latin typeface="Georgia"/>
              <a:ea typeface="Georgia"/>
              <a:cs typeface="Georgia"/>
              <a:sym typeface="Georgia"/>
            </a:endParaRPr>
          </a:p>
          <a:p>
            <a:pPr indent="-358775" lvl="0" marL="358775" marR="0" rtl="0" algn="ctr">
              <a:spcBef>
                <a:spcPts val="0"/>
              </a:spcBef>
              <a:spcAft>
                <a:spcPts val="0"/>
              </a:spcAft>
              <a:buNone/>
            </a:pPr>
            <a:r>
              <a:rPr b="1" i="0" lang="en-US" sz="1200" u="none" cap="none" strike="noStrike">
                <a:solidFill>
                  <a:srgbClr val="A71E3B"/>
                </a:solidFill>
                <a:latin typeface="Georgia"/>
                <a:ea typeface="Georgia"/>
                <a:cs typeface="Georgia"/>
                <a:sym typeface="Georgia"/>
              </a:rPr>
              <a:t>THE CITY OF WINE = HOTEL + RESTAURANTS + OUTDOOR SPACE NEXT TO THE WINERY SERVING TRADITIONAL GRILLED DISHES + WINE THERAPY SPA</a:t>
            </a:r>
            <a:endParaRPr b="1" i="0" sz="1200" u="none" cap="none" strike="noStrike">
              <a:solidFill>
                <a:srgbClr val="A71E3B"/>
              </a:solidFill>
              <a:latin typeface="Georgia"/>
              <a:ea typeface="Georgia"/>
              <a:cs typeface="Georgia"/>
              <a:sym typeface="Georgia"/>
            </a:endParaRPr>
          </a:p>
          <a:p>
            <a:pPr indent="-358775" lvl="0" marL="358775" marR="0" rtl="0" algn="ctr">
              <a:spcBef>
                <a:spcPts val="0"/>
              </a:spcBef>
              <a:spcAft>
                <a:spcPts val="0"/>
              </a:spcAft>
              <a:buNone/>
            </a:pPr>
            <a:r>
              <a:t/>
            </a:r>
            <a:endParaRPr b="0" i="0" sz="500" u="none" cap="none" strike="noStrike">
              <a:solidFill>
                <a:schemeClr val="dk1"/>
              </a:solidFill>
              <a:latin typeface="Georgia"/>
              <a:ea typeface="Georgia"/>
              <a:cs typeface="Georgia"/>
              <a:sym typeface="Georgia"/>
            </a:endParaRPr>
          </a:p>
          <a:p>
            <a:pPr indent="-358775" lvl="0" marL="358775" marR="0" rtl="0" algn="ctr">
              <a:spcBef>
                <a:spcPts val="0"/>
              </a:spcBef>
              <a:spcAft>
                <a:spcPts val="0"/>
              </a:spcAft>
              <a:buNone/>
            </a:pPr>
            <a:r>
              <a:t/>
            </a:r>
            <a:endParaRPr b="1" i="0" sz="500" u="none" cap="none" strike="noStrike">
              <a:solidFill>
                <a:schemeClr val="dk1"/>
              </a:solidFill>
              <a:latin typeface="Georgia"/>
              <a:ea typeface="Georgia"/>
              <a:cs typeface="Georgia"/>
              <a:sym typeface="Georgia"/>
            </a:endParaRPr>
          </a:p>
          <a:p>
            <a:pPr indent="-358775" lvl="0" marL="358775" marR="0" rtl="0" algn="ctr">
              <a:spcBef>
                <a:spcPts val="0"/>
              </a:spcBef>
              <a:spcAft>
                <a:spcPts val="0"/>
              </a:spcAft>
              <a:buNone/>
            </a:pPr>
            <a:r>
              <a:rPr b="1" i="0" lang="en-US" sz="1200" u="none" cap="none" strike="noStrike">
                <a:solidFill>
                  <a:srgbClr val="2C3EA2"/>
                </a:solidFill>
                <a:latin typeface="Georgia"/>
                <a:ea typeface="Georgia"/>
                <a:cs typeface="Georgia"/>
                <a:sym typeface="Georgia"/>
              </a:rPr>
              <a:t>Link and Learn more</a:t>
            </a:r>
            <a:endParaRPr b="1" i="0" sz="1200" u="none" cap="none" strike="noStrike">
              <a:solidFill>
                <a:srgbClr val="2C3EA2"/>
              </a:solidFill>
              <a:latin typeface="Georgia"/>
              <a:ea typeface="Georgia"/>
              <a:cs typeface="Georgia"/>
              <a:sym typeface="Georgia"/>
            </a:endParaRPr>
          </a:p>
          <a:p>
            <a:pPr indent="0" lvl="0" marL="0" marR="0" rtl="0" algn="ctr">
              <a:spcBef>
                <a:spcPts val="0"/>
              </a:spcBef>
              <a:spcAft>
                <a:spcPts val="0"/>
              </a:spcAft>
              <a:buNone/>
            </a:pPr>
            <a:r>
              <a:rPr b="0" i="0" lang="en-US" sz="1200" u="none" cap="none" strike="noStrike">
                <a:solidFill>
                  <a:srgbClr val="2C3EA2"/>
                </a:solidFill>
                <a:latin typeface="Georgia"/>
                <a:ea typeface="Georgia"/>
                <a:cs typeface="Georgia"/>
                <a:sym typeface="Georgia"/>
              </a:rPr>
              <a:t>https://www.marquesderiscal.com/en</a:t>
            </a:r>
            <a:endParaRPr b="0" i="0" sz="1200" u="none" cap="none" strike="noStrike">
              <a:solidFill>
                <a:srgbClr val="2C3EA2"/>
              </a:solidFill>
              <a:latin typeface="Georgia"/>
              <a:ea typeface="Georgia"/>
              <a:cs typeface="Georgia"/>
              <a:sym typeface="Georgia"/>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64"/>
                                        </p:tgtEl>
                                        <p:attrNameLst>
                                          <p:attrName>style.visibility</p:attrName>
                                        </p:attrNameLst>
                                      </p:cBhvr>
                                      <p:to>
                                        <p:strVal val="visible"/>
                                      </p:to>
                                    </p:set>
                                    <p:animEffect filter="fade" transition="in">
                                      <p:cBhvr>
                                        <p:cTn dur="500"/>
                                        <p:tgtEl>
                                          <p:spTgt spid="36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65"/>
                                        </p:tgtEl>
                                        <p:attrNameLst>
                                          <p:attrName>style.visibility</p:attrName>
                                        </p:attrNameLst>
                                      </p:cBhvr>
                                      <p:to>
                                        <p:strVal val="visible"/>
                                      </p:to>
                                    </p:set>
                                    <p:animEffect filter="fade" transition="in">
                                      <p:cBhvr>
                                        <p:cTn dur="1750"/>
                                        <p:tgtEl>
                                          <p:spTgt spid="36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9" name="Shape 369"/>
        <p:cNvGrpSpPr/>
        <p:nvPr/>
      </p:nvGrpSpPr>
      <p:grpSpPr>
        <a:xfrm>
          <a:off x="0" y="0"/>
          <a:ext cx="0" cy="0"/>
          <a:chOff x="0" y="0"/>
          <a:chExt cx="0" cy="0"/>
        </a:xfrm>
      </p:grpSpPr>
      <p:grpSp>
        <p:nvGrpSpPr>
          <p:cNvPr id="370" name="Google Shape;370;p15"/>
          <p:cNvGrpSpPr/>
          <p:nvPr/>
        </p:nvGrpSpPr>
        <p:grpSpPr>
          <a:xfrm>
            <a:off x="872071" y="2823374"/>
            <a:ext cx="10418469" cy="3174012"/>
            <a:chOff x="33871" y="4"/>
            <a:chExt cx="10418469" cy="3174012"/>
          </a:xfrm>
        </p:grpSpPr>
        <p:sp>
          <p:nvSpPr>
            <p:cNvPr id="371" name="Google Shape;371;p15"/>
            <p:cNvSpPr/>
            <p:nvPr/>
          </p:nvSpPr>
          <p:spPr>
            <a:xfrm>
              <a:off x="6907308" y="4"/>
              <a:ext cx="3545032" cy="3174012"/>
            </a:xfrm>
            <a:prstGeom prst="roundRect">
              <a:avLst>
                <a:gd fmla="val 10000" name="adj"/>
              </a:avLst>
            </a:prstGeom>
            <a:solidFill>
              <a:schemeClr val="lt1"/>
            </a:solidFill>
            <a:ln cap="flat" cmpd="sng" w="12700">
              <a:solidFill>
                <a:schemeClr val="accent5"/>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2" name="Google Shape;372;p15"/>
            <p:cNvSpPr txBox="1"/>
            <p:nvPr/>
          </p:nvSpPr>
          <p:spPr>
            <a:xfrm>
              <a:off x="7000272" y="92968"/>
              <a:ext cx="3359104" cy="2988084"/>
            </a:xfrm>
            <a:prstGeom prst="rect">
              <a:avLst/>
            </a:prstGeom>
            <a:noFill/>
            <a:ln>
              <a:noFill/>
            </a:ln>
          </p:spPr>
          <p:txBody>
            <a:bodyPr anchorCtr="0" anchor="ctr" bIns="60950" lIns="60950" spcFirstLastPara="1" rIns="60950" wrap="square" tIns="60950">
              <a:noAutofit/>
            </a:bodyPr>
            <a:lstStyle/>
            <a:p>
              <a:pPr indent="0" lvl="0" marL="0" marR="0" rtl="0" algn="ctr">
                <a:lnSpc>
                  <a:spcPct val="90000"/>
                </a:lnSpc>
                <a:spcBef>
                  <a:spcPts val="0"/>
                </a:spcBef>
                <a:spcAft>
                  <a:spcPts val="0"/>
                </a:spcAft>
                <a:buNone/>
              </a:pPr>
              <a:r>
                <a:rPr b="1" i="0" lang="en-US" sz="1600" u="none" cap="none" strike="noStrike">
                  <a:solidFill>
                    <a:schemeClr val="dk1"/>
                  </a:solidFill>
                  <a:latin typeface="Georgia"/>
                  <a:ea typeface="Georgia"/>
                  <a:cs typeface="Georgia"/>
                  <a:sym typeface="Georgia"/>
                </a:rPr>
                <a:t>Should know the following about tourists:</a:t>
              </a:r>
              <a:endParaRPr b="1" i="0" sz="1600" u="none" cap="none" strike="noStrike">
                <a:solidFill>
                  <a:schemeClr val="dk1"/>
                </a:solidFill>
                <a:latin typeface="Georgia"/>
                <a:ea typeface="Georgia"/>
                <a:cs typeface="Georgia"/>
                <a:sym typeface="Georgia"/>
              </a:endParaRPr>
            </a:p>
            <a:p>
              <a:pPr indent="0" lvl="0" marL="0" marR="0" rtl="0" algn="l">
                <a:lnSpc>
                  <a:spcPct val="90000"/>
                </a:lnSpc>
                <a:spcBef>
                  <a:spcPts val="560"/>
                </a:spcBef>
                <a:spcAft>
                  <a:spcPts val="0"/>
                </a:spcAft>
                <a:buNone/>
              </a:pPr>
              <a:r>
                <a:rPr b="1" i="0" lang="en-US" sz="1600" u="none" cap="none" strike="noStrike">
                  <a:solidFill>
                    <a:schemeClr val="dk1"/>
                  </a:solidFill>
                  <a:latin typeface="Georgia"/>
                  <a:ea typeface="Georgia"/>
                  <a:cs typeface="Georgia"/>
                  <a:sym typeface="Georgia"/>
                </a:rPr>
                <a:t>- </a:t>
              </a:r>
              <a:r>
                <a:rPr b="0" i="0" lang="en-US" sz="1600" u="none" cap="none" strike="noStrike">
                  <a:solidFill>
                    <a:schemeClr val="dk1"/>
                  </a:solidFill>
                  <a:latin typeface="Georgia"/>
                  <a:ea typeface="Georgia"/>
                  <a:cs typeface="Georgia"/>
                  <a:sym typeface="Georgia"/>
                </a:rPr>
                <a:t>what kind of transport the tourist uses;</a:t>
              </a:r>
              <a:endParaRPr b="0" i="0" sz="1600" u="none" cap="none" strike="noStrike">
                <a:solidFill>
                  <a:schemeClr val="dk1"/>
                </a:solidFill>
                <a:latin typeface="Georgia"/>
                <a:ea typeface="Georgia"/>
                <a:cs typeface="Georgia"/>
                <a:sym typeface="Georgia"/>
              </a:endParaRPr>
            </a:p>
            <a:p>
              <a:pPr indent="0" lvl="0" marL="0" marR="0" rtl="0" algn="l">
                <a:lnSpc>
                  <a:spcPct val="90000"/>
                </a:lnSpc>
                <a:spcBef>
                  <a:spcPts val="560"/>
                </a:spcBef>
                <a:spcAft>
                  <a:spcPts val="0"/>
                </a:spcAft>
                <a:buNone/>
              </a:pPr>
              <a:r>
                <a:rPr b="0" i="0" lang="en-US" sz="1600" u="none" cap="none" strike="noStrike">
                  <a:solidFill>
                    <a:schemeClr val="dk1"/>
                  </a:solidFill>
                  <a:latin typeface="Georgia"/>
                  <a:ea typeface="Georgia"/>
                  <a:cs typeface="Georgia"/>
                  <a:sym typeface="Georgia"/>
                </a:rPr>
                <a:t>- advantages of travel: rural life, nature, sports;</a:t>
              </a:r>
              <a:endParaRPr b="0" i="0" sz="1600" u="none" cap="none" strike="noStrike">
                <a:solidFill>
                  <a:schemeClr val="dk1"/>
                </a:solidFill>
                <a:latin typeface="Georgia"/>
                <a:ea typeface="Georgia"/>
                <a:cs typeface="Georgia"/>
                <a:sym typeface="Georgia"/>
              </a:endParaRPr>
            </a:p>
            <a:p>
              <a:pPr indent="0" lvl="0" marL="0" marR="0" rtl="0" algn="l">
                <a:lnSpc>
                  <a:spcPct val="90000"/>
                </a:lnSpc>
                <a:spcBef>
                  <a:spcPts val="560"/>
                </a:spcBef>
                <a:spcAft>
                  <a:spcPts val="0"/>
                </a:spcAft>
                <a:buNone/>
              </a:pPr>
              <a:r>
                <a:rPr b="0" i="0" lang="en-US" sz="1600" u="none" cap="none" strike="noStrike">
                  <a:solidFill>
                    <a:schemeClr val="dk1"/>
                  </a:solidFill>
                  <a:latin typeface="Georgia"/>
                  <a:ea typeface="Georgia"/>
                  <a:cs typeface="Georgia"/>
                  <a:sym typeface="Georgia"/>
                </a:rPr>
                <a:t>- how the location/destination was found;</a:t>
              </a:r>
              <a:endParaRPr b="0" i="0" sz="1600" u="none" cap="none" strike="noStrike">
                <a:solidFill>
                  <a:schemeClr val="dk1"/>
                </a:solidFill>
                <a:latin typeface="Georgia"/>
                <a:ea typeface="Georgia"/>
                <a:cs typeface="Georgia"/>
                <a:sym typeface="Georgia"/>
              </a:endParaRPr>
            </a:p>
            <a:p>
              <a:pPr indent="0" lvl="0" marL="0" marR="0" rtl="0" algn="l">
                <a:lnSpc>
                  <a:spcPct val="90000"/>
                </a:lnSpc>
                <a:spcBef>
                  <a:spcPts val="560"/>
                </a:spcBef>
                <a:spcAft>
                  <a:spcPts val="0"/>
                </a:spcAft>
                <a:buNone/>
              </a:pPr>
              <a:r>
                <a:rPr b="0" i="0" lang="en-US" sz="1600" u="none" cap="none" strike="noStrike">
                  <a:solidFill>
                    <a:schemeClr val="dk1"/>
                  </a:solidFill>
                  <a:latin typeface="Georgia"/>
                  <a:ea typeface="Georgia"/>
                  <a:cs typeface="Georgia"/>
                  <a:sym typeface="Georgia"/>
                </a:rPr>
                <a:t>- whether the tourist is aware of the areas of destination sustainable development </a:t>
              </a:r>
              <a:endParaRPr b="0" i="0" sz="1600" u="none" cap="none" strike="noStrike">
                <a:solidFill>
                  <a:schemeClr val="dk1"/>
                </a:solidFill>
                <a:latin typeface="Georgia"/>
                <a:ea typeface="Georgia"/>
                <a:cs typeface="Georgia"/>
                <a:sym typeface="Georgia"/>
              </a:endParaRPr>
            </a:p>
          </p:txBody>
        </p:sp>
        <p:sp>
          <p:nvSpPr>
            <p:cNvPr id="373" name="Google Shape;373;p15"/>
            <p:cNvSpPr/>
            <p:nvPr/>
          </p:nvSpPr>
          <p:spPr>
            <a:xfrm rot="8214">
              <a:off x="6225948" y="1295963"/>
              <a:ext cx="612557" cy="512532"/>
            </a:xfrm>
            <a:prstGeom prst="rightArrow">
              <a:avLst>
                <a:gd fmla="val 60000" name="adj1"/>
                <a:gd fmla="val 50000" name="adj2"/>
              </a:avLst>
            </a:prstGeom>
            <a:solidFill>
              <a:srgbClr val="B3CAE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4" name="Google Shape;374;p15"/>
            <p:cNvSpPr txBox="1"/>
            <p:nvPr/>
          </p:nvSpPr>
          <p:spPr>
            <a:xfrm rot="-10791786">
              <a:off x="6225948" y="1398285"/>
              <a:ext cx="458797" cy="307520"/>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b="0" i="0" sz="2300" u="none" cap="none" strike="noStrike">
                <a:solidFill>
                  <a:schemeClr val="lt1"/>
                </a:solidFill>
                <a:latin typeface="Georgia"/>
                <a:ea typeface="Georgia"/>
                <a:cs typeface="Georgia"/>
                <a:sym typeface="Georgia"/>
              </a:endParaRPr>
            </a:p>
          </p:txBody>
        </p:sp>
        <p:sp>
          <p:nvSpPr>
            <p:cNvPr id="375" name="Google Shape;375;p15"/>
            <p:cNvSpPr/>
            <p:nvPr/>
          </p:nvSpPr>
          <p:spPr>
            <a:xfrm>
              <a:off x="3400633" y="3935"/>
              <a:ext cx="2711009" cy="3170081"/>
            </a:xfrm>
            <a:prstGeom prst="roundRect">
              <a:avLst>
                <a:gd fmla="val 10000" name="adj"/>
              </a:avLst>
            </a:prstGeom>
            <a:solidFill>
              <a:srgbClr val="DDEAF6"/>
            </a:solidFill>
            <a:ln cap="flat" cmpd="sng" w="12700">
              <a:solidFill>
                <a:srgbClr val="3948A0"/>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6" name="Google Shape;376;p15"/>
            <p:cNvSpPr txBox="1"/>
            <p:nvPr/>
          </p:nvSpPr>
          <p:spPr>
            <a:xfrm>
              <a:off x="3480036" y="83338"/>
              <a:ext cx="2552203" cy="3011275"/>
            </a:xfrm>
            <a:prstGeom prst="rect">
              <a:avLst/>
            </a:prstGeom>
            <a:noFill/>
            <a:ln>
              <a:noFill/>
            </a:ln>
          </p:spPr>
          <p:txBody>
            <a:bodyPr anchorCtr="0" anchor="ctr" bIns="60950" lIns="60950" spcFirstLastPara="1" rIns="60950" wrap="square" tIns="60950">
              <a:noAutofit/>
            </a:bodyPr>
            <a:lstStyle/>
            <a:p>
              <a:pPr indent="0" lvl="0" marL="0" marR="0" rtl="0" algn="ctr">
                <a:lnSpc>
                  <a:spcPct val="100000"/>
                </a:lnSpc>
                <a:spcBef>
                  <a:spcPts val="0"/>
                </a:spcBef>
                <a:spcAft>
                  <a:spcPts val="0"/>
                </a:spcAft>
                <a:buNone/>
              </a:pPr>
              <a:r>
                <a:rPr b="0" i="0" lang="en-US" sz="1600" u="none" cap="none" strike="noStrike">
                  <a:solidFill>
                    <a:schemeClr val="dk1"/>
                  </a:solidFill>
                  <a:latin typeface="Georgia"/>
                  <a:ea typeface="Georgia"/>
                  <a:cs typeface="Georgia"/>
                  <a:sym typeface="Georgia"/>
                </a:rPr>
                <a:t>The specific characteristics usually analyzed in profiling of tourists include the following:</a:t>
              </a:r>
              <a:endParaRPr/>
            </a:p>
            <a:p>
              <a:pPr indent="0" lvl="0" marL="0" marR="0" rtl="0" algn="ctr">
                <a:lnSpc>
                  <a:spcPct val="100000"/>
                </a:lnSpc>
                <a:spcBef>
                  <a:spcPts val="600"/>
                </a:spcBef>
                <a:spcAft>
                  <a:spcPts val="0"/>
                </a:spcAft>
                <a:buNone/>
              </a:pPr>
              <a:r>
                <a:t/>
              </a:r>
              <a:endParaRPr b="0" i="0" sz="500" u="none" cap="none" strike="noStrike">
                <a:solidFill>
                  <a:schemeClr val="dk1"/>
                </a:solidFill>
                <a:latin typeface="Georgia"/>
                <a:ea typeface="Georgia"/>
                <a:cs typeface="Georgia"/>
                <a:sym typeface="Georgia"/>
              </a:endParaRPr>
            </a:p>
            <a:p>
              <a:pPr indent="0" lvl="0" marL="358775" marR="0" rtl="0" algn="l">
                <a:lnSpc>
                  <a:spcPct val="100000"/>
                </a:lnSpc>
                <a:spcBef>
                  <a:spcPts val="600"/>
                </a:spcBef>
                <a:spcAft>
                  <a:spcPts val="0"/>
                </a:spcAft>
                <a:buNone/>
              </a:pPr>
              <a:r>
                <a:rPr b="1" i="0" lang="en-US" sz="1600" u="none" cap="none" strike="noStrike">
                  <a:solidFill>
                    <a:schemeClr val="dk1"/>
                  </a:solidFill>
                  <a:latin typeface="Georgia"/>
                  <a:ea typeface="Georgia"/>
                  <a:cs typeface="Georgia"/>
                  <a:sym typeface="Georgia"/>
                </a:rPr>
                <a:t>- their place of residence;</a:t>
              </a:r>
              <a:endParaRPr b="1" i="0" sz="1600" u="none" cap="none" strike="noStrike">
                <a:solidFill>
                  <a:schemeClr val="dk1"/>
                </a:solidFill>
                <a:latin typeface="Georgia"/>
                <a:ea typeface="Georgia"/>
                <a:cs typeface="Georgia"/>
                <a:sym typeface="Georgia"/>
              </a:endParaRPr>
            </a:p>
            <a:p>
              <a:pPr indent="0" lvl="0" marL="358775" marR="0" rtl="0" algn="l">
                <a:lnSpc>
                  <a:spcPct val="100000"/>
                </a:lnSpc>
                <a:spcBef>
                  <a:spcPts val="600"/>
                </a:spcBef>
                <a:spcAft>
                  <a:spcPts val="0"/>
                </a:spcAft>
                <a:buNone/>
              </a:pPr>
              <a:r>
                <a:rPr b="1" i="0" lang="en-US" sz="1600" u="none" cap="none" strike="noStrike">
                  <a:solidFill>
                    <a:schemeClr val="dk1"/>
                  </a:solidFill>
                  <a:latin typeface="Georgia"/>
                  <a:ea typeface="Georgia"/>
                  <a:cs typeface="Georgia"/>
                  <a:sym typeface="Georgia"/>
                </a:rPr>
                <a:t>- age and sex;</a:t>
              </a:r>
              <a:endParaRPr b="1" i="0" sz="1600" u="none" cap="none" strike="noStrike">
                <a:solidFill>
                  <a:schemeClr val="dk1"/>
                </a:solidFill>
                <a:latin typeface="Georgia"/>
                <a:ea typeface="Georgia"/>
                <a:cs typeface="Georgia"/>
                <a:sym typeface="Georgia"/>
              </a:endParaRPr>
            </a:p>
            <a:p>
              <a:pPr indent="0" lvl="0" marL="358775" marR="0" rtl="0" algn="l">
                <a:lnSpc>
                  <a:spcPct val="100000"/>
                </a:lnSpc>
                <a:spcBef>
                  <a:spcPts val="600"/>
                </a:spcBef>
                <a:spcAft>
                  <a:spcPts val="0"/>
                </a:spcAft>
                <a:buNone/>
              </a:pPr>
              <a:r>
                <a:rPr b="1" i="0" lang="en-US" sz="1600" u="none" cap="none" strike="noStrike">
                  <a:solidFill>
                    <a:schemeClr val="dk1"/>
                  </a:solidFill>
                  <a:latin typeface="Georgia"/>
                  <a:ea typeface="Georgia"/>
                  <a:cs typeface="Georgia"/>
                  <a:sym typeface="Georgia"/>
                </a:rPr>
                <a:t>- educational status and occupation;</a:t>
              </a:r>
              <a:endParaRPr b="1" i="0" sz="1600" u="none" cap="none" strike="noStrike">
                <a:solidFill>
                  <a:schemeClr val="dk1"/>
                </a:solidFill>
                <a:latin typeface="Georgia"/>
                <a:ea typeface="Georgia"/>
                <a:cs typeface="Georgia"/>
                <a:sym typeface="Georgia"/>
              </a:endParaRPr>
            </a:p>
            <a:p>
              <a:pPr indent="0" lvl="0" marL="358775" marR="0" rtl="0" algn="l">
                <a:lnSpc>
                  <a:spcPct val="100000"/>
                </a:lnSpc>
                <a:spcBef>
                  <a:spcPts val="600"/>
                </a:spcBef>
                <a:spcAft>
                  <a:spcPts val="0"/>
                </a:spcAft>
                <a:buNone/>
              </a:pPr>
              <a:r>
                <a:rPr b="1" i="0" lang="en-US" sz="1600" u="none" cap="none" strike="noStrike">
                  <a:solidFill>
                    <a:schemeClr val="dk1"/>
                  </a:solidFill>
                  <a:latin typeface="Georgia"/>
                  <a:ea typeface="Georgia"/>
                  <a:cs typeface="Georgia"/>
                  <a:sym typeface="Georgia"/>
                </a:rPr>
                <a:t>- economic activity status</a:t>
              </a:r>
              <a:endParaRPr b="1" i="0" sz="1600" u="none" cap="none" strike="noStrike">
                <a:solidFill>
                  <a:schemeClr val="dk1"/>
                </a:solidFill>
                <a:latin typeface="Georgia"/>
                <a:ea typeface="Georgia"/>
                <a:cs typeface="Georgia"/>
                <a:sym typeface="Georgia"/>
              </a:endParaRPr>
            </a:p>
          </p:txBody>
        </p:sp>
        <p:sp>
          <p:nvSpPr>
            <p:cNvPr id="377" name="Google Shape;377;p15"/>
            <p:cNvSpPr/>
            <p:nvPr/>
          </p:nvSpPr>
          <p:spPr>
            <a:xfrm rot="-53706">
              <a:off x="2711650" y="1313791"/>
              <a:ext cx="523510" cy="512532"/>
            </a:xfrm>
            <a:prstGeom prst="rightArrow">
              <a:avLst>
                <a:gd fmla="val 60000" name="adj1"/>
                <a:gd fmla="val 50000" name="adj2"/>
              </a:avLst>
            </a:prstGeom>
            <a:solidFill>
              <a:srgbClr val="B3CAE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8" name="Google Shape;378;p15"/>
            <p:cNvSpPr txBox="1"/>
            <p:nvPr/>
          </p:nvSpPr>
          <p:spPr>
            <a:xfrm rot="10746294">
              <a:off x="2711659" y="1417498"/>
              <a:ext cx="369750" cy="307520"/>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b="0" i="0" sz="2300" u="none" cap="none" strike="noStrike">
                <a:solidFill>
                  <a:schemeClr val="lt1"/>
                </a:solidFill>
                <a:latin typeface="Georgia"/>
                <a:ea typeface="Georgia"/>
                <a:cs typeface="Georgia"/>
                <a:sym typeface="Georgia"/>
              </a:endParaRPr>
            </a:p>
          </p:txBody>
        </p:sp>
        <p:sp>
          <p:nvSpPr>
            <p:cNvPr id="379" name="Google Shape;379;p15"/>
            <p:cNvSpPr/>
            <p:nvPr/>
          </p:nvSpPr>
          <p:spPr>
            <a:xfrm>
              <a:off x="33871" y="4"/>
              <a:ext cx="2462968" cy="3174012"/>
            </a:xfrm>
            <a:prstGeom prst="roundRect">
              <a:avLst>
                <a:gd fmla="val 10000" name="adj"/>
              </a:avLst>
            </a:prstGeom>
            <a:solidFill>
              <a:srgbClr val="BBD6EE"/>
            </a:solidFill>
            <a:ln cap="flat" cmpd="sng" w="12700">
              <a:solidFill>
                <a:srgbClr val="3948A0"/>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0" name="Google Shape;380;p15"/>
            <p:cNvSpPr txBox="1"/>
            <p:nvPr/>
          </p:nvSpPr>
          <p:spPr>
            <a:xfrm>
              <a:off x="106009" y="72142"/>
              <a:ext cx="2318692" cy="3029736"/>
            </a:xfrm>
            <a:prstGeom prst="rect">
              <a:avLst/>
            </a:prstGeom>
            <a:noFill/>
            <a:ln>
              <a:noFill/>
            </a:ln>
          </p:spPr>
          <p:txBody>
            <a:bodyPr anchorCtr="0" anchor="ctr" bIns="60950" lIns="60950" spcFirstLastPara="1" rIns="60950" wrap="square" tIns="60950">
              <a:noAutofit/>
            </a:bodyPr>
            <a:lstStyle/>
            <a:p>
              <a:pPr indent="0" lvl="0" marL="0" marR="0" rtl="0" algn="ctr">
                <a:lnSpc>
                  <a:spcPct val="100000"/>
                </a:lnSpc>
                <a:spcBef>
                  <a:spcPts val="0"/>
                </a:spcBef>
                <a:spcAft>
                  <a:spcPts val="0"/>
                </a:spcAft>
                <a:buNone/>
              </a:pPr>
              <a:r>
                <a:rPr b="1" i="0" lang="en-US" sz="1600" u="none" cap="none" strike="noStrike">
                  <a:solidFill>
                    <a:schemeClr val="dk1"/>
                  </a:solidFill>
                  <a:latin typeface="Georgia"/>
                  <a:ea typeface="Georgia"/>
                  <a:cs typeface="Georgia"/>
                  <a:sym typeface="Georgia"/>
                </a:rPr>
                <a:t>The growth of wine tourism industry involves product development according to market needs.</a:t>
              </a:r>
              <a:endParaRPr/>
            </a:p>
            <a:p>
              <a:pPr indent="0" lvl="0" marL="0" marR="0" rtl="0" algn="ctr">
                <a:lnSpc>
                  <a:spcPct val="100000"/>
                </a:lnSpc>
                <a:spcBef>
                  <a:spcPts val="600"/>
                </a:spcBef>
                <a:spcAft>
                  <a:spcPts val="0"/>
                </a:spcAft>
                <a:buNone/>
              </a:pPr>
              <a:r>
                <a:rPr b="0" i="0" lang="en-US" sz="1600" u="none" cap="none" strike="noStrike">
                  <a:solidFill>
                    <a:schemeClr val="dk1"/>
                  </a:solidFill>
                  <a:latin typeface="Georgia"/>
                  <a:ea typeface="Georgia"/>
                  <a:cs typeface="Georgia"/>
                  <a:sym typeface="Georgia"/>
                </a:rPr>
                <a:t>And the basic requirement in this regard is to understand the distinctive features of consumers and their preferences.</a:t>
              </a:r>
              <a:endParaRPr b="0" i="0" sz="1600" u="none" cap="none" strike="noStrike">
                <a:solidFill>
                  <a:schemeClr val="dk1"/>
                </a:solidFill>
                <a:latin typeface="Georgia"/>
                <a:ea typeface="Georgia"/>
                <a:cs typeface="Georgia"/>
                <a:sym typeface="Georgia"/>
              </a:endParaRPr>
            </a:p>
          </p:txBody>
        </p:sp>
      </p:grpSp>
      <p:sp>
        <p:nvSpPr>
          <p:cNvPr id="381" name="Google Shape;381;p15"/>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WINE TOUR GUIDING</a:t>
            </a:r>
            <a:endParaRPr/>
          </a:p>
        </p:txBody>
      </p:sp>
      <p:sp>
        <p:nvSpPr>
          <p:cNvPr id="382" name="Google Shape;382;p15"/>
          <p:cNvSpPr txBox="1"/>
          <p:nvPr>
            <p:ph type="title"/>
          </p:nvPr>
        </p:nvSpPr>
        <p:spPr>
          <a:xfrm>
            <a:off x="838200" y="1675967"/>
            <a:ext cx="10515600" cy="583139"/>
          </a:xfrm>
          <a:prstGeom prst="rect">
            <a:avLst/>
          </a:prstGeom>
          <a:solidFill>
            <a:srgbClr val="A71E3B"/>
          </a:solidFill>
          <a:ln>
            <a:noFill/>
          </a:ln>
        </p:spPr>
        <p:txBody>
          <a:bodyPr anchorCtr="0" anchor="b" bIns="45700" lIns="91425" spcFirstLastPara="1" rIns="91425" wrap="square" tIns="45700">
            <a:noAutofit/>
          </a:bodyPr>
          <a:lstStyle/>
          <a:p>
            <a:pPr indent="0" lvl="0" marL="0" rtl="0" algn="ctr">
              <a:lnSpc>
                <a:spcPct val="90000"/>
              </a:lnSpc>
              <a:spcBef>
                <a:spcPts val="0"/>
              </a:spcBef>
              <a:spcAft>
                <a:spcPts val="0"/>
              </a:spcAft>
              <a:buClr>
                <a:schemeClr val="lt1"/>
              </a:buClr>
              <a:buSzPts val="3600"/>
              <a:buFont typeface="Georgia"/>
              <a:buNone/>
            </a:pPr>
            <a:r>
              <a:rPr lang="en-US" sz="3600">
                <a:solidFill>
                  <a:schemeClr val="lt1"/>
                </a:solidFill>
              </a:rPr>
              <a:t>Management of relations with wine tourists</a:t>
            </a:r>
            <a:endParaRPr sz="3600">
              <a:solidFill>
                <a:schemeClr val="lt1"/>
              </a:solidFill>
            </a:endParaRPr>
          </a:p>
        </p:txBody>
      </p:sp>
      <p:sp>
        <p:nvSpPr>
          <p:cNvPr id="383" name="Google Shape;383;p15"/>
          <p:cNvSpPr/>
          <p:nvPr/>
        </p:nvSpPr>
        <p:spPr>
          <a:xfrm>
            <a:off x="8044881" y="2370422"/>
            <a:ext cx="3308919" cy="341632"/>
          </a:xfrm>
          <a:prstGeom prst="rect">
            <a:avLst/>
          </a:prstGeom>
          <a:noFill/>
          <a:ln>
            <a:noFill/>
          </a:ln>
        </p:spPr>
        <p:txBody>
          <a:bodyPr anchorCtr="0" anchor="t" bIns="45700" lIns="91425" spcFirstLastPara="1" rIns="91425" wrap="square" tIns="45700">
            <a:spAutoFit/>
          </a:bodyPr>
          <a:lstStyle/>
          <a:p>
            <a:pPr indent="-358775" lvl="0" marL="358775" marR="0" rtl="0" algn="l">
              <a:lnSpc>
                <a:spcPct val="90000"/>
              </a:lnSpc>
              <a:spcBef>
                <a:spcPts val="0"/>
              </a:spcBef>
              <a:spcAft>
                <a:spcPts val="0"/>
              </a:spcAft>
              <a:buClr>
                <a:srgbClr val="A71E3B"/>
              </a:buClr>
              <a:buSzPts val="1800"/>
              <a:buFont typeface="Noto Sans Symbols"/>
              <a:buChar char="✔"/>
            </a:pPr>
            <a:r>
              <a:rPr b="1" i="1" lang="en-US" sz="1800" u="none" cap="none" strike="noStrike">
                <a:solidFill>
                  <a:srgbClr val="A71E3B"/>
                </a:solidFill>
                <a:latin typeface="Georgia"/>
                <a:ea typeface="Georgia"/>
                <a:cs typeface="Georgia"/>
                <a:sym typeface="Georgia"/>
              </a:rPr>
              <a:t>Profile of wine tourists</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7" name="Shape 387"/>
        <p:cNvGrpSpPr/>
        <p:nvPr/>
      </p:nvGrpSpPr>
      <p:grpSpPr>
        <a:xfrm>
          <a:off x="0" y="0"/>
          <a:ext cx="0" cy="0"/>
          <a:chOff x="0" y="0"/>
          <a:chExt cx="0" cy="0"/>
        </a:xfrm>
      </p:grpSpPr>
      <p:grpSp>
        <p:nvGrpSpPr>
          <p:cNvPr id="388" name="Google Shape;388;p16"/>
          <p:cNvGrpSpPr/>
          <p:nvPr/>
        </p:nvGrpSpPr>
        <p:grpSpPr>
          <a:xfrm>
            <a:off x="838200" y="2823374"/>
            <a:ext cx="10515599" cy="3174012"/>
            <a:chOff x="0" y="4"/>
            <a:chExt cx="10515599" cy="3174012"/>
          </a:xfrm>
        </p:grpSpPr>
        <p:sp>
          <p:nvSpPr>
            <p:cNvPr id="389" name="Google Shape;389;p16"/>
            <p:cNvSpPr/>
            <p:nvPr/>
          </p:nvSpPr>
          <p:spPr>
            <a:xfrm>
              <a:off x="4872821" y="4"/>
              <a:ext cx="5642778" cy="3174012"/>
            </a:xfrm>
            <a:prstGeom prst="roundRect">
              <a:avLst>
                <a:gd fmla="val 10000" name="adj"/>
              </a:avLst>
            </a:prstGeom>
            <a:solidFill>
              <a:schemeClr val="lt1"/>
            </a:solidFill>
            <a:ln cap="flat" cmpd="sng" w="12700">
              <a:solidFill>
                <a:schemeClr val="accent5"/>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0" name="Google Shape;390;p16"/>
            <p:cNvSpPr txBox="1"/>
            <p:nvPr/>
          </p:nvSpPr>
          <p:spPr>
            <a:xfrm>
              <a:off x="4965785" y="92968"/>
              <a:ext cx="5456850" cy="2988084"/>
            </a:xfrm>
            <a:prstGeom prst="rect">
              <a:avLst/>
            </a:prstGeom>
            <a:noFill/>
            <a:ln>
              <a:noFill/>
            </a:ln>
          </p:spPr>
          <p:txBody>
            <a:bodyPr anchorCtr="0" anchor="ctr" bIns="53325" lIns="53325" spcFirstLastPara="1" rIns="53325" wrap="square" tIns="53325">
              <a:noAutofit/>
            </a:bodyPr>
            <a:lstStyle/>
            <a:p>
              <a:pPr indent="0" lvl="0" marL="0" marR="0" rtl="0" algn="ctr">
                <a:lnSpc>
                  <a:spcPct val="90000"/>
                </a:lnSpc>
                <a:spcBef>
                  <a:spcPts val="0"/>
                </a:spcBef>
                <a:spcAft>
                  <a:spcPts val="0"/>
                </a:spcAft>
                <a:buNone/>
              </a:pPr>
              <a:r>
                <a:rPr b="1" i="0" lang="en-US" sz="1400" u="none" cap="none" strike="noStrike">
                  <a:solidFill>
                    <a:schemeClr val="dk1"/>
                  </a:solidFill>
                  <a:latin typeface="Georgia"/>
                  <a:ea typeface="Georgia"/>
                  <a:cs typeface="Georgia"/>
                  <a:sym typeface="Georgia"/>
                </a:rPr>
                <a:t>Diving deeper into Customer Needs,</a:t>
              </a:r>
              <a:endParaRPr/>
            </a:p>
            <a:p>
              <a:pPr indent="0" lvl="0" marL="0" marR="0" rtl="0" algn="ctr">
                <a:lnSpc>
                  <a:spcPct val="90000"/>
                </a:lnSpc>
                <a:spcBef>
                  <a:spcPts val="490"/>
                </a:spcBef>
                <a:spcAft>
                  <a:spcPts val="0"/>
                </a:spcAft>
                <a:buNone/>
              </a:pPr>
              <a:r>
                <a:rPr b="0" i="0" lang="en-US" sz="1400" u="none" cap="none" strike="noStrike">
                  <a:solidFill>
                    <a:schemeClr val="dk1"/>
                  </a:solidFill>
                  <a:latin typeface="Georgia"/>
                  <a:ea typeface="Georgia"/>
                  <a:cs typeface="Georgia"/>
                  <a:sym typeface="Georgia"/>
                </a:rPr>
                <a:t>the Tourism Product situation looks at where your products are situated within your tourism industry marketplace.</a:t>
              </a:r>
              <a:endParaRPr/>
            </a:p>
            <a:p>
              <a:pPr indent="0" lvl="0" marL="0" marR="0" rtl="0" algn="ctr">
                <a:lnSpc>
                  <a:spcPct val="90000"/>
                </a:lnSpc>
                <a:spcBef>
                  <a:spcPts val="490"/>
                </a:spcBef>
                <a:spcAft>
                  <a:spcPts val="0"/>
                </a:spcAft>
                <a:buNone/>
              </a:pPr>
              <a:r>
                <a:t/>
              </a:r>
              <a:endParaRPr b="0" i="0" sz="500" u="none" cap="none" strike="noStrike">
                <a:solidFill>
                  <a:schemeClr val="dk1"/>
                </a:solidFill>
                <a:latin typeface="Georgia"/>
                <a:ea typeface="Georgia"/>
                <a:cs typeface="Georgia"/>
                <a:sym typeface="Georgia"/>
              </a:endParaRPr>
            </a:p>
            <a:p>
              <a:pPr indent="0" lvl="0" marL="0" marR="0" rtl="0" algn="ctr">
                <a:lnSpc>
                  <a:spcPct val="90000"/>
                </a:lnSpc>
                <a:spcBef>
                  <a:spcPts val="175"/>
                </a:spcBef>
                <a:spcAft>
                  <a:spcPts val="0"/>
                </a:spcAft>
                <a:buNone/>
              </a:pPr>
              <a:r>
                <a:rPr b="0" i="0" lang="en-US" sz="1400" u="none" cap="none" strike="noStrike">
                  <a:solidFill>
                    <a:schemeClr val="dk1"/>
                  </a:solidFill>
                  <a:latin typeface="Georgia"/>
                  <a:ea typeface="Georgia"/>
                  <a:cs typeface="Georgia"/>
                  <a:sym typeface="Georgia"/>
                </a:rPr>
                <a:t>To determine the product situation you might answer the following questions.</a:t>
              </a:r>
              <a:endParaRPr b="0" i="0" sz="1400" u="none" cap="none" strike="noStrike">
                <a:solidFill>
                  <a:schemeClr val="dk1"/>
                </a:solidFill>
                <a:latin typeface="Georgia"/>
                <a:ea typeface="Georgia"/>
                <a:cs typeface="Georgia"/>
                <a:sym typeface="Georgia"/>
              </a:endParaRPr>
            </a:p>
            <a:p>
              <a:pPr indent="0" lvl="0" marL="0" marR="0" rtl="0" algn="l">
                <a:lnSpc>
                  <a:spcPct val="90000"/>
                </a:lnSpc>
                <a:spcBef>
                  <a:spcPts val="490"/>
                </a:spcBef>
                <a:spcAft>
                  <a:spcPts val="0"/>
                </a:spcAft>
                <a:buNone/>
              </a:pPr>
              <a:r>
                <a:t/>
              </a:r>
              <a:endParaRPr b="0" i="0" sz="500" u="none" cap="none" strike="noStrike">
                <a:solidFill>
                  <a:schemeClr val="dk1"/>
                </a:solidFill>
                <a:latin typeface="Georgia"/>
                <a:ea typeface="Georgia"/>
                <a:cs typeface="Georgia"/>
                <a:sym typeface="Georgia"/>
              </a:endParaRPr>
            </a:p>
            <a:p>
              <a:pPr indent="-358775" lvl="0" marL="717550" marR="0" rtl="0" algn="l">
                <a:lnSpc>
                  <a:spcPct val="90000"/>
                </a:lnSpc>
                <a:spcBef>
                  <a:spcPts val="175"/>
                </a:spcBef>
                <a:spcAft>
                  <a:spcPts val="0"/>
                </a:spcAft>
                <a:buNone/>
              </a:pPr>
              <a:r>
                <a:rPr b="0" i="0" lang="en-US" sz="1400" u="none" cap="none" strike="noStrike">
                  <a:solidFill>
                    <a:schemeClr val="dk1"/>
                  </a:solidFill>
                  <a:latin typeface="Georgia"/>
                  <a:ea typeface="Georgia"/>
                  <a:cs typeface="Georgia"/>
                  <a:sym typeface="Georgia"/>
                </a:rPr>
                <a:t>- Are the wine and/or tours primary or secondary products for a tourist in my region?</a:t>
              </a:r>
              <a:endParaRPr/>
            </a:p>
            <a:p>
              <a:pPr indent="-358775" lvl="0" marL="717550" marR="0" rtl="0" algn="l">
                <a:lnSpc>
                  <a:spcPct val="90000"/>
                </a:lnSpc>
                <a:spcBef>
                  <a:spcPts val="0"/>
                </a:spcBef>
                <a:spcAft>
                  <a:spcPts val="0"/>
                </a:spcAft>
                <a:buNone/>
              </a:pPr>
              <a:r>
                <a:rPr b="0" i="0" lang="en-US" sz="1400" u="none" cap="none" strike="noStrike">
                  <a:solidFill>
                    <a:schemeClr val="dk1"/>
                  </a:solidFill>
                  <a:latin typeface="Georgia"/>
                  <a:ea typeface="Georgia"/>
                  <a:cs typeface="Georgia"/>
                  <a:sym typeface="Georgia"/>
                </a:rPr>
                <a:t>- Are the products geared to one target audience over another coming to my destination?</a:t>
              </a:r>
              <a:endParaRPr/>
            </a:p>
            <a:p>
              <a:pPr indent="-358775" lvl="0" marL="717550" marR="0" rtl="0" algn="l">
                <a:lnSpc>
                  <a:spcPct val="90000"/>
                </a:lnSpc>
                <a:spcBef>
                  <a:spcPts val="0"/>
                </a:spcBef>
                <a:spcAft>
                  <a:spcPts val="0"/>
                </a:spcAft>
                <a:buNone/>
              </a:pPr>
              <a:r>
                <a:rPr b="0" i="0" lang="en-US" sz="1400" u="none" cap="none" strike="noStrike">
                  <a:solidFill>
                    <a:schemeClr val="dk1"/>
                  </a:solidFill>
                  <a:latin typeface="Georgia"/>
                  <a:ea typeface="Georgia"/>
                  <a:cs typeface="Georgia"/>
                  <a:sym typeface="Georgia"/>
                </a:rPr>
                <a:t>- Are the products Market Ready; is it easy and clear for a tourist to research and book these products?</a:t>
              </a:r>
              <a:endParaRPr/>
            </a:p>
            <a:p>
              <a:pPr indent="-358775" lvl="0" marL="717550" marR="0" rtl="0" algn="l">
                <a:lnSpc>
                  <a:spcPct val="90000"/>
                </a:lnSpc>
                <a:spcBef>
                  <a:spcPts val="0"/>
                </a:spcBef>
                <a:spcAft>
                  <a:spcPts val="0"/>
                </a:spcAft>
                <a:buNone/>
              </a:pPr>
              <a:r>
                <a:t/>
              </a:r>
              <a:endParaRPr b="0" i="0" sz="500" u="none" cap="none" strike="noStrike">
                <a:solidFill>
                  <a:schemeClr val="dk1"/>
                </a:solidFill>
                <a:latin typeface="Georgia"/>
                <a:ea typeface="Georgia"/>
                <a:cs typeface="Georgia"/>
                <a:sym typeface="Georgia"/>
              </a:endParaRPr>
            </a:p>
            <a:p>
              <a:pPr indent="0" lvl="0" marL="0" marR="0" rtl="0" algn="ctr">
                <a:lnSpc>
                  <a:spcPct val="90000"/>
                </a:lnSpc>
                <a:spcBef>
                  <a:spcPts val="0"/>
                </a:spcBef>
                <a:spcAft>
                  <a:spcPts val="0"/>
                </a:spcAft>
                <a:buNone/>
              </a:pPr>
              <a:r>
                <a:rPr b="1" i="0" lang="en-US" sz="1400" u="none" cap="none" strike="noStrike">
                  <a:solidFill>
                    <a:schemeClr val="dk1"/>
                  </a:solidFill>
                  <a:latin typeface="Georgia"/>
                  <a:ea typeface="Georgia"/>
                  <a:cs typeface="Georgia"/>
                  <a:sym typeface="Georgia"/>
                </a:rPr>
                <a:t>By understanding your customers’ needs it’s possible to drive innovation within your winery/destination</a:t>
              </a:r>
              <a:endParaRPr b="1" i="0" sz="1400" u="none" cap="none" strike="noStrike">
                <a:solidFill>
                  <a:schemeClr val="dk1"/>
                </a:solidFill>
                <a:latin typeface="Georgia"/>
                <a:ea typeface="Georgia"/>
                <a:cs typeface="Georgia"/>
                <a:sym typeface="Georgia"/>
              </a:endParaRPr>
            </a:p>
          </p:txBody>
        </p:sp>
        <p:sp>
          <p:nvSpPr>
            <p:cNvPr id="391" name="Google Shape;391;p16"/>
            <p:cNvSpPr/>
            <p:nvPr/>
          </p:nvSpPr>
          <p:spPr>
            <a:xfrm rot="9936">
              <a:off x="4262704" y="1407292"/>
              <a:ext cx="525251" cy="424815"/>
            </a:xfrm>
            <a:prstGeom prst="rightArrow">
              <a:avLst>
                <a:gd fmla="val 60000" name="adj1"/>
                <a:gd fmla="val 50000" name="adj2"/>
              </a:avLst>
            </a:prstGeom>
            <a:solidFill>
              <a:srgbClr val="B3CAE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2" name="Google Shape;392;p16"/>
            <p:cNvSpPr txBox="1"/>
            <p:nvPr/>
          </p:nvSpPr>
          <p:spPr>
            <a:xfrm rot="-10790064">
              <a:off x="4262704" y="1492071"/>
              <a:ext cx="397807" cy="254889"/>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b="0" i="0" sz="1900" u="none" cap="none" strike="noStrike">
                <a:solidFill>
                  <a:schemeClr val="lt1"/>
                </a:solidFill>
                <a:latin typeface="Georgia"/>
                <a:ea typeface="Georgia"/>
                <a:cs typeface="Georgia"/>
                <a:sym typeface="Georgia"/>
              </a:endParaRPr>
            </a:p>
          </p:txBody>
        </p:sp>
        <p:sp>
          <p:nvSpPr>
            <p:cNvPr id="393" name="Google Shape;393;p16"/>
            <p:cNvSpPr/>
            <p:nvPr/>
          </p:nvSpPr>
          <p:spPr>
            <a:xfrm>
              <a:off x="0" y="4"/>
              <a:ext cx="4118535" cy="3174012"/>
            </a:xfrm>
            <a:prstGeom prst="roundRect">
              <a:avLst>
                <a:gd fmla="val 10000" name="adj"/>
              </a:avLst>
            </a:prstGeom>
            <a:solidFill>
              <a:srgbClr val="BBD6EE"/>
            </a:solidFill>
            <a:ln cap="flat" cmpd="sng" w="12700">
              <a:solidFill>
                <a:srgbClr val="3948A0"/>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4" name="Google Shape;394;p16"/>
            <p:cNvSpPr txBox="1"/>
            <p:nvPr/>
          </p:nvSpPr>
          <p:spPr>
            <a:xfrm>
              <a:off x="92964" y="92968"/>
              <a:ext cx="3932607" cy="2988084"/>
            </a:xfrm>
            <a:prstGeom prst="rect">
              <a:avLst/>
            </a:prstGeom>
            <a:noFill/>
            <a:ln>
              <a:noFill/>
            </a:ln>
          </p:spPr>
          <p:txBody>
            <a:bodyPr anchorCtr="0" anchor="ctr" bIns="53325" lIns="53325" spcFirstLastPara="1" rIns="53325" wrap="square" tIns="53325">
              <a:noAutofit/>
            </a:bodyPr>
            <a:lstStyle/>
            <a:p>
              <a:pPr indent="0" lvl="0" marL="0" marR="0" rtl="0" algn="ctr">
                <a:lnSpc>
                  <a:spcPct val="90000"/>
                </a:lnSpc>
                <a:spcBef>
                  <a:spcPts val="0"/>
                </a:spcBef>
                <a:spcAft>
                  <a:spcPts val="0"/>
                </a:spcAft>
                <a:buNone/>
              </a:pPr>
              <a:r>
                <a:rPr b="1" i="0" lang="en-US" sz="1400" u="none" cap="none" strike="noStrike">
                  <a:solidFill>
                    <a:schemeClr val="dk1"/>
                  </a:solidFill>
                  <a:latin typeface="Georgia"/>
                  <a:ea typeface="Georgia"/>
                  <a:cs typeface="Georgia"/>
                  <a:sym typeface="Georgia"/>
                </a:rPr>
                <a:t>Do you know Wine Tourist Motivations?</a:t>
              </a:r>
              <a:endParaRPr/>
            </a:p>
            <a:p>
              <a:pPr indent="0" lvl="0" marL="0" marR="0" rtl="0" algn="l">
                <a:lnSpc>
                  <a:spcPct val="90000"/>
                </a:lnSpc>
                <a:spcBef>
                  <a:spcPts val="490"/>
                </a:spcBef>
                <a:spcAft>
                  <a:spcPts val="0"/>
                </a:spcAft>
                <a:buNone/>
              </a:pPr>
              <a:r>
                <a:rPr b="0" i="0" lang="en-US" sz="1400" u="none" cap="none" strike="noStrike">
                  <a:solidFill>
                    <a:schemeClr val="dk1"/>
                  </a:solidFill>
                  <a:latin typeface="Georgia"/>
                  <a:ea typeface="Georgia"/>
                  <a:cs typeface="Georgia"/>
                  <a:sym typeface="Georgia"/>
                </a:rPr>
                <a:t> - Vineyard aesthetics (rural landscape, escaping, routine, relaxation)</a:t>
              </a:r>
              <a:endParaRPr b="0" i="0" sz="1400" u="none" cap="none" strike="noStrike">
                <a:solidFill>
                  <a:schemeClr val="dk1"/>
                </a:solidFill>
                <a:latin typeface="Georgia"/>
                <a:ea typeface="Georgia"/>
                <a:cs typeface="Georgia"/>
                <a:sym typeface="Georgia"/>
              </a:endParaRPr>
            </a:p>
            <a:p>
              <a:pPr indent="0" lvl="0" marL="0" marR="0" rtl="0" algn="l">
                <a:lnSpc>
                  <a:spcPct val="90000"/>
                </a:lnSpc>
                <a:spcBef>
                  <a:spcPts val="490"/>
                </a:spcBef>
                <a:spcAft>
                  <a:spcPts val="0"/>
                </a:spcAft>
                <a:buNone/>
              </a:pPr>
              <a:r>
                <a:rPr b="0" i="0" lang="en-US" sz="1400" u="none" cap="none" strike="noStrike">
                  <a:solidFill>
                    <a:schemeClr val="dk1"/>
                  </a:solidFill>
                  <a:latin typeface="Georgia"/>
                  <a:ea typeface="Georgia"/>
                  <a:cs typeface="Georgia"/>
                  <a:sym typeface="Georgia"/>
                </a:rPr>
                <a:t> - Educational experience (gaining wine experience, learning about winemaking, wine appreciation)</a:t>
              </a:r>
              <a:endParaRPr b="0" i="0" sz="1400" u="none" cap="none" strike="noStrike">
                <a:solidFill>
                  <a:schemeClr val="dk1"/>
                </a:solidFill>
                <a:latin typeface="Georgia"/>
                <a:ea typeface="Georgia"/>
                <a:cs typeface="Georgia"/>
                <a:sym typeface="Georgia"/>
              </a:endParaRPr>
            </a:p>
            <a:p>
              <a:pPr indent="0" lvl="0" marL="0" marR="0" rtl="0" algn="l">
                <a:lnSpc>
                  <a:spcPct val="90000"/>
                </a:lnSpc>
                <a:spcBef>
                  <a:spcPts val="490"/>
                </a:spcBef>
                <a:spcAft>
                  <a:spcPts val="0"/>
                </a:spcAft>
                <a:buNone/>
              </a:pPr>
              <a:r>
                <a:rPr b="0" i="0" lang="en-US" sz="1400" u="none" cap="none" strike="noStrike">
                  <a:solidFill>
                    <a:schemeClr val="dk1"/>
                  </a:solidFill>
                  <a:latin typeface="Georgia"/>
                  <a:ea typeface="Georgia"/>
                  <a:cs typeface="Georgia"/>
                  <a:sym typeface="Georgia"/>
                </a:rPr>
                <a:t> - Core wine product (wine tasting, rare/fine wines)</a:t>
              </a:r>
              <a:endParaRPr b="0" i="0" sz="1400" u="none" cap="none" strike="noStrike">
                <a:solidFill>
                  <a:schemeClr val="dk1"/>
                </a:solidFill>
                <a:latin typeface="Georgia"/>
                <a:ea typeface="Georgia"/>
                <a:cs typeface="Georgia"/>
                <a:sym typeface="Georgia"/>
              </a:endParaRPr>
            </a:p>
            <a:p>
              <a:pPr indent="0" lvl="0" marL="0" marR="0" rtl="0" algn="l">
                <a:lnSpc>
                  <a:spcPct val="90000"/>
                </a:lnSpc>
                <a:spcBef>
                  <a:spcPts val="490"/>
                </a:spcBef>
                <a:spcAft>
                  <a:spcPts val="0"/>
                </a:spcAft>
                <a:buNone/>
              </a:pPr>
              <a:r>
                <a:rPr b="0" i="0" lang="en-US" sz="1400" u="none" cap="none" strike="noStrike">
                  <a:solidFill>
                    <a:schemeClr val="dk1"/>
                  </a:solidFill>
                  <a:latin typeface="Georgia"/>
                  <a:ea typeface="Georgia"/>
                  <a:cs typeface="Georgia"/>
                  <a:sym typeface="Georgia"/>
                </a:rPr>
                <a:t> - Familiarity (prior positive experience, meeting the winemaker)</a:t>
              </a:r>
              <a:endParaRPr b="0" i="0" sz="1400" u="none" cap="none" strike="noStrike">
                <a:solidFill>
                  <a:schemeClr val="dk1"/>
                </a:solidFill>
                <a:latin typeface="Georgia"/>
                <a:ea typeface="Georgia"/>
                <a:cs typeface="Georgia"/>
                <a:sym typeface="Georgia"/>
              </a:endParaRPr>
            </a:p>
            <a:p>
              <a:pPr indent="0" lvl="0" marL="0" marR="0" rtl="0" algn="l">
                <a:lnSpc>
                  <a:spcPct val="90000"/>
                </a:lnSpc>
                <a:spcBef>
                  <a:spcPts val="490"/>
                </a:spcBef>
                <a:spcAft>
                  <a:spcPts val="0"/>
                </a:spcAft>
                <a:buNone/>
              </a:pPr>
              <a:r>
                <a:rPr b="0" i="0" lang="en-US" sz="1400" u="none" cap="none" strike="noStrike">
                  <a:solidFill>
                    <a:schemeClr val="dk1"/>
                  </a:solidFill>
                  <a:latin typeface="Georgia"/>
                  <a:ea typeface="Georgia"/>
                  <a:cs typeface="Georgia"/>
                  <a:sym typeface="Georgia"/>
                </a:rPr>
                <a:t> - Reputation and novelty (word of mouth, engaging in a new activity)</a:t>
              </a:r>
              <a:endParaRPr b="0" i="0" sz="1400" u="none" cap="none" strike="noStrike">
                <a:solidFill>
                  <a:schemeClr val="dk1"/>
                </a:solidFill>
                <a:latin typeface="Georgia"/>
                <a:ea typeface="Georgia"/>
                <a:cs typeface="Georgia"/>
                <a:sym typeface="Georgia"/>
              </a:endParaRPr>
            </a:p>
            <a:p>
              <a:pPr indent="0" lvl="0" marL="0" marR="0" rtl="0" algn="l">
                <a:lnSpc>
                  <a:spcPct val="90000"/>
                </a:lnSpc>
                <a:spcBef>
                  <a:spcPts val="490"/>
                </a:spcBef>
                <a:spcAft>
                  <a:spcPts val="0"/>
                </a:spcAft>
                <a:buNone/>
              </a:pPr>
              <a:r>
                <a:rPr b="0" i="0" lang="en-US" sz="1400" u="none" cap="none" strike="noStrike">
                  <a:solidFill>
                    <a:schemeClr val="dk1"/>
                  </a:solidFill>
                  <a:latin typeface="Georgia"/>
                  <a:ea typeface="Georgia"/>
                  <a:cs typeface="Georgia"/>
                  <a:sym typeface="Georgia"/>
                </a:rPr>
                <a:t> - Socialization (being with friends and family, socializing)</a:t>
              </a:r>
              <a:endParaRPr b="0" i="0" sz="1400" u="none" cap="none" strike="noStrike">
                <a:solidFill>
                  <a:schemeClr val="dk1"/>
                </a:solidFill>
                <a:latin typeface="Georgia"/>
                <a:ea typeface="Georgia"/>
                <a:cs typeface="Georgia"/>
                <a:sym typeface="Georgia"/>
              </a:endParaRPr>
            </a:p>
          </p:txBody>
        </p:sp>
      </p:grpSp>
      <p:sp>
        <p:nvSpPr>
          <p:cNvPr id="395" name="Google Shape;395;p16"/>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WINE TOUR GUIDING</a:t>
            </a:r>
            <a:endParaRPr/>
          </a:p>
        </p:txBody>
      </p:sp>
      <p:sp>
        <p:nvSpPr>
          <p:cNvPr id="396" name="Google Shape;396;p16"/>
          <p:cNvSpPr txBox="1"/>
          <p:nvPr>
            <p:ph type="title"/>
          </p:nvPr>
        </p:nvSpPr>
        <p:spPr>
          <a:xfrm>
            <a:off x="838200" y="1675967"/>
            <a:ext cx="10515600" cy="583139"/>
          </a:xfrm>
          <a:prstGeom prst="rect">
            <a:avLst/>
          </a:prstGeom>
          <a:solidFill>
            <a:srgbClr val="A71E3B"/>
          </a:solidFill>
          <a:ln>
            <a:noFill/>
          </a:ln>
        </p:spPr>
        <p:txBody>
          <a:bodyPr anchorCtr="0" anchor="b" bIns="45700" lIns="91425" spcFirstLastPara="1" rIns="91425" wrap="square" tIns="45700">
            <a:noAutofit/>
          </a:bodyPr>
          <a:lstStyle/>
          <a:p>
            <a:pPr indent="0" lvl="0" marL="0" rtl="0" algn="ctr">
              <a:lnSpc>
                <a:spcPct val="90000"/>
              </a:lnSpc>
              <a:spcBef>
                <a:spcPts val="0"/>
              </a:spcBef>
              <a:spcAft>
                <a:spcPts val="0"/>
              </a:spcAft>
              <a:buClr>
                <a:schemeClr val="lt1"/>
              </a:buClr>
              <a:buSzPts val="3400"/>
              <a:buFont typeface="Georgia"/>
              <a:buNone/>
            </a:pPr>
            <a:r>
              <a:rPr lang="en-US" sz="3400">
                <a:solidFill>
                  <a:schemeClr val="lt1"/>
                </a:solidFill>
              </a:rPr>
              <a:t>Management of relations with wine tourists (cont’d) </a:t>
            </a:r>
            <a:endParaRPr sz="3400">
              <a:solidFill>
                <a:schemeClr val="lt1"/>
              </a:solidFill>
            </a:endParaRPr>
          </a:p>
        </p:txBody>
      </p:sp>
      <p:sp>
        <p:nvSpPr>
          <p:cNvPr id="397" name="Google Shape;397;p16"/>
          <p:cNvSpPr/>
          <p:nvPr/>
        </p:nvSpPr>
        <p:spPr>
          <a:xfrm>
            <a:off x="8044881" y="2370422"/>
            <a:ext cx="3308919" cy="341632"/>
          </a:xfrm>
          <a:prstGeom prst="rect">
            <a:avLst/>
          </a:prstGeom>
          <a:noFill/>
          <a:ln>
            <a:noFill/>
          </a:ln>
        </p:spPr>
        <p:txBody>
          <a:bodyPr anchorCtr="0" anchor="t" bIns="45700" lIns="91425" spcFirstLastPara="1" rIns="91425" wrap="square" tIns="45700">
            <a:spAutoFit/>
          </a:bodyPr>
          <a:lstStyle/>
          <a:p>
            <a:pPr indent="-358775" lvl="0" marL="358775" marR="0" rtl="0" algn="l">
              <a:lnSpc>
                <a:spcPct val="90000"/>
              </a:lnSpc>
              <a:spcBef>
                <a:spcPts val="0"/>
              </a:spcBef>
              <a:spcAft>
                <a:spcPts val="0"/>
              </a:spcAft>
              <a:buClr>
                <a:srgbClr val="A71E3B"/>
              </a:buClr>
              <a:buSzPts val="1800"/>
              <a:buFont typeface="Noto Sans Symbols"/>
              <a:buChar char="✔"/>
            </a:pPr>
            <a:r>
              <a:rPr b="1" i="1" lang="en-US" sz="1800" u="none" cap="none" strike="noStrike">
                <a:solidFill>
                  <a:srgbClr val="A71E3B"/>
                </a:solidFill>
                <a:latin typeface="Georgia"/>
                <a:ea typeface="Georgia"/>
                <a:cs typeface="Georgia"/>
                <a:sym typeface="Georgia"/>
              </a:rPr>
              <a:t>Profile of wine tourists</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1" name="Shape 401"/>
        <p:cNvGrpSpPr/>
        <p:nvPr/>
      </p:nvGrpSpPr>
      <p:grpSpPr>
        <a:xfrm>
          <a:off x="0" y="0"/>
          <a:ext cx="0" cy="0"/>
          <a:chOff x="0" y="0"/>
          <a:chExt cx="0" cy="0"/>
        </a:xfrm>
      </p:grpSpPr>
      <p:grpSp>
        <p:nvGrpSpPr>
          <p:cNvPr id="402" name="Google Shape;402;p17"/>
          <p:cNvGrpSpPr/>
          <p:nvPr/>
        </p:nvGrpSpPr>
        <p:grpSpPr>
          <a:xfrm>
            <a:off x="838200" y="3535248"/>
            <a:ext cx="10322858" cy="1688660"/>
            <a:chOff x="0" y="711878"/>
            <a:chExt cx="10322858" cy="1688660"/>
          </a:xfrm>
        </p:grpSpPr>
        <p:sp>
          <p:nvSpPr>
            <p:cNvPr id="403" name="Google Shape;403;p17"/>
            <p:cNvSpPr/>
            <p:nvPr/>
          </p:nvSpPr>
          <p:spPr>
            <a:xfrm>
              <a:off x="7611092" y="762479"/>
              <a:ext cx="2711766" cy="1627060"/>
            </a:xfrm>
            <a:prstGeom prst="roundRect">
              <a:avLst>
                <a:gd fmla="val 10000" name="adj"/>
              </a:avLst>
            </a:prstGeom>
            <a:solidFill>
              <a:schemeClr val="lt1"/>
            </a:solidFill>
            <a:ln cap="flat" cmpd="sng" w="12700">
              <a:solidFill>
                <a:schemeClr val="accent5"/>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4" name="Google Shape;404;p17"/>
            <p:cNvSpPr txBox="1"/>
            <p:nvPr/>
          </p:nvSpPr>
          <p:spPr>
            <a:xfrm>
              <a:off x="7658747" y="810134"/>
              <a:ext cx="2616456" cy="1531750"/>
            </a:xfrm>
            <a:prstGeom prst="rect">
              <a:avLst/>
            </a:prstGeom>
            <a:noFill/>
            <a:ln>
              <a:noFill/>
            </a:ln>
          </p:spPr>
          <p:txBody>
            <a:bodyPr anchorCtr="0" anchor="ctr" bIns="60950" lIns="60950" spcFirstLastPara="1" rIns="60950" wrap="square" tIns="60950">
              <a:noAutofit/>
            </a:bodyPr>
            <a:lstStyle/>
            <a:p>
              <a:pPr indent="0" lvl="0" marL="0" marR="0" rtl="0" algn="ctr">
                <a:lnSpc>
                  <a:spcPct val="100000"/>
                </a:lnSpc>
                <a:spcBef>
                  <a:spcPts val="0"/>
                </a:spcBef>
                <a:spcAft>
                  <a:spcPts val="0"/>
                </a:spcAft>
                <a:buClr>
                  <a:srgbClr val="3948A0"/>
                </a:buClr>
                <a:buSzPts val="1600"/>
                <a:buFont typeface="Georgia"/>
                <a:buNone/>
              </a:pPr>
              <a:r>
                <a:rPr b="1" i="0" lang="en-US" sz="1600" u="none" cap="none" strike="noStrike">
                  <a:solidFill>
                    <a:srgbClr val="3948A0"/>
                  </a:solidFill>
                  <a:latin typeface="Georgia"/>
                  <a:ea typeface="Georgia"/>
                  <a:cs typeface="Georgia"/>
                  <a:sym typeface="Georgia"/>
                </a:rPr>
                <a:t>TRAVEL LOYALTY (DESTINATION LOYALTY)</a:t>
              </a:r>
              <a:endParaRPr b="0" i="0" sz="1600" u="none" cap="none" strike="noStrike">
                <a:solidFill>
                  <a:srgbClr val="3948A0"/>
                </a:solidFill>
                <a:latin typeface="Georgia"/>
                <a:ea typeface="Georgia"/>
                <a:cs typeface="Georgia"/>
                <a:sym typeface="Georgia"/>
              </a:endParaRPr>
            </a:p>
          </p:txBody>
        </p:sp>
        <p:sp>
          <p:nvSpPr>
            <p:cNvPr id="405" name="Google Shape;405;p17"/>
            <p:cNvSpPr/>
            <p:nvPr/>
          </p:nvSpPr>
          <p:spPr>
            <a:xfrm>
              <a:off x="6790756" y="1245202"/>
              <a:ext cx="579705" cy="672518"/>
            </a:xfrm>
            <a:prstGeom prst="rightArrow">
              <a:avLst>
                <a:gd fmla="val 60000" name="adj1"/>
                <a:gd fmla="val 50000" name="adj2"/>
              </a:avLst>
            </a:prstGeom>
            <a:solidFill>
              <a:srgbClr val="B3CAE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6" name="Google Shape;406;p17"/>
            <p:cNvSpPr txBox="1"/>
            <p:nvPr/>
          </p:nvSpPr>
          <p:spPr>
            <a:xfrm rot="10800000">
              <a:off x="6790756" y="1379706"/>
              <a:ext cx="405794" cy="403510"/>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b="0" i="0" sz="3100" u="none" cap="none" strike="noStrike">
                <a:solidFill>
                  <a:schemeClr val="lt1"/>
                </a:solidFill>
                <a:latin typeface="Georgia"/>
                <a:ea typeface="Georgia"/>
                <a:cs typeface="Georgia"/>
                <a:sym typeface="Georgia"/>
              </a:endParaRPr>
            </a:p>
          </p:txBody>
        </p:sp>
        <p:sp>
          <p:nvSpPr>
            <p:cNvPr id="407" name="Google Shape;407;p17"/>
            <p:cNvSpPr/>
            <p:nvPr/>
          </p:nvSpPr>
          <p:spPr>
            <a:xfrm>
              <a:off x="3805546" y="773478"/>
              <a:ext cx="2711766" cy="1627060"/>
            </a:xfrm>
            <a:prstGeom prst="roundRect">
              <a:avLst>
                <a:gd fmla="val 10000" name="adj"/>
              </a:avLst>
            </a:prstGeom>
            <a:solidFill>
              <a:srgbClr val="DDEAF6"/>
            </a:solidFill>
            <a:ln cap="flat" cmpd="sng" w="12700">
              <a:solidFill>
                <a:srgbClr val="3948A0"/>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8" name="Google Shape;408;p17"/>
            <p:cNvSpPr txBox="1"/>
            <p:nvPr/>
          </p:nvSpPr>
          <p:spPr>
            <a:xfrm>
              <a:off x="3853201" y="821133"/>
              <a:ext cx="2616456" cy="1531750"/>
            </a:xfrm>
            <a:prstGeom prst="rect">
              <a:avLst/>
            </a:prstGeom>
            <a:noFill/>
            <a:ln>
              <a:noFill/>
            </a:ln>
          </p:spPr>
          <p:txBody>
            <a:bodyPr anchorCtr="0" anchor="ctr" bIns="60950" lIns="60950" spcFirstLastPara="1" rIns="60950" wrap="square" tIns="60950">
              <a:noAutofit/>
            </a:bodyPr>
            <a:lstStyle/>
            <a:p>
              <a:pPr indent="0" lvl="0" marL="0" marR="0" rtl="0" algn="ctr">
                <a:lnSpc>
                  <a:spcPct val="100000"/>
                </a:lnSpc>
                <a:spcBef>
                  <a:spcPts val="0"/>
                </a:spcBef>
                <a:spcAft>
                  <a:spcPts val="0"/>
                </a:spcAft>
                <a:buNone/>
              </a:pPr>
              <a:r>
                <a:rPr b="1" i="0" lang="en-US" sz="1600" u="none" cap="none" strike="noStrike">
                  <a:solidFill>
                    <a:schemeClr val="dk1"/>
                  </a:solidFill>
                  <a:latin typeface="Georgia"/>
                  <a:ea typeface="Georgia"/>
                  <a:cs typeface="Georgia"/>
                  <a:sym typeface="Georgia"/>
                </a:rPr>
                <a:t>INCREASING INCOMES OF LOCATION AND/OR DESTINATION</a:t>
              </a:r>
              <a:endParaRPr b="1" i="0" sz="1600" u="none" cap="none" strike="noStrike">
                <a:solidFill>
                  <a:schemeClr val="dk1"/>
                </a:solidFill>
                <a:latin typeface="Georgia"/>
                <a:ea typeface="Georgia"/>
                <a:cs typeface="Georgia"/>
                <a:sym typeface="Georgia"/>
              </a:endParaRPr>
            </a:p>
          </p:txBody>
        </p:sp>
        <p:sp>
          <p:nvSpPr>
            <p:cNvPr id="409" name="Google Shape;409;p17"/>
            <p:cNvSpPr/>
            <p:nvPr/>
          </p:nvSpPr>
          <p:spPr>
            <a:xfrm>
              <a:off x="2985173" y="1220214"/>
              <a:ext cx="579779" cy="672518"/>
            </a:xfrm>
            <a:prstGeom prst="rightArrow">
              <a:avLst>
                <a:gd fmla="val 60000" name="adj1"/>
                <a:gd fmla="val 50000" name="adj2"/>
              </a:avLst>
            </a:prstGeom>
            <a:solidFill>
              <a:srgbClr val="B3CAE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0" name="Google Shape;410;p17"/>
            <p:cNvSpPr txBox="1"/>
            <p:nvPr/>
          </p:nvSpPr>
          <p:spPr>
            <a:xfrm rot="10800000">
              <a:off x="2985173" y="1354718"/>
              <a:ext cx="405845" cy="403510"/>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b="0" i="0" sz="3100" u="none" cap="none" strike="noStrike">
                <a:solidFill>
                  <a:schemeClr val="lt1"/>
                </a:solidFill>
                <a:latin typeface="Georgia"/>
                <a:ea typeface="Georgia"/>
                <a:cs typeface="Georgia"/>
                <a:sym typeface="Georgia"/>
              </a:endParaRPr>
            </a:p>
          </p:txBody>
        </p:sp>
        <p:sp>
          <p:nvSpPr>
            <p:cNvPr id="411" name="Google Shape;411;p17"/>
            <p:cNvSpPr/>
            <p:nvPr/>
          </p:nvSpPr>
          <p:spPr>
            <a:xfrm>
              <a:off x="0" y="711878"/>
              <a:ext cx="2711766" cy="1627060"/>
            </a:xfrm>
            <a:prstGeom prst="roundRect">
              <a:avLst>
                <a:gd fmla="val 10000" name="adj"/>
              </a:avLst>
            </a:prstGeom>
            <a:solidFill>
              <a:srgbClr val="BBD6EE"/>
            </a:solidFill>
            <a:ln cap="flat" cmpd="sng" w="12700">
              <a:solidFill>
                <a:srgbClr val="3948A0"/>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2" name="Google Shape;412;p17"/>
            <p:cNvSpPr txBox="1"/>
            <p:nvPr/>
          </p:nvSpPr>
          <p:spPr>
            <a:xfrm>
              <a:off x="47655" y="759533"/>
              <a:ext cx="2616456" cy="1531750"/>
            </a:xfrm>
            <a:prstGeom prst="rect">
              <a:avLst/>
            </a:prstGeom>
            <a:noFill/>
            <a:ln>
              <a:noFill/>
            </a:ln>
          </p:spPr>
          <p:txBody>
            <a:bodyPr anchorCtr="0" anchor="ctr" bIns="60950" lIns="60950" spcFirstLastPara="1" rIns="60950" wrap="square" tIns="60950">
              <a:noAutofit/>
            </a:bodyPr>
            <a:lstStyle/>
            <a:p>
              <a:pPr indent="0" lvl="0" marL="0" marR="0" rtl="0" algn="ctr">
                <a:lnSpc>
                  <a:spcPct val="100000"/>
                </a:lnSpc>
                <a:spcBef>
                  <a:spcPts val="0"/>
                </a:spcBef>
                <a:spcAft>
                  <a:spcPts val="0"/>
                </a:spcAft>
                <a:buNone/>
              </a:pPr>
              <a:r>
                <a:rPr b="1" i="0" lang="en-US" sz="1600" u="none" cap="none" strike="noStrike">
                  <a:solidFill>
                    <a:schemeClr val="dk1"/>
                  </a:solidFill>
                  <a:latin typeface="Georgia"/>
                  <a:ea typeface="Georgia"/>
                  <a:cs typeface="Georgia"/>
                  <a:sym typeface="Georgia"/>
                </a:rPr>
                <a:t>QUALITY ASSURANCE AND CUSTOMER SATISFACTION</a:t>
              </a:r>
              <a:endParaRPr b="1" i="0" sz="1600" u="none" cap="none" strike="noStrike">
                <a:solidFill>
                  <a:schemeClr val="dk1"/>
                </a:solidFill>
                <a:latin typeface="Georgia"/>
                <a:ea typeface="Georgia"/>
                <a:cs typeface="Georgia"/>
                <a:sym typeface="Georgia"/>
              </a:endParaRPr>
            </a:p>
          </p:txBody>
        </p:sp>
      </p:grpSp>
      <p:sp>
        <p:nvSpPr>
          <p:cNvPr id="413" name="Google Shape;413;p17"/>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WINE TOUR GUIDING</a:t>
            </a:r>
            <a:endParaRPr/>
          </a:p>
        </p:txBody>
      </p:sp>
      <p:sp>
        <p:nvSpPr>
          <p:cNvPr id="414" name="Google Shape;414;p17"/>
          <p:cNvSpPr/>
          <p:nvPr/>
        </p:nvSpPr>
        <p:spPr>
          <a:xfrm>
            <a:off x="7632529" y="2370422"/>
            <a:ext cx="3528530" cy="341632"/>
          </a:xfrm>
          <a:prstGeom prst="rect">
            <a:avLst/>
          </a:prstGeom>
          <a:noFill/>
          <a:ln>
            <a:noFill/>
          </a:ln>
        </p:spPr>
        <p:txBody>
          <a:bodyPr anchorCtr="0" anchor="t" bIns="45700" lIns="91425" spcFirstLastPara="1" rIns="91425" wrap="square" tIns="45700">
            <a:spAutoFit/>
          </a:bodyPr>
          <a:lstStyle/>
          <a:p>
            <a:pPr indent="-358775" lvl="0" marL="358775" marR="0" rtl="0" algn="l">
              <a:lnSpc>
                <a:spcPct val="90000"/>
              </a:lnSpc>
              <a:spcBef>
                <a:spcPts val="0"/>
              </a:spcBef>
              <a:spcAft>
                <a:spcPts val="0"/>
              </a:spcAft>
              <a:buClr>
                <a:srgbClr val="A71E3B"/>
              </a:buClr>
              <a:buSzPts val="1800"/>
              <a:buFont typeface="Noto Sans Symbols"/>
              <a:buChar char="✔"/>
            </a:pPr>
            <a:r>
              <a:rPr b="1" i="1" lang="en-US" sz="1800" u="none" cap="none" strike="noStrike">
                <a:solidFill>
                  <a:srgbClr val="A71E3B"/>
                </a:solidFill>
                <a:latin typeface="Georgia"/>
                <a:ea typeface="Georgia"/>
                <a:cs typeface="Georgia"/>
                <a:sym typeface="Georgia"/>
              </a:rPr>
              <a:t>Loyalty of a wine tourist</a:t>
            </a:r>
            <a:endParaRPr b="1" i="1" sz="1800" u="none" cap="none" strike="noStrike">
              <a:solidFill>
                <a:srgbClr val="A71E3B"/>
              </a:solidFill>
              <a:latin typeface="Georgia"/>
              <a:ea typeface="Georgia"/>
              <a:cs typeface="Georgia"/>
              <a:sym typeface="Georgia"/>
            </a:endParaRPr>
          </a:p>
        </p:txBody>
      </p:sp>
      <p:sp>
        <p:nvSpPr>
          <p:cNvPr id="415" name="Google Shape;415;p17"/>
          <p:cNvSpPr txBox="1"/>
          <p:nvPr>
            <p:ph type="title"/>
          </p:nvPr>
        </p:nvSpPr>
        <p:spPr>
          <a:xfrm>
            <a:off x="1030940" y="1675967"/>
            <a:ext cx="10130119" cy="583139"/>
          </a:xfrm>
          <a:prstGeom prst="rect">
            <a:avLst/>
          </a:prstGeom>
          <a:solidFill>
            <a:srgbClr val="A71E3B"/>
          </a:solidFill>
          <a:ln>
            <a:noFill/>
          </a:ln>
        </p:spPr>
        <p:txBody>
          <a:bodyPr anchorCtr="0" anchor="b" bIns="45700" lIns="91425" spcFirstLastPara="1" rIns="91425" wrap="square" tIns="45700">
            <a:noAutofit/>
          </a:bodyPr>
          <a:lstStyle/>
          <a:p>
            <a:pPr indent="0" lvl="0" marL="0" rtl="0" algn="ctr">
              <a:lnSpc>
                <a:spcPct val="90000"/>
              </a:lnSpc>
              <a:spcBef>
                <a:spcPts val="0"/>
              </a:spcBef>
              <a:spcAft>
                <a:spcPts val="0"/>
              </a:spcAft>
              <a:buClr>
                <a:schemeClr val="lt1"/>
              </a:buClr>
              <a:buSzPts val="3400"/>
              <a:buFont typeface="Georgia"/>
              <a:buNone/>
            </a:pPr>
            <a:r>
              <a:rPr lang="en-US" sz="3400">
                <a:solidFill>
                  <a:schemeClr val="lt1"/>
                </a:solidFill>
              </a:rPr>
              <a:t>Management of relations with wine tourists (cont’d) </a:t>
            </a:r>
            <a:endParaRPr sz="3400">
              <a:solidFill>
                <a:schemeClr val="lt1"/>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9" name="Shape 419"/>
        <p:cNvGrpSpPr/>
        <p:nvPr/>
      </p:nvGrpSpPr>
      <p:grpSpPr>
        <a:xfrm>
          <a:off x="0" y="0"/>
          <a:ext cx="0" cy="0"/>
          <a:chOff x="0" y="0"/>
          <a:chExt cx="0" cy="0"/>
        </a:xfrm>
      </p:grpSpPr>
      <p:grpSp>
        <p:nvGrpSpPr>
          <p:cNvPr id="420" name="Google Shape;420;p18"/>
          <p:cNvGrpSpPr/>
          <p:nvPr/>
        </p:nvGrpSpPr>
        <p:grpSpPr>
          <a:xfrm>
            <a:off x="847442" y="3312460"/>
            <a:ext cx="10497114" cy="2063230"/>
            <a:chOff x="9242" y="594802"/>
            <a:chExt cx="10497114" cy="2063230"/>
          </a:xfrm>
        </p:grpSpPr>
        <p:sp>
          <p:nvSpPr>
            <p:cNvPr id="421" name="Google Shape;421;p18"/>
            <p:cNvSpPr/>
            <p:nvPr/>
          </p:nvSpPr>
          <p:spPr>
            <a:xfrm>
              <a:off x="9242" y="594802"/>
              <a:ext cx="2762398" cy="2063230"/>
            </a:xfrm>
            <a:prstGeom prst="roundRect">
              <a:avLst>
                <a:gd fmla="val 10000" name="adj"/>
              </a:avLst>
            </a:prstGeom>
            <a:solidFill>
              <a:schemeClr val="lt1"/>
            </a:solidFill>
            <a:ln cap="flat" cmpd="sng" w="12700">
              <a:solidFill>
                <a:schemeClr val="accent5"/>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2" name="Google Shape;422;p18"/>
            <p:cNvSpPr txBox="1"/>
            <p:nvPr/>
          </p:nvSpPr>
          <p:spPr>
            <a:xfrm>
              <a:off x="69672" y="655232"/>
              <a:ext cx="2641538" cy="1942370"/>
            </a:xfrm>
            <a:prstGeom prst="rect">
              <a:avLst/>
            </a:prstGeom>
            <a:noFill/>
            <a:ln>
              <a:noFill/>
            </a:ln>
          </p:spPr>
          <p:txBody>
            <a:bodyPr anchorCtr="0" anchor="ctr" bIns="53325" lIns="53325" spcFirstLastPara="1" rIns="53325" wrap="square" tIns="53325">
              <a:noAutofit/>
            </a:bodyPr>
            <a:lstStyle/>
            <a:p>
              <a:pPr indent="0" lvl="0" marL="0" marR="0" rtl="0" algn="ctr">
                <a:lnSpc>
                  <a:spcPct val="100000"/>
                </a:lnSpc>
                <a:spcBef>
                  <a:spcPts val="0"/>
                </a:spcBef>
                <a:spcAft>
                  <a:spcPts val="0"/>
                </a:spcAft>
                <a:buClr>
                  <a:srgbClr val="3948A0"/>
                </a:buClr>
                <a:buSzPts val="1400"/>
                <a:buFont typeface="Georgia"/>
                <a:buNone/>
              </a:pPr>
              <a:r>
                <a:rPr b="1" i="0" lang="en-US" sz="1400" u="none" cap="none" strike="noStrike">
                  <a:solidFill>
                    <a:srgbClr val="3948A0"/>
                  </a:solidFill>
                  <a:latin typeface="Georgia"/>
                  <a:ea typeface="Georgia"/>
                  <a:cs typeface="Georgia"/>
                  <a:sym typeface="Georgia"/>
                </a:rPr>
                <a:t>Destination loyalty </a:t>
              </a:r>
              <a:r>
                <a:rPr b="0" i="0" lang="en-US" sz="1400" u="none" cap="none" strike="noStrike">
                  <a:solidFill>
                    <a:srgbClr val="3948A0"/>
                  </a:solidFill>
                  <a:latin typeface="Georgia"/>
                  <a:ea typeface="Georgia"/>
                  <a:cs typeface="Georgia"/>
                  <a:sym typeface="Georgia"/>
                </a:rPr>
                <a:t>intention is defined as the propensity of a tourist to revisit a place.</a:t>
              </a:r>
              <a:endParaRPr/>
            </a:p>
            <a:p>
              <a:pPr indent="0" lvl="0" marL="0" marR="0" rtl="0" algn="ctr">
                <a:lnSpc>
                  <a:spcPct val="90000"/>
                </a:lnSpc>
                <a:spcBef>
                  <a:spcPts val="0"/>
                </a:spcBef>
                <a:spcAft>
                  <a:spcPts val="0"/>
                </a:spcAft>
                <a:buNone/>
              </a:pPr>
              <a:r>
                <a:rPr b="1" i="0" lang="en-US" sz="1400" u="none" cap="none" strike="noStrike">
                  <a:solidFill>
                    <a:srgbClr val="3948A0"/>
                  </a:solidFill>
                  <a:latin typeface="Georgia"/>
                  <a:ea typeface="Georgia"/>
                  <a:cs typeface="Georgia"/>
                  <a:sym typeface="Georgia"/>
                </a:rPr>
                <a:t>Loyalty </a:t>
              </a:r>
              <a:r>
                <a:rPr b="0" i="0" lang="en-US" sz="1400" u="none" cap="none" strike="noStrike">
                  <a:solidFill>
                    <a:srgbClr val="3948A0"/>
                  </a:solidFill>
                  <a:latin typeface="Georgia"/>
                  <a:ea typeface="Georgia"/>
                  <a:cs typeface="Georgia"/>
                  <a:sym typeface="Georgia"/>
                </a:rPr>
                <a:t>of wine tourists and increase in their number leads </a:t>
              </a:r>
              <a:r>
                <a:rPr b="1" i="0" lang="en-US" sz="1400" u="none" cap="none" strike="noStrike">
                  <a:solidFill>
                    <a:srgbClr val="3948A0"/>
                  </a:solidFill>
                  <a:latin typeface="Georgia"/>
                  <a:ea typeface="Georgia"/>
                  <a:cs typeface="Georgia"/>
                  <a:sym typeface="Georgia"/>
                </a:rPr>
                <a:t>to increase in incomes of wine producers, the tourist enterprises,</a:t>
              </a:r>
              <a:r>
                <a:rPr b="0" i="0" lang="en-US" sz="1400" u="none" cap="none" strike="noStrike">
                  <a:solidFill>
                    <a:srgbClr val="3948A0"/>
                  </a:solidFill>
                  <a:latin typeface="Georgia"/>
                  <a:ea typeface="Georgia"/>
                  <a:cs typeface="Georgia"/>
                  <a:sym typeface="Georgia"/>
                </a:rPr>
                <a:t> those who surround wine tourism. </a:t>
              </a:r>
              <a:endParaRPr b="0" i="0" sz="1400" u="none" cap="none" strike="noStrike">
                <a:solidFill>
                  <a:srgbClr val="3948A0"/>
                </a:solidFill>
                <a:latin typeface="Georgia"/>
                <a:ea typeface="Georgia"/>
                <a:cs typeface="Georgia"/>
                <a:sym typeface="Georgia"/>
              </a:endParaRPr>
            </a:p>
          </p:txBody>
        </p:sp>
        <p:sp>
          <p:nvSpPr>
            <p:cNvPr id="423" name="Google Shape;423;p18"/>
            <p:cNvSpPr/>
            <p:nvPr/>
          </p:nvSpPr>
          <p:spPr>
            <a:xfrm>
              <a:off x="3014732" y="1283880"/>
              <a:ext cx="585628" cy="685074"/>
            </a:xfrm>
            <a:prstGeom prst="rightArrow">
              <a:avLst>
                <a:gd fmla="val 60000" name="adj1"/>
                <a:gd fmla="val 50000" name="adj2"/>
              </a:avLst>
            </a:prstGeom>
            <a:solidFill>
              <a:srgbClr val="B3CAE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4" name="Google Shape;424;p18"/>
            <p:cNvSpPr txBox="1"/>
            <p:nvPr/>
          </p:nvSpPr>
          <p:spPr>
            <a:xfrm>
              <a:off x="3014732" y="1420895"/>
              <a:ext cx="409940" cy="411044"/>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b="0" i="0" sz="3100" u="none" cap="none" strike="noStrike">
                <a:solidFill>
                  <a:schemeClr val="lt1"/>
                </a:solidFill>
                <a:latin typeface="Georgia"/>
                <a:ea typeface="Georgia"/>
                <a:cs typeface="Georgia"/>
                <a:sym typeface="Georgia"/>
              </a:endParaRPr>
            </a:p>
          </p:txBody>
        </p:sp>
        <p:sp>
          <p:nvSpPr>
            <p:cNvPr id="425" name="Google Shape;425;p18"/>
            <p:cNvSpPr/>
            <p:nvPr/>
          </p:nvSpPr>
          <p:spPr>
            <a:xfrm>
              <a:off x="3876600" y="599286"/>
              <a:ext cx="2762398" cy="2054263"/>
            </a:xfrm>
            <a:prstGeom prst="roundRect">
              <a:avLst>
                <a:gd fmla="val 10000" name="adj"/>
              </a:avLst>
            </a:prstGeom>
            <a:solidFill>
              <a:srgbClr val="DDEAF6"/>
            </a:solidFill>
            <a:ln cap="flat" cmpd="sng" w="12700">
              <a:solidFill>
                <a:srgbClr val="3948A0"/>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6" name="Google Shape;426;p18"/>
            <p:cNvSpPr txBox="1"/>
            <p:nvPr/>
          </p:nvSpPr>
          <p:spPr>
            <a:xfrm>
              <a:off x="3936767" y="659453"/>
              <a:ext cx="2642064" cy="1933929"/>
            </a:xfrm>
            <a:prstGeom prst="rect">
              <a:avLst/>
            </a:prstGeom>
            <a:noFill/>
            <a:ln>
              <a:noFill/>
            </a:ln>
          </p:spPr>
          <p:txBody>
            <a:bodyPr anchorCtr="0" anchor="ctr" bIns="45700" lIns="45700" spcFirstLastPara="1" rIns="45700" wrap="square" tIns="45700">
              <a:noAutofit/>
            </a:bodyPr>
            <a:lstStyle/>
            <a:p>
              <a:pPr indent="0" lvl="0" marL="0" marR="0" rtl="0" algn="ctr">
                <a:spcBef>
                  <a:spcPts val="0"/>
                </a:spcBef>
                <a:spcAft>
                  <a:spcPts val="0"/>
                </a:spcAft>
                <a:buNone/>
              </a:pPr>
              <a:r>
                <a:rPr b="1" i="0" lang="en-US" sz="1200" u="none" cap="none" strike="noStrike">
                  <a:solidFill>
                    <a:schemeClr val="dk1"/>
                  </a:solidFill>
                  <a:latin typeface="Georgia"/>
                  <a:ea typeface="Georgia"/>
                  <a:cs typeface="Georgia"/>
                  <a:sym typeface="Georgia"/>
                </a:rPr>
                <a:t>PROBABILITY OF THE TOURIST MAKING REPEATED VISITS</a:t>
              </a:r>
              <a:endParaRPr/>
            </a:p>
            <a:p>
              <a:pPr indent="0" lvl="0" marL="0" marR="0" rtl="0" algn="ctr">
                <a:spcBef>
                  <a:spcPts val="0"/>
                </a:spcBef>
                <a:spcAft>
                  <a:spcPts val="0"/>
                </a:spcAft>
                <a:buNone/>
              </a:pPr>
              <a:r>
                <a:t/>
              </a:r>
              <a:endParaRPr b="1" i="0" sz="1200" u="none" cap="none" strike="noStrike">
                <a:solidFill>
                  <a:schemeClr val="dk1"/>
                </a:solidFill>
                <a:latin typeface="Georgia"/>
                <a:ea typeface="Georgia"/>
                <a:cs typeface="Georgia"/>
                <a:sym typeface="Georgia"/>
              </a:endParaRPr>
            </a:p>
            <a:p>
              <a:pPr indent="0" lvl="0" marL="0" marR="0" rtl="0" algn="ctr">
                <a:lnSpc>
                  <a:spcPct val="100000"/>
                </a:lnSpc>
                <a:spcBef>
                  <a:spcPts val="0"/>
                </a:spcBef>
                <a:spcAft>
                  <a:spcPts val="0"/>
                </a:spcAft>
                <a:buNone/>
              </a:pPr>
              <a:r>
                <a:rPr b="1" i="0" lang="en-US" sz="1200" u="none" cap="none" strike="noStrike">
                  <a:solidFill>
                    <a:srgbClr val="A71E3B"/>
                  </a:solidFill>
                  <a:latin typeface="Georgia"/>
                  <a:ea typeface="Georgia"/>
                  <a:cs typeface="Georgia"/>
                  <a:sym typeface="Georgia"/>
                </a:rPr>
                <a:t> + </a:t>
              </a:r>
              <a:r>
                <a:rPr b="1" i="0" lang="en-US" sz="1200" u="none" cap="none" strike="noStrike">
                  <a:solidFill>
                    <a:schemeClr val="dk1"/>
                  </a:solidFill>
                  <a:latin typeface="Georgia"/>
                  <a:ea typeface="Georgia"/>
                  <a:cs typeface="Georgia"/>
                  <a:sym typeface="Georgia"/>
                </a:rPr>
                <a:t>INCREASING THE NUMBER OF DAYS SPENT IN THE LOCATION</a:t>
              </a:r>
              <a:endParaRPr b="1" i="0" sz="1200" u="none" cap="none" strike="noStrike">
                <a:solidFill>
                  <a:schemeClr val="dk1"/>
                </a:solidFill>
                <a:latin typeface="Georgia"/>
                <a:ea typeface="Georgia"/>
                <a:cs typeface="Georgia"/>
                <a:sym typeface="Georgia"/>
              </a:endParaRPr>
            </a:p>
          </p:txBody>
        </p:sp>
        <p:sp>
          <p:nvSpPr>
            <p:cNvPr id="427" name="Google Shape;427;p18"/>
            <p:cNvSpPr/>
            <p:nvPr/>
          </p:nvSpPr>
          <p:spPr>
            <a:xfrm>
              <a:off x="6882090" y="1283880"/>
              <a:ext cx="585628" cy="685074"/>
            </a:xfrm>
            <a:prstGeom prst="rightArrow">
              <a:avLst>
                <a:gd fmla="val 60000" name="adj1"/>
                <a:gd fmla="val 50000" name="adj2"/>
              </a:avLst>
            </a:prstGeom>
            <a:solidFill>
              <a:srgbClr val="B3CAE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8" name="Google Shape;428;p18"/>
            <p:cNvSpPr txBox="1"/>
            <p:nvPr/>
          </p:nvSpPr>
          <p:spPr>
            <a:xfrm>
              <a:off x="6882090" y="1420895"/>
              <a:ext cx="409940" cy="411044"/>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b="0" i="0" sz="3100" u="none" cap="none" strike="noStrike">
                <a:solidFill>
                  <a:schemeClr val="lt1"/>
                </a:solidFill>
                <a:latin typeface="Georgia"/>
                <a:ea typeface="Georgia"/>
                <a:cs typeface="Georgia"/>
                <a:sym typeface="Georgia"/>
              </a:endParaRPr>
            </a:p>
          </p:txBody>
        </p:sp>
        <p:sp>
          <p:nvSpPr>
            <p:cNvPr id="429" name="Google Shape;429;p18"/>
            <p:cNvSpPr/>
            <p:nvPr/>
          </p:nvSpPr>
          <p:spPr>
            <a:xfrm>
              <a:off x="7743958" y="621694"/>
              <a:ext cx="2762398" cy="2009446"/>
            </a:xfrm>
            <a:prstGeom prst="roundRect">
              <a:avLst>
                <a:gd fmla="val 10000" name="adj"/>
              </a:avLst>
            </a:prstGeom>
            <a:solidFill>
              <a:srgbClr val="BBD6EE"/>
            </a:solidFill>
            <a:ln cap="flat" cmpd="sng" w="12700">
              <a:solidFill>
                <a:srgbClr val="3948A0"/>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0" name="Google Shape;430;p18"/>
            <p:cNvSpPr txBox="1"/>
            <p:nvPr/>
          </p:nvSpPr>
          <p:spPr>
            <a:xfrm>
              <a:off x="7802813" y="680549"/>
              <a:ext cx="2644688" cy="1891736"/>
            </a:xfrm>
            <a:prstGeom prst="rect">
              <a:avLst/>
            </a:prstGeom>
            <a:noFill/>
            <a:ln>
              <a:noFill/>
            </a:ln>
          </p:spPr>
          <p:txBody>
            <a:bodyPr anchorCtr="0" anchor="ctr" bIns="53325" lIns="53325" spcFirstLastPara="1" rIns="53325" wrap="square" tIns="53325">
              <a:noAutofit/>
            </a:bodyPr>
            <a:lstStyle/>
            <a:p>
              <a:pPr indent="0" lvl="0" marL="0" marR="0" rtl="0" algn="ctr">
                <a:lnSpc>
                  <a:spcPct val="90000"/>
                </a:lnSpc>
                <a:spcBef>
                  <a:spcPts val="0"/>
                </a:spcBef>
                <a:spcAft>
                  <a:spcPts val="0"/>
                </a:spcAft>
                <a:buNone/>
              </a:pPr>
              <a:r>
                <a:rPr b="0" i="0" lang="en-US" sz="1400" u="none" cap="none" strike="noStrike">
                  <a:solidFill>
                    <a:schemeClr val="dk1"/>
                  </a:solidFill>
                  <a:latin typeface="Georgia"/>
                  <a:ea typeface="Georgia"/>
                  <a:cs typeface="Georgia"/>
                  <a:sym typeface="Georgia"/>
                </a:rPr>
                <a:t>Not all wine tourists aim to check the standardized indicators of the quality of services provided, products and dishes, </a:t>
              </a:r>
              <a:r>
                <a:rPr b="1" i="0" lang="en-US" sz="1400" u="none" cap="none" strike="noStrike">
                  <a:solidFill>
                    <a:schemeClr val="dk1"/>
                  </a:solidFill>
                  <a:latin typeface="Georgia"/>
                  <a:ea typeface="Georgia"/>
                  <a:cs typeface="Georgia"/>
                  <a:sym typeface="Georgia"/>
                </a:rPr>
                <a:t>but hospitality and modern competitive environment encourage wine tourism to focus on such</a:t>
              </a:r>
              <a:r>
                <a:rPr b="0" i="0" lang="en-US" sz="1400" u="none" cap="none" strike="noStrike">
                  <a:solidFill>
                    <a:schemeClr val="dk1"/>
                  </a:solidFill>
                  <a:latin typeface="Georgia"/>
                  <a:ea typeface="Georgia"/>
                  <a:cs typeface="Georgia"/>
                  <a:sym typeface="Georgia"/>
                </a:rPr>
                <a:t>.</a:t>
              </a:r>
              <a:endParaRPr b="0" i="0" sz="1400" u="none" cap="none" strike="noStrike">
                <a:solidFill>
                  <a:schemeClr val="dk1"/>
                </a:solidFill>
                <a:latin typeface="Georgia"/>
                <a:ea typeface="Georgia"/>
                <a:cs typeface="Georgia"/>
                <a:sym typeface="Georgia"/>
              </a:endParaRPr>
            </a:p>
          </p:txBody>
        </p:sp>
      </p:grpSp>
      <p:sp>
        <p:nvSpPr>
          <p:cNvPr id="431" name="Google Shape;431;p18"/>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WINE TOUR GUIDING</a:t>
            </a:r>
            <a:endParaRPr/>
          </a:p>
        </p:txBody>
      </p:sp>
      <p:sp>
        <p:nvSpPr>
          <p:cNvPr id="432" name="Google Shape;432;p18"/>
          <p:cNvSpPr/>
          <p:nvPr/>
        </p:nvSpPr>
        <p:spPr>
          <a:xfrm>
            <a:off x="7825270" y="2376026"/>
            <a:ext cx="3528530" cy="341632"/>
          </a:xfrm>
          <a:prstGeom prst="rect">
            <a:avLst/>
          </a:prstGeom>
          <a:noFill/>
          <a:ln>
            <a:noFill/>
          </a:ln>
        </p:spPr>
        <p:txBody>
          <a:bodyPr anchorCtr="0" anchor="t" bIns="45700" lIns="91425" spcFirstLastPara="1" rIns="91425" wrap="square" tIns="45700">
            <a:spAutoFit/>
          </a:bodyPr>
          <a:lstStyle/>
          <a:p>
            <a:pPr indent="-358775" lvl="0" marL="358775" marR="0" rtl="0" algn="l">
              <a:lnSpc>
                <a:spcPct val="90000"/>
              </a:lnSpc>
              <a:spcBef>
                <a:spcPts val="0"/>
              </a:spcBef>
              <a:spcAft>
                <a:spcPts val="0"/>
              </a:spcAft>
              <a:buClr>
                <a:srgbClr val="A71E3B"/>
              </a:buClr>
              <a:buSzPts val="1800"/>
              <a:buFont typeface="Noto Sans Symbols"/>
              <a:buChar char="✔"/>
            </a:pPr>
            <a:r>
              <a:rPr b="1" i="1" lang="en-US" sz="1800" u="none" cap="none" strike="noStrike">
                <a:solidFill>
                  <a:srgbClr val="A71E3B"/>
                </a:solidFill>
                <a:latin typeface="Georgia"/>
                <a:ea typeface="Georgia"/>
                <a:cs typeface="Georgia"/>
                <a:sym typeface="Georgia"/>
              </a:rPr>
              <a:t>Loyalty of a wine tourist</a:t>
            </a:r>
            <a:endParaRPr/>
          </a:p>
        </p:txBody>
      </p:sp>
      <p:sp>
        <p:nvSpPr>
          <p:cNvPr id="433" name="Google Shape;433;p18"/>
          <p:cNvSpPr txBox="1"/>
          <p:nvPr>
            <p:ph type="title"/>
          </p:nvPr>
        </p:nvSpPr>
        <p:spPr>
          <a:xfrm>
            <a:off x="838200" y="1675967"/>
            <a:ext cx="10515600" cy="583139"/>
          </a:xfrm>
          <a:prstGeom prst="rect">
            <a:avLst/>
          </a:prstGeom>
          <a:solidFill>
            <a:srgbClr val="A71E3B"/>
          </a:solidFill>
          <a:ln>
            <a:noFill/>
          </a:ln>
        </p:spPr>
        <p:txBody>
          <a:bodyPr anchorCtr="0" anchor="b" bIns="45700" lIns="91425" spcFirstLastPara="1" rIns="91425" wrap="square" tIns="45700">
            <a:noAutofit/>
          </a:bodyPr>
          <a:lstStyle/>
          <a:p>
            <a:pPr indent="0" lvl="0" marL="0" rtl="0" algn="ctr">
              <a:lnSpc>
                <a:spcPct val="90000"/>
              </a:lnSpc>
              <a:spcBef>
                <a:spcPts val="0"/>
              </a:spcBef>
              <a:spcAft>
                <a:spcPts val="0"/>
              </a:spcAft>
              <a:buClr>
                <a:schemeClr val="lt1"/>
              </a:buClr>
              <a:buSzPts val="3400"/>
              <a:buFont typeface="Georgia"/>
              <a:buNone/>
            </a:pPr>
            <a:r>
              <a:rPr lang="en-US" sz="3400">
                <a:solidFill>
                  <a:schemeClr val="lt1"/>
                </a:solidFill>
              </a:rPr>
              <a:t>Management of relations with wine tourists (cont’d) </a:t>
            </a:r>
            <a:endParaRPr sz="3400">
              <a:solidFill>
                <a:schemeClr val="lt1"/>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7" name="Shape 437"/>
        <p:cNvGrpSpPr/>
        <p:nvPr/>
      </p:nvGrpSpPr>
      <p:grpSpPr>
        <a:xfrm>
          <a:off x="0" y="0"/>
          <a:ext cx="0" cy="0"/>
          <a:chOff x="0" y="0"/>
          <a:chExt cx="0" cy="0"/>
        </a:xfrm>
      </p:grpSpPr>
      <p:sp>
        <p:nvSpPr>
          <p:cNvPr id="438" name="Google Shape;438;p19"/>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WINE TOUR GUIDING</a:t>
            </a:r>
            <a:endParaRPr/>
          </a:p>
        </p:txBody>
      </p:sp>
      <p:sp>
        <p:nvSpPr>
          <p:cNvPr id="439" name="Google Shape;439;p19"/>
          <p:cNvSpPr/>
          <p:nvPr/>
        </p:nvSpPr>
        <p:spPr>
          <a:xfrm>
            <a:off x="7825270" y="2350021"/>
            <a:ext cx="3528530" cy="341632"/>
          </a:xfrm>
          <a:prstGeom prst="rect">
            <a:avLst/>
          </a:prstGeom>
          <a:noFill/>
          <a:ln>
            <a:noFill/>
          </a:ln>
        </p:spPr>
        <p:txBody>
          <a:bodyPr anchorCtr="0" anchor="t" bIns="45700" lIns="91425" spcFirstLastPara="1" rIns="91425" wrap="square" tIns="45700">
            <a:spAutoFit/>
          </a:bodyPr>
          <a:lstStyle/>
          <a:p>
            <a:pPr indent="-358775" lvl="0" marL="358775" marR="0" rtl="0" algn="l">
              <a:lnSpc>
                <a:spcPct val="90000"/>
              </a:lnSpc>
              <a:spcBef>
                <a:spcPts val="0"/>
              </a:spcBef>
              <a:spcAft>
                <a:spcPts val="0"/>
              </a:spcAft>
              <a:buClr>
                <a:srgbClr val="A71E3B"/>
              </a:buClr>
              <a:buSzPts val="1800"/>
              <a:buFont typeface="Noto Sans Symbols"/>
              <a:buChar char="✔"/>
            </a:pPr>
            <a:r>
              <a:rPr b="1" i="1" lang="en-US" sz="1800" u="none" cap="none" strike="noStrike">
                <a:solidFill>
                  <a:srgbClr val="A71E3B"/>
                </a:solidFill>
                <a:latin typeface="Georgia"/>
                <a:ea typeface="Georgia"/>
                <a:cs typeface="Georgia"/>
                <a:sym typeface="Georgia"/>
              </a:rPr>
              <a:t>Loyalty of a wine tourist</a:t>
            </a:r>
            <a:endParaRPr b="1" i="1" sz="1800" u="none" cap="none" strike="noStrike">
              <a:solidFill>
                <a:srgbClr val="A71E3B"/>
              </a:solidFill>
              <a:latin typeface="Georgia"/>
              <a:ea typeface="Georgia"/>
              <a:cs typeface="Georgia"/>
              <a:sym typeface="Georgia"/>
            </a:endParaRPr>
          </a:p>
        </p:txBody>
      </p:sp>
      <p:sp>
        <p:nvSpPr>
          <p:cNvPr id="440" name="Google Shape;440;p19"/>
          <p:cNvSpPr/>
          <p:nvPr/>
        </p:nvSpPr>
        <p:spPr>
          <a:xfrm>
            <a:off x="7278645" y="2782568"/>
            <a:ext cx="4075155" cy="3693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1800" u="none" cap="none" strike="noStrike">
                <a:solidFill>
                  <a:srgbClr val="293A97"/>
                </a:solidFill>
                <a:latin typeface="Georgia"/>
                <a:ea typeface="Georgia"/>
                <a:cs typeface="Georgia"/>
                <a:sym typeface="Georgia"/>
              </a:rPr>
              <a:t>REAL CASES AND BEST PRACTICES</a:t>
            </a:r>
            <a:endParaRPr b="0" i="0" sz="1800" u="none" cap="none" strike="noStrike">
              <a:solidFill>
                <a:srgbClr val="293A97"/>
              </a:solidFill>
              <a:latin typeface="Georgia"/>
              <a:ea typeface="Georgia"/>
              <a:cs typeface="Georgia"/>
              <a:sym typeface="Georgia"/>
            </a:endParaRPr>
          </a:p>
        </p:txBody>
      </p:sp>
      <p:sp>
        <p:nvSpPr>
          <p:cNvPr id="441" name="Google Shape;441;p19"/>
          <p:cNvSpPr/>
          <p:nvPr/>
        </p:nvSpPr>
        <p:spPr>
          <a:xfrm>
            <a:off x="838200" y="3272118"/>
            <a:ext cx="3850341" cy="2936317"/>
          </a:xfrm>
          <a:prstGeom prst="wedgeRoundRectCallout">
            <a:avLst>
              <a:gd fmla="val 57775" name="adj1"/>
              <a:gd fmla="val -31629" name="adj2"/>
              <a:gd fmla="val 16667" name="adj3"/>
            </a:avLst>
          </a:prstGeom>
          <a:no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358775" lvl="0" marL="358775" marR="0" rtl="0" algn="ctr">
              <a:spcBef>
                <a:spcPts val="0"/>
              </a:spcBef>
              <a:spcAft>
                <a:spcPts val="0"/>
              </a:spcAft>
              <a:buNone/>
            </a:pPr>
            <a:r>
              <a:rPr b="1" i="0" lang="en-US" sz="1200" u="none" cap="none" strike="noStrike">
                <a:solidFill>
                  <a:schemeClr val="dk1"/>
                </a:solidFill>
                <a:latin typeface="Georgia"/>
                <a:ea typeface="Georgia"/>
                <a:cs typeface="Georgia"/>
                <a:sym typeface="Georgia"/>
              </a:rPr>
              <a:t>Wine Club Tasting Cards (</a:t>
            </a:r>
            <a:r>
              <a:rPr b="1" i="0" lang="en-US" sz="1200" u="none" cap="none" strike="noStrike">
                <a:solidFill>
                  <a:srgbClr val="A71E3B"/>
                </a:solidFill>
                <a:latin typeface="Georgia"/>
                <a:ea typeface="Georgia"/>
                <a:cs typeface="Georgia"/>
                <a:sym typeface="Georgia"/>
              </a:rPr>
              <a:t>USA</a:t>
            </a:r>
            <a:r>
              <a:rPr b="1" i="0" lang="en-US" sz="1200" u="none" cap="none" strike="noStrike">
                <a:solidFill>
                  <a:schemeClr val="dk1"/>
                </a:solidFill>
                <a:latin typeface="Georgia"/>
                <a:ea typeface="Georgia"/>
                <a:cs typeface="Georgia"/>
                <a:sym typeface="Georgia"/>
              </a:rPr>
              <a:t>)</a:t>
            </a:r>
            <a:endParaRPr/>
          </a:p>
          <a:p>
            <a:pPr indent="-358775" lvl="0" marL="358775" marR="0" rtl="0" algn="ctr">
              <a:spcBef>
                <a:spcPts val="0"/>
              </a:spcBef>
              <a:spcAft>
                <a:spcPts val="0"/>
              </a:spcAft>
              <a:buNone/>
            </a:pPr>
            <a:r>
              <a:rPr b="0" i="0" lang="en-US" sz="1200" u="none" cap="none" strike="noStrike">
                <a:solidFill>
                  <a:schemeClr val="dk1"/>
                </a:solidFill>
                <a:latin typeface="Georgia"/>
                <a:ea typeface="Georgia"/>
                <a:cs typeface="Georgia"/>
                <a:sym typeface="Georgia"/>
              </a:rPr>
              <a:t>They have </a:t>
            </a:r>
            <a:r>
              <a:rPr b="1" i="0" lang="en-US" sz="1200" u="none" cap="none" strike="noStrike">
                <a:solidFill>
                  <a:srgbClr val="A71E3B"/>
                </a:solidFill>
                <a:latin typeface="Georgia"/>
                <a:ea typeface="Georgia"/>
                <a:cs typeface="Georgia"/>
                <a:sym typeface="Georgia"/>
              </a:rPr>
              <a:t>partnered with 100+ wineries </a:t>
            </a:r>
            <a:r>
              <a:rPr b="0" i="0" lang="en-US" sz="1200" u="none" cap="none" strike="noStrike">
                <a:solidFill>
                  <a:schemeClr val="dk1"/>
                </a:solidFill>
                <a:latin typeface="Georgia"/>
                <a:ea typeface="Georgia"/>
                <a:cs typeface="Georgia"/>
                <a:sym typeface="Georgia"/>
              </a:rPr>
              <a:t>in USA, France, Portugal other.</a:t>
            </a:r>
            <a:endParaRPr b="0" i="0" sz="1200" u="none" cap="none" strike="noStrike">
              <a:solidFill>
                <a:schemeClr val="dk1"/>
              </a:solidFill>
              <a:latin typeface="Georgia"/>
              <a:ea typeface="Georgia"/>
              <a:cs typeface="Georgia"/>
              <a:sym typeface="Georgia"/>
            </a:endParaRPr>
          </a:p>
          <a:p>
            <a:pPr indent="-358775" lvl="0" marL="358775" marR="0" rtl="0" algn="ctr">
              <a:spcBef>
                <a:spcPts val="600"/>
              </a:spcBef>
              <a:spcAft>
                <a:spcPts val="0"/>
              </a:spcAft>
              <a:buNone/>
            </a:pPr>
            <a:r>
              <a:rPr b="1" i="0" lang="en-US" sz="1200" u="none" cap="none" strike="noStrike">
                <a:solidFill>
                  <a:schemeClr val="dk1"/>
                </a:solidFill>
                <a:latin typeface="Georgia"/>
                <a:ea typeface="Georgia"/>
                <a:cs typeface="Georgia"/>
                <a:sym typeface="Georgia"/>
              </a:rPr>
              <a:t>Wine Club Benefits Include:</a:t>
            </a:r>
            <a:endParaRPr/>
          </a:p>
          <a:p>
            <a:pPr indent="-358775" lvl="0" marL="358775" marR="0" rtl="0" algn="l">
              <a:spcBef>
                <a:spcPts val="600"/>
              </a:spcBef>
              <a:spcAft>
                <a:spcPts val="0"/>
              </a:spcAft>
              <a:buClr>
                <a:schemeClr val="dk1"/>
              </a:buClr>
              <a:buSzPts val="1200"/>
              <a:buFont typeface="Arial"/>
              <a:buChar char="•"/>
            </a:pPr>
            <a:r>
              <a:rPr b="0" i="0" lang="en-US" sz="1200" u="none" cap="none" strike="noStrike">
                <a:solidFill>
                  <a:schemeClr val="dk1"/>
                </a:solidFill>
                <a:latin typeface="Georgia"/>
                <a:ea typeface="Georgia"/>
                <a:cs typeface="Georgia"/>
                <a:sym typeface="Georgia"/>
              </a:rPr>
              <a:t>Club Card members save an average of </a:t>
            </a:r>
            <a:r>
              <a:rPr b="1" i="0" lang="en-US" sz="1200" u="none" cap="none" strike="noStrike">
                <a:solidFill>
                  <a:schemeClr val="dk1"/>
                </a:solidFill>
                <a:latin typeface="Georgia"/>
                <a:ea typeface="Georgia"/>
                <a:cs typeface="Georgia"/>
                <a:sym typeface="Georgia"/>
              </a:rPr>
              <a:t>$12 </a:t>
            </a:r>
            <a:r>
              <a:rPr b="0" i="0" lang="en-US" sz="1200" u="none" cap="none" strike="noStrike">
                <a:solidFill>
                  <a:schemeClr val="dk1"/>
                </a:solidFill>
                <a:latin typeface="Georgia"/>
                <a:ea typeface="Georgia"/>
                <a:cs typeface="Georgia"/>
                <a:sym typeface="Georgia"/>
              </a:rPr>
              <a:t>on Wine Tasting flights.</a:t>
            </a:r>
            <a:endParaRPr/>
          </a:p>
          <a:p>
            <a:pPr indent="-358775" lvl="0" marL="358775" marR="0" rtl="0" algn="l">
              <a:spcBef>
                <a:spcPts val="600"/>
              </a:spcBef>
              <a:spcAft>
                <a:spcPts val="0"/>
              </a:spcAft>
              <a:buClr>
                <a:schemeClr val="dk1"/>
              </a:buClr>
              <a:buSzPts val="1200"/>
              <a:buFont typeface="Arial"/>
              <a:buChar char="•"/>
            </a:pPr>
            <a:r>
              <a:rPr b="0" i="0" lang="en-US" sz="1200" u="none" cap="none" strike="noStrike">
                <a:solidFill>
                  <a:schemeClr val="dk1"/>
                </a:solidFill>
                <a:latin typeface="Georgia"/>
                <a:ea typeface="Georgia"/>
                <a:cs typeface="Georgia"/>
                <a:sym typeface="Georgia"/>
              </a:rPr>
              <a:t>Wine Tasting Club Card entitles members you </a:t>
            </a:r>
            <a:r>
              <a:rPr b="1" i="0" lang="en-US" sz="1200" u="none" cap="none" strike="noStrike">
                <a:solidFill>
                  <a:schemeClr val="dk1"/>
                </a:solidFill>
                <a:latin typeface="Georgia"/>
                <a:ea typeface="Georgia"/>
                <a:cs typeface="Georgia"/>
                <a:sym typeface="Georgia"/>
              </a:rPr>
              <a:t>to receive 1/2 off </a:t>
            </a:r>
            <a:r>
              <a:rPr b="0" i="0" lang="en-US" sz="1200" u="none" cap="none" strike="noStrike">
                <a:solidFill>
                  <a:schemeClr val="dk1"/>
                </a:solidFill>
                <a:latin typeface="Georgia"/>
                <a:ea typeface="Georgia"/>
                <a:cs typeface="Georgia"/>
                <a:sym typeface="Georgia"/>
              </a:rPr>
              <a:t>them wine tasting flight at all registered wineries, vineyards and tasting rooms for an enter year</a:t>
            </a:r>
            <a:endParaRPr/>
          </a:p>
          <a:p>
            <a:pPr indent="-358775" lvl="0" marL="358775" marR="0" rtl="0" algn="ctr">
              <a:spcBef>
                <a:spcPts val="600"/>
              </a:spcBef>
              <a:spcAft>
                <a:spcPts val="0"/>
              </a:spcAft>
              <a:buNone/>
            </a:pPr>
            <a:r>
              <a:rPr b="1" i="0" lang="en-US" sz="1200" u="none" cap="none" strike="noStrike">
                <a:solidFill>
                  <a:srgbClr val="2C3EA2"/>
                </a:solidFill>
                <a:latin typeface="Georgia"/>
                <a:ea typeface="Georgia"/>
                <a:cs typeface="Georgia"/>
                <a:sym typeface="Georgia"/>
              </a:rPr>
              <a:t>Link and Learn more</a:t>
            </a:r>
            <a:endParaRPr b="1" i="0" sz="1200" u="none" cap="none" strike="noStrike">
              <a:solidFill>
                <a:srgbClr val="2C3EA2"/>
              </a:solidFill>
              <a:latin typeface="Georgia"/>
              <a:ea typeface="Georgia"/>
              <a:cs typeface="Georgia"/>
              <a:sym typeface="Georgia"/>
            </a:endParaRPr>
          </a:p>
          <a:p>
            <a:pPr indent="-358775" lvl="0" marL="358775" marR="0" rtl="0" algn="ctr">
              <a:spcBef>
                <a:spcPts val="0"/>
              </a:spcBef>
              <a:spcAft>
                <a:spcPts val="0"/>
              </a:spcAft>
              <a:buNone/>
            </a:pPr>
            <a:r>
              <a:rPr b="0" i="0" lang="en-US" sz="1200" u="none" cap="none" strike="noStrike">
                <a:solidFill>
                  <a:srgbClr val="2C3EA2"/>
                </a:solidFill>
                <a:latin typeface="Georgia"/>
                <a:ea typeface="Georgia"/>
                <a:cs typeface="Georgia"/>
                <a:sym typeface="Georgia"/>
              </a:rPr>
              <a:t>https://www.winetastingclubcard.com/</a:t>
            </a:r>
            <a:endParaRPr b="1" i="0" sz="1200" u="none" cap="none" strike="noStrike">
              <a:solidFill>
                <a:srgbClr val="2C3EA2"/>
              </a:solidFill>
              <a:latin typeface="Georgia"/>
              <a:ea typeface="Georgia"/>
              <a:cs typeface="Georgia"/>
              <a:sym typeface="Georgia"/>
            </a:endParaRPr>
          </a:p>
        </p:txBody>
      </p:sp>
      <p:sp>
        <p:nvSpPr>
          <p:cNvPr id="442" name="Google Shape;442;p19"/>
          <p:cNvSpPr/>
          <p:nvPr/>
        </p:nvSpPr>
        <p:spPr>
          <a:xfrm>
            <a:off x="7566212" y="3272118"/>
            <a:ext cx="3787588" cy="2936317"/>
          </a:xfrm>
          <a:prstGeom prst="wedgeRoundRectCallout">
            <a:avLst>
              <a:gd fmla="val -58445" name="adj1"/>
              <a:gd fmla="val -31910" name="adj2"/>
              <a:gd fmla="val 16667" name="adj3"/>
            </a:avLst>
          </a:prstGeom>
          <a:no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358775" lvl="0" marL="358775" marR="0" rtl="0" algn="ctr">
              <a:spcBef>
                <a:spcPts val="0"/>
              </a:spcBef>
              <a:spcAft>
                <a:spcPts val="0"/>
              </a:spcAft>
              <a:buNone/>
            </a:pPr>
            <a:r>
              <a:t/>
            </a:r>
            <a:endParaRPr b="1" i="0" sz="1200" u="none" cap="none" strike="noStrike">
              <a:solidFill>
                <a:srgbClr val="2C3EA2"/>
              </a:solidFill>
              <a:latin typeface="Georgia"/>
              <a:ea typeface="Georgia"/>
              <a:cs typeface="Georgia"/>
              <a:sym typeface="Georgia"/>
            </a:endParaRPr>
          </a:p>
          <a:p>
            <a:pPr indent="-358775" lvl="0" marL="358775" marR="0" rtl="0" algn="ctr">
              <a:spcBef>
                <a:spcPts val="0"/>
              </a:spcBef>
              <a:spcAft>
                <a:spcPts val="0"/>
              </a:spcAft>
              <a:buNone/>
            </a:pPr>
            <a:r>
              <a:rPr b="1" i="0" lang="en-US" sz="1200" u="none" cap="none" strike="noStrike">
                <a:solidFill>
                  <a:schemeClr val="dk1"/>
                </a:solidFill>
                <a:latin typeface="Georgia"/>
                <a:ea typeface="Georgia"/>
                <a:cs typeface="Georgia"/>
                <a:sym typeface="Georgia"/>
              </a:rPr>
              <a:t>Scarborough Wine Co (</a:t>
            </a:r>
            <a:r>
              <a:rPr b="1" i="0" lang="en-US" sz="1200" u="none" cap="none" strike="noStrike">
                <a:solidFill>
                  <a:srgbClr val="A71E3B"/>
                </a:solidFill>
                <a:latin typeface="Georgia"/>
                <a:ea typeface="Georgia"/>
                <a:cs typeface="Georgia"/>
                <a:sym typeface="Georgia"/>
              </a:rPr>
              <a:t>Australia</a:t>
            </a:r>
            <a:r>
              <a:rPr b="1" i="0" lang="en-US" sz="1200" u="none" cap="none" strike="noStrike">
                <a:solidFill>
                  <a:schemeClr val="dk1"/>
                </a:solidFill>
                <a:latin typeface="Georgia"/>
                <a:ea typeface="Georgia"/>
                <a:cs typeface="Georgia"/>
                <a:sym typeface="Georgia"/>
              </a:rPr>
              <a:t>)</a:t>
            </a:r>
            <a:endParaRPr b="1" i="0" sz="1200" u="none" cap="none" strike="noStrike">
              <a:solidFill>
                <a:schemeClr val="dk1"/>
              </a:solidFill>
              <a:latin typeface="Georgia"/>
              <a:ea typeface="Georgia"/>
              <a:cs typeface="Georgia"/>
              <a:sym typeface="Georgia"/>
            </a:endParaRPr>
          </a:p>
          <a:p>
            <a:pPr indent="-358775" lvl="0" marL="358775" marR="0" rtl="0" algn="ctr">
              <a:spcBef>
                <a:spcPts val="0"/>
              </a:spcBef>
              <a:spcAft>
                <a:spcPts val="0"/>
              </a:spcAft>
              <a:buNone/>
            </a:pPr>
            <a:r>
              <a:t/>
            </a:r>
            <a:endParaRPr b="1" i="0" sz="1200" u="none" cap="none" strike="noStrike">
              <a:solidFill>
                <a:schemeClr val="dk1"/>
              </a:solidFill>
              <a:latin typeface="Georgia"/>
              <a:ea typeface="Georgia"/>
              <a:cs typeface="Georgia"/>
              <a:sym typeface="Georgia"/>
            </a:endParaRPr>
          </a:p>
          <a:p>
            <a:pPr indent="-358775" lvl="0" marL="358775" marR="0" rtl="0" algn="ctr">
              <a:spcBef>
                <a:spcPts val="0"/>
              </a:spcBef>
              <a:spcAft>
                <a:spcPts val="0"/>
              </a:spcAft>
              <a:buNone/>
            </a:pPr>
            <a:r>
              <a:rPr b="1" i="0" lang="en-US" sz="1200" u="none" cap="none" strike="noStrike">
                <a:solidFill>
                  <a:schemeClr val="dk1"/>
                </a:solidFill>
                <a:latin typeface="Georgia"/>
                <a:ea typeface="Georgia"/>
                <a:cs typeface="Georgia"/>
                <a:sym typeface="Georgia"/>
              </a:rPr>
              <a:t>Wine Club Benefits Include:</a:t>
            </a:r>
            <a:endParaRPr/>
          </a:p>
          <a:p>
            <a:pPr indent="-358775" lvl="0" marL="358775" marR="0" rtl="0" algn="l">
              <a:spcBef>
                <a:spcPts val="0"/>
              </a:spcBef>
              <a:spcAft>
                <a:spcPts val="0"/>
              </a:spcAft>
              <a:buClr>
                <a:schemeClr val="dk1"/>
              </a:buClr>
              <a:buSzPts val="1200"/>
              <a:buFont typeface="Arial"/>
              <a:buChar char="•"/>
            </a:pPr>
            <a:r>
              <a:rPr b="0" i="0" lang="en-US" sz="1200" u="none" cap="none" strike="noStrike">
                <a:solidFill>
                  <a:schemeClr val="dk1"/>
                </a:solidFill>
                <a:latin typeface="Georgia"/>
                <a:ea typeface="Georgia"/>
                <a:cs typeface="Georgia"/>
                <a:sym typeface="Georgia"/>
              </a:rPr>
              <a:t>Free freight Australia-wide and a bonus bottle with each delivery dozen</a:t>
            </a:r>
            <a:endParaRPr/>
          </a:p>
          <a:p>
            <a:pPr indent="-358775" lvl="0" marL="358775" marR="0" rtl="0" algn="l">
              <a:spcBef>
                <a:spcPts val="0"/>
              </a:spcBef>
              <a:spcAft>
                <a:spcPts val="0"/>
              </a:spcAft>
              <a:buClr>
                <a:schemeClr val="dk1"/>
              </a:buClr>
              <a:buSzPts val="1200"/>
              <a:buFont typeface="Arial"/>
              <a:buChar char="•"/>
            </a:pPr>
            <a:r>
              <a:rPr b="0" i="0" lang="en-US" sz="1200" u="none" cap="none" strike="noStrike">
                <a:solidFill>
                  <a:schemeClr val="dk1"/>
                </a:solidFill>
                <a:latin typeface="Georgia"/>
                <a:ea typeface="Georgia"/>
                <a:cs typeface="Georgia"/>
                <a:sym typeface="Georgia"/>
              </a:rPr>
              <a:t>Exclusive wine club pricing on wine club dispatches, additional online orders and in the cellar door for current release wines </a:t>
            </a:r>
            <a:endParaRPr/>
          </a:p>
          <a:p>
            <a:pPr indent="-358775" lvl="0" marL="358775" marR="0" rtl="0" algn="l">
              <a:spcBef>
                <a:spcPts val="0"/>
              </a:spcBef>
              <a:spcAft>
                <a:spcPts val="0"/>
              </a:spcAft>
              <a:buClr>
                <a:schemeClr val="dk1"/>
              </a:buClr>
              <a:buSzPts val="1200"/>
              <a:buFont typeface="Arial"/>
              <a:buChar char="•"/>
            </a:pPr>
            <a:r>
              <a:rPr b="0" i="0" lang="en-US" sz="1200" u="none" cap="none" strike="noStrike">
                <a:solidFill>
                  <a:schemeClr val="dk1"/>
                </a:solidFill>
                <a:latin typeface="Georgia"/>
                <a:ea typeface="Georgia"/>
                <a:cs typeface="Georgia"/>
                <a:sym typeface="Georgia"/>
              </a:rPr>
              <a:t>Access to Museum wines</a:t>
            </a:r>
            <a:endParaRPr/>
          </a:p>
          <a:p>
            <a:pPr indent="-358775" lvl="0" marL="358775" marR="0" rtl="0" algn="l">
              <a:spcBef>
                <a:spcPts val="0"/>
              </a:spcBef>
              <a:spcAft>
                <a:spcPts val="0"/>
              </a:spcAft>
              <a:buClr>
                <a:schemeClr val="dk1"/>
              </a:buClr>
              <a:buSzPts val="1200"/>
              <a:buFont typeface="Arial"/>
              <a:buChar char="•"/>
            </a:pPr>
            <a:r>
              <a:rPr b="0" i="0" lang="en-US" sz="1200" u="none" cap="none" strike="noStrike">
                <a:solidFill>
                  <a:schemeClr val="dk1"/>
                </a:solidFill>
                <a:latin typeface="Georgia"/>
                <a:ea typeface="Georgia"/>
                <a:cs typeface="Georgia"/>
                <a:sym typeface="Georgia"/>
              </a:rPr>
              <a:t>Accrue reward points with each purchase </a:t>
            </a:r>
            <a:endParaRPr/>
          </a:p>
          <a:p>
            <a:pPr indent="-358775" lvl="0" marL="358775" marR="0" rtl="0" algn="l">
              <a:spcBef>
                <a:spcPts val="0"/>
              </a:spcBef>
              <a:spcAft>
                <a:spcPts val="0"/>
              </a:spcAft>
              <a:buClr>
                <a:schemeClr val="dk1"/>
              </a:buClr>
              <a:buSzPts val="1200"/>
              <a:buFont typeface="Arial"/>
              <a:buChar char="•"/>
            </a:pPr>
            <a:r>
              <a:rPr b="0" i="0" lang="en-US" sz="1200" u="none" cap="none" strike="noStrike">
                <a:solidFill>
                  <a:schemeClr val="dk1"/>
                </a:solidFill>
                <a:latin typeface="Georgia"/>
                <a:ea typeface="Georgia"/>
                <a:cs typeface="Georgia"/>
                <a:sym typeface="Georgia"/>
              </a:rPr>
              <a:t>Invitations to our exclusive events</a:t>
            </a:r>
            <a:endParaRPr b="0" i="0" sz="1200" u="none" cap="none" strike="noStrike">
              <a:solidFill>
                <a:schemeClr val="dk1"/>
              </a:solidFill>
              <a:latin typeface="Georgia"/>
              <a:ea typeface="Georgia"/>
              <a:cs typeface="Georgia"/>
              <a:sym typeface="Georgia"/>
            </a:endParaRPr>
          </a:p>
          <a:p>
            <a:pPr indent="0" lvl="0" marL="0" marR="0" rtl="0" algn="l">
              <a:spcBef>
                <a:spcPts val="0"/>
              </a:spcBef>
              <a:spcAft>
                <a:spcPts val="0"/>
              </a:spcAft>
              <a:buNone/>
            </a:pPr>
            <a:r>
              <a:t/>
            </a:r>
            <a:endParaRPr sz="1200">
              <a:solidFill>
                <a:schemeClr val="dk1"/>
              </a:solidFill>
              <a:latin typeface="Georgia"/>
              <a:ea typeface="Georgia"/>
              <a:cs typeface="Georgia"/>
              <a:sym typeface="Georgia"/>
            </a:endParaRPr>
          </a:p>
          <a:p>
            <a:pPr indent="-358775" lvl="0" marL="358775" marR="0" rtl="0" algn="ctr">
              <a:spcBef>
                <a:spcPts val="0"/>
              </a:spcBef>
              <a:spcAft>
                <a:spcPts val="0"/>
              </a:spcAft>
              <a:buNone/>
            </a:pPr>
            <a:r>
              <a:rPr b="1" lang="en-US" sz="1200">
                <a:solidFill>
                  <a:srgbClr val="2C3EA2"/>
                </a:solidFill>
                <a:latin typeface="Georgia"/>
                <a:ea typeface="Georgia"/>
                <a:cs typeface="Georgia"/>
                <a:sym typeface="Georgia"/>
              </a:rPr>
              <a:t>Link and Learn more</a:t>
            </a:r>
            <a:endParaRPr b="1" sz="1200">
              <a:solidFill>
                <a:srgbClr val="2C3EA2"/>
              </a:solidFill>
              <a:latin typeface="Georgia"/>
              <a:ea typeface="Georgia"/>
              <a:cs typeface="Georgia"/>
              <a:sym typeface="Georgia"/>
            </a:endParaRPr>
          </a:p>
          <a:p>
            <a:pPr indent="-358775" lvl="0" marL="358775" marR="0" rtl="0" algn="ctr">
              <a:spcBef>
                <a:spcPts val="0"/>
              </a:spcBef>
              <a:spcAft>
                <a:spcPts val="0"/>
              </a:spcAft>
              <a:buNone/>
            </a:pPr>
            <a:r>
              <a:rPr lang="en-US" sz="1200">
                <a:solidFill>
                  <a:srgbClr val="2C3EA2"/>
                </a:solidFill>
                <a:latin typeface="Georgia"/>
                <a:ea typeface="Georgia"/>
                <a:cs typeface="Georgia"/>
                <a:sym typeface="Georgia"/>
              </a:rPr>
              <a:t>https://www.scarboroughwine.com.au/Wine-Club</a:t>
            </a:r>
            <a:endParaRPr b="1" sz="1200">
              <a:solidFill>
                <a:srgbClr val="2C3EA2"/>
              </a:solidFill>
              <a:latin typeface="Georgia"/>
              <a:ea typeface="Georgia"/>
              <a:cs typeface="Georgia"/>
              <a:sym typeface="Georgia"/>
            </a:endParaRPr>
          </a:p>
        </p:txBody>
      </p:sp>
      <p:sp>
        <p:nvSpPr>
          <p:cNvPr id="443" name="Google Shape;443;p19"/>
          <p:cNvSpPr/>
          <p:nvPr/>
        </p:nvSpPr>
        <p:spPr>
          <a:xfrm>
            <a:off x="4966447" y="3496234"/>
            <a:ext cx="2312198" cy="2712201"/>
          </a:xfrm>
          <a:prstGeom prst="roundRect">
            <a:avLst>
              <a:gd fmla="val 16667" name="adj"/>
            </a:avLst>
          </a:prstGeom>
          <a:solidFill>
            <a:srgbClr val="9CC2E5"/>
          </a:solidFill>
          <a:ln cap="flat" cmpd="sng" w="12700">
            <a:solidFill>
              <a:srgbClr val="3948A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1800" cap="none">
                <a:solidFill>
                  <a:schemeClr val="dk1"/>
                </a:solidFill>
                <a:latin typeface="Georgia"/>
                <a:ea typeface="Georgia"/>
                <a:cs typeface="Georgia"/>
                <a:sym typeface="Georgia"/>
              </a:rPr>
              <a:t>LOYALTY CARD</a:t>
            </a:r>
            <a:endParaRPr b="1" sz="1800" cap="none">
              <a:solidFill>
                <a:schemeClr val="dk1"/>
              </a:solidFill>
              <a:latin typeface="Georgia"/>
              <a:ea typeface="Georgia"/>
              <a:cs typeface="Georgia"/>
              <a:sym typeface="Georgia"/>
            </a:endParaRPr>
          </a:p>
          <a:p>
            <a:pPr indent="0" lvl="0" marL="0" marR="0" rtl="0" algn="ctr">
              <a:spcBef>
                <a:spcPts val="0"/>
              </a:spcBef>
              <a:spcAft>
                <a:spcPts val="0"/>
              </a:spcAft>
              <a:buNone/>
            </a:pPr>
            <a:r>
              <a:t/>
            </a:r>
            <a:endParaRPr sz="1800" cap="none">
              <a:solidFill>
                <a:schemeClr val="dk1"/>
              </a:solidFill>
              <a:latin typeface="Georgia"/>
              <a:ea typeface="Georgia"/>
              <a:cs typeface="Georgia"/>
              <a:sym typeface="Georgia"/>
            </a:endParaRPr>
          </a:p>
          <a:p>
            <a:pPr indent="0" lvl="0" marL="0" marR="0" rtl="0" algn="ctr">
              <a:spcBef>
                <a:spcPts val="0"/>
              </a:spcBef>
              <a:spcAft>
                <a:spcPts val="0"/>
              </a:spcAft>
              <a:buNone/>
            </a:pPr>
            <a:r>
              <a:rPr lang="en-US" sz="1600" cap="none">
                <a:solidFill>
                  <a:schemeClr val="dk1"/>
                </a:solidFill>
                <a:latin typeface="Georgia"/>
                <a:ea typeface="Georgia"/>
                <a:cs typeface="Georgia"/>
                <a:sym typeface="Georgia"/>
              </a:rPr>
              <a:t>REWARDS CARD,</a:t>
            </a:r>
            <a:endParaRPr sz="1600" cap="none">
              <a:solidFill>
                <a:schemeClr val="dk1"/>
              </a:solidFill>
              <a:latin typeface="Georgia"/>
              <a:ea typeface="Georgia"/>
              <a:cs typeface="Georgia"/>
              <a:sym typeface="Georgia"/>
            </a:endParaRPr>
          </a:p>
          <a:p>
            <a:pPr indent="0" lvl="0" marL="0" marR="0" rtl="0" algn="ctr">
              <a:spcBef>
                <a:spcPts val="0"/>
              </a:spcBef>
              <a:spcAft>
                <a:spcPts val="0"/>
              </a:spcAft>
              <a:buNone/>
            </a:pPr>
            <a:r>
              <a:rPr lang="en-US" sz="1600" cap="none">
                <a:solidFill>
                  <a:schemeClr val="dk1"/>
                </a:solidFill>
                <a:latin typeface="Georgia"/>
                <a:ea typeface="Georgia"/>
                <a:cs typeface="Georgia"/>
                <a:sym typeface="Georgia"/>
              </a:rPr>
              <a:t>POINTS CARD, ADVANTAGE CARD,</a:t>
            </a:r>
            <a:endParaRPr sz="1600" cap="none">
              <a:solidFill>
                <a:schemeClr val="dk1"/>
              </a:solidFill>
              <a:latin typeface="Georgia"/>
              <a:ea typeface="Georgia"/>
              <a:cs typeface="Georgia"/>
              <a:sym typeface="Georgia"/>
            </a:endParaRPr>
          </a:p>
          <a:p>
            <a:pPr indent="0" lvl="0" marL="0" marR="0" rtl="0" algn="ctr">
              <a:spcBef>
                <a:spcPts val="0"/>
              </a:spcBef>
              <a:spcAft>
                <a:spcPts val="0"/>
              </a:spcAft>
              <a:buNone/>
            </a:pPr>
            <a:r>
              <a:rPr lang="en-US" sz="1600" cap="none">
                <a:solidFill>
                  <a:schemeClr val="dk1"/>
                </a:solidFill>
                <a:latin typeface="Georgia"/>
                <a:ea typeface="Georgia"/>
                <a:cs typeface="Georgia"/>
                <a:sym typeface="Georgia"/>
              </a:rPr>
              <a:t>CLUB CARD</a:t>
            </a:r>
            <a:endParaRPr sz="1600" cap="none">
              <a:solidFill>
                <a:schemeClr val="dk1"/>
              </a:solidFill>
              <a:latin typeface="Georgia"/>
              <a:ea typeface="Georgia"/>
              <a:cs typeface="Georgia"/>
              <a:sym typeface="Georgia"/>
            </a:endParaRPr>
          </a:p>
        </p:txBody>
      </p:sp>
      <p:sp>
        <p:nvSpPr>
          <p:cNvPr id="444" name="Google Shape;444;p19"/>
          <p:cNvSpPr txBox="1"/>
          <p:nvPr>
            <p:ph type="title"/>
          </p:nvPr>
        </p:nvSpPr>
        <p:spPr>
          <a:xfrm>
            <a:off x="1048870" y="1675967"/>
            <a:ext cx="10304929" cy="583139"/>
          </a:xfrm>
          <a:prstGeom prst="rect">
            <a:avLst/>
          </a:prstGeom>
          <a:solidFill>
            <a:srgbClr val="A71E3B"/>
          </a:solidFill>
          <a:ln>
            <a:noFill/>
          </a:ln>
        </p:spPr>
        <p:txBody>
          <a:bodyPr anchorCtr="0" anchor="b" bIns="45700" lIns="91425" spcFirstLastPara="1" rIns="91425" wrap="square" tIns="45700">
            <a:noAutofit/>
          </a:bodyPr>
          <a:lstStyle/>
          <a:p>
            <a:pPr indent="0" lvl="0" marL="0" rtl="0" algn="ctr">
              <a:lnSpc>
                <a:spcPct val="90000"/>
              </a:lnSpc>
              <a:spcBef>
                <a:spcPts val="0"/>
              </a:spcBef>
              <a:spcAft>
                <a:spcPts val="0"/>
              </a:spcAft>
              <a:buClr>
                <a:schemeClr val="lt1"/>
              </a:buClr>
              <a:buSzPts val="3400"/>
              <a:buFont typeface="Georgia"/>
              <a:buNone/>
            </a:pPr>
            <a:r>
              <a:rPr lang="en-US" sz="3400">
                <a:solidFill>
                  <a:schemeClr val="lt1"/>
                </a:solidFill>
              </a:rPr>
              <a:t>Management of relations with wine tourists (cont’d) </a:t>
            </a:r>
            <a:endParaRPr sz="3400">
              <a:solidFill>
                <a:schemeClr val="lt1"/>
              </a:solidFil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40"/>
                                        </p:tgtEl>
                                        <p:attrNameLst>
                                          <p:attrName>style.visibility</p:attrName>
                                        </p:attrNameLst>
                                      </p:cBhvr>
                                      <p:to>
                                        <p:strVal val="visible"/>
                                      </p:to>
                                    </p:set>
                                    <p:animEffect filter="fade" transition="in">
                                      <p:cBhvr>
                                        <p:cTn dur="500"/>
                                        <p:tgtEl>
                                          <p:spTgt spid="44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43"/>
                                        </p:tgtEl>
                                        <p:attrNameLst>
                                          <p:attrName>style.visibility</p:attrName>
                                        </p:attrNameLst>
                                      </p:cBhvr>
                                      <p:to>
                                        <p:strVal val="visible"/>
                                      </p:to>
                                    </p:set>
                                    <p:animEffect filter="fade" transition="in">
                                      <p:cBhvr>
                                        <p:cTn dur="1750"/>
                                        <p:tgtEl>
                                          <p:spTgt spid="44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41"/>
                                        </p:tgtEl>
                                        <p:attrNameLst>
                                          <p:attrName>style.visibility</p:attrName>
                                        </p:attrNameLst>
                                      </p:cBhvr>
                                      <p:to>
                                        <p:strVal val="visible"/>
                                      </p:to>
                                    </p:set>
                                    <p:animEffect filter="fade" transition="in">
                                      <p:cBhvr>
                                        <p:cTn dur="2500"/>
                                        <p:tgtEl>
                                          <p:spTgt spid="44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42"/>
                                        </p:tgtEl>
                                        <p:attrNameLst>
                                          <p:attrName>style.visibility</p:attrName>
                                        </p:attrNameLst>
                                      </p:cBhvr>
                                      <p:to>
                                        <p:strVal val="visible"/>
                                      </p:to>
                                    </p:set>
                                    <p:animEffect filter="fade" transition="in">
                                      <p:cBhvr>
                                        <p:cTn dur="2500"/>
                                        <p:tgtEl>
                                          <p:spTgt spid="44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2" name="Shape 162"/>
        <p:cNvGrpSpPr/>
        <p:nvPr/>
      </p:nvGrpSpPr>
      <p:grpSpPr>
        <a:xfrm>
          <a:off x="0" y="0"/>
          <a:ext cx="0" cy="0"/>
          <a:chOff x="0" y="0"/>
          <a:chExt cx="0" cy="0"/>
        </a:xfrm>
      </p:grpSpPr>
      <p:sp>
        <p:nvSpPr>
          <p:cNvPr id="163" name="Google Shape;163;p2"/>
          <p:cNvSpPr txBox="1"/>
          <p:nvPr>
            <p:ph type="title"/>
          </p:nvPr>
        </p:nvSpPr>
        <p:spPr>
          <a:xfrm>
            <a:off x="838200" y="1675967"/>
            <a:ext cx="10515600" cy="636927"/>
          </a:xfrm>
          <a:prstGeom prst="rect">
            <a:avLst/>
          </a:prstGeom>
          <a:solidFill>
            <a:srgbClr val="A71E3B"/>
          </a:solidFill>
          <a:ln>
            <a:noFill/>
          </a:ln>
        </p:spPr>
        <p:txBody>
          <a:bodyPr anchorCtr="0" anchor="t" bIns="45700" lIns="91425" spcFirstLastPara="1" rIns="91425" wrap="square" tIns="45700">
            <a:noAutofit/>
          </a:bodyPr>
          <a:lstStyle/>
          <a:p>
            <a:pPr indent="0" lvl="0" marL="0" rtl="0" algn="ctr">
              <a:lnSpc>
                <a:spcPct val="90000"/>
              </a:lnSpc>
              <a:spcBef>
                <a:spcPts val="0"/>
              </a:spcBef>
              <a:spcAft>
                <a:spcPts val="0"/>
              </a:spcAft>
              <a:buClr>
                <a:schemeClr val="lt1"/>
              </a:buClr>
              <a:buSzPts val="3600"/>
              <a:buFont typeface="Georgia"/>
              <a:buNone/>
            </a:pPr>
            <a:r>
              <a:rPr lang="en-US" sz="3600">
                <a:solidFill>
                  <a:schemeClr val="lt1"/>
                </a:solidFill>
              </a:rPr>
              <a:t>Learning Objectives</a:t>
            </a:r>
            <a:endParaRPr sz="3600">
              <a:solidFill>
                <a:schemeClr val="lt1"/>
              </a:solidFill>
            </a:endParaRPr>
          </a:p>
        </p:txBody>
      </p:sp>
      <p:sp>
        <p:nvSpPr>
          <p:cNvPr id="164" name="Google Shape;164;p2"/>
          <p:cNvSpPr txBox="1"/>
          <p:nvPr>
            <p:ph idx="1" type="body"/>
          </p:nvPr>
        </p:nvSpPr>
        <p:spPr>
          <a:xfrm>
            <a:off x="838200" y="2427316"/>
            <a:ext cx="10515600" cy="3847978"/>
          </a:xfrm>
          <a:prstGeom prst="rect">
            <a:avLst/>
          </a:prstGeom>
          <a:noFill/>
          <a:ln>
            <a:noFill/>
          </a:ln>
        </p:spPr>
        <p:txBody>
          <a:bodyPr anchorCtr="0" anchor="ctr" bIns="45700" lIns="91425" spcFirstLastPara="1" rIns="91425" wrap="square" tIns="45700">
            <a:normAutofit lnSpcReduction="10000"/>
          </a:bodyPr>
          <a:lstStyle/>
          <a:p>
            <a:pPr indent="0" lvl="0" marL="0" rtl="0" algn="l">
              <a:lnSpc>
                <a:spcPct val="90000"/>
              </a:lnSpc>
              <a:spcBef>
                <a:spcPts val="0"/>
              </a:spcBef>
              <a:spcAft>
                <a:spcPts val="0"/>
              </a:spcAft>
              <a:buClr>
                <a:srgbClr val="293A97"/>
              </a:buClr>
              <a:buSzPts val="2000"/>
              <a:buNone/>
            </a:pPr>
            <a:r>
              <a:rPr b="1" lang="en-US" sz="2000">
                <a:solidFill>
                  <a:srgbClr val="293A97"/>
                </a:solidFill>
              </a:rPr>
              <a:t>After studying this chapter, you should be able to:</a:t>
            </a:r>
            <a:endParaRPr/>
          </a:p>
          <a:p>
            <a:pPr indent="-358775" lvl="0" marL="358775" rtl="0" algn="l">
              <a:lnSpc>
                <a:spcPct val="110000"/>
              </a:lnSpc>
              <a:spcBef>
                <a:spcPts val="1000"/>
              </a:spcBef>
              <a:spcAft>
                <a:spcPts val="0"/>
              </a:spcAft>
              <a:buClr>
                <a:schemeClr val="dk1"/>
              </a:buClr>
              <a:buSzPts val="2000"/>
              <a:buChar char="•"/>
            </a:pPr>
            <a:r>
              <a:rPr b="1" lang="en-US" sz="2000"/>
              <a:t>Understand the essence of the responsibility of the wine tourism business</a:t>
            </a:r>
            <a:endParaRPr/>
          </a:p>
          <a:p>
            <a:pPr indent="-358775" lvl="0" marL="358775" rtl="0" algn="l">
              <a:lnSpc>
                <a:spcPct val="110000"/>
              </a:lnSpc>
              <a:spcBef>
                <a:spcPts val="1000"/>
              </a:spcBef>
              <a:spcAft>
                <a:spcPts val="0"/>
              </a:spcAft>
              <a:buClr>
                <a:schemeClr val="dk1"/>
              </a:buClr>
              <a:buSzPts val="2000"/>
              <a:buChar char="•"/>
            </a:pPr>
            <a:r>
              <a:rPr b="1" lang="en-US" sz="2000"/>
              <a:t>Describe the behavior of service consumers in the wine tourism business</a:t>
            </a:r>
            <a:endParaRPr/>
          </a:p>
          <a:p>
            <a:pPr indent="-358775" lvl="0" marL="358775" rtl="0" algn="l">
              <a:lnSpc>
                <a:spcPct val="110000"/>
              </a:lnSpc>
              <a:spcBef>
                <a:spcPts val="1000"/>
              </a:spcBef>
              <a:spcAft>
                <a:spcPts val="0"/>
              </a:spcAft>
              <a:buClr>
                <a:schemeClr val="dk1"/>
              </a:buClr>
              <a:buSzPts val="2000"/>
              <a:buChar char="•"/>
            </a:pPr>
            <a:r>
              <a:rPr b="1" lang="en-US" sz="2000"/>
              <a:t>Describe the process of improving the service quality with tourist (customer) loyalty</a:t>
            </a:r>
            <a:endParaRPr/>
          </a:p>
          <a:p>
            <a:pPr indent="-358775" lvl="0" marL="358775" rtl="0" algn="l">
              <a:lnSpc>
                <a:spcPct val="110000"/>
              </a:lnSpc>
              <a:spcBef>
                <a:spcPts val="1000"/>
              </a:spcBef>
              <a:spcAft>
                <a:spcPts val="0"/>
              </a:spcAft>
              <a:buClr>
                <a:schemeClr val="dk1"/>
              </a:buClr>
              <a:buSzPts val="2000"/>
              <a:buChar char="•"/>
            </a:pPr>
            <a:r>
              <a:rPr b="1" lang="en-US" sz="2000"/>
              <a:t>Describe “Tourist Safety&amp;Security” in the wine tourism service</a:t>
            </a:r>
            <a:endParaRPr b="1" sz="2000"/>
          </a:p>
          <a:p>
            <a:pPr indent="-358775" lvl="0" marL="358775" rtl="0" algn="l">
              <a:lnSpc>
                <a:spcPct val="110000"/>
              </a:lnSpc>
              <a:spcBef>
                <a:spcPts val="1000"/>
              </a:spcBef>
              <a:spcAft>
                <a:spcPts val="0"/>
              </a:spcAft>
              <a:buClr>
                <a:schemeClr val="dk1"/>
              </a:buClr>
              <a:buSzPts val="2000"/>
              <a:buChar char="•"/>
            </a:pPr>
            <a:r>
              <a:rPr b="1" lang="en-US" sz="2000"/>
              <a:t>Conduct self-analysis of activities to improve the service quality</a:t>
            </a:r>
            <a:endParaRPr/>
          </a:p>
          <a:p>
            <a:pPr indent="-358775" lvl="0" marL="358775" rtl="0" algn="l">
              <a:lnSpc>
                <a:spcPct val="110000"/>
              </a:lnSpc>
              <a:spcBef>
                <a:spcPts val="1000"/>
              </a:spcBef>
              <a:spcAft>
                <a:spcPts val="0"/>
              </a:spcAft>
              <a:buClr>
                <a:schemeClr val="dk1"/>
              </a:buClr>
              <a:buSzPts val="2000"/>
              <a:buChar char="•"/>
            </a:pPr>
            <a:r>
              <a:rPr b="1" lang="en-US" sz="2000"/>
              <a:t>Expand the range of services and attractions for wineries</a:t>
            </a:r>
            <a:endParaRPr/>
          </a:p>
          <a:p>
            <a:pPr indent="-358775" lvl="0" marL="358775" rtl="0" algn="l">
              <a:lnSpc>
                <a:spcPct val="110000"/>
              </a:lnSpc>
              <a:spcBef>
                <a:spcPts val="1000"/>
              </a:spcBef>
              <a:spcAft>
                <a:spcPts val="0"/>
              </a:spcAft>
              <a:buClr>
                <a:schemeClr val="dk1"/>
              </a:buClr>
              <a:buSzPts val="2000"/>
              <a:buChar char="•"/>
            </a:pPr>
            <a:r>
              <a:rPr b="1" lang="en-US" sz="2000"/>
              <a:t>Discuss successful methods of promoting wine and tourism services</a:t>
            </a:r>
            <a:endParaRPr b="1" sz="2400"/>
          </a:p>
        </p:txBody>
      </p:sp>
      <p:sp>
        <p:nvSpPr>
          <p:cNvPr id="165" name="Google Shape;165;p2"/>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888888"/>
              </a:buClr>
              <a:buSzPts val="1200"/>
              <a:buFont typeface="Georgia"/>
              <a:buNone/>
            </a:pPr>
            <a:r>
              <a:rPr b="0" i="0" lang="en-US" sz="1200" u="none" cap="none" strike="noStrike">
                <a:solidFill>
                  <a:srgbClr val="888888"/>
                </a:solidFill>
                <a:latin typeface="Georgia"/>
                <a:ea typeface="Georgia"/>
                <a:cs typeface="Georgia"/>
                <a:sym typeface="Georgia"/>
              </a:rPr>
              <a:t>WINE TOUR GUIDING</a:t>
            </a:r>
            <a:endParaRPr b="0" i="0" sz="1200" u="none" cap="none" strike="noStrike">
              <a:solidFill>
                <a:srgbClr val="888888"/>
              </a:solidFill>
              <a:latin typeface="Georgia"/>
              <a:ea typeface="Georgia"/>
              <a:cs typeface="Georgia"/>
              <a:sym typeface="Georgia"/>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4">
                                            <p:txEl>
                                              <p:pRg end="0" st="0"/>
                                            </p:txEl>
                                          </p:spTgt>
                                        </p:tgtEl>
                                        <p:attrNameLst>
                                          <p:attrName>style.visibility</p:attrName>
                                        </p:attrNameLst>
                                      </p:cBhvr>
                                      <p:to>
                                        <p:strVal val="visible"/>
                                      </p:to>
                                    </p:set>
                                    <p:animEffect filter="fade" transition="in">
                                      <p:cBhvr>
                                        <p:cTn dur="500"/>
                                        <p:tgtEl>
                                          <p:spTgt spid="164">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4">
                                            <p:txEl>
                                              <p:pRg end="1" st="1"/>
                                            </p:txEl>
                                          </p:spTgt>
                                        </p:tgtEl>
                                        <p:attrNameLst>
                                          <p:attrName>style.visibility</p:attrName>
                                        </p:attrNameLst>
                                      </p:cBhvr>
                                      <p:to>
                                        <p:strVal val="visible"/>
                                      </p:to>
                                    </p:set>
                                    <p:animEffect filter="fade" transition="in">
                                      <p:cBhvr>
                                        <p:cTn dur="500"/>
                                        <p:tgtEl>
                                          <p:spTgt spid="164">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4">
                                            <p:txEl>
                                              <p:pRg end="2" st="2"/>
                                            </p:txEl>
                                          </p:spTgt>
                                        </p:tgtEl>
                                        <p:attrNameLst>
                                          <p:attrName>style.visibility</p:attrName>
                                        </p:attrNameLst>
                                      </p:cBhvr>
                                      <p:to>
                                        <p:strVal val="visible"/>
                                      </p:to>
                                    </p:set>
                                    <p:animEffect filter="fade" transition="in">
                                      <p:cBhvr>
                                        <p:cTn dur="500"/>
                                        <p:tgtEl>
                                          <p:spTgt spid="164">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4">
                                            <p:txEl>
                                              <p:pRg end="3" st="3"/>
                                            </p:txEl>
                                          </p:spTgt>
                                        </p:tgtEl>
                                        <p:attrNameLst>
                                          <p:attrName>style.visibility</p:attrName>
                                        </p:attrNameLst>
                                      </p:cBhvr>
                                      <p:to>
                                        <p:strVal val="visible"/>
                                      </p:to>
                                    </p:set>
                                    <p:animEffect filter="fade" transition="in">
                                      <p:cBhvr>
                                        <p:cTn dur="500"/>
                                        <p:tgtEl>
                                          <p:spTgt spid="164">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4">
                                            <p:txEl>
                                              <p:pRg end="4" st="4"/>
                                            </p:txEl>
                                          </p:spTgt>
                                        </p:tgtEl>
                                        <p:attrNameLst>
                                          <p:attrName>style.visibility</p:attrName>
                                        </p:attrNameLst>
                                      </p:cBhvr>
                                      <p:to>
                                        <p:strVal val="visible"/>
                                      </p:to>
                                    </p:set>
                                    <p:animEffect filter="fade" transition="in">
                                      <p:cBhvr>
                                        <p:cTn dur="500"/>
                                        <p:tgtEl>
                                          <p:spTgt spid="164">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4">
                                            <p:txEl>
                                              <p:pRg end="5" st="5"/>
                                            </p:txEl>
                                          </p:spTgt>
                                        </p:tgtEl>
                                        <p:attrNameLst>
                                          <p:attrName>style.visibility</p:attrName>
                                        </p:attrNameLst>
                                      </p:cBhvr>
                                      <p:to>
                                        <p:strVal val="visible"/>
                                      </p:to>
                                    </p:set>
                                    <p:animEffect filter="fade" transition="in">
                                      <p:cBhvr>
                                        <p:cTn dur="500"/>
                                        <p:tgtEl>
                                          <p:spTgt spid="164">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4">
                                            <p:txEl>
                                              <p:pRg end="6" st="6"/>
                                            </p:txEl>
                                          </p:spTgt>
                                        </p:tgtEl>
                                        <p:attrNameLst>
                                          <p:attrName>style.visibility</p:attrName>
                                        </p:attrNameLst>
                                      </p:cBhvr>
                                      <p:to>
                                        <p:strVal val="visible"/>
                                      </p:to>
                                    </p:set>
                                    <p:animEffect filter="fade" transition="in">
                                      <p:cBhvr>
                                        <p:cTn dur="500"/>
                                        <p:tgtEl>
                                          <p:spTgt spid="164">
                                            <p:txEl>
                                              <p:pRg end="6" st="6"/>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4">
                                            <p:txEl>
                                              <p:pRg end="7" st="7"/>
                                            </p:txEl>
                                          </p:spTgt>
                                        </p:tgtEl>
                                        <p:attrNameLst>
                                          <p:attrName>style.visibility</p:attrName>
                                        </p:attrNameLst>
                                      </p:cBhvr>
                                      <p:to>
                                        <p:strVal val="visible"/>
                                      </p:to>
                                    </p:set>
                                    <p:animEffect filter="fade" transition="in">
                                      <p:cBhvr>
                                        <p:cTn dur="500"/>
                                        <p:tgtEl>
                                          <p:spTgt spid="164">
                                            <p:txEl>
                                              <p:pRg end="7" st="7"/>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8" name="Shape 448"/>
        <p:cNvGrpSpPr/>
        <p:nvPr/>
      </p:nvGrpSpPr>
      <p:grpSpPr>
        <a:xfrm>
          <a:off x="0" y="0"/>
          <a:ext cx="0" cy="0"/>
          <a:chOff x="0" y="0"/>
          <a:chExt cx="0" cy="0"/>
        </a:xfrm>
      </p:grpSpPr>
      <p:sp>
        <p:nvSpPr>
          <p:cNvPr id="449" name="Google Shape;449;p20"/>
          <p:cNvSpPr txBox="1"/>
          <p:nvPr>
            <p:ph idx="1" type="body"/>
          </p:nvPr>
        </p:nvSpPr>
        <p:spPr>
          <a:xfrm>
            <a:off x="1066800" y="2758832"/>
            <a:ext cx="10085294" cy="3175804"/>
          </a:xfrm>
          <a:prstGeom prst="rect">
            <a:avLst/>
          </a:prstGeom>
          <a:noFill/>
          <a:ln>
            <a:noFill/>
          </a:ln>
        </p:spPr>
        <p:txBody>
          <a:bodyPr anchorCtr="0" anchor="ctr" bIns="45700" lIns="91425" spcFirstLastPara="1" rIns="91425" wrap="square" tIns="45700">
            <a:noAutofit/>
          </a:bodyPr>
          <a:lstStyle/>
          <a:p>
            <a:pPr indent="0" lvl="0" marL="0" rtl="0" algn="just">
              <a:lnSpc>
                <a:spcPct val="100000"/>
              </a:lnSpc>
              <a:spcBef>
                <a:spcPts val="0"/>
              </a:spcBef>
              <a:spcAft>
                <a:spcPts val="0"/>
              </a:spcAft>
              <a:buClr>
                <a:srgbClr val="3948A0"/>
              </a:buClr>
              <a:buSzPts val="1800"/>
              <a:buNone/>
            </a:pPr>
            <a:r>
              <a:rPr b="1" lang="en-US" sz="1800">
                <a:solidFill>
                  <a:srgbClr val="3948A0"/>
                </a:solidFill>
              </a:rPr>
              <a:t>Management of relations </a:t>
            </a:r>
            <a:r>
              <a:rPr lang="en-US" sz="1800"/>
              <a:t>with consumers (tourists) provides full orientation of wineries on the client (guest), use of the personalized approach in service, even when group tours are organized.</a:t>
            </a:r>
            <a:endParaRPr/>
          </a:p>
          <a:p>
            <a:pPr indent="0" lvl="0" marL="0" rtl="0" algn="just">
              <a:lnSpc>
                <a:spcPct val="100000"/>
              </a:lnSpc>
              <a:spcBef>
                <a:spcPts val="1000"/>
              </a:spcBef>
              <a:spcAft>
                <a:spcPts val="0"/>
              </a:spcAft>
              <a:buClr>
                <a:schemeClr val="dk1"/>
              </a:buClr>
              <a:buSzPts val="1800"/>
              <a:buNone/>
            </a:pPr>
            <a:r>
              <a:rPr lang="en-US" sz="1800"/>
              <a:t>Because </a:t>
            </a:r>
            <a:r>
              <a:rPr b="1" lang="en-US" sz="1800">
                <a:solidFill>
                  <a:srgbClr val="3948A0"/>
                </a:solidFill>
              </a:rPr>
              <a:t>wine tourism is partly a marketing tool for wineries</a:t>
            </a:r>
            <a:r>
              <a:rPr lang="en-US" sz="1800"/>
              <a:t>, winemakers want to achieve the highest level of loyalty:</a:t>
            </a:r>
            <a:endParaRPr sz="1800"/>
          </a:p>
          <a:p>
            <a:pPr indent="-358775" lvl="0" marL="717550" rtl="0" algn="just">
              <a:lnSpc>
                <a:spcPct val="100000"/>
              </a:lnSpc>
              <a:spcBef>
                <a:spcPts val="1000"/>
              </a:spcBef>
              <a:spcAft>
                <a:spcPts val="0"/>
              </a:spcAft>
              <a:buClr>
                <a:schemeClr val="dk1"/>
              </a:buClr>
              <a:buSzPts val="1800"/>
              <a:buFont typeface="Arial"/>
              <a:buChar char="•"/>
            </a:pPr>
            <a:r>
              <a:rPr lang="en-US" sz="1800"/>
              <a:t>“</a:t>
            </a:r>
            <a:r>
              <a:rPr b="1" lang="en-US" sz="1800">
                <a:solidFill>
                  <a:srgbClr val="3948A0"/>
                </a:solidFill>
              </a:rPr>
              <a:t>fully</a:t>
            </a:r>
            <a:r>
              <a:rPr lang="en-US" sz="1800"/>
              <a:t>” satisfied tourist is interested in the wines of a particular winery,</a:t>
            </a:r>
            <a:endParaRPr sz="1800"/>
          </a:p>
          <a:p>
            <a:pPr indent="-358775" lvl="0" marL="717550" rtl="0" algn="just">
              <a:lnSpc>
                <a:spcPct val="100000"/>
              </a:lnSpc>
              <a:spcBef>
                <a:spcPts val="1000"/>
              </a:spcBef>
              <a:spcAft>
                <a:spcPts val="0"/>
              </a:spcAft>
              <a:buClr>
                <a:schemeClr val="dk1"/>
              </a:buClr>
              <a:buSzPts val="1800"/>
              <a:buFont typeface="Arial"/>
              <a:buChar char="•"/>
            </a:pPr>
            <a:r>
              <a:rPr lang="en-US" sz="1800"/>
              <a:t>makes purchases that include orders with </a:t>
            </a:r>
            <a:r>
              <a:rPr b="1" lang="en-US" sz="1800">
                <a:solidFill>
                  <a:srgbClr val="3948A0"/>
                </a:solidFill>
              </a:rPr>
              <a:t>home delivery</a:t>
            </a:r>
            <a:r>
              <a:rPr lang="en-US" sz="1800"/>
              <a:t>,</a:t>
            </a:r>
            <a:endParaRPr sz="1800"/>
          </a:p>
          <a:p>
            <a:pPr indent="-358775" lvl="0" marL="717550" rtl="0" algn="just">
              <a:lnSpc>
                <a:spcPct val="100000"/>
              </a:lnSpc>
              <a:spcBef>
                <a:spcPts val="1000"/>
              </a:spcBef>
              <a:spcAft>
                <a:spcPts val="0"/>
              </a:spcAft>
              <a:buClr>
                <a:schemeClr val="dk1"/>
              </a:buClr>
              <a:buSzPts val="1800"/>
              <a:buFont typeface="Arial"/>
              <a:buChar char="•"/>
            </a:pPr>
            <a:r>
              <a:rPr lang="en-US" sz="1800"/>
              <a:t>gives </a:t>
            </a:r>
            <a:r>
              <a:rPr b="1" lang="en-US" sz="1800">
                <a:solidFill>
                  <a:srgbClr val="3948A0"/>
                </a:solidFill>
              </a:rPr>
              <a:t>recommendations</a:t>
            </a:r>
            <a:r>
              <a:rPr lang="en-US" sz="1800"/>
              <a:t> to family members (it means transforming the winery into a </a:t>
            </a:r>
            <a:r>
              <a:rPr b="1" lang="en-US" sz="1800">
                <a:solidFill>
                  <a:srgbClr val="3948A0"/>
                </a:solidFill>
              </a:rPr>
              <a:t>family-friendly place</a:t>
            </a:r>
            <a:r>
              <a:rPr lang="en-US" sz="1800"/>
              <a:t>).</a:t>
            </a:r>
            <a:endParaRPr sz="1800"/>
          </a:p>
        </p:txBody>
      </p:sp>
      <p:sp>
        <p:nvSpPr>
          <p:cNvPr id="450" name="Google Shape;450;p20"/>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WINE TOUR GUIDING</a:t>
            </a:r>
            <a:endParaRPr/>
          </a:p>
        </p:txBody>
      </p:sp>
      <p:sp>
        <p:nvSpPr>
          <p:cNvPr id="451" name="Google Shape;451;p20"/>
          <p:cNvSpPr/>
          <p:nvPr/>
        </p:nvSpPr>
        <p:spPr>
          <a:xfrm>
            <a:off x="1066800" y="2417200"/>
            <a:ext cx="3528530" cy="341632"/>
          </a:xfrm>
          <a:prstGeom prst="rect">
            <a:avLst/>
          </a:prstGeom>
          <a:noFill/>
          <a:ln>
            <a:noFill/>
          </a:ln>
        </p:spPr>
        <p:txBody>
          <a:bodyPr anchorCtr="0" anchor="t" bIns="45700" lIns="91425" spcFirstLastPara="1" rIns="91425" wrap="square" tIns="45700">
            <a:spAutoFit/>
          </a:bodyPr>
          <a:lstStyle/>
          <a:p>
            <a:pPr indent="-358775" lvl="0" marL="358775" marR="0" rtl="0" algn="l">
              <a:lnSpc>
                <a:spcPct val="90000"/>
              </a:lnSpc>
              <a:spcBef>
                <a:spcPts val="0"/>
              </a:spcBef>
              <a:spcAft>
                <a:spcPts val="0"/>
              </a:spcAft>
              <a:buClr>
                <a:srgbClr val="A71E3B"/>
              </a:buClr>
              <a:buSzPts val="1800"/>
              <a:buFont typeface="Noto Sans Symbols"/>
              <a:buChar char="✔"/>
            </a:pPr>
            <a:r>
              <a:rPr b="1" i="1" lang="en-US" sz="1800">
                <a:solidFill>
                  <a:srgbClr val="A71E3B"/>
                </a:solidFill>
                <a:latin typeface="Georgia"/>
                <a:ea typeface="Georgia"/>
                <a:cs typeface="Georgia"/>
                <a:sym typeface="Georgia"/>
              </a:rPr>
              <a:t>Loyalty of a wine tourist</a:t>
            </a:r>
            <a:endParaRPr b="1" i="1" sz="1800">
              <a:solidFill>
                <a:srgbClr val="A71E3B"/>
              </a:solidFill>
              <a:latin typeface="Georgia"/>
              <a:ea typeface="Georgia"/>
              <a:cs typeface="Georgia"/>
              <a:sym typeface="Georgia"/>
            </a:endParaRPr>
          </a:p>
        </p:txBody>
      </p:sp>
      <p:sp>
        <p:nvSpPr>
          <p:cNvPr id="452" name="Google Shape;452;p20"/>
          <p:cNvSpPr txBox="1"/>
          <p:nvPr>
            <p:ph type="title"/>
          </p:nvPr>
        </p:nvSpPr>
        <p:spPr>
          <a:xfrm>
            <a:off x="1066799" y="1675967"/>
            <a:ext cx="10201835" cy="610033"/>
          </a:xfrm>
          <a:prstGeom prst="rect">
            <a:avLst/>
          </a:prstGeom>
          <a:solidFill>
            <a:srgbClr val="A71E3B"/>
          </a:solidFill>
          <a:ln>
            <a:noFill/>
          </a:ln>
        </p:spPr>
        <p:txBody>
          <a:bodyPr anchorCtr="0" anchor="b" bIns="45700" lIns="91425" spcFirstLastPara="1" rIns="91425" wrap="square" tIns="45700">
            <a:noAutofit/>
          </a:bodyPr>
          <a:lstStyle/>
          <a:p>
            <a:pPr indent="0" lvl="0" marL="0" rtl="0" algn="ctr">
              <a:lnSpc>
                <a:spcPct val="90000"/>
              </a:lnSpc>
              <a:spcBef>
                <a:spcPts val="0"/>
              </a:spcBef>
              <a:spcAft>
                <a:spcPts val="0"/>
              </a:spcAft>
              <a:buClr>
                <a:schemeClr val="lt1"/>
              </a:buClr>
              <a:buSzPts val="3400"/>
              <a:buFont typeface="Georgia"/>
              <a:buNone/>
            </a:pPr>
            <a:r>
              <a:rPr lang="en-US" sz="3400">
                <a:solidFill>
                  <a:schemeClr val="lt1"/>
                </a:solidFill>
              </a:rPr>
              <a:t>Management of relations with wine tourists (cont’d) </a:t>
            </a:r>
            <a:endParaRPr sz="3400">
              <a:solidFill>
                <a:schemeClr val="lt1"/>
              </a:solidFil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49">
                                            <p:txEl>
                                              <p:pRg end="0" st="0"/>
                                            </p:txEl>
                                          </p:spTgt>
                                        </p:tgtEl>
                                        <p:attrNameLst>
                                          <p:attrName>style.visibility</p:attrName>
                                        </p:attrNameLst>
                                      </p:cBhvr>
                                      <p:to>
                                        <p:strVal val="visible"/>
                                      </p:to>
                                    </p:set>
                                    <p:animEffect filter="fade" transition="in">
                                      <p:cBhvr>
                                        <p:cTn dur="500"/>
                                        <p:tgtEl>
                                          <p:spTgt spid="449">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49">
                                            <p:txEl>
                                              <p:pRg end="1" st="1"/>
                                            </p:txEl>
                                          </p:spTgt>
                                        </p:tgtEl>
                                        <p:attrNameLst>
                                          <p:attrName>style.visibility</p:attrName>
                                        </p:attrNameLst>
                                      </p:cBhvr>
                                      <p:to>
                                        <p:strVal val="visible"/>
                                      </p:to>
                                    </p:set>
                                    <p:animEffect filter="fade" transition="in">
                                      <p:cBhvr>
                                        <p:cTn dur="500"/>
                                        <p:tgtEl>
                                          <p:spTgt spid="449">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49">
                                            <p:txEl>
                                              <p:pRg end="2" st="2"/>
                                            </p:txEl>
                                          </p:spTgt>
                                        </p:tgtEl>
                                        <p:attrNameLst>
                                          <p:attrName>style.visibility</p:attrName>
                                        </p:attrNameLst>
                                      </p:cBhvr>
                                      <p:to>
                                        <p:strVal val="visible"/>
                                      </p:to>
                                    </p:set>
                                    <p:animEffect filter="fade" transition="in">
                                      <p:cBhvr>
                                        <p:cTn dur="500"/>
                                        <p:tgtEl>
                                          <p:spTgt spid="449">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49">
                                            <p:txEl>
                                              <p:pRg end="3" st="3"/>
                                            </p:txEl>
                                          </p:spTgt>
                                        </p:tgtEl>
                                        <p:attrNameLst>
                                          <p:attrName>style.visibility</p:attrName>
                                        </p:attrNameLst>
                                      </p:cBhvr>
                                      <p:to>
                                        <p:strVal val="visible"/>
                                      </p:to>
                                    </p:set>
                                    <p:animEffect filter="fade" transition="in">
                                      <p:cBhvr>
                                        <p:cTn dur="500"/>
                                        <p:tgtEl>
                                          <p:spTgt spid="449">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49">
                                            <p:txEl>
                                              <p:pRg end="4" st="4"/>
                                            </p:txEl>
                                          </p:spTgt>
                                        </p:tgtEl>
                                        <p:attrNameLst>
                                          <p:attrName>style.visibility</p:attrName>
                                        </p:attrNameLst>
                                      </p:cBhvr>
                                      <p:to>
                                        <p:strVal val="visible"/>
                                      </p:to>
                                    </p:set>
                                    <p:animEffect filter="fade" transition="in">
                                      <p:cBhvr>
                                        <p:cTn dur="500"/>
                                        <p:tgtEl>
                                          <p:spTgt spid="449">
                                            <p:txEl>
                                              <p:pRg end="4" st="4"/>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6" name="Shape 456"/>
        <p:cNvGrpSpPr/>
        <p:nvPr/>
      </p:nvGrpSpPr>
      <p:grpSpPr>
        <a:xfrm>
          <a:off x="0" y="0"/>
          <a:ext cx="0" cy="0"/>
          <a:chOff x="0" y="0"/>
          <a:chExt cx="0" cy="0"/>
        </a:xfrm>
      </p:grpSpPr>
      <p:sp>
        <p:nvSpPr>
          <p:cNvPr id="457" name="Google Shape;457;p21"/>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WINE TOUR GUIDING</a:t>
            </a:r>
            <a:endParaRPr/>
          </a:p>
        </p:txBody>
      </p:sp>
      <p:sp>
        <p:nvSpPr>
          <p:cNvPr id="458" name="Google Shape;458;p21"/>
          <p:cNvSpPr/>
          <p:nvPr/>
        </p:nvSpPr>
        <p:spPr>
          <a:xfrm>
            <a:off x="838200" y="2417199"/>
            <a:ext cx="3528530" cy="341632"/>
          </a:xfrm>
          <a:prstGeom prst="rect">
            <a:avLst/>
          </a:prstGeom>
          <a:noFill/>
          <a:ln>
            <a:noFill/>
          </a:ln>
        </p:spPr>
        <p:txBody>
          <a:bodyPr anchorCtr="0" anchor="t" bIns="45700" lIns="91425" spcFirstLastPara="1" rIns="91425" wrap="square" tIns="45700">
            <a:spAutoFit/>
          </a:bodyPr>
          <a:lstStyle/>
          <a:p>
            <a:pPr indent="-358775" lvl="0" marL="358775" marR="0" rtl="0" algn="l">
              <a:lnSpc>
                <a:spcPct val="90000"/>
              </a:lnSpc>
              <a:spcBef>
                <a:spcPts val="0"/>
              </a:spcBef>
              <a:spcAft>
                <a:spcPts val="0"/>
              </a:spcAft>
              <a:buClr>
                <a:srgbClr val="A71E3B"/>
              </a:buClr>
              <a:buSzPts val="1800"/>
              <a:buFont typeface="Noto Sans Symbols"/>
              <a:buChar char="✔"/>
            </a:pPr>
            <a:r>
              <a:rPr b="1" i="1" lang="en-US" sz="1800">
                <a:solidFill>
                  <a:srgbClr val="A71E3B"/>
                </a:solidFill>
                <a:latin typeface="Georgia"/>
                <a:ea typeface="Georgia"/>
                <a:cs typeface="Georgia"/>
                <a:sym typeface="Georgia"/>
              </a:rPr>
              <a:t>Loyalty of a wine tourist</a:t>
            </a:r>
            <a:endParaRPr/>
          </a:p>
        </p:txBody>
      </p:sp>
      <p:pic>
        <p:nvPicPr>
          <p:cNvPr id="459" name="Google Shape;459;p21"/>
          <p:cNvPicPr preferRelativeResize="0"/>
          <p:nvPr/>
        </p:nvPicPr>
        <p:blipFill rotWithShape="1">
          <a:blip r:embed="rId3">
            <a:alphaModFix/>
          </a:blip>
          <a:srcRect b="0" l="0" r="0" t="0"/>
          <a:stretch/>
        </p:blipFill>
        <p:spPr>
          <a:xfrm>
            <a:off x="8306008" y="3146611"/>
            <a:ext cx="3468925" cy="2597121"/>
          </a:xfrm>
          <a:prstGeom prst="rect">
            <a:avLst/>
          </a:prstGeom>
          <a:noFill/>
          <a:ln>
            <a:noFill/>
          </a:ln>
        </p:spPr>
      </p:pic>
      <p:sp>
        <p:nvSpPr>
          <p:cNvPr id="460" name="Google Shape;460;p21"/>
          <p:cNvSpPr/>
          <p:nvPr/>
        </p:nvSpPr>
        <p:spPr>
          <a:xfrm>
            <a:off x="838200" y="3165059"/>
            <a:ext cx="7059706" cy="3047482"/>
          </a:xfrm>
          <a:prstGeom prst="wedgeRoundRectCallout">
            <a:avLst>
              <a:gd fmla="val 57154" name="adj1"/>
              <a:gd fmla="val -46323" name="adj2"/>
              <a:gd fmla="val 16667" name="adj3"/>
            </a:avLst>
          </a:prstGeom>
          <a:no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1200">
                <a:solidFill>
                  <a:schemeClr val="dk1"/>
                </a:solidFill>
                <a:latin typeface="Georgia"/>
                <a:ea typeface="Georgia"/>
                <a:cs typeface="Georgia"/>
                <a:sym typeface="Georgia"/>
              </a:rPr>
              <a:t>PENEDES (</a:t>
            </a:r>
            <a:r>
              <a:rPr b="1" lang="en-US" sz="1200">
                <a:solidFill>
                  <a:srgbClr val="A71E3B"/>
                </a:solidFill>
                <a:latin typeface="Georgia"/>
                <a:ea typeface="Georgia"/>
                <a:cs typeface="Georgia"/>
                <a:sym typeface="Georgia"/>
              </a:rPr>
              <a:t>Spain</a:t>
            </a:r>
            <a:r>
              <a:rPr b="1" lang="en-US" sz="1200">
                <a:solidFill>
                  <a:schemeClr val="dk1"/>
                </a:solidFill>
                <a:latin typeface="Georgia"/>
                <a:ea typeface="Georgia"/>
                <a:cs typeface="Georgia"/>
                <a:sym typeface="Georgia"/>
              </a:rPr>
              <a:t>)</a:t>
            </a:r>
            <a:endParaRPr b="1" sz="1200">
              <a:solidFill>
                <a:schemeClr val="dk1"/>
              </a:solidFill>
              <a:latin typeface="Georgia"/>
              <a:ea typeface="Georgia"/>
              <a:cs typeface="Georgia"/>
              <a:sym typeface="Georgia"/>
            </a:endParaRPr>
          </a:p>
          <a:p>
            <a:pPr indent="0" lvl="0" marL="0" marR="0" rtl="0" algn="ctr">
              <a:spcBef>
                <a:spcPts val="0"/>
              </a:spcBef>
              <a:spcAft>
                <a:spcPts val="0"/>
              </a:spcAft>
              <a:buNone/>
            </a:pPr>
            <a:r>
              <a:rPr b="1" lang="en-US" sz="1200">
                <a:solidFill>
                  <a:srgbClr val="A71E3B"/>
                </a:solidFill>
                <a:latin typeface="Georgia"/>
                <a:ea typeface="Georgia"/>
                <a:cs typeface="Georgia"/>
                <a:sym typeface="Georgia"/>
              </a:rPr>
              <a:t>Market Positioning </a:t>
            </a:r>
            <a:r>
              <a:rPr b="1" lang="en-US" sz="1200">
                <a:solidFill>
                  <a:schemeClr val="dk1"/>
                </a:solidFill>
                <a:latin typeface="Georgia"/>
                <a:ea typeface="Georgia"/>
                <a:cs typeface="Georgia"/>
                <a:sym typeface="Georgia"/>
              </a:rPr>
              <a:t>- is a unique territory to enjoy wine tourism (on foot or by bike, segway, buggy).</a:t>
            </a:r>
            <a:endParaRPr/>
          </a:p>
          <a:p>
            <a:pPr indent="0" lvl="0" marL="0" marR="0" rtl="0" algn="ctr">
              <a:spcBef>
                <a:spcPts val="0"/>
              </a:spcBef>
              <a:spcAft>
                <a:spcPts val="0"/>
              </a:spcAft>
              <a:buNone/>
            </a:pPr>
            <a:r>
              <a:rPr b="1" lang="en-US" sz="1200">
                <a:solidFill>
                  <a:schemeClr val="dk1"/>
                </a:solidFill>
                <a:latin typeface="Georgia"/>
                <a:ea typeface="Georgia"/>
                <a:cs typeface="Georgia"/>
                <a:sym typeface="Georgia"/>
              </a:rPr>
              <a:t>Penedes Wine Route based on the region's winemaking identity.</a:t>
            </a:r>
            <a:endParaRPr/>
          </a:p>
          <a:p>
            <a:pPr indent="0" lvl="0" marL="0" marR="0" rtl="0" algn="ctr">
              <a:spcBef>
                <a:spcPts val="0"/>
              </a:spcBef>
              <a:spcAft>
                <a:spcPts val="0"/>
              </a:spcAft>
              <a:buNone/>
            </a:pPr>
            <a:r>
              <a:t/>
            </a:r>
            <a:endParaRPr b="1" sz="1200">
              <a:solidFill>
                <a:schemeClr val="dk1"/>
              </a:solidFill>
              <a:latin typeface="Georgia"/>
              <a:ea typeface="Georgia"/>
              <a:cs typeface="Georgia"/>
              <a:sym typeface="Georgia"/>
            </a:endParaRPr>
          </a:p>
          <a:p>
            <a:pPr indent="0" lvl="0" marL="0" marR="0" rtl="0" algn="ctr">
              <a:spcBef>
                <a:spcPts val="0"/>
              </a:spcBef>
              <a:spcAft>
                <a:spcPts val="0"/>
              </a:spcAft>
              <a:buNone/>
            </a:pPr>
            <a:r>
              <a:rPr b="1" lang="en-US" sz="1200">
                <a:solidFill>
                  <a:schemeClr val="dk1"/>
                </a:solidFill>
                <a:latin typeface="Georgia"/>
                <a:ea typeface="Georgia"/>
                <a:cs typeface="Georgia"/>
                <a:sym typeface="Georgia"/>
              </a:rPr>
              <a:t>Offers for visitors:</a:t>
            </a:r>
            <a:endParaRPr b="1" sz="1200">
              <a:solidFill>
                <a:schemeClr val="dk1"/>
              </a:solidFill>
              <a:latin typeface="Georgia"/>
              <a:ea typeface="Georgia"/>
              <a:cs typeface="Georgia"/>
              <a:sym typeface="Georgia"/>
            </a:endParaRPr>
          </a:p>
          <a:p>
            <a:pPr indent="0" lvl="0" marL="0" marR="0" rtl="0" algn="ctr">
              <a:spcBef>
                <a:spcPts val="0"/>
              </a:spcBef>
              <a:spcAft>
                <a:spcPts val="0"/>
              </a:spcAft>
              <a:buNone/>
            </a:pPr>
            <a:r>
              <a:t/>
            </a:r>
            <a:endParaRPr b="1" sz="1000">
              <a:solidFill>
                <a:schemeClr val="dk1"/>
              </a:solidFill>
              <a:latin typeface="Georgia"/>
              <a:ea typeface="Georgia"/>
              <a:cs typeface="Georgia"/>
              <a:sym typeface="Georgia"/>
            </a:endParaRPr>
          </a:p>
          <a:p>
            <a:pPr indent="0" lvl="0" marL="0" marR="0" rtl="0" algn="ctr">
              <a:spcBef>
                <a:spcPts val="0"/>
              </a:spcBef>
              <a:spcAft>
                <a:spcPts val="0"/>
              </a:spcAft>
              <a:buNone/>
            </a:pPr>
            <a:r>
              <a:t/>
            </a:r>
            <a:endParaRPr b="1" sz="1000">
              <a:solidFill>
                <a:schemeClr val="dk1"/>
              </a:solidFill>
              <a:latin typeface="Georgia"/>
              <a:ea typeface="Georgia"/>
              <a:cs typeface="Georgia"/>
              <a:sym typeface="Georgia"/>
            </a:endParaRPr>
          </a:p>
          <a:p>
            <a:pPr indent="0" lvl="0" marL="0" marR="0" rtl="0" algn="ctr">
              <a:spcBef>
                <a:spcPts val="0"/>
              </a:spcBef>
              <a:spcAft>
                <a:spcPts val="0"/>
              </a:spcAft>
              <a:buNone/>
            </a:pPr>
            <a:r>
              <a:t/>
            </a:r>
            <a:endParaRPr b="1" sz="1000">
              <a:solidFill>
                <a:srgbClr val="2C3EA2"/>
              </a:solidFill>
              <a:latin typeface="Georgia"/>
              <a:ea typeface="Georgia"/>
              <a:cs typeface="Georgia"/>
              <a:sym typeface="Georgia"/>
            </a:endParaRPr>
          </a:p>
          <a:p>
            <a:pPr indent="0" lvl="0" marL="0" marR="0" rtl="0" algn="ctr">
              <a:spcBef>
                <a:spcPts val="0"/>
              </a:spcBef>
              <a:spcAft>
                <a:spcPts val="0"/>
              </a:spcAft>
              <a:buNone/>
            </a:pPr>
            <a:r>
              <a:t/>
            </a:r>
            <a:endParaRPr b="1" sz="1000">
              <a:solidFill>
                <a:srgbClr val="2C3EA2"/>
              </a:solidFill>
              <a:latin typeface="Georgia"/>
              <a:ea typeface="Georgia"/>
              <a:cs typeface="Georgia"/>
              <a:sym typeface="Georgia"/>
            </a:endParaRPr>
          </a:p>
          <a:p>
            <a:pPr indent="0" lvl="0" marL="0" marR="0" rtl="0" algn="ctr">
              <a:spcBef>
                <a:spcPts val="0"/>
              </a:spcBef>
              <a:spcAft>
                <a:spcPts val="0"/>
              </a:spcAft>
              <a:buNone/>
            </a:pPr>
            <a:r>
              <a:t/>
            </a:r>
            <a:endParaRPr b="1" sz="1000">
              <a:solidFill>
                <a:srgbClr val="2C3EA2"/>
              </a:solidFill>
              <a:latin typeface="Georgia"/>
              <a:ea typeface="Georgia"/>
              <a:cs typeface="Georgia"/>
              <a:sym typeface="Georgia"/>
            </a:endParaRPr>
          </a:p>
          <a:p>
            <a:pPr indent="0" lvl="0" marL="0" marR="0" rtl="0" algn="ctr">
              <a:spcBef>
                <a:spcPts val="0"/>
              </a:spcBef>
              <a:spcAft>
                <a:spcPts val="0"/>
              </a:spcAft>
              <a:buNone/>
            </a:pPr>
            <a:r>
              <a:t/>
            </a:r>
            <a:endParaRPr b="1" sz="1000">
              <a:solidFill>
                <a:srgbClr val="2C3EA2"/>
              </a:solidFill>
              <a:latin typeface="Georgia"/>
              <a:ea typeface="Georgia"/>
              <a:cs typeface="Georgia"/>
              <a:sym typeface="Georgia"/>
            </a:endParaRPr>
          </a:p>
          <a:p>
            <a:pPr indent="0" lvl="0" marL="0" marR="0" rtl="0" algn="ctr">
              <a:spcBef>
                <a:spcPts val="0"/>
              </a:spcBef>
              <a:spcAft>
                <a:spcPts val="0"/>
              </a:spcAft>
              <a:buNone/>
            </a:pPr>
            <a:r>
              <a:t/>
            </a:r>
            <a:endParaRPr b="1" sz="1000">
              <a:solidFill>
                <a:srgbClr val="2C3EA2"/>
              </a:solidFill>
              <a:latin typeface="Georgia"/>
              <a:ea typeface="Georgia"/>
              <a:cs typeface="Georgia"/>
              <a:sym typeface="Georgia"/>
            </a:endParaRPr>
          </a:p>
          <a:p>
            <a:pPr indent="0" lvl="0" marL="0" marR="0" rtl="0" algn="ctr">
              <a:spcBef>
                <a:spcPts val="0"/>
              </a:spcBef>
              <a:spcAft>
                <a:spcPts val="0"/>
              </a:spcAft>
              <a:buNone/>
            </a:pPr>
            <a:r>
              <a:t/>
            </a:r>
            <a:endParaRPr b="1" sz="1000">
              <a:solidFill>
                <a:srgbClr val="2C3EA2"/>
              </a:solidFill>
              <a:latin typeface="Georgia"/>
              <a:ea typeface="Georgia"/>
              <a:cs typeface="Georgia"/>
              <a:sym typeface="Georgia"/>
            </a:endParaRPr>
          </a:p>
          <a:p>
            <a:pPr indent="0" lvl="0" marL="0" marR="0" rtl="0" algn="ctr">
              <a:spcBef>
                <a:spcPts val="0"/>
              </a:spcBef>
              <a:spcAft>
                <a:spcPts val="0"/>
              </a:spcAft>
              <a:buNone/>
            </a:pPr>
            <a:r>
              <a:t/>
            </a:r>
            <a:endParaRPr b="1" sz="1200">
              <a:solidFill>
                <a:srgbClr val="2C3EA2"/>
              </a:solidFill>
              <a:latin typeface="Georgia"/>
              <a:ea typeface="Georgia"/>
              <a:cs typeface="Georgia"/>
              <a:sym typeface="Georgia"/>
            </a:endParaRPr>
          </a:p>
          <a:p>
            <a:pPr indent="0" lvl="0" marL="0" marR="0" rtl="0" algn="ctr">
              <a:spcBef>
                <a:spcPts val="0"/>
              </a:spcBef>
              <a:spcAft>
                <a:spcPts val="0"/>
              </a:spcAft>
              <a:buNone/>
            </a:pPr>
            <a:r>
              <a:rPr b="1" lang="en-US" sz="1000">
                <a:solidFill>
                  <a:srgbClr val="2C3EA2"/>
                </a:solidFill>
                <a:latin typeface="Georgia"/>
                <a:ea typeface="Georgia"/>
                <a:cs typeface="Georgia"/>
                <a:sym typeface="Georgia"/>
              </a:rPr>
              <a:t>Link and Learn more</a:t>
            </a:r>
            <a:endParaRPr b="1" sz="1000">
              <a:solidFill>
                <a:srgbClr val="2C3EA2"/>
              </a:solidFill>
              <a:latin typeface="Georgia"/>
              <a:ea typeface="Georgia"/>
              <a:cs typeface="Georgia"/>
              <a:sym typeface="Georgia"/>
            </a:endParaRPr>
          </a:p>
          <a:p>
            <a:pPr indent="0" lvl="0" marL="0" marR="0" rtl="0" algn="ctr">
              <a:spcBef>
                <a:spcPts val="0"/>
              </a:spcBef>
              <a:spcAft>
                <a:spcPts val="0"/>
              </a:spcAft>
              <a:buNone/>
            </a:pPr>
            <a:r>
              <a:rPr lang="en-US" sz="1000">
                <a:solidFill>
                  <a:srgbClr val="2C3EA2"/>
                </a:solidFill>
                <a:latin typeface="Georgia"/>
                <a:ea typeface="Georgia"/>
                <a:cs typeface="Georgia"/>
                <a:sym typeface="Georgia"/>
              </a:rPr>
              <a:t>https://www.penedesturisme.cat/en</a:t>
            </a:r>
            <a:endParaRPr b="1" sz="1000">
              <a:solidFill>
                <a:srgbClr val="2C3EA2"/>
              </a:solidFill>
              <a:latin typeface="Georgia"/>
              <a:ea typeface="Georgia"/>
              <a:cs typeface="Georgia"/>
              <a:sym typeface="Georgia"/>
            </a:endParaRPr>
          </a:p>
        </p:txBody>
      </p:sp>
      <p:sp>
        <p:nvSpPr>
          <p:cNvPr id="461" name="Google Shape;461;p21"/>
          <p:cNvSpPr/>
          <p:nvPr/>
        </p:nvSpPr>
        <p:spPr>
          <a:xfrm>
            <a:off x="838200" y="2777279"/>
            <a:ext cx="4075155" cy="3693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800" cap="none">
                <a:solidFill>
                  <a:srgbClr val="293A97"/>
                </a:solidFill>
                <a:latin typeface="Georgia"/>
                <a:ea typeface="Georgia"/>
                <a:cs typeface="Georgia"/>
                <a:sym typeface="Georgia"/>
              </a:rPr>
              <a:t>REAL CASES AND BEST PRACTICES</a:t>
            </a:r>
            <a:endParaRPr sz="1800" cap="none">
              <a:solidFill>
                <a:srgbClr val="293A97"/>
              </a:solidFill>
              <a:latin typeface="Georgia"/>
              <a:ea typeface="Georgia"/>
              <a:cs typeface="Georgia"/>
              <a:sym typeface="Georgia"/>
            </a:endParaRPr>
          </a:p>
        </p:txBody>
      </p:sp>
      <p:sp>
        <p:nvSpPr>
          <p:cNvPr id="462" name="Google Shape;462;p21"/>
          <p:cNvSpPr/>
          <p:nvPr/>
        </p:nvSpPr>
        <p:spPr>
          <a:xfrm>
            <a:off x="5754959" y="4533493"/>
            <a:ext cx="1886225" cy="1053119"/>
          </a:xfrm>
          <a:prstGeom prst="roundRect">
            <a:avLst>
              <a:gd fmla="val 16667" name="adj"/>
            </a:avLst>
          </a:prstGeom>
          <a:solidFill>
            <a:schemeClr val="lt1"/>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285750" lvl="0" marL="285750" marR="0" rtl="0" algn="l">
              <a:spcBef>
                <a:spcPts val="0"/>
              </a:spcBef>
              <a:spcAft>
                <a:spcPts val="0"/>
              </a:spcAft>
              <a:buClr>
                <a:schemeClr val="dk1"/>
              </a:buClr>
              <a:buSzPts val="1400"/>
              <a:buFont typeface="Arial"/>
              <a:buChar char="•"/>
            </a:pPr>
            <a:r>
              <a:rPr lang="en-US" sz="1400">
                <a:solidFill>
                  <a:schemeClr val="dk1"/>
                </a:solidFill>
                <a:latin typeface="Georgia"/>
                <a:ea typeface="Georgia"/>
                <a:cs typeface="Georgia"/>
                <a:sym typeface="Georgia"/>
              </a:rPr>
              <a:t>Cultural spaces</a:t>
            </a:r>
            <a:endParaRPr/>
          </a:p>
          <a:p>
            <a:pPr indent="-285750" lvl="0" marL="285750" marR="0" rtl="0" algn="l">
              <a:spcBef>
                <a:spcPts val="0"/>
              </a:spcBef>
              <a:spcAft>
                <a:spcPts val="0"/>
              </a:spcAft>
              <a:buClr>
                <a:schemeClr val="dk1"/>
              </a:buClr>
              <a:buSzPts val="1400"/>
              <a:buFont typeface="Arial"/>
              <a:buChar char="•"/>
            </a:pPr>
            <a:r>
              <a:rPr lang="en-US" sz="1400">
                <a:solidFill>
                  <a:schemeClr val="dk1"/>
                </a:solidFill>
                <a:latin typeface="Georgia"/>
                <a:ea typeface="Georgia"/>
                <a:cs typeface="Georgia"/>
                <a:sym typeface="Georgia"/>
              </a:rPr>
              <a:t>Vineyards</a:t>
            </a:r>
            <a:endParaRPr/>
          </a:p>
          <a:p>
            <a:pPr indent="-285750" lvl="0" marL="285750" marR="0" rtl="0" algn="l">
              <a:spcBef>
                <a:spcPts val="0"/>
              </a:spcBef>
              <a:spcAft>
                <a:spcPts val="0"/>
              </a:spcAft>
              <a:buClr>
                <a:schemeClr val="dk1"/>
              </a:buClr>
              <a:buSzPts val="1400"/>
              <a:buFont typeface="Arial"/>
              <a:buChar char="•"/>
            </a:pPr>
            <a:r>
              <a:rPr lang="en-US" sz="1400">
                <a:solidFill>
                  <a:schemeClr val="dk1"/>
                </a:solidFill>
                <a:latin typeface="Georgia"/>
                <a:ea typeface="Georgia"/>
                <a:cs typeface="Georgia"/>
                <a:sym typeface="Georgia"/>
              </a:rPr>
              <a:t>Quad bike safari</a:t>
            </a:r>
            <a:endParaRPr/>
          </a:p>
        </p:txBody>
      </p:sp>
      <p:sp>
        <p:nvSpPr>
          <p:cNvPr id="463" name="Google Shape;463;p21"/>
          <p:cNvSpPr/>
          <p:nvPr/>
        </p:nvSpPr>
        <p:spPr>
          <a:xfrm>
            <a:off x="1032966" y="4552747"/>
            <a:ext cx="2091004" cy="1053119"/>
          </a:xfrm>
          <a:prstGeom prst="roundRect">
            <a:avLst>
              <a:gd fmla="val 16667" name="adj"/>
            </a:avLst>
          </a:prstGeom>
          <a:solidFill>
            <a:schemeClr val="lt1"/>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285750" lvl="0" marL="285750" marR="0" rtl="0" algn="l">
              <a:spcBef>
                <a:spcPts val="0"/>
              </a:spcBef>
              <a:spcAft>
                <a:spcPts val="0"/>
              </a:spcAft>
              <a:buClr>
                <a:schemeClr val="dk1"/>
              </a:buClr>
              <a:buSzPts val="1400"/>
              <a:buFont typeface="Arial"/>
              <a:buChar char="•"/>
            </a:pPr>
            <a:r>
              <a:rPr lang="en-US" sz="1400">
                <a:solidFill>
                  <a:schemeClr val="dk1"/>
                </a:solidFill>
                <a:latin typeface="Georgia"/>
                <a:ea typeface="Georgia"/>
                <a:cs typeface="Georgia"/>
                <a:sym typeface="Georgia"/>
              </a:rPr>
              <a:t>Wineries</a:t>
            </a:r>
            <a:endParaRPr/>
          </a:p>
          <a:p>
            <a:pPr indent="-285750" lvl="0" marL="285750" marR="0" rtl="0" algn="l">
              <a:spcBef>
                <a:spcPts val="0"/>
              </a:spcBef>
              <a:spcAft>
                <a:spcPts val="0"/>
              </a:spcAft>
              <a:buClr>
                <a:schemeClr val="dk1"/>
              </a:buClr>
              <a:buSzPts val="1400"/>
              <a:buFont typeface="Arial"/>
              <a:buChar char="•"/>
            </a:pPr>
            <a:r>
              <a:rPr lang="en-US" sz="1400">
                <a:solidFill>
                  <a:schemeClr val="dk1"/>
                </a:solidFill>
                <a:latin typeface="Georgia"/>
                <a:ea typeface="Georgia"/>
                <a:cs typeface="Georgia"/>
                <a:sym typeface="Georgia"/>
              </a:rPr>
              <a:t>Wine shops</a:t>
            </a:r>
            <a:endParaRPr/>
          </a:p>
          <a:p>
            <a:pPr indent="-285750" lvl="0" marL="285750" marR="0" rtl="0" algn="l">
              <a:spcBef>
                <a:spcPts val="0"/>
              </a:spcBef>
              <a:spcAft>
                <a:spcPts val="0"/>
              </a:spcAft>
              <a:buClr>
                <a:schemeClr val="dk1"/>
              </a:buClr>
              <a:buSzPts val="1400"/>
              <a:buFont typeface="Arial"/>
              <a:buChar char="•"/>
            </a:pPr>
            <a:r>
              <a:rPr lang="en-US" sz="1400">
                <a:solidFill>
                  <a:schemeClr val="dk1"/>
                </a:solidFill>
                <a:latin typeface="Georgia"/>
                <a:ea typeface="Georgia"/>
                <a:cs typeface="Georgia"/>
                <a:sym typeface="Georgia"/>
              </a:rPr>
              <a:t>Restaurants</a:t>
            </a:r>
            <a:endParaRPr sz="1400">
              <a:solidFill>
                <a:schemeClr val="dk1"/>
              </a:solidFill>
              <a:latin typeface="Georgia"/>
              <a:ea typeface="Georgia"/>
              <a:cs typeface="Georgia"/>
              <a:sym typeface="Georgia"/>
            </a:endParaRPr>
          </a:p>
          <a:p>
            <a:pPr indent="-285750" lvl="0" marL="285750" marR="0" rtl="0" algn="l">
              <a:spcBef>
                <a:spcPts val="0"/>
              </a:spcBef>
              <a:spcAft>
                <a:spcPts val="0"/>
              </a:spcAft>
              <a:buClr>
                <a:schemeClr val="dk1"/>
              </a:buClr>
              <a:buSzPts val="1400"/>
              <a:buFont typeface="Arial"/>
              <a:buChar char="•"/>
            </a:pPr>
            <a:r>
              <a:rPr lang="en-US" sz="1400">
                <a:solidFill>
                  <a:schemeClr val="dk1"/>
                </a:solidFill>
                <a:latin typeface="Georgia"/>
                <a:ea typeface="Georgia"/>
                <a:cs typeface="Georgia"/>
                <a:sym typeface="Georgia"/>
              </a:rPr>
              <a:t>Museums</a:t>
            </a:r>
            <a:endParaRPr sz="1400">
              <a:solidFill>
                <a:schemeClr val="dk1"/>
              </a:solidFill>
              <a:latin typeface="Georgia"/>
              <a:ea typeface="Georgia"/>
              <a:cs typeface="Georgia"/>
              <a:sym typeface="Georgia"/>
            </a:endParaRPr>
          </a:p>
        </p:txBody>
      </p:sp>
      <p:sp>
        <p:nvSpPr>
          <p:cNvPr id="464" name="Google Shape;464;p21"/>
          <p:cNvSpPr/>
          <p:nvPr/>
        </p:nvSpPr>
        <p:spPr>
          <a:xfrm>
            <a:off x="3328021" y="4552746"/>
            <a:ext cx="2222887" cy="1053120"/>
          </a:xfrm>
          <a:prstGeom prst="roundRect">
            <a:avLst>
              <a:gd fmla="val 16667" name="adj"/>
            </a:avLst>
          </a:prstGeom>
          <a:solidFill>
            <a:schemeClr val="lt1"/>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285750" lvl="0" marL="285750" marR="0" rtl="0" algn="l">
              <a:spcBef>
                <a:spcPts val="0"/>
              </a:spcBef>
              <a:spcAft>
                <a:spcPts val="0"/>
              </a:spcAft>
              <a:buClr>
                <a:schemeClr val="dk1"/>
              </a:buClr>
              <a:buSzPts val="1400"/>
              <a:buFont typeface="Arial"/>
              <a:buChar char="•"/>
            </a:pPr>
            <a:r>
              <a:rPr lang="en-US" sz="1400">
                <a:solidFill>
                  <a:schemeClr val="dk1"/>
                </a:solidFill>
                <a:latin typeface="Georgia"/>
                <a:ea typeface="Georgia"/>
                <a:cs typeface="Georgia"/>
                <a:sym typeface="Georgia"/>
              </a:rPr>
              <a:t>Accommodation</a:t>
            </a:r>
            <a:endParaRPr sz="1400">
              <a:solidFill>
                <a:schemeClr val="dk1"/>
              </a:solidFill>
              <a:latin typeface="Georgia"/>
              <a:ea typeface="Georgia"/>
              <a:cs typeface="Georgia"/>
              <a:sym typeface="Georgia"/>
            </a:endParaRPr>
          </a:p>
          <a:p>
            <a:pPr indent="-285750" lvl="0" marL="285750" marR="0" rtl="0" algn="l">
              <a:spcBef>
                <a:spcPts val="0"/>
              </a:spcBef>
              <a:spcAft>
                <a:spcPts val="0"/>
              </a:spcAft>
              <a:buClr>
                <a:schemeClr val="dk1"/>
              </a:buClr>
              <a:buSzPts val="1400"/>
              <a:buFont typeface="Arial"/>
              <a:buChar char="•"/>
            </a:pPr>
            <a:r>
              <a:rPr lang="en-US" sz="1400">
                <a:solidFill>
                  <a:schemeClr val="dk1"/>
                </a:solidFill>
                <a:latin typeface="Georgia"/>
                <a:ea typeface="Georgia"/>
                <a:cs typeface="Georgia"/>
                <a:sym typeface="Georgia"/>
              </a:rPr>
              <a:t>Tasting Wine and Local products</a:t>
            </a:r>
            <a:endParaRPr/>
          </a:p>
          <a:p>
            <a:pPr indent="-285750" lvl="0" marL="285750" marR="0" rtl="0" algn="l">
              <a:spcBef>
                <a:spcPts val="0"/>
              </a:spcBef>
              <a:spcAft>
                <a:spcPts val="0"/>
              </a:spcAft>
              <a:buClr>
                <a:schemeClr val="dk1"/>
              </a:buClr>
              <a:buSzPts val="1400"/>
              <a:buFont typeface="Arial"/>
              <a:buChar char="•"/>
            </a:pPr>
            <a:r>
              <a:rPr lang="en-US" sz="1400">
                <a:solidFill>
                  <a:schemeClr val="dk1"/>
                </a:solidFill>
                <a:latin typeface="Georgia"/>
                <a:ea typeface="Georgia"/>
                <a:cs typeface="Georgia"/>
                <a:sym typeface="Georgia"/>
              </a:rPr>
              <a:t>Festivals</a:t>
            </a:r>
            <a:endParaRPr sz="1400">
              <a:solidFill>
                <a:schemeClr val="dk1"/>
              </a:solidFill>
              <a:latin typeface="Georgia"/>
              <a:ea typeface="Georgia"/>
              <a:cs typeface="Georgia"/>
              <a:sym typeface="Georgia"/>
            </a:endParaRPr>
          </a:p>
        </p:txBody>
      </p:sp>
      <p:sp>
        <p:nvSpPr>
          <p:cNvPr id="465" name="Google Shape;465;p21"/>
          <p:cNvSpPr txBox="1"/>
          <p:nvPr>
            <p:ph type="title"/>
          </p:nvPr>
        </p:nvSpPr>
        <p:spPr>
          <a:xfrm>
            <a:off x="1032966" y="1675967"/>
            <a:ext cx="10320834" cy="583139"/>
          </a:xfrm>
          <a:prstGeom prst="rect">
            <a:avLst/>
          </a:prstGeom>
          <a:solidFill>
            <a:srgbClr val="A71E3B"/>
          </a:solidFill>
          <a:ln>
            <a:noFill/>
          </a:ln>
        </p:spPr>
        <p:txBody>
          <a:bodyPr anchorCtr="0" anchor="b" bIns="45700" lIns="91425" spcFirstLastPara="1" rIns="91425" wrap="square" tIns="45700">
            <a:noAutofit/>
          </a:bodyPr>
          <a:lstStyle/>
          <a:p>
            <a:pPr indent="0" lvl="0" marL="0" rtl="0" algn="ctr">
              <a:lnSpc>
                <a:spcPct val="90000"/>
              </a:lnSpc>
              <a:spcBef>
                <a:spcPts val="0"/>
              </a:spcBef>
              <a:spcAft>
                <a:spcPts val="0"/>
              </a:spcAft>
              <a:buClr>
                <a:schemeClr val="lt1"/>
              </a:buClr>
              <a:buSzPts val="3400"/>
              <a:buFont typeface="Georgia"/>
              <a:buNone/>
            </a:pPr>
            <a:r>
              <a:rPr lang="en-US" sz="3400">
                <a:solidFill>
                  <a:schemeClr val="lt1"/>
                </a:solidFill>
              </a:rPr>
              <a:t>Management of relations with wine tourists (cont’d) </a:t>
            </a:r>
            <a:endParaRPr sz="3400">
              <a:solidFill>
                <a:schemeClr val="lt1"/>
              </a:solidFil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61"/>
                                        </p:tgtEl>
                                        <p:attrNameLst>
                                          <p:attrName>style.visibility</p:attrName>
                                        </p:attrNameLst>
                                      </p:cBhvr>
                                      <p:to>
                                        <p:strVal val="visible"/>
                                      </p:to>
                                    </p:set>
                                    <p:animEffect filter="fade" transition="in">
                                      <p:cBhvr>
                                        <p:cTn dur="500"/>
                                        <p:tgtEl>
                                          <p:spTgt spid="46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60"/>
                                        </p:tgtEl>
                                        <p:attrNameLst>
                                          <p:attrName>style.visibility</p:attrName>
                                        </p:attrNameLst>
                                      </p:cBhvr>
                                      <p:to>
                                        <p:strVal val="visible"/>
                                      </p:to>
                                    </p:set>
                                    <p:animEffect filter="fade" transition="in">
                                      <p:cBhvr>
                                        <p:cTn dur="1750"/>
                                        <p:tgtEl>
                                          <p:spTgt spid="460"/>
                                        </p:tgtEl>
                                      </p:cBhvr>
                                    </p:animEffect>
                                  </p:childTnLst>
                                </p:cTn>
                              </p:par>
                              <p:par>
                                <p:cTn fill="hold" nodeType="withEffect" presetClass="entr" presetID="10" presetSubtype="0">
                                  <p:stCondLst>
                                    <p:cond delay="0"/>
                                  </p:stCondLst>
                                  <p:childTnLst>
                                    <p:set>
                                      <p:cBhvr>
                                        <p:cTn dur="1" fill="hold">
                                          <p:stCondLst>
                                            <p:cond delay="0"/>
                                          </p:stCondLst>
                                        </p:cTn>
                                        <p:tgtEl>
                                          <p:spTgt spid="463"/>
                                        </p:tgtEl>
                                        <p:attrNameLst>
                                          <p:attrName>style.visibility</p:attrName>
                                        </p:attrNameLst>
                                      </p:cBhvr>
                                      <p:to>
                                        <p:strVal val="visible"/>
                                      </p:to>
                                    </p:set>
                                    <p:animEffect filter="fade" transition="in">
                                      <p:cBhvr>
                                        <p:cTn dur="1750"/>
                                        <p:tgtEl>
                                          <p:spTgt spid="463"/>
                                        </p:tgtEl>
                                      </p:cBhvr>
                                    </p:animEffect>
                                  </p:childTnLst>
                                </p:cTn>
                              </p:par>
                              <p:par>
                                <p:cTn fill="hold" nodeType="withEffect" presetClass="entr" presetID="10" presetSubtype="0">
                                  <p:stCondLst>
                                    <p:cond delay="0"/>
                                  </p:stCondLst>
                                  <p:childTnLst>
                                    <p:set>
                                      <p:cBhvr>
                                        <p:cTn dur="1" fill="hold">
                                          <p:stCondLst>
                                            <p:cond delay="0"/>
                                          </p:stCondLst>
                                        </p:cTn>
                                        <p:tgtEl>
                                          <p:spTgt spid="464"/>
                                        </p:tgtEl>
                                        <p:attrNameLst>
                                          <p:attrName>style.visibility</p:attrName>
                                        </p:attrNameLst>
                                      </p:cBhvr>
                                      <p:to>
                                        <p:strVal val="visible"/>
                                      </p:to>
                                    </p:set>
                                    <p:animEffect filter="fade" transition="in">
                                      <p:cBhvr>
                                        <p:cTn dur="1750"/>
                                        <p:tgtEl>
                                          <p:spTgt spid="464"/>
                                        </p:tgtEl>
                                      </p:cBhvr>
                                    </p:animEffect>
                                  </p:childTnLst>
                                </p:cTn>
                              </p:par>
                              <p:par>
                                <p:cTn fill="hold" nodeType="withEffect" presetClass="entr" presetID="10" presetSubtype="0">
                                  <p:stCondLst>
                                    <p:cond delay="0"/>
                                  </p:stCondLst>
                                  <p:childTnLst>
                                    <p:set>
                                      <p:cBhvr>
                                        <p:cTn dur="1" fill="hold">
                                          <p:stCondLst>
                                            <p:cond delay="0"/>
                                          </p:stCondLst>
                                        </p:cTn>
                                        <p:tgtEl>
                                          <p:spTgt spid="462"/>
                                        </p:tgtEl>
                                        <p:attrNameLst>
                                          <p:attrName>style.visibility</p:attrName>
                                        </p:attrNameLst>
                                      </p:cBhvr>
                                      <p:to>
                                        <p:strVal val="visible"/>
                                      </p:to>
                                    </p:set>
                                    <p:animEffect filter="fade" transition="in">
                                      <p:cBhvr>
                                        <p:cTn dur="1750"/>
                                        <p:tgtEl>
                                          <p:spTgt spid="46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9" name="Shape 469"/>
        <p:cNvGrpSpPr/>
        <p:nvPr/>
      </p:nvGrpSpPr>
      <p:grpSpPr>
        <a:xfrm>
          <a:off x="0" y="0"/>
          <a:ext cx="0" cy="0"/>
          <a:chOff x="0" y="0"/>
          <a:chExt cx="0" cy="0"/>
        </a:xfrm>
      </p:grpSpPr>
      <p:sp>
        <p:nvSpPr>
          <p:cNvPr id="470" name="Google Shape;470;p22"/>
          <p:cNvSpPr txBox="1"/>
          <p:nvPr>
            <p:ph idx="1" type="body"/>
          </p:nvPr>
        </p:nvSpPr>
        <p:spPr>
          <a:xfrm>
            <a:off x="3487271" y="2812556"/>
            <a:ext cx="7866528" cy="3399986"/>
          </a:xfrm>
          <a:prstGeom prst="rect">
            <a:avLst/>
          </a:prstGeom>
          <a:noFill/>
          <a:ln>
            <a:noFill/>
          </a:ln>
        </p:spPr>
        <p:txBody>
          <a:bodyPr anchorCtr="0" anchor="ctr" bIns="45700" lIns="91425" spcFirstLastPara="1" rIns="91425" wrap="square" tIns="45700">
            <a:noAutofit/>
          </a:bodyPr>
          <a:lstStyle/>
          <a:p>
            <a:pPr indent="-358775" lvl="0" marL="358775" rtl="0" algn="l">
              <a:lnSpc>
                <a:spcPct val="90000"/>
              </a:lnSpc>
              <a:spcBef>
                <a:spcPts val="0"/>
              </a:spcBef>
              <a:spcAft>
                <a:spcPts val="0"/>
              </a:spcAft>
              <a:buClr>
                <a:srgbClr val="3948A0"/>
              </a:buClr>
              <a:buSzPts val="1600"/>
              <a:buNone/>
            </a:pPr>
            <a:r>
              <a:rPr b="1" lang="en-US">
                <a:solidFill>
                  <a:srgbClr val="3948A0"/>
                </a:solidFill>
              </a:rPr>
              <a:t>Wine guide - who is he? </a:t>
            </a:r>
            <a:r>
              <a:rPr lang="en-US"/>
              <a:t>This profession acquires its potential along with the development of wine tourism.</a:t>
            </a:r>
            <a:endParaRPr/>
          </a:p>
          <a:p>
            <a:pPr indent="-358775" lvl="0" marL="358775" rtl="0" algn="l">
              <a:lnSpc>
                <a:spcPct val="90000"/>
              </a:lnSpc>
              <a:spcBef>
                <a:spcPts val="1000"/>
              </a:spcBef>
              <a:spcAft>
                <a:spcPts val="0"/>
              </a:spcAft>
              <a:buClr>
                <a:schemeClr val="dk1"/>
              </a:buClr>
              <a:buSzPts val="1600"/>
              <a:buNone/>
            </a:pPr>
            <a:r>
              <a:rPr lang="en-US"/>
              <a:t>The skills of a professional are divided into several groups:</a:t>
            </a:r>
            <a:endParaRPr/>
          </a:p>
          <a:p>
            <a:pPr indent="-358775" lvl="0" marL="717550" rtl="0" algn="l">
              <a:lnSpc>
                <a:spcPct val="90000"/>
              </a:lnSpc>
              <a:spcBef>
                <a:spcPts val="1000"/>
              </a:spcBef>
              <a:spcAft>
                <a:spcPts val="0"/>
              </a:spcAft>
              <a:buClr>
                <a:schemeClr val="dk1"/>
              </a:buClr>
              <a:buSzPts val="1600"/>
              <a:buNone/>
            </a:pPr>
            <a:r>
              <a:rPr lang="en-US"/>
              <a:t>●	skills of preparation for conducting excursions;</a:t>
            </a:r>
            <a:endParaRPr/>
          </a:p>
          <a:p>
            <a:pPr indent="-358775" lvl="0" marL="717550" rtl="0" algn="l">
              <a:lnSpc>
                <a:spcPct val="90000"/>
              </a:lnSpc>
              <a:spcBef>
                <a:spcPts val="1000"/>
              </a:spcBef>
              <a:spcAft>
                <a:spcPts val="0"/>
              </a:spcAft>
              <a:buClr>
                <a:schemeClr val="dk1"/>
              </a:buClr>
              <a:buSzPts val="1600"/>
              <a:buNone/>
            </a:pPr>
            <a:r>
              <a:rPr lang="en-US"/>
              <a:t>●	skills of showing objects of winemaking and viticulture;</a:t>
            </a:r>
            <a:endParaRPr/>
          </a:p>
          <a:p>
            <a:pPr indent="-358775" lvl="0" marL="717550" rtl="0" algn="l">
              <a:lnSpc>
                <a:spcPct val="90000"/>
              </a:lnSpc>
              <a:spcBef>
                <a:spcPts val="1000"/>
              </a:spcBef>
              <a:spcAft>
                <a:spcPts val="0"/>
              </a:spcAft>
              <a:buClr>
                <a:schemeClr val="dk1"/>
              </a:buClr>
              <a:buSzPts val="1600"/>
              <a:buNone/>
            </a:pPr>
            <a:r>
              <a:rPr lang="en-US"/>
              <a:t>●	excursion storytelling skills, excursion techniques, language etiquette skills, audience skills;</a:t>
            </a:r>
            <a:endParaRPr/>
          </a:p>
          <a:p>
            <a:pPr indent="-358775" lvl="0" marL="717550" rtl="0" algn="l">
              <a:lnSpc>
                <a:spcPct val="90000"/>
              </a:lnSpc>
              <a:spcBef>
                <a:spcPts val="1000"/>
              </a:spcBef>
              <a:spcAft>
                <a:spcPts val="0"/>
              </a:spcAft>
              <a:buClr>
                <a:schemeClr val="dk1"/>
              </a:buClr>
              <a:buSzPts val="1600"/>
              <a:buNone/>
            </a:pPr>
            <a:r>
              <a:rPr lang="en-US"/>
              <a:t>●	post-excursion skills, etc.</a:t>
            </a:r>
            <a:endParaRPr/>
          </a:p>
          <a:p>
            <a:pPr indent="-358775" lvl="0" marL="358775" rtl="0" algn="l">
              <a:lnSpc>
                <a:spcPct val="90000"/>
              </a:lnSpc>
              <a:spcBef>
                <a:spcPts val="1000"/>
              </a:spcBef>
              <a:spcAft>
                <a:spcPts val="0"/>
              </a:spcAft>
              <a:buClr>
                <a:schemeClr val="dk1"/>
              </a:buClr>
              <a:buSzPts val="1600"/>
              <a:buNone/>
            </a:pPr>
            <a:r>
              <a:rPr lang="en-US"/>
              <a:t>An employee, a representative of the family wine business, a representative of a tourist or excursion company can have them. But the </a:t>
            </a:r>
            <a:r>
              <a:rPr b="1" lang="en-US">
                <a:solidFill>
                  <a:srgbClr val="3948A0"/>
                </a:solidFill>
              </a:rPr>
              <a:t>main thing - he must be in love with wine and tourism.</a:t>
            </a:r>
            <a:r>
              <a:rPr lang="en-US"/>
              <a:t> </a:t>
            </a:r>
            <a:endParaRPr/>
          </a:p>
        </p:txBody>
      </p:sp>
      <p:sp>
        <p:nvSpPr>
          <p:cNvPr id="471" name="Google Shape;471;p22"/>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WINE TOUR GUIDING</a:t>
            </a:r>
            <a:endParaRPr/>
          </a:p>
        </p:txBody>
      </p:sp>
      <p:pic>
        <p:nvPicPr>
          <p:cNvPr id="472" name="Google Shape;472;p22"/>
          <p:cNvPicPr preferRelativeResize="0"/>
          <p:nvPr>
            <p:ph idx="2" type="pic"/>
          </p:nvPr>
        </p:nvPicPr>
        <p:blipFill rotWithShape="1">
          <a:blip r:embed="rId3">
            <a:alphaModFix/>
          </a:blip>
          <a:srcRect b="9644" l="0" r="9589" t="0"/>
          <a:stretch/>
        </p:blipFill>
        <p:spPr>
          <a:xfrm>
            <a:off x="1036409" y="3604543"/>
            <a:ext cx="2450862" cy="1837034"/>
          </a:xfrm>
          <a:prstGeom prst="rect">
            <a:avLst/>
          </a:prstGeom>
          <a:noFill/>
          <a:ln>
            <a:noFill/>
          </a:ln>
        </p:spPr>
      </p:pic>
      <p:sp>
        <p:nvSpPr>
          <p:cNvPr id="473" name="Google Shape;473;p22"/>
          <p:cNvSpPr/>
          <p:nvPr/>
        </p:nvSpPr>
        <p:spPr>
          <a:xfrm>
            <a:off x="5119400" y="2399018"/>
            <a:ext cx="6234399" cy="341632"/>
          </a:xfrm>
          <a:prstGeom prst="rect">
            <a:avLst/>
          </a:prstGeom>
          <a:noFill/>
          <a:ln>
            <a:noFill/>
          </a:ln>
        </p:spPr>
        <p:txBody>
          <a:bodyPr anchorCtr="0" anchor="t" bIns="45700" lIns="91425" spcFirstLastPara="1" rIns="91425" wrap="square" tIns="45700">
            <a:spAutoFit/>
          </a:bodyPr>
          <a:lstStyle/>
          <a:p>
            <a:pPr indent="-358775" lvl="0" marL="358775" marR="0" rtl="0" algn="l">
              <a:lnSpc>
                <a:spcPct val="90000"/>
              </a:lnSpc>
              <a:spcBef>
                <a:spcPts val="0"/>
              </a:spcBef>
              <a:spcAft>
                <a:spcPts val="0"/>
              </a:spcAft>
              <a:buClr>
                <a:srgbClr val="A71E3B"/>
              </a:buClr>
              <a:buSzPts val="1800"/>
              <a:buFont typeface="Noto Sans Symbols"/>
              <a:buChar char="✔"/>
            </a:pPr>
            <a:r>
              <a:rPr b="1" i="1" lang="en-US" sz="1800">
                <a:solidFill>
                  <a:srgbClr val="A71E3B"/>
                </a:solidFill>
                <a:latin typeface="Georgia"/>
                <a:ea typeface="Georgia"/>
                <a:cs typeface="Georgia"/>
                <a:sym typeface="Georgia"/>
              </a:rPr>
              <a:t>Role of the wine guide in the hospitality system</a:t>
            </a:r>
            <a:endParaRPr b="1" i="1" sz="1800">
              <a:solidFill>
                <a:srgbClr val="A71E3B"/>
              </a:solidFill>
              <a:latin typeface="Georgia"/>
              <a:ea typeface="Georgia"/>
              <a:cs typeface="Georgia"/>
              <a:sym typeface="Georgia"/>
            </a:endParaRPr>
          </a:p>
        </p:txBody>
      </p:sp>
      <p:sp>
        <p:nvSpPr>
          <p:cNvPr id="474" name="Google Shape;474;p22"/>
          <p:cNvSpPr txBox="1"/>
          <p:nvPr>
            <p:ph type="title"/>
          </p:nvPr>
        </p:nvSpPr>
        <p:spPr>
          <a:xfrm>
            <a:off x="1036409" y="1711455"/>
            <a:ext cx="10317390" cy="583139"/>
          </a:xfrm>
          <a:prstGeom prst="rect">
            <a:avLst/>
          </a:prstGeom>
          <a:solidFill>
            <a:srgbClr val="A71E3B"/>
          </a:solidFill>
          <a:ln>
            <a:noFill/>
          </a:ln>
        </p:spPr>
        <p:txBody>
          <a:bodyPr anchorCtr="0" anchor="b" bIns="45700" lIns="91425" spcFirstLastPara="1" rIns="91425" wrap="square" tIns="45700">
            <a:noAutofit/>
          </a:bodyPr>
          <a:lstStyle/>
          <a:p>
            <a:pPr indent="0" lvl="0" marL="0" rtl="0" algn="ctr">
              <a:lnSpc>
                <a:spcPct val="90000"/>
              </a:lnSpc>
              <a:spcBef>
                <a:spcPts val="0"/>
              </a:spcBef>
              <a:spcAft>
                <a:spcPts val="0"/>
              </a:spcAft>
              <a:buClr>
                <a:schemeClr val="lt1"/>
              </a:buClr>
              <a:buSzPts val="3400"/>
              <a:buFont typeface="Georgia"/>
              <a:buNone/>
            </a:pPr>
            <a:r>
              <a:rPr lang="en-US" sz="3400">
                <a:solidFill>
                  <a:schemeClr val="lt1"/>
                </a:solidFill>
              </a:rPr>
              <a:t>Management of relations with wine tourists (cont’d) </a:t>
            </a:r>
            <a:endParaRPr sz="3400">
              <a:solidFill>
                <a:schemeClr val="lt1"/>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8" name="Shape 478"/>
        <p:cNvGrpSpPr/>
        <p:nvPr/>
      </p:nvGrpSpPr>
      <p:grpSpPr>
        <a:xfrm>
          <a:off x="0" y="0"/>
          <a:ext cx="0" cy="0"/>
          <a:chOff x="0" y="0"/>
          <a:chExt cx="0" cy="0"/>
        </a:xfrm>
      </p:grpSpPr>
      <p:sp>
        <p:nvSpPr>
          <p:cNvPr id="479" name="Google Shape;479;p23"/>
          <p:cNvSpPr txBox="1"/>
          <p:nvPr>
            <p:ph idx="1" type="body"/>
          </p:nvPr>
        </p:nvSpPr>
        <p:spPr>
          <a:xfrm>
            <a:off x="838200" y="2812556"/>
            <a:ext cx="10515599" cy="611962"/>
          </a:xfrm>
          <a:prstGeom prst="rect">
            <a:avLst/>
          </a:prstGeom>
          <a:noFill/>
          <a:ln>
            <a:noFill/>
          </a:ln>
        </p:spPr>
        <p:txBody>
          <a:bodyPr anchorCtr="0" anchor="ctr" bIns="45700" lIns="91425" spcFirstLastPara="1" rIns="91425" wrap="square" tIns="45700">
            <a:noAutofit/>
          </a:bodyPr>
          <a:lstStyle/>
          <a:p>
            <a:pPr indent="-358775" lvl="0" marL="358775" rtl="0" algn="ctr">
              <a:lnSpc>
                <a:spcPct val="90000"/>
              </a:lnSpc>
              <a:spcBef>
                <a:spcPts val="0"/>
              </a:spcBef>
              <a:spcAft>
                <a:spcPts val="0"/>
              </a:spcAft>
              <a:buClr>
                <a:schemeClr val="dk1"/>
              </a:buClr>
              <a:buSzPts val="1600"/>
              <a:buNone/>
            </a:pPr>
            <a:r>
              <a:rPr lang="en-US"/>
              <a:t> </a:t>
            </a:r>
            <a:endParaRPr cap="none"/>
          </a:p>
        </p:txBody>
      </p:sp>
      <p:sp>
        <p:nvSpPr>
          <p:cNvPr id="480" name="Google Shape;480;p23"/>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WINE TOUR GUIDING</a:t>
            </a:r>
            <a:endParaRPr/>
          </a:p>
        </p:txBody>
      </p:sp>
      <p:sp>
        <p:nvSpPr>
          <p:cNvPr id="481" name="Google Shape;481;p23"/>
          <p:cNvSpPr/>
          <p:nvPr/>
        </p:nvSpPr>
        <p:spPr>
          <a:xfrm>
            <a:off x="5119400" y="2399018"/>
            <a:ext cx="6234399" cy="341632"/>
          </a:xfrm>
          <a:prstGeom prst="rect">
            <a:avLst/>
          </a:prstGeom>
          <a:noFill/>
          <a:ln>
            <a:noFill/>
          </a:ln>
        </p:spPr>
        <p:txBody>
          <a:bodyPr anchorCtr="0" anchor="t" bIns="45700" lIns="91425" spcFirstLastPara="1" rIns="91425" wrap="square" tIns="45700">
            <a:spAutoFit/>
          </a:bodyPr>
          <a:lstStyle/>
          <a:p>
            <a:pPr indent="-358775" lvl="0" marL="358775" marR="0" rtl="0" algn="l">
              <a:lnSpc>
                <a:spcPct val="90000"/>
              </a:lnSpc>
              <a:spcBef>
                <a:spcPts val="0"/>
              </a:spcBef>
              <a:spcAft>
                <a:spcPts val="0"/>
              </a:spcAft>
              <a:buClr>
                <a:srgbClr val="A71E3B"/>
              </a:buClr>
              <a:buSzPts val="1800"/>
              <a:buFont typeface="Noto Sans Symbols"/>
              <a:buChar char="✔"/>
            </a:pPr>
            <a:r>
              <a:rPr b="1" i="1" lang="en-US" sz="1800">
                <a:solidFill>
                  <a:srgbClr val="A71E3B"/>
                </a:solidFill>
                <a:latin typeface="Georgia"/>
                <a:ea typeface="Georgia"/>
                <a:cs typeface="Georgia"/>
                <a:sym typeface="Georgia"/>
              </a:rPr>
              <a:t>Role of the wine guide in the hospitality system</a:t>
            </a:r>
            <a:endParaRPr b="1" i="1" sz="1800">
              <a:solidFill>
                <a:srgbClr val="A71E3B"/>
              </a:solidFill>
              <a:latin typeface="Georgia"/>
              <a:ea typeface="Georgia"/>
              <a:cs typeface="Georgia"/>
              <a:sym typeface="Georgia"/>
            </a:endParaRPr>
          </a:p>
        </p:txBody>
      </p:sp>
      <p:sp>
        <p:nvSpPr>
          <p:cNvPr id="482" name="Google Shape;482;p23"/>
          <p:cNvSpPr/>
          <p:nvPr/>
        </p:nvSpPr>
        <p:spPr>
          <a:xfrm>
            <a:off x="838199" y="2812556"/>
            <a:ext cx="10515599" cy="1123712"/>
          </a:xfrm>
          <a:prstGeom prst="roundRect">
            <a:avLst>
              <a:gd fmla="val 16667" name="adj"/>
            </a:avLst>
          </a:prstGeom>
          <a:solidFill>
            <a:schemeClr val="lt1"/>
          </a:solidFill>
          <a:ln cap="flat" cmpd="sng" w="12700">
            <a:solidFill>
              <a:schemeClr val="accent1"/>
            </a:solidFill>
            <a:prstDash val="solid"/>
            <a:miter lim="800000"/>
            <a:headEnd len="sm" w="sm" type="none"/>
            <a:tailEnd len="sm" w="sm" type="none"/>
          </a:ln>
        </p:spPr>
        <p:txBody>
          <a:bodyPr anchorCtr="0" anchor="t" bIns="45700" lIns="91425" spcFirstLastPara="1" rIns="91425" wrap="square" tIns="45700">
            <a:spAutoFit/>
          </a:bodyPr>
          <a:lstStyle/>
          <a:p>
            <a:pPr indent="-358775" lvl="0" marL="358775" marR="0" rtl="0" algn="ctr">
              <a:spcBef>
                <a:spcPts val="0"/>
              </a:spcBef>
              <a:spcAft>
                <a:spcPts val="0"/>
              </a:spcAft>
              <a:buNone/>
            </a:pPr>
            <a:r>
              <a:rPr lang="en-US" sz="1600" cap="none">
                <a:solidFill>
                  <a:srgbClr val="3948A0"/>
                </a:solidFill>
                <a:latin typeface="Georgia"/>
                <a:ea typeface="Georgia"/>
                <a:cs typeface="Georgia"/>
                <a:sym typeface="Georgia"/>
              </a:rPr>
              <a:t>A QUALITY TOUR GUIDE SHOULD SHOW ACCURATE AND SIGNIFICANT KNOWLEDGE, ALL WHILE PROVIDING A SIMPLE AND ENGAGING EXPERIENCE FOR GUESTS.</a:t>
            </a:r>
            <a:endParaRPr/>
          </a:p>
          <a:p>
            <a:pPr indent="-358775" lvl="0" marL="358775" marR="0" rtl="0" algn="ctr">
              <a:spcBef>
                <a:spcPts val="0"/>
              </a:spcBef>
              <a:spcAft>
                <a:spcPts val="0"/>
              </a:spcAft>
              <a:buNone/>
            </a:pPr>
            <a:r>
              <a:rPr b="1" lang="en-US" sz="1600" cap="none">
                <a:solidFill>
                  <a:srgbClr val="3948A0"/>
                </a:solidFill>
                <a:latin typeface="Georgia"/>
                <a:ea typeface="Georgia"/>
                <a:cs typeface="Georgia"/>
                <a:sym typeface="Georgia"/>
              </a:rPr>
              <a:t>HERE ARE QUALITIES A WINE TOUR GUIDE</a:t>
            </a:r>
            <a:endParaRPr b="1" sz="1600" cap="none">
              <a:solidFill>
                <a:srgbClr val="3948A0"/>
              </a:solidFill>
              <a:latin typeface="Georgia"/>
              <a:ea typeface="Georgia"/>
              <a:cs typeface="Georgia"/>
              <a:sym typeface="Georgia"/>
            </a:endParaRPr>
          </a:p>
          <a:p>
            <a:pPr indent="-358775" lvl="0" marL="358775" marR="0" rtl="0" algn="ctr">
              <a:spcBef>
                <a:spcPts val="0"/>
              </a:spcBef>
              <a:spcAft>
                <a:spcPts val="0"/>
              </a:spcAft>
              <a:buNone/>
            </a:pPr>
            <a:r>
              <a:rPr lang="en-US" sz="1200">
                <a:solidFill>
                  <a:srgbClr val="3948A0"/>
                </a:solidFill>
                <a:latin typeface="Georgia"/>
                <a:ea typeface="Georgia"/>
                <a:cs typeface="Georgia"/>
                <a:sym typeface="Georgia"/>
              </a:rPr>
              <a:t>(the list is a bit longer than the list of qualities of a tour guide)</a:t>
            </a:r>
            <a:endParaRPr sz="1200">
              <a:solidFill>
                <a:srgbClr val="3948A0"/>
              </a:solidFill>
              <a:latin typeface="Georgia"/>
              <a:ea typeface="Georgia"/>
              <a:cs typeface="Georgia"/>
              <a:sym typeface="Georgia"/>
            </a:endParaRPr>
          </a:p>
        </p:txBody>
      </p:sp>
      <p:grpSp>
        <p:nvGrpSpPr>
          <p:cNvPr id="483" name="Google Shape;483;p23"/>
          <p:cNvGrpSpPr/>
          <p:nvPr/>
        </p:nvGrpSpPr>
        <p:grpSpPr>
          <a:xfrm>
            <a:off x="838198" y="4128287"/>
            <a:ext cx="10515598" cy="2164937"/>
            <a:chOff x="0" y="0"/>
            <a:chExt cx="10515598" cy="2164937"/>
          </a:xfrm>
        </p:grpSpPr>
        <p:sp>
          <p:nvSpPr>
            <p:cNvPr id="484" name="Google Shape;484;p23"/>
            <p:cNvSpPr/>
            <p:nvPr/>
          </p:nvSpPr>
          <p:spPr>
            <a:xfrm>
              <a:off x="0" y="0"/>
              <a:ext cx="2164937" cy="2164937"/>
            </a:xfrm>
            <a:prstGeom prst="pie">
              <a:avLst>
                <a:gd fmla="val 5400000" name="adj1"/>
                <a:gd fmla="val 16200000" name="adj2"/>
              </a:avLst>
            </a:prstGeom>
            <a:solidFill>
              <a:srgbClr val="599BD5"/>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5" name="Google Shape;485;p23"/>
            <p:cNvSpPr/>
            <p:nvPr/>
          </p:nvSpPr>
          <p:spPr>
            <a:xfrm>
              <a:off x="1082468" y="0"/>
              <a:ext cx="9433130" cy="2164937"/>
            </a:xfrm>
            <a:prstGeom prst="rect">
              <a:avLst/>
            </a:prstGeom>
            <a:solidFill>
              <a:schemeClr val="lt1">
                <a:alpha val="89803"/>
              </a:schemeClr>
            </a:solidFill>
            <a:ln cap="flat" cmpd="sng" w="12700">
              <a:solidFill>
                <a:srgbClr val="599BD5"/>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6" name="Google Shape;486;p23"/>
            <p:cNvSpPr txBox="1"/>
            <p:nvPr/>
          </p:nvSpPr>
          <p:spPr>
            <a:xfrm>
              <a:off x="1082468" y="0"/>
              <a:ext cx="9433130" cy="460049"/>
            </a:xfrm>
            <a:prstGeom prst="rect">
              <a:avLst/>
            </a:prstGeom>
            <a:noFill/>
            <a:ln>
              <a:noFill/>
            </a:ln>
          </p:spPr>
          <p:txBody>
            <a:bodyPr anchorCtr="0" anchor="ctr" bIns="53325" lIns="53325" spcFirstLastPara="1" rIns="53325" wrap="square" tIns="53325">
              <a:noAutofit/>
            </a:bodyPr>
            <a:lstStyle/>
            <a:p>
              <a:pPr indent="0" lvl="0" marL="0" marR="0" rtl="0" algn="ctr">
                <a:lnSpc>
                  <a:spcPct val="90000"/>
                </a:lnSpc>
                <a:spcBef>
                  <a:spcPts val="0"/>
                </a:spcBef>
                <a:spcAft>
                  <a:spcPts val="0"/>
                </a:spcAft>
                <a:buNone/>
              </a:pPr>
              <a:r>
                <a:rPr b="1" lang="en-US" sz="1400">
                  <a:solidFill>
                    <a:schemeClr val="dk1"/>
                  </a:solidFill>
                  <a:latin typeface="Georgia"/>
                  <a:ea typeface="Georgia"/>
                  <a:cs typeface="Georgia"/>
                  <a:sym typeface="Georgia"/>
                </a:rPr>
                <a:t>Knowledge of the Wine Tour Area</a:t>
              </a:r>
              <a:endParaRPr b="1" sz="1400">
                <a:solidFill>
                  <a:schemeClr val="dk1"/>
                </a:solidFill>
                <a:latin typeface="Georgia"/>
                <a:ea typeface="Georgia"/>
                <a:cs typeface="Georgia"/>
                <a:sym typeface="Georgia"/>
              </a:endParaRPr>
            </a:p>
          </p:txBody>
        </p:sp>
        <p:sp>
          <p:nvSpPr>
            <p:cNvPr id="487" name="Google Shape;487;p23"/>
            <p:cNvSpPr/>
            <p:nvPr/>
          </p:nvSpPr>
          <p:spPr>
            <a:xfrm>
              <a:off x="284147" y="460049"/>
              <a:ext cx="1596641" cy="1596641"/>
            </a:xfrm>
            <a:prstGeom prst="pie">
              <a:avLst>
                <a:gd fmla="val 5400000" name="adj1"/>
                <a:gd fmla="val 16200000" name="adj2"/>
              </a:avLst>
            </a:prstGeom>
            <a:solidFill>
              <a:srgbClr val="599BD5"/>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8" name="Google Shape;488;p23"/>
            <p:cNvSpPr/>
            <p:nvPr/>
          </p:nvSpPr>
          <p:spPr>
            <a:xfrm>
              <a:off x="1082468" y="460049"/>
              <a:ext cx="9433130" cy="1596641"/>
            </a:xfrm>
            <a:prstGeom prst="rect">
              <a:avLst/>
            </a:prstGeom>
            <a:solidFill>
              <a:schemeClr val="lt1">
                <a:alpha val="89803"/>
              </a:schemeClr>
            </a:solidFill>
            <a:ln cap="flat" cmpd="sng" w="12700">
              <a:solidFill>
                <a:srgbClr val="599BD5"/>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9" name="Google Shape;489;p23"/>
            <p:cNvSpPr txBox="1"/>
            <p:nvPr/>
          </p:nvSpPr>
          <p:spPr>
            <a:xfrm>
              <a:off x="1082468" y="460049"/>
              <a:ext cx="9433130" cy="460049"/>
            </a:xfrm>
            <a:prstGeom prst="rect">
              <a:avLst/>
            </a:prstGeom>
            <a:noFill/>
            <a:ln>
              <a:noFill/>
            </a:ln>
          </p:spPr>
          <p:txBody>
            <a:bodyPr anchorCtr="0" anchor="ctr" bIns="53325" lIns="53325" spcFirstLastPara="1" rIns="53325" wrap="square" tIns="53325">
              <a:noAutofit/>
            </a:bodyPr>
            <a:lstStyle/>
            <a:p>
              <a:pPr indent="0" lvl="0" marL="0" marR="0" rtl="0" algn="ctr">
                <a:lnSpc>
                  <a:spcPct val="90000"/>
                </a:lnSpc>
                <a:spcBef>
                  <a:spcPts val="0"/>
                </a:spcBef>
                <a:spcAft>
                  <a:spcPts val="0"/>
                </a:spcAft>
                <a:buNone/>
              </a:pPr>
              <a:r>
                <a:rPr lang="en-US" sz="1400">
                  <a:solidFill>
                    <a:schemeClr val="dk1"/>
                  </a:solidFill>
                  <a:latin typeface="Georgia"/>
                  <a:ea typeface="Georgia"/>
                  <a:cs typeface="Georgia"/>
                  <a:sym typeface="Georgia"/>
                </a:rPr>
                <a:t>Tour guides should be able to explain facts, history, landmarks, figures, local customs, grape varieties, conditions of their origin and cultivation</a:t>
              </a:r>
              <a:endParaRPr sz="1400">
                <a:solidFill>
                  <a:schemeClr val="dk1"/>
                </a:solidFill>
                <a:latin typeface="Georgia"/>
                <a:ea typeface="Georgia"/>
                <a:cs typeface="Georgia"/>
                <a:sym typeface="Georgia"/>
              </a:endParaRPr>
            </a:p>
          </p:txBody>
        </p:sp>
        <p:sp>
          <p:nvSpPr>
            <p:cNvPr id="490" name="Google Shape;490;p23"/>
            <p:cNvSpPr/>
            <p:nvPr/>
          </p:nvSpPr>
          <p:spPr>
            <a:xfrm>
              <a:off x="568295" y="920098"/>
              <a:ext cx="1028345" cy="1028345"/>
            </a:xfrm>
            <a:prstGeom prst="pie">
              <a:avLst>
                <a:gd fmla="val 5400000" name="adj1"/>
                <a:gd fmla="val 16200000" name="adj2"/>
              </a:avLst>
            </a:prstGeom>
            <a:solidFill>
              <a:srgbClr val="599BD5"/>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1" name="Google Shape;491;p23"/>
            <p:cNvSpPr/>
            <p:nvPr/>
          </p:nvSpPr>
          <p:spPr>
            <a:xfrm>
              <a:off x="1082468" y="920098"/>
              <a:ext cx="9433130" cy="1028345"/>
            </a:xfrm>
            <a:prstGeom prst="rect">
              <a:avLst/>
            </a:prstGeom>
            <a:solidFill>
              <a:schemeClr val="lt1">
                <a:alpha val="89803"/>
              </a:schemeClr>
            </a:solidFill>
            <a:ln cap="flat" cmpd="sng" w="12700">
              <a:solidFill>
                <a:srgbClr val="599BD5"/>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2" name="Google Shape;492;p23"/>
            <p:cNvSpPr txBox="1"/>
            <p:nvPr/>
          </p:nvSpPr>
          <p:spPr>
            <a:xfrm>
              <a:off x="1082468" y="920098"/>
              <a:ext cx="9433130" cy="460049"/>
            </a:xfrm>
            <a:prstGeom prst="rect">
              <a:avLst/>
            </a:prstGeom>
            <a:noFill/>
            <a:ln>
              <a:noFill/>
            </a:ln>
          </p:spPr>
          <p:txBody>
            <a:bodyPr anchorCtr="0" anchor="ctr" bIns="53325" lIns="53325" spcFirstLastPara="1" rIns="53325" wrap="square" tIns="53325">
              <a:noAutofit/>
            </a:bodyPr>
            <a:lstStyle/>
            <a:p>
              <a:pPr indent="0" lvl="0" marL="0" marR="0" rtl="0" algn="ctr">
                <a:lnSpc>
                  <a:spcPct val="90000"/>
                </a:lnSpc>
                <a:spcBef>
                  <a:spcPts val="0"/>
                </a:spcBef>
                <a:spcAft>
                  <a:spcPts val="0"/>
                </a:spcAft>
                <a:buNone/>
              </a:pPr>
              <a:r>
                <a:rPr b="1" lang="en-US" sz="1400">
                  <a:solidFill>
                    <a:schemeClr val="dk1"/>
                  </a:solidFill>
                  <a:latin typeface="Georgia"/>
                  <a:ea typeface="Georgia"/>
                  <a:cs typeface="Georgia"/>
                  <a:sym typeface="Georgia"/>
                </a:rPr>
                <a:t>Ability to Communicate Effectively</a:t>
              </a:r>
              <a:endParaRPr b="1" sz="1400">
                <a:solidFill>
                  <a:schemeClr val="dk1"/>
                </a:solidFill>
                <a:latin typeface="Georgia"/>
                <a:ea typeface="Georgia"/>
                <a:cs typeface="Georgia"/>
                <a:sym typeface="Georgia"/>
              </a:endParaRPr>
            </a:p>
          </p:txBody>
        </p:sp>
        <p:sp>
          <p:nvSpPr>
            <p:cNvPr id="493" name="Google Shape;493;p23"/>
            <p:cNvSpPr/>
            <p:nvPr/>
          </p:nvSpPr>
          <p:spPr>
            <a:xfrm>
              <a:off x="852443" y="1380147"/>
              <a:ext cx="460049" cy="460049"/>
            </a:xfrm>
            <a:prstGeom prst="pie">
              <a:avLst>
                <a:gd fmla="val 5400000" name="adj1"/>
                <a:gd fmla="val 16200000" name="adj2"/>
              </a:avLst>
            </a:prstGeom>
            <a:solidFill>
              <a:srgbClr val="599BD5"/>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4" name="Google Shape;494;p23"/>
            <p:cNvSpPr/>
            <p:nvPr/>
          </p:nvSpPr>
          <p:spPr>
            <a:xfrm>
              <a:off x="1082468" y="1380147"/>
              <a:ext cx="9433130" cy="460049"/>
            </a:xfrm>
            <a:prstGeom prst="rect">
              <a:avLst/>
            </a:prstGeom>
            <a:solidFill>
              <a:schemeClr val="lt1">
                <a:alpha val="89803"/>
              </a:schemeClr>
            </a:solidFill>
            <a:ln cap="flat" cmpd="sng" w="12700">
              <a:solidFill>
                <a:srgbClr val="599BD5"/>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5" name="Google Shape;495;p23"/>
            <p:cNvSpPr txBox="1"/>
            <p:nvPr/>
          </p:nvSpPr>
          <p:spPr>
            <a:xfrm>
              <a:off x="1082468" y="1380147"/>
              <a:ext cx="9433130" cy="460049"/>
            </a:xfrm>
            <a:prstGeom prst="rect">
              <a:avLst/>
            </a:prstGeom>
            <a:noFill/>
            <a:ln>
              <a:noFill/>
            </a:ln>
          </p:spPr>
          <p:txBody>
            <a:bodyPr anchorCtr="0" anchor="ctr" bIns="53325" lIns="53325" spcFirstLastPara="1" rIns="53325" wrap="square" tIns="53325">
              <a:noAutofit/>
            </a:bodyPr>
            <a:lstStyle/>
            <a:p>
              <a:pPr indent="0" lvl="0" marL="0" marR="0" rtl="0" algn="ctr">
                <a:lnSpc>
                  <a:spcPct val="90000"/>
                </a:lnSpc>
                <a:spcBef>
                  <a:spcPts val="0"/>
                </a:spcBef>
                <a:spcAft>
                  <a:spcPts val="0"/>
                </a:spcAft>
                <a:buNone/>
              </a:pPr>
              <a:r>
                <a:rPr lang="en-US" sz="1400">
                  <a:solidFill>
                    <a:schemeClr val="dk1"/>
                  </a:solidFill>
                  <a:latin typeface="Georgia"/>
                  <a:ea typeface="Georgia"/>
                  <a:cs typeface="Georgia"/>
                  <a:sym typeface="Georgia"/>
                </a:rPr>
                <a:t>They must be able to articulate and project their voices and speak clearly, to help prevent any misunderstandings from their various tourists and groups</a:t>
              </a:r>
              <a:endParaRPr sz="1400">
                <a:solidFill>
                  <a:schemeClr val="dk1"/>
                </a:solidFill>
                <a:latin typeface="Georgia"/>
                <a:ea typeface="Georgia"/>
                <a:cs typeface="Georgia"/>
                <a:sym typeface="Georgia"/>
              </a:endParaRPr>
            </a:p>
          </p:txBody>
        </p:sp>
      </p:grpSp>
      <p:sp>
        <p:nvSpPr>
          <p:cNvPr id="496" name="Google Shape;496;p23"/>
          <p:cNvSpPr txBox="1"/>
          <p:nvPr>
            <p:ph type="title"/>
          </p:nvPr>
        </p:nvSpPr>
        <p:spPr>
          <a:xfrm>
            <a:off x="838200" y="1675967"/>
            <a:ext cx="10515600" cy="583139"/>
          </a:xfrm>
          <a:prstGeom prst="rect">
            <a:avLst/>
          </a:prstGeom>
          <a:solidFill>
            <a:srgbClr val="A71E3B"/>
          </a:solidFill>
          <a:ln>
            <a:noFill/>
          </a:ln>
        </p:spPr>
        <p:txBody>
          <a:bodyPr anchorCtr="0" anchor="b" bIns="45700" lIns="91425" spcFirstLastPara="1" rIns="91425" wrap="square" tIns="45700">
            <a:noAutofit/>
          </a:bodyPr>
          <a:lstStyle/>
          <a:p>
            <a:pPr indent="0" lvl="0" marL="0" rtl="0" algn="ctr">
              <a:lnSpc>
                <a:spcPct val="90000"/>
              </a:lnSpc>
              <a:spcBef>
                <a:spcPts val="0"/>
              </a:spcBef>
              <a:spcAft>
                <a:spcPts val="0"/>
              </a:spcAft>
              <a:buClr>
                <a:schemeClr val="lt1"/>
              </a:buClr>
              <a:buSzPts val="3400"/>
              <a:buFont typeface="Georgia"/>
              <a:buNone/>
            </a:pPr>
            <a:r>
              <a:rPr lang="en-US" sz="3400">
                <a:solidFill>
                  <a:schemeClr val="lt1"/>
                </a:solidFill>
              </a:rPr>
              <a:t>Management of relations with wine tourists (cont’d) </a:t>
            </a:r>
            <a:endParaRPr sz="3400">
              <a:solidFill>
                <a:schemeClr val="lt1"/>
              </a:solidFil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82"/>
                                        </p:tgtEl>
                                        <p:attrNameLst>
                                          <p:attrName>style.visibility</p:attrName>
                                        </p:attrNameLst>
                                      </p:cBhvr>
                                      <p:to>
                                        <p:strVal val="visible"/>
                                      </p:to>
                                    </p:set>
                                    <p:animEffect filter="fade" transition="in">
                                      <p:cBhvr>
                                        <p:cTn dur="1500"/>
                                        <p:tgtEl>
                                          <p:spTgt spid="48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0" name="Shape 500"/>
        <p:cNvGrpSpPr/>
        <p:nvPr/>
      </p:nvGrpSpPr>
      <p:grpSpPr>
        <a:xfrm>
          <a:off x="0" y="0"/>
          <a:ext cx="0" cy="0"/>
          <a:chOff x="0" y="0"/>
          <a:chExt cx="0" cy="0"/>
        </a:xfrm>
      </p:grpSpPr>
      <p:sp>
        <p:nvSpPr>
          <p:cNvPr id="501" name="Google Shape;501;p24"/>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WINE TOUR GUIDING</a:t>
            </a:r>
            <a:endParaRPr/>
          </a:p>
        </p:txBody>
      </p:sp>
      <p:sp>
        <p:nvSpPr>
          <p:cNvPr id="502" name="Google Shape;502;p24"/>
          <p:cNvSpPr/>
          <p:nvPr/>
        </p:nvSpPr>
        <p:spPr>
          <a:xfrm>
            <a:off x="5119400" y="2399018"/>
            <a:ext cx="6234399" cy="341632"/>
          </a:xfrm>
          <a:prstGeom prst="rect">
            <a:avLst/>
          </a:prstGeom>
          <a:noFill/>
          <a:ln>
            <a:noFill/>
          </a:ln>
        </p:spPr>
        <p:txBody>
          <a:bodyPr anchorCtr="0" anchor="t" bIns="45700" lIns="91425" spcFirstLastPara="1" rIns="91425" wrap="square" tIns="45700">
            <a:spAutoFit/>
          </a:bodyPr>
          <a:lstStyle/>
          <a:p>
            <a:pPr indent="-358775" lvl="0" marL="358775" marR="0" rtl="0" algn="l">
              <a:lnSpc>
                <a:spcPct val="90000"/>
              </a:lnSpc>
              <a:spcBef>
                <a:spcPts val="0"/>
              </a:spcBef>
              <a:spcAft>
                <a:spcPts val="0"/>
              </a:spcAft>
              <a:buClr>
                <a:srgbClr val="A71E3B"/>
              </a:buClr>
              <a:buSzPts val="1800"/>
              <a:buFont typeface="Noto Sans Symbols"/>
              <a:buChar char="✔"/>
            </a:pPr>
            <a:r>
              <a:rPr b="1" i="1" lang="en-US" sz="1800">
                <a:solidFill>
                  <a:srgbClr val="A71E3B"/>
                </a:solidFill>
                <a:latin typeface="Georgia"/>
                <a:ea typeface="Georgia"/>
                <a:cs typeface="Georgia"/>
                <a:sym typeface="Georgia"/>
              </a:rPr>
              <a:t>Role of the wine guide in the hospitality system</a:t>
            </a:r>
            <a:endParaRPr b="1" i="1" sz="1800">
              <a:solidFill>
                <a:srgbClr val="A71E3B"/>
              </a:solidFill>
              <a:latin typeface="Georgia"/>
              <a:ea typeface="Georgia"/>
              <a:cs typeface="Georgia"/>
              <a:sym typeface="Georgia"/>
            </a:endParaRPr>
          </a:p>
        </p:txBody>
      </p:sp>
      <p:grpSp>
        <p:nvGrpSpPr>
          <p:cNvPr id="503" name="Google Shape;503;p24"/>
          <p:cNvGrpSpPr/>
          <p:nvPr/>
        </p:nvGrpSpPr>
        <p:grpSpPr>
          <a:xfrm>
            <a:off x="838198" y="3977968"/>
            <a:ext cx="10515599" cy="2308324"/>
            <a:chOff x="0" y="0"/>
            <a:chExt cx="10515599" cy="2308324"/>
          </a:xfrm>
        </p:grpSpPr>
        <p:sp>
          <p:nvSpPr>
            <p:cNvPr id="504" name="Google Shape;504;p24"/>
            <p:cNvSpPr/>
            <p:nvPr/>
          </p:nvSpPr>
          <p:spPr>
            <a:xfrm>
              <a:off x="0" y="0"/>
              <a:ext cx="2308324" cy="2308324"/>
            </a:xfrm>
            <a:prstGeom prst="pie">
              <a:avLst>
                <a:gd fmla="val 5400000" name="adj1"/>
                <a:gd fmla="val 16200000" name="adj2"/>
              </a:avLst>
            </a:prstGeom>
            <a:solidFill>
              <a:srgbClr val="599BD5"/>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5" name="Google Shape;505;p24"/>
            <p:cNvSpPr/>
            <p:nvPr/>
          </p:nvSpPr>
          <p:spPr>
            <a:xfrm>
              <a:off x="1154162" y="0"/>
              <a:ext cx="9361437" cy="2308324"/>
            </a:xfrm>
            <a:prstGeom prst="rect">
              <a:avLst/>
            </a:prstGeom>
            <a:solidFill>
              <a:schemeClr val="lt1">
                <a:alpha val="89803"/>
              </a:schemeClr>
            </a:solidFill>
            <a:ln cap="flat" cmpd="sng" w="12700">
              <a:solidFill>
                <a:srgbClr val="599BD5"/>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6" name="Google Shape;506;p24"/>
            <p:cNvSpPr txBox="1"/>
            <p:nvPr/>
          </p:nvSpPr>
          <p:spPr>
            <a:xfrm>
              <a:off x="1154162" y="0"/>
              <a:ext cx="9361437" cy="490518"/>
            </a:xfrm>
            <a:prstGeom prst="rect">
              <a:avLst/>
            </a:prstGeom>
            <a:noFill/>
            <a:ln>
              <a:noFill/>
            </a:ln>
          </p:spPr>
          <p:txBody>
            <a:bodyPr anchorCtr="0" anchor="ctr" bIns="53325" lIns="53325" spcFirstLastPara="1" rIns="53325" wrap="square" tIns="53325">
              <a:noAutofit/>
            </a:bodyPr>
            <a:lstStyle/>
            <a:p>
              <a:pPr indent="0" lvl="0" marL="0" marR="0" rtl="0" algn="ctr">
                <a:lnSpc>
                  <a:spcPct val="90000"/>
                </a:lnSpc>
                <a:spcBef>
                  <a:spcPts val="0"/>
                </a:spcBef>
                <a:spcAft>
                  <a:spcPts val="0"/>
                </a:spcAft>
                <a:buNone/>
              </a:pPr>
              <a:r>
                <a:rPr b="1" lang="en-US" sz="1400">
                  <a:solidFill>
                    <a:schemeClr val="dk1"/>
                  </a:solidFill>
                  <a:latin typeface="Georgia"/>
                  <a:ea typeface="Georgia"/>
                  <a:cs typeface="Georgia"/>
                  <a:sym typeface="Georgia"/>
                </a:rPr>
                <a:t>Strong Empathy and Understanding</a:t>
              </a:r>
              <a:endParaRPr b="1" sz="1400">
                <a:solidFill>
                  <a:schemeClr val="dk1"/>
                </a:solidFill>
                <a:latin typeface="Georgia"/>
                <a:ea typeface="Georgia"/>
                <a:cs typeface="Georgia"/>
                <a:sym typeface="Georgia"/>
              </a:endParaRPr>
            </a:p>
          </p:txBody>
        </p:sp>
        <p:sp>
          <p:nvSpPr>
            <p:cNvPr id="507" name="Google Shape;507;p24"/>
            <p:cNvSpPr/>
            <p:nvPr/>
          </p:nvSpPr>
          <p:spPr>
            <a:xfrm>
              <a:off x="302967" y="490518"/>
              <a:ext cx="1702388" cy="1702388"/>
            </a:xfrm>
            <a:prstGeom prst="pie">
              <a:avLst>
                <a:gd fmla="val 5400000" name="adj1"/>
                <a:gd fmla="val 16200000" name="adj2"/>
              </a:avLst>
            </a:prstGeom>
            <a:solidFill>
              <a:srgbClr val="599BD5"/>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8" name="Google Shape;508;p24"/>
            <p:cNvSpPr/>
            <p:nvPr/>
          </p:nvSpPr>
          <p:spPr>
            <a:xfrm>
              <a:off x="1154162" y="514599"/>
              <a:ext cx="9361437" cy="1205342"/>
            </a:xfrm>
            <a:prstGeom prst="rect">
              <a:avLst/>
            </a:prstGeom>
            <a:solidFill>
              <a:schemeClr val="lt1">
                <a:alpha val="89803"/>
              </a:schemeClr>
            </a:solidFill>
            <a:ln cap="flat" cmpd="sng" w="12700">
              <a:solidFill>
                <a:srgbClr val="599BD5"/>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9" name="Google Shape;509;p24"/>
            <p:cNvSpPr txBox="1"/>
            <p:nvPr/>
          </p:nvSpPr>
          <p:spPr>
            <a:xfrm>
              <a:off x="1154162" y="514599"/>
              <a:ext cx="9361437" cy="347302"/>
            </a:xfrm>
            <a:prstGeom prst="rect">
              <a:avLst/>
            </a:prstGeom>
            <a:noFill/>
            <a:ln>
              <a:noFill/>
            </a:ln>
          </p:spPr>
          <p:txBody>
            <a:bodyPr anchorCtr="0" anchor="ctr" bIns="53325" lIns="53325" spcFirstLastPara="1" rIns="53325" wrap="square" tIns="53325">
              <a:noAutofit/>
            </a:bodyPr>
            <a:lstStyle/>
            <a:p>
              <a:pPr indent="0" lvl="0" marL="0" marR="0" rtl="0" algn="ctr">
                <a:lnSpc>
                  <a:spcPct val="90000"/>
                </a:lnSpc>
                <a:spcBef>
                  <a:spcPts val="0"/>
                </a:spcBef>
                <a:spcAft>
                  <a:spcPts val="0"/>
                </a:spcAft>
                <a:buNone/>
              </a:pPr>
              <a:r>
                <a:rPr lang="en-US" sz="1400">
                  <a:solidFill>
                    <a:schemeClr val="dk1"/>
                  </a:solidFill>
                  <a:latin typeface="Georgia"/>
                  <a:ea typeface="Georgia"/>
                  <a:cs typeface="Georgia"/>
                  <a:sym typeface="Georgia"/>
                </a:rPr>
                <a:t>The guide should also have a sensitivity and understanding for accommodating those guests with special needs</a:t>
              </a:r>
              <a:endParaRPr sz="1400">
                <a:solidFill>
                  <a:schemeClr val="dk1"/>
                </a:solidFill>
                <a:latin typeface="Georgia"/>
                <a:ea typeface="Georgia"/>
                <a:cs typeface="Georgia"/>
                <a:sym typeface="Georgia"/>
              </a:endParaRPr>
            </a:p>
          </p:txBody>
        </p:sp>
        <p:sp>
          <p:nvSpPr>
            <p:cNvPr id="510" name="Google Shape;510;p24"/>
            <p:cNvSpPr/>
            <p:nvPr/>
          </p:nvSpPr>
          <p:spPr>
            <a:xfrm>
              <a:off x="605935" y="981037"/>
              <a:ext cx="1096453" cy="1096453"/>
            </a:xfrm>
            <a:prstGeom prst="pie">
              <a:avLst>
                <a:gd fmla="val 5400000" name="adj1"/>
                <a:gd fmla="val 16200000" name="adj2"/>
              </a:avLst>
            </a:prstGeom>
            <a:solidFill>
              <a:srgbClr val="599BD5"/>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1" name="Google Shape;511;p24"/>
            <p:cNvSpPr/>
            <p:nvPr/>
          </p:nvSpPr>
          <p:spPr>
            <a:xfrm>
              <a:off x="1154162" y="981037"/>
              <a:ext cx="9361437" cy="1096453"/>
            </a:xfrm>
            <a:prstGeom prst="rect">
              <a:avLst/>
            </a:prstGeom>
            <a:solidFill>
              <a:schemeClr val="lt1">
                <a:alpha val="89803"/>
              </a:schemeClr>
            </a:solidFill>
            <a:ln cap="flat" cmpd="sng" w="12700">
              <a:solidFill>
                <a:srgbClr val="599BD5"/>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2" name="Google Shape;512;p24"/>
            <p:cNvSpPr txBox="1"/>
            <p:nvPr/>
          </p:nvSpPr>
          <p:spPr>
            <a:xfrm>
              <a:off x="1154162" y="981037"/>
              <a:ext cx="9361437" cy="490518"/>
            </a:xfrm>
            <a:prstGeom prst="rect">
              <a:avLst/>
            </a:prstGeom>
            <a:noFill/>
            <a:ln>
              <a:noFill/>
            </a:ln>
          </p:spPr>
          <p:txBody>
            <a:bodyPr anchorCtr="0" anchor="ctr" bIns="53325" lIns="53325" spcFirstLastPara="1" rIns="53325" wrap="square" tIns="53325">
              <a:noAutofit/>
            </a:bodyPr>
            <a:lstStyle/>
            <a:p>
              <a:pPr indent="0" lvl="0" marL="0" marR="0" rtl="0" algn="ctr">
                <a:lnSpc>
                  <a:spcPct val="90000"/>
                </a:lnSpc>
                <a:spcBef>
                  <a:spcPts val="0"/>
                </a:spcBef>
                <a:spcAft>
                  <a:spcPts val="0"/>
                </a:spcAft>
                <a:buNone/>
              </a:pPr>
              <a:r>
                <a:rPr b="1" lang="en-US" sz="1400">
                  <a:solidFill>
                    <a:schemeClr val="dk1"/>
                  </a:solidFill>
                  <a:latin typeface="Georgia"/>
                  <a:ea typeface="Georgia"/>
                  <a:cs typeface="Georgia"/>
                  <a:sym typeface="Georgia"/>
                </a:rPr>
                <a:t>Ability to Improvise and Adapt</a:t>
              </a:r>
              <a:endParaRPr b="1" sz="1400">
                <a:solidFill>
                  <a:schemeClr val="dk1"/>
                </a:solidFill>
                <a:latin typeface="Georgia"/>
                <a:ea typeface="Georgia"/>
                <a:cs typeface="Georgia"/>
                <a:sym typeface="Georgia"/>
              </a:endParaRPr>
            </a:p>
          </p:txBody>
        </p:sp>
        <p:sp>
          <p:nvSpPr>
            <p:cNvPr id="513" name="Google Shape;513;p24"/>
            <p:cNvSpPr/>
            <p:nvPr/>
          </p:nvSpPr>
          <p:spPr>
            <a:xfrm>
              <a:off x="908902" y="1471556"/>
              <a:ext cx="490518" cy="490518"/>
            </a:xfrm>
            <a:prstGeom prst="pie">
              <a:avLst>
                <a:gd fmla="val 5400000" name="adj1"/>
                <a:gd fmla="val 16200000" name="adj2"/>
              </a:avLst>
            </a:prstGeom>
            <a:solidFill>
              <a:srgbClr val="599BD5"/>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4" name="Google Shape;514;p24"/>
            <p:cNvSpPr/>
            <p:nvPr/>
          </p:nvSpPr>
          <p:spPr>
            <a:xfrm>
              <a:off x="1154162" y="1349709"/>
              <a:ext cx="9361437" cy="734213"/>
            </a:xfrm>
            <a:prstGeom prst="rect">
              <a:avLst/>
            </a:prstGeom>
            <a:solidFill>
              <a:schemeClr val="lt1">
                <a:alpha val="89803"/>
              </a:schemeClr>
            </a:solidFill>
            <a:ln cap="flat" cmpd="sng" w="12700">
              <a:solidFill>
                <a:srgbClr val="599BD5"/>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5" name="Google Shape;515;p24"/>
            <p:cNvSpPr txBox="1"/>
            <p:nvPr/>
          </p:nvSpPr>
          <p:spPr>
            <a:xfrm>
              <a:off x="1154162" y="1349709"/>
              <a:ext cx="9361437" cy="734213"/>
            </a:xfrm>
            <a:prstGeom prst="rect">
              <a:avLst/>
            </a:prstGeom>
            <a:noFill/>
            <a:ln>
              <a:noFill/>
            </a:ln>
          </p:spPr>
          <p:txBody>
            <a:bodyPr anchorCtr="0" anchor="ctr" bIns="53325" lIns="53325" spcFirstLastPara="1" rIns="53325" wrap="square" tIns="53325">
              <a:noAutofit/>
            </a:bodyPr>
            <a:lstStyle/>
            <a:p>
              <a:pPr indent="0" lvl="0" marL="0" marR="0" rtl="0" algn="ctr">
                <a:lnSpc>
                  <a:spcPct val="90000"/>
                </a:lnSpc>
                <a:spcBef>
                  <a:spcPts val="0"/>
                </a:spcBef>
                <a:spcAft>
                  <a:spcPts val="0"/>
                </a:spcAft>
                <a:buNone/>
              </a:pPr>
              <a:r>
                <a:rPr lang="en-US" sz="1400">
                  <a:solidFill>
                    <a:schemeClr val="dk1"/>
                  </a:solidFill>
                  <a:latin typeface="Georgia"/>
                  <a:ea typeface="Georgia"/>
                  <a:cs typeface="Georgia"/>
                  <a:sym typeface="Georgia"/>
                </a:rPr>
                <a:t>Tour guide should also be able to adapt and keep up to date with changing times and constant advancements in technology and determine how they affect or enhance their tours. The behavior of a wine tourist guide should be friendly to families with kids, to the environment</a:t>
              </a:r>
              <a:endParaRPr sz="1400">
                <a:solidFill>
                  <a:schemeClr val="dk1"/>
                </a:solidFill>
                <a:latin typeface="Georgia"/>
                <a:ea typeface="Georgia"/>
                <a:cs typeface="Georgia"/>
                <a:sym typeface="Georgia"/>
              </a:endParaRPr>
            </a:p>
          </p:txBody>
        </p:sp>
      </p:grpSp>
      <p:sp>
        <p:nvSpPr>
          <p:cNvPr id="516" name="Google Shape;516;p24"/>
          <p:cNvSpPr/>
          <p:nvPr/>
        </p:nvSpPr>
        <p:spPr>
          <a:xfrm>
            <a:off x="838198" y="2797453"/>
            <a:ext cx="10515599" cy="1123712"/>
          </a:xfrm>
          <a:prstGeom prst="roundRect">
            <a:avLst>
              <a:gd fmla="val 16667" name="adj"/>
            </a:avLst>
          </a:prstGeom>
          <a:solidFill>
            <a:schemeClr val="lt1"/>
          </a:solidFill>
          <a:ln cap="flat" cmpd="sng" w="12700">
            <a:solidFill>
              <a:schemeClr val="accent1"/>
            </a:solidFill>
            <a:prstDash val="solid"/>
            <a:miter lim="800000"/>
            <a:headEnd len="sm" w="sm" type="none"/>
            <a:tailEnd len="sm" w="sm" type="none"/>
          </a:ln>
        </p:spPr>
        <p:txBody>
          <a:bodyPr anchorCtr="0" anchor="t" bIns="45700" lIns="91425" spcFirstLastPara="1" rIns="91425" wrap="square" tIns="45700">
            <a:spAutoFit/>
          </a:bodyPr>
          <a:lstStyle/>
          <a:p>
            <a:pPr indent="-358775" lvl="0" marL="358775" marR="0" rtl="0" algn="ctr">
              <a:spcBef>
                <a:spcPts val="0"/>
              </a:spcBef>
              <a:spcAft>
                <a:spcPts val="0"/>
              </a:spcAft>
              <a:buNone/>
            </a:pPr>
            <a:r>
              <a:rPr lang="en-US" sz="1600" cap="none">
                <a:solidFill>
                  <a:srgbClr val="3948A0"/>
                </a:solidFill>
                <a:latin typeface="Georgia"/>
                <a:ea typeface="Georgia"/>
                <a:cs typeface="Georgia"/>
                <a:sym typeface="Georgia"/>
              </a:rPr>
              <a:t>A QUALITY TOUR GUIDE SHOULD SHOW ACCURATE AND SIGNIFICANT KNOWLEDGE, ALL WHILE PROVIDING A SIMPLE AND ENGAGING EXPERIENCE FOR GUESTS.</a:t>
            </a:r>
            <a:endParaRPr/>
          </a:p>
          <a:p>
            <a:pPr indent="-358775" lvl="0" marL="358775" marR="0" rtl="0" algn="ctr">
              <a:spcBef>
                <a:spcPts val="0"/>
              </a:spcBef>
              <a:spcAft>
                <a:spcPts val="0"/>
              </a:spcAft>
              <a:buNone/>
            </a:pPr>
            <a:r>
              <a:rPr b="1" lang="en-US" sz="1600" cap="none">
                <a:solidFill>
                  <a:srgbClr val="3948A0"/>
                </a:solidFill>
                <a:latin typeface="Georgia"/>
                <a:ea typeface="Georgia"/>
                <a:cs typeface="Georgia"/>
                <a:sym typeface="Georgia"/>
              </a:rPr>
              <a:t>HERE ARE QUALITIES A WINE TOUR GUIDE</a:t>
            </a:r>
            <a:endParaRPr b="1" sz="1600" cap="none">
              <a:solidFill>
                <a:srgbClr val="3948A0"/>
              </a:solidFill>
              <a:latin typeface="Georgia"/>
              <a:ea typeface="Georgia"/>
              <a:cs typeface="Georgia"/>
              <a:sym typeface="Georgia"/>
            </a:endParaRPr>
          </a:p>
          <a:p>
            <a:pPr indent="-358775" lvl="0" marL="358775" marR="0" rtl="0" algn="ctr">
              <a:spcBef>
                <a:spcPts val="0"/>
              </a:spcBef>
              <a:spcAft>
                <a:spcPts val="0"/>
              </a:spcAft>
              <a:buNone/>
            </a:pPr>
            <a:r>
              <a:rPr lang="en-US" sz="1200">
                <a:solidFill>
                  <a:srgbClr val="3948A0"/>
                </a:solidFill>
                <a:latin typeface="Georgia"/>
                <a:ea typeface="Georgia"/>
                <a:cs typeface="Georgia"/>
                <a:sym typeface="Georgia"/>
              </a:rPr>
              <a:t>(the list is a bit longer than the list of qualities of a tour guide)</a:t>
            </a:r>
            <a:endParaRPr sz="1200">
              <a:solidFill>
                <a:srgbClr val="3948A0"/>
              </a:solidFill>
              <a:latin typeface="Georgia"/>
              <a:ea typeface="Georgia"/>
              <a:cs typeface="Georgia"/>
              <a:sym typeface="Georgia"/>
            </a:endParaRPr>
          </a:p>
        </p:txBody>
      </p:sp>
      <p:sp>
        <p:nvSpPr>
          <p:cNvPr id="517" name="Google Shape;517;p24"/>
          <p:cNvSpPr txBox="1"/>
          <p:nvPr>
            <p:ph type="title"/>
          </p:nvPr>
        </p:nvSpPr>
        <p:spPr>
          <a:xfrm>
            <a:off x="1004046" y="1675967"/>
            <a:ext cx="10349753" cy="583139"/>
          </a:xfrm>
          <a:prstGeom prst="rect">
            <a:avLst/>
          </a:prstGeom>
          <a:solidFill>
            <a:srgbClr val="A71E3B"/>
          </a:solidFill>
          <a:ln>
            <a:noFill/>
          </a:ln>
        </p:spPr>
        <p:txBody>
          <a:bodyPr anchorCtr="0" anchor="b" bIns="45700" lIns="91425" spcFirstLastPara="1" rIns="91425" wrap="square" tIns="45700">
            <a:noAutofit/>
          </a:bodyPr>
          <a:lstStyle/>
          <a:p>
            <a:pPr indent="0" lvl="0" marL="0" rtl="0" algn="ctr">
              <a:lnSpc>
                <a:spcPct val="90000"/>
              </a:lnSpc>
              <a:spcBef>
                <a:spcPts val="0"/>
              </a:spcBef>
              <a:spcAft>
                <a:spcPts val="0"/>
              </a:spcAft>
              <a:buClr>
                <a:schemeClr val="lt1"/>
              </a:buClr>
              <a:buSzPts val="3400"/>
              <a:buFont typeface="Georgia"/>
              <a:buNone/>
            </a:pPr>
            <a:r>
              <a:rPr lang="en-US" sz="3400">
                <a:solidFill>
                  <a:schemeClr val="lt1"/>
                </a:solidFill>
              </a:rPr>
              <a:t>Management of relations with wine tourists (cont’d) </a:t>
            </a:r>
            <a:endParaRPr sz="3400">
              <a:solidFill>
                <a:schemeClr val="lt1"/>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1" name="Shape 521"/>
        <p:cNvGrpSpPr/>
        <p:nvPr/>
      </p:nvGrpSpPr>
      <p:grpSpPr>
        <a:xfrm>
          <a:off x="0" y="0"/>
          <a:ext cx="0" cy="0"/>
          <a:chOff x="0" y="0"/>
          <a:chExt cx="0" cy="0"/>
        </a:xfrm>
      </p:grpSpPr>
      <p:sp>
        <p:nvSpPr>
          <p:cNvPr id="522" name="Google Shape;522;p25"/>
          <p:cNvSpPr txBox="1"/>
          <p:nvPr>
            <p:ph idx="1" type="body"/>
          </p:nvPr>
        </p:nvSpPr>
        <p:spPr>
          <a:xfrm>
            <a:off x="838200" y="2812556"/>
            <a:ext cx="10515599" cy="611962"/>
          </a:xfrm>
          <a:prstGeom prst="rect">
            <a:avLst/>
          </a:prstGeom>
          <a:noFill/>
          <a:ln>
            <a:noFill/>
          </a:ln>
        </p:spPr>
        <p:txBody>
          <a:bodyPr anchorCtr="0" anchor="ctr" bIns="45700" lIns="91425" spcFirstLastPara="1" rIns="91425" wrap="square" tIns="45700">
            <a:noAutofit/>
          </a:bodyPr>
          <a:lstStyle/>
          <a:p>
            <a:pPr indent="-358775" lvl="0" marL="358775" rtl="0" algn="ctr">
              <a:lnSpc>
                <a:spcPct val="90000"/>
              </a:lnSpc>
              <a:spcBef>
                <a:spcPts val="0"/>
              </a:spcBef>
              <a:spcAft>
                <a:spcPts val="0"/>
              </a:spcAft>
              <a:buClr>
                <a:schemeClr val="dk1"/>
              </a:buClr>
              <a:buSzPts val="1600"/>
              <a:buNone/>
            </a:pPr>
            <a:r>
              <a:rPr lang="en-US"/>
              <a:t> </a:t>
            </a:r>
            <a:endParaRPr cap="none"/>
          </a:p>
        </p:txBody>
      </p:sp>
      <p:sp>
        <p:nvSpPr>
          <p:cNvPr id="523" name="Google Shape;523;p25"/>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WINE TOUR GUIDING</a:t>
            </a:r>
            <a:endParaRPr/>
          </a:p>
        </p:txBody>
      </p:sp>
      <p:sp>
        <p:nvSpPr>
          <p:cNvPr id="524" name="Google Shape;524;p25"/>
          <p:cNvSpPr/>
          <p:nvPr/>
        </p:nvSpPr>
        <p:spPr>
          <a:xfrm>
            <a:off x="5119400" y="2399018"/>
            <a:ext cx="6234399" cy="341632"/>
          </a:xfrm>
          <a:prstGeom prst="rect">
            <a:avLst/>
          </a:prstGeom>
          <a:noFill/>
          <a:ln>
            <a:noFill/>
          </a:ln>
        </p:spPr>
        <p:txBody>
          <a:bodyPr anchorCtr="0" anchor="t" bIns="45700" lIns="91425" spcFirstLastPara="1" rIns="91425" wrap="square" tIns="45700">
            <a:spAutoFit/>
          </a:bodyPr>
          <a:lstStyle/>
          <a:p>
            <a:pPr indent="-358775" lvl="0" marL="358775" marR="0" rtl="0" algn="l">
              <a:lnSpc>
                <a:spcPct val="90000"/>
              </a:lnSpc>
              <a:spcBef>
                <a:spcPts val="0"/>
              </a:spcBef>
              <a:spcAft>
                <a:spcPts val="0"/>
              </a:spcAft>
              <a:buClr>
                <a:srgbClr val="A71E3B"/>
              </a:buClr>
              <a:buSzPts val="1800"/>
              <a:buFont typeface="Noto Sans Symbols"/>
              <a:buChar char="✔"/>
            </a:pPr>
            <a:r>
              <a:rPr b="1" i="1" lang="en-US" sz="1800">
                <a:solidFill>
                  <a:srgbClr val="A71E3B"/>
                </a:solidFill>
                <a:latin typeface="Georgia"/>
                <a:ea typeface="Georgia"/>
                <a:cs typeface="Georgia"/>
                <a:sym typeface="Georgia"/>
              </a:rPr>
              <a:t>Role of the wine guide in the hospitality system</a:t>
            </a:r>
            <a:endParaRPr b="1" i="1" sz="1800">
              <a:solidFill>
                <a:srgbClr val="A71E3B"/>
              </a:solidFill>
              <a:latin typeface="Georgia"/>
              <a:ea typeface="Georgia"/>
              <a:cs typeface="Georgia"/>
              <a:sym typeface="Georgia"/>
            </a:endParaRPr>
          </a:p>
        </p:txBody>
      </p:sp>
      <p:grpSp>
        <p:nvGrpSpPr>
          <p:cNvPr id="525" name="Google Shape;525;p25"/>
          <p:cNvGrpSpPr/>
          <p:nvPr/>
        </p:nvGrpSpPr>
        <p:grpSpPr>
          <a:xfrm>
            <a:off x="838197" y="4025153"/>
            <a:ext cx="10515598" cy="2297880"/>
            <a:chOff x="0" y="0"/>
            <a:chExt cx="10515598" cy="2297880"/>
          </a:xfrm>
        </p:grpSpPr>
        <p:sp>
          <p:nvSpPr>
            <p:cNvPr id="526" name="Google Shape;526;p25"/>
            <p:cNvSpPr/>
            <p:nvPr/>
          </p:nvSpPr>
          <p:spPr>
            <a:xfrm>
              <a:off x="0" y="0"/>
              <a:ext cx="2297880" cy="2297880"/>
            </a:xfrm>
            <a:prstGeom prst="pie">
              <a:avLst>
                <a:gd fmla="val 5400000" name="adj1"/>
                <a:gd fmla="val 16200000" name="adj2"/>
              </a:avLst>
            </a:prstGeom>
            <a:solidFill>
              <a:srgbClr val="599BD5"/>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7" name="Google Shape;527;p25"/>
            <p:cNvSpPr/>
            <p:nvPr/>
          </p:nvSpPr>
          <p:spPr>
            <a:xfrm>
              <a:off x="1148940" y="0"/>
              <a:ext cx="9366658" cy="2297880"/>
            </a:xfrm>
            <a:prstGeom prst="rect">
              <a:avLst/>
            </a:prstGeom>
            <a:solidFill>
              <a:schemeClr val="lt1">
                <a:alpha val="89803"/>
              </a:schemeClr>
            </a:solidFill>
            <a:ln cap="flat" cmpd="sng" w="12700">
              <a:solidFill>
                <a:srgbClr val="599BD5"/>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8" name="Google Shape;528;p25"/>
            <p:cNvSpPr txBox="1"/>
            <p:nvPr/>
          </p:nvSpPr>
          <p:spPr>
            <a:xfrm>
              <a:off x="1148940" y="0"/>
              <a:ext cx="9366658" cy="488299"/>
            </a:xfrm>
            <a:prstGeom prst="rect">
              <a:avLst/>
            </a:prstGeom>
            <a:noFill/>
            <a:ln>
              <a:noFill/>
            </a:ln>
          </p:spPr>
          <p:txBody>
            <a:bodyPr anchorCtr="0" anchor="ctr" bIns="53325" lIns="53325" spcFirstLastPara="1" rIns="53325" wrap="square" tIns="53325">
              <a:noAutofit/>
            </a:bodyPr>
            <a:lstStyle/>
            <a:p>
              <a:pPr indent="0" lvl="0" marL="0" marR="0" rtl="0" algn="ctr">
                <a:lnSpc>
                  <a:spcPct val="90000"/>
                </a:lnSpc>
                <a:spcBef>
                  <a:spcPts val="0"/>
                </a:spcBef>
                <a:spcAft>
                  <a:spcPts val="0"/>
                </a:spcAft>
                <a:buNone/>
              </a:pPr>
              <a:r>
                <a:rPr b="1" lang="en-US" sz="1400">
                  <a:solidFill>
                    <a:schemeClr val="dk1"/>
                  </a:solidFill>
                  <a:latin typeface="Georgia"/>
                  <a:ea typeface="Georgia"/>
                  <a:cs typeface="Georgia"/>
                  <a:sym typeface="Georgia"/>
                </a:rPr>
                <a:t>Focuses on Building Rapport</a:t>
              </a:r>
              <a:endParaRPr b="1" sz="1400">
                <a:solidFill>
                  <a:schemeClr val="dk1"/>
                </a:solidFill>
                <a:latin typeface="Georgia"/>
                <a:ea typeface="Georgia"/>
                <a:cs typeface="Georgia"/>
                <a:sym typeface="Georgia"/>
              </a:endParaRPr>
            </a:p>
          </p:txBody>
        </p:sp>
        <p:sp>
          <p:nvSpPr>
            <p:cNvPr id="529" name="Google Shape;529;p25"/>
            <p:cNvSpPr/>
            <p:nvPr/>
          </p:nvSpPr>
          <p:spPr>
            <a:xfrm>
              <a:off x="301596" y="488299"/>
              <a:ext cx="1694687" cy="1694687"/>
            </a:xfrm>
            <a:prstGeom prst="pie">
              <a:avLst>
                <a:gd fmla="val 5400000" name="adj1"/>
                <a:gd fmla="val 16200000" name="adj2"/>
              </a:avLst>
            </a:prstGeom>
            <a:solidFill>
              <a:srgbClr val="599BD5"/>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0" name="Google Shape;530;p25"/>
            <p:cNvSpPr/>
            <p:nvPr/>
          </p:nvSpPr>
          <p:spPr>
            <a:xfrm>
              <a:off x="1148940" y="488299"/>
              <a:ext cx="9366658" cy="1694687"/>
            </a:xfrm>
            <a:prstGeom prst="rect">
              <a:avLst/>
            </a:prstGeom>
            <a:solidFill>
              <a:schemeClr val="lt1">
                <a:alpha val="89803"/>
              </a:schemeClr>
            </a:solidFill>
            <a:ln cap="flat" cmpd="sng" w="12700">
              <a:solidFill>
                <a:srgbClr val="599BD5"/>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1" name="Google Shape;531;p25"/>
            <p:cNvSpPr txBox="1"/>
            <p:nvPr/>
          </p:nvSpPr>
          <p:spPr>
            <a:xfrm>
              <a:off x="1148940" y="488299"/>
              <a:ext cx="9366658" cy="488299"/>
            </a:xfrm>
            <a:prstGeom prst="rect">
              <a:avLst/>
            </a:prstGeom>
            <a:noFill/>
            <a:ln>
              <a:noFill/>
            </a:ln>
          </p:spPr>
          <p:txBody>
            <a:bodyPr anchorCtr="0" anchor="ctr" bIns="53325" lIns="53325" spcFirstLastPara="1" rIns="53325" wrap="square" tIns="53325">
              <a:noAutofit/>
            </a:bodyPr>
            <a:lstStyle/>
            <a:p>
              <a:pPr indent="0" lvl="0" marL="0" marR="0" rtl="0" algn="ctr">
                <a:lnSpc>
                  <a:spcPct val="90000"/>
                </a:lnSpc>
                <a:spcBef>
                  <a:spcPts val="0"/>
                </a:spcBef>
                <a:spcAft>
                  <a:spcPts val="0"/>
                </a:spcAft>
                <a:buNone/>
              </a:pPr>
              <a:r>
                <a:rPr lang="en-US" sz="1400">
                  <a:solidFill>
                    <a:schemeClr val="dk1"/>
                  </a:solidFill>
                  <a:latin typeface="Georgia"/>
                  <a:ea typeface="Georgia"/>
                  <a:cs typeface="Georgia"/>
                  <a:sym typeface="Georgia"/>
                </a:rPr>
                <a:t>Guides should build rapport by encouraging effective conversations, asking questions, providing information, and demonstrating passion.</a:t>
              </a:r>
              <a:endParaRPr sz="1400">
                <a:solidFill>
                  <a:schemeClr val="dk1"/>
                </a:solidFill>
                <a:latin typeface="Georgia"/>
                <a:ea typeface="Georgia"/>
                <a:cs typeface="Georgia"/>
                <a:sym typeface="Georgia"/>
              </a:endParaRPr>
            </a:p>
          </p:txBody>
        </p:sp>
        <p:sp>
          <p:nvSpPr>
            <p:cNvPr id="532" name="Google Shape;532;p25"/>
            <p:cNvSpPr/>
            <p:nvPr/>
          </p:nvSpPr>
          <p:spPr>
            <a:xfrm>
              <a:off x="603193" y="976599"/>
              <a:ext cx="1091493" cy="1091493"/>
            </a:xfrm>
            <a:prstGeom prst="pie">
              <a:avLst>
                <a:gd fmla="val 5400000" name="adj1"/>
                <a:gd fmla="val 16200000" name="adj2"/>
              </a:avLst>
            </a:prstGeom>
            <a:solidFill>
              <a:srgbClr val="599BD5"/>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3" name="Google Shape;533;p25"/>
            <p:cNvSpPr/>
            <p:nvPr/>
          </p:nvSpPr>
          <p:spPr>
            <a:xfrm>
              <a:off x="1148940" y="976599"/>
              <a:ext cx="9366658" cy="1091493"/>
            </a:xfrm>
            <a:prstGeom prst="rect">
              <a:avLst/>
            </a:prstGeom>
            <a:solidFill>
              <a:schemeClr val="lt1">
                <a:alpha val="89803"/>
              </a:schemeClr>
            </a:solidFill>
            <a:ln cap="flat" cmpd="sng" w="12700">
              <a:solidFill>
                <a:srgbClr val="599BD5"/>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4" name="Google Shape;534;p25"/>
            <p:cNvSpPr txBox="1"/>
            <p:nvPr/>
          </p:nvSpPr>
          <p:spPr>
            <a:xfrm>
              <a:off x="1148940" y="976599"/>
              <a:ext cx="9366658" cy="488299"/>
            </a:xfrm>
            <a:prstGeom prst="rect">
              <a:avLst/>
            </a:prstGeom>
            <a:noFill/>
            <a:ln>
              <a:noFill/>
            </a:ln>
          </p:spPr>
          <p:txBody>
            <a:bodyPr anchorCtr="0" anchor="ctr" bIns="53325" lIns="53325" spcFirstLastPara="1" rIns="53325" wrap="square" tIns="53325">
              <a:noAutofit/>
            </a:bodyPr>
            <a:lstStyle/>
            <a:p>
              <a:pPr indent="0" lvl="0" marL="0" marR="0" rtl="0" algn="ctr">
                <a:lnSpc>
                  <a:spcPct val="90000"/>
                </a:lnSpc>
                <a:spcBef>
                  <a:spcPts val="0"/>
                </a:spcBef>
                <a:spcAft>
                  <a:spcPts val="0"/>
                </a:spcAft>
                <a:buNone/>
              </a:pPr>
              <a:r>
                <a:rPr b="1" lang="en-US" sz="1400">
                  <a:solidFill>
                    <a:schemeClr val="dk1"/>
                  </a:solidFill>
                  <a:latin typeface="Georgia"/>
                  <a:ea typeface="Georgia"/>
                  <a:cs typeface="Georgia"/>
                  <a:sym typeface="Georgia"/>
                </a:rPr>
                <a:t>Engaging Storyteller and Actor</a:t>
              </a:r>
              <a:endParaRPr b="1" sz="1400">
                <a:solidFill>
                  <a:schemeClr val="dk1"/>
                </a:solidFill>
                <a:latin typeface="Georgia"/>
                <a:ea typeface="Georgia"/>
                <a:cs typeface="Georgia"/>
                <a:sym typeface="Georgia"/>
              </a:endParaRPr>
            </a:p>
          </p:txBody>
        </p:sp>
        <p:sp>
          <p:nvSpPr>
            <p:cNvPr id="535" name="Google Shape;535;p25"/>
            <p:cNvSpPr/>
            <p:nvPr/>
          </p:nvSpPr>
          <p:spPr>
            <a:xfrm>
              <a:off x="904790" y="1464899"/>
              <a:ext cx="488299" cy="488299"/>
            </a:xfrm>
            <a:prstGeom prst="pie">
              <a:avLst>
                <a:gd fmla="val 5400000" name="adj1"/>
                <a:gd fmla="val 16200000" name="adj2"/>
              </a:avLst>
            </a:prstGeom>
            <a:solidFill>
              <a:srgbClr val="599BD5"/>
            </a:solidFill>
            <a:ln cap="flat" cmpd="sng" w="12700">
              <a:solidFill>
                <a:schemeClr val="l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6" name="Google Shape;536;p25"/>
            <p:cNvSpPr/>
            <p:nvPr/>
          </p:nvSpPr>
          <p:spPr>
            <a:xfrm>
              <a:off x="1148940" y="1464899"/>
              <a:ext cx="9366658" cy="488299"/>
            </a:xfrm>
            <a:prstGeom prst="rect">
              <a:avLst/>
            </a:prstGeom>
            <a:solidFill>
              <a:schemeClr val="lt1">
                <a:alpha val="89803"/>
              </a:schemeClr>
            </a:solidFill>
            <a:ln cap="flat" cmpd="sng" w="12700">
              <a:solidFill>
                <a:srgbClr val="599BD5"/>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7" name="Google Shape;537;p25"/>
            <p:cNvSpPr txBox="1"/>
            <p:nvPr/>
          </p:nvSpPr>
          <p:spPr>
            <a:xfrm>
              <a:off x="1148940" y="1464899"/>
              <a:ext cx="9366658" cy="488299"/>
            </a:xfrm>
            <a:prstGeom prst="rect">
              <a:avLst/>
            </a:prstGeom>
            <a:noFill/>
            <a:ln>
              <a:noFill/>
            </a:ln>
          </p:spPr>
          <p:txBody>
            <a:bodyPr anchorCtr="0" anchor="ctr" bIns="53325" lIns="53325" spcFirstLastPara="1" rIns="53325" wrap="square" tIns="53325">
              <a:noAutofit/>
            </a:bodyPr>
            <a:lstStyle/>
            <a:p>
              <a:pPr indent="0" lvl="0" marL="0" marR="0" rtl="0" algn="ctr">
                <a:lnSpc>
                  <a:spcPct val="90000"/>
                </a:lnSpc>
                <a:spcBef>
                  <a:spcPts val="0"/>
                </a:spcBef>
                <a:spcAft>
                  <a:spcPts val="0"/>
                </a:spcAft>
                <a:buNone/>
              </a:pPr>
              <a:r>
                <a:rPr lang="en-US" sz="1400">
                  <a:solidFill>
                    <a:schemeClr val="dk1"/>
                  </a:solidFill>
                  <a:latin typeface="Georgia"/>
                  <a:ea typeface="Georgia"/>
                  <a:cs typeface="Georgia"/>
                  <a:sym typeface="Georgia"/>
                </a:rPr>
                <a:t>Guides should consistently have the ability to convey passion, act positively and tell various interactive stories.</a:t>
              </a:r>
              <a:endParaRPr sz="1400">
                <a:solidFill>
                  <a:schemeClr val="dk1"/>
                </a:solidFill>
                <a:latin typeface="Georgia"/>
                <a:ea typeface="Georgia"/>
                <a:cs typeface="Georgia"/>
                <a:sym typeface="Georgia"/>
              </a:endParaRPr>
            </a:p>
          </p:txBody>
        </p:sp>
      </p:grpSp>
      <p:sp>
        <p:nvSpPr>
          <p:cNvPr id="538" name="Google Shape;538;p25"/>
          <p:cNvSpPr/>
          <p:nvPr/>
        </p:nvSpPr>
        <p:spPr>
          <a:xfrm>
            <a:off x="838198" y="2740650"/>
            <a:ext cx="10515599" cy="1123712"/>
          </a:xfrm>
          <a:prstGeom prst="roundRect">
            <a:avLst>
              <a:gd fmla="val 16667" name="adj"/>
            </a:avLst>
          </a:prstGeom>
          <a:solidFill>
            <a:schemeClr val="lt1"/>
          </a:solidFill>
          <a:ln cap="flat" cmpd="sng" w="12700">
            <a:solidFill>
              <a:schemeClr val="accent1"/>
            </a:solidFill>
            <a:prstDash val="solid"/>
            <a:miter lim="800000"/>
            <a:headEnd len="sm" w="sm" type="none"/>
            <a:tailEnd len="sm" w="sm" type="none"/>
          </a:ln>
        </p:spPr>
        <p:txBody>
          <a:bodyPr anchorCtr="0" anchor="t" bIns="45700" lIns="91425" spcFirstLastPara="1" rIns="91425" wrap="square" tIns="45700">
            <a:spAutoFit/>
          </a:bodyPr>
          <a:lstStyle/>
          <a:p>
            <a:pPr indent="-358775" lvl="0" marL="358775" marR="0" rtl="0" algn="ctr">
              <a:spcBef>
                <a:spcPts val="0"/>
              </a:spcBef>
              <a:spcAft>
                <a:spcPts val="0"/>
              </a:spcAft>
              <a:buNone/>
            </a:pPr>
            <a:r>
              <a:rPr lang="en-US" sz="1600" cap="none">
                <a:solidFill>
                  <a:srgbClr val="3948A0"/>
                </a:solidFill>
                <a:latin typeface="Georgia"/>
                <a:ea typeface="Georgia"/>
                <a:cs typeface="Georgia"/>
                <a:sym typeface="Georgia"/>
              </a:rPr>
              <a:t>A QUALITY TOUR GUIDE SHOULD SHOW ACCURATE AND SIGNIFICANT KNOWLEDGE, ALL WHILE PROVIDING A SIMPLE AND ENGAGING EXPERIENCE FOR GUESTS.</a:t>
            </a:r>
            <a:endParaRPr/>
          </a:p>
          <a:p>
            <a:pPr indent="-358775" lvl="0" marL="358775" marR="0" rtl="0" algn="ctr">
              <a:spcBef>
                <a:spcPts val="0"/>
              </a:spcBef>
              <a:spcAft>
                <a:spcPts val="0"/>
              </a:spcAft>
              <a:buNone/>
            </a:pPr>
            <a:r>
              <a:rPr b="1" lang="en-US" sz="1600" cap="none">
                <a:solidFill>
                  <a:srgbClr val="3948A0"/>
                </a:solidFill>
                <a:latin typeface="Georgia"/>
                <a:ea typeface="Georgia"/>
                <a:cs typeface="Georgia"/>
                <a:sym typeface="Georgia"/>
              </a:rPr>
              <a:t>HERE ARE QUALITIES A WINE TOUR GUIDE</a:t>
            </a:r>
            <a:endParaRPr b="1" sz="1600" cap="none">
              <a:solidFill>
                <a:srgbClr val="3948A0"/>
              </a:solidFill>
              <a:latin typeface="Georgia"/>
              <a:ea typeface="Georgia"/>
              <a:cs typeface="Georgia"/>
              <a:sym typeface="Georgia"/>
            </a:endParaRPr>
          </a:p>
          <a:p>
            <a:pPr indent="-358775" lvl="0" marL="358775" marR="0" rtl="0" algn="ctr">
              <a:spcBef>
                <a:spcPts val="0"/>
              </a:spcBef>
              <a:spcAft>
                <a:spcPts val="0"/>
              </a:spcAft>
              <a:buNone/>
            </a:pPr>
            <a:r>
              <a:rPr lang="en-US" sz="1200">
                <a:solidFill>
                  <a:srgbClr val="3948A0"/>
                </a:solidFill>
                <a:latin typeface="Georgia"/>
                <a:ea typeface="Georgia"/>
                <a:cs typeface="Georgia"/>
                <a:sym typeface="Georgia"/>
              </a:rPr>
              <a:t>(the list is a bit longer than the list of qualities of a tour guide)</a:t>
            </a:r>
            <a:endParaRPr sz="1200">
              <a:solidFill>
                <a:srgbClr val="3948A0"/>
              </a:solidFill>
              <a:latin typeface="Georgia"/>
              <a:ea typeface="Georgia"/>
              <a:cs typeface="Georgia"/>
              <a:sym typeface="Georgia"/>
            </a:endParaRPr>
          </a:p>
        </p:txBody>
      </p:sp>
      <p:sp>
        <p:nvSpPr>
          <p:cNvPr id="539" name="Google Shape;539;p25"/>
          <p:cNvSpPr txBox="1"/>
          <p:nvPr>
            <p:ph type="title"/>
          </p:nvPr>
        </p:nvSpPr>
        <p:spPr>
          <a:xfrm>
            <a:off x="1013012" y="1675967"/>
            <a:ext cx="10340788" cy="583139"/>
          </a:xfrm>
          <a:prstGeom prst="rect">
            <a:avLst/>
          </a:prstGeom>
          <a:solidFill>
            <a:srgbClr val="A71E3B"/>
          </a:solidFill>
          <a:ln>
            <a:noFill/>
          </a:ln>
        </p:spPr>
        <p:txBody>
          <a:bodyPr anchorCtr="0" anchor="b" bIns="45700" lIns="91425" spcFirstLastPara="1" rIns="91425" wrap="square" tIns="45700">
            <a:noAutofit/>
          </a:bodyPr>
          <a:lstStyle/>
          <a:p>
            <a:pPr indent="0" lvl="0" marL="0" rtl="0" algn="ctr">
              <a:lnSpc>
                <a:spcPct val="90000"/>
              </a:lnSpc>
              <a:spcBef>
                <a:spcPts val="0"/>
              </a:spcBef>
              <a:spcAft>
                <a:spcPts val="0"/>
              </a:spcAft>
              <a:buClr>
                <a:schemeClr val="lt1"/>
              </a:buClr>
              <a:buSzPts val="3400"/>
              <a:buFont typeface="Georgia"/>
              <a:buNone/>
            </a:pPr>
            <a:r>
              <a:rPr lang="en-US" sz="3400">
                <a:solidFill>
                  <a:schemeClr val="lt1"/>
                </a:solidFill>
              </a:rPr>
              <a:t>Management of relations with wine tourists (cont’d) </a:t>
            </a:r>
            <a:endParaRPr sz="3400">
              <a:solidFill>
                <a:schemeClr val="lt1"/>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3" name="Shape 543"/>
        <p:cNvGrpSpPr/>
        <p:nvPr/>
      </p:nvGrpSpPr>
      <p:grpSpPr>
        <a:xfrm>
          <a:off x="0" y="0"/>
          <a:ext cx="0" cy="0"/>
          <a:chOff x="0" y="0"/>
          <a:chExt cx="0" cy="0"/>
        </a:xfrm>
      </p:grpSpPr>
      <p:grpSp>
        <p:nvGrpSpPr>
          <p:cNvPr id="544" name="Google Shape;544;p26"/>
          <p:cNvGrpSpPr/>
          <p:nvPr/>
        </p:nvGrpSpPr>
        <p:grpSpPr>
          <a:xfrm>
            <a:off x="838200" y="2821936"/>
            <a:ext cx="7315200" cy="3471288"/>
            <a:chOff x="0" y="0"/>
            <a:chExt cx="7315200" cy="3471288"/>
          </a:xfrm>
        </p:grpSpPr>
        <p:sp>
          <p:nvSpPr>
            <p:cNvPr id="545" name="Google Shape;545;p26"/>
            <p:cNvSpPr/>
            <p:nvPr/>
          </p:nvSpPr>
          <p:spPr>
            <a:xfrm>
              <a:off x="0" y="0"/>
              <a:ext cx="7315200" cy="3471288"/>
            </a:xfrm>
            <a:prstGeom prst="roundRect">
              <a:avLst>
                <a:gd fmla="val 8500" name="adj"/>
              </a:avLst>
            </a:prstGeom>
            <a:gradFill>
              <a:gsLst>
                <a:gs pos="0">
                  <a:srgbClr val="AFCAE9"/>
                </a:gs>
                <a:gs pos="50000">
                  <a:srgbClr val="A0C1E4"/>
                </a:gs>
                <a:gs pos="100000">
                  <a:srgbClr val="8FB8E4"/>
                </a:gs>
              </a:gsLst>
              <a:lin ang="5400000" scaled="0"/>
            </a:gradFill>
            <a:ln cap="flat" cmpd="sng" w="9525">
              <a:solidFill>
                <a:srgbClr val="3948A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6" name="Google Shape;546;p26"/>
            <p:cNvSpPr txBox="1"/>
            <p:nvPr/>
          </p:nvSpPr>
          <p:spPr>
            <a:xfrm>
              <a:off x="86420" y="86420"/>
              <a:ext cx="7142360" cy="3298448"/>
            </a:xfrm>
            <a:prstGeom prst="rect">
              <a:avLst/>
            </a:prstGeom>
            <a:noFill/>
            <a:ln>
              <a:noFill/>
            </a:ln>
          </p:spPr>
          <p:txBody>
            <a:bodyPr anchorCtr="0" anchor="t" bIns="2694100" lIns="53325" spcFirstLastPara="1" rIns="53325" wrap="square" tIns="53325">
              <a:noAutofit/>
            </a:bodyPr>
            <a:lstStyle/>
            <a:p>
              <a:pPr indent="0" lvl="0" marL="0" marR="0" rtl="0" algn="ctr">
                <a:lnSpc>
                  <a:spcPct val="90000"/>
                </a:lnSpc>
                <a:spcBef>
                  <a:spcPts val="0"/>
                </a:spcBef>
                <a:spcAft>
                  <a:spcPts val="0"/>
                </a:spcAft>
                <a:buNone/>
              </a:pPr>
              <a:r>
                <a:rPr lang="en-US" sz="1400">
                  <a:solidFill>
                    <a:schemeClr val="dk1"/>
                  </a:solidFill>
                  <a:latin typeface="Georgia"/>
                  <a:ea typeface="Georgia"/>
                  <a:cs typeface="Georgia"/>
                  <a:sym typeface="Georgia"/>
                </a:rPr>
                <a:t>Of course, </a:t>
              </a:r>
              <a:r>
                <a:rPr b="1" lang="en-US" sz="1400">
                  <a:solidFill>
                    <a:schemeClr val="dk1"/>
                  </a:solidFill>
                  <a:latin typeface="Georgia"/>
                  <a:ea typeface="Georgia"/>
                  <a:cs typeface="Georgia"/>
                  <a:sym typeface="Georgia"/>
                </a:rPr>
                <a:t>the work of a wine guide is creative</a:t>
              </a:r>
              <a:r>
                <a:rPr lang="en-US" sz="1400">
                  <a:solidFill>
                    <a:schemeClr val="dk1"/>
                  </a:solidFill>
                  <a:latin typeface="Georgia"/>
                  <a:ea typeface="Georgia"/>
                  <a:cs typeface="Georgia"/>
                  <a:sym typeface="Georgia"/>
                </a:rPr>
                <a:t>. But creativity together with care of comfort for tourists gives the big effect, promotes increase </a:t>
              </a:r>
              <a:r>
                <a:rPr b="1" lang="en-US" sz="1400">
                  <a:solidFill>
                    <a:schemeClr val="dk1"/>
                  </a:solidFill>
                  <a:latin typeface="Georgia"/>
                  <a:ea typeface="Georgia"/>
                  <a:cs typeface="Georgia"/>
                  <a:sym typeface="Georgia"/>
                </a:rPr>
                <a:t>of loyalty of tourists</a:t>
              </a:r>
              <a:r>
                <a:rPr lang="en-US" sz="1400">
                  <a:solidFill>
                    <a:schemeClr val="dk1"/>
                  </a:solidFill>
                  <a:latin typeface="Georgia"/>
                  <a:ea typeface="Georgia"/>
                  <a:cs typeface="Georgia"/>
                  <a:sym typeface="Georgia"/>
                </a:rPr>
                <a:t>, it is remembered, and the offered information is transformed into “</a:t>
              </a:r>
              <a:r>
                <a:rPr b="1" lang="en-US" sz="1400">
                  <a:solidFill>
                    <a:schemeClr val="dk1"/>
                  </a:solidFill>
                  <a:latin typeface="Georgia"/>
                  <a:ea typeface="Georgia"/>
                  <a:cs typeface="Georgia"/>
                  <a:sym typeface="Georgia"/>
                </a:rPr>
                <a:t>messages</a:t>
              </a:r>
              <a:r>
                <a:rPr lang="en-US" sz="1400">
                  <a:solidFill>
                    <a:schemeClr val="dk1"/>
                  </a:solidFill>
                  <a:latin typeface="Georgia"/>
                  <a:ea typeface="Georgia"/>
                  <a:cs typeface="Georgia"/>
                  <a:sym typeface="Georgia"/>
                </a:rPr>
                <a:t>” for the following visitors (tourists, clients).</a:t>
              </a:r>
              <a:endParaRPr sz="1400">
                <a:solidFill>
                  <a:schemeClr val="dk1"/>
                </a:solidFill>
                <a:latin typeface="Georgia"/>
                <a:ea typeface="Georgia"/>
                <a:cs typeface="Georgia"/>
                <a:sym typeface="Georgia"/>
              </a:endParaRPr>
            </a:p>
          </p:txBody>
        </p:sp>
        <p:sp>
          <p:nvSpPr>
            <p:cNvPr id="547" name="Google Shape;547;p26"/>
            <p:cNvSpPr/>
            <p:nvPr/>
          </p:nvSpPr>
          <p:spPr>
            <a:xfrm>
              <a:off x="155985" y="988053"/>
              <a:ext cx="6949440" cy="2189438"/>
            </a:xfrm>
            <a:prstGeom prst="roundRect">
              <a:avLst>
                <a:gd fmla="val 10500" name="adj"/>
              </a:avLst>
            </a:prstGeom>
            <a:gradFill>
              <a:gsLst>
                <a:gs pos="0">
                  <a:srgbClr val="AFCAE9"/>
                </a:gs>
                <a:gs pos="50000">
                  <a:srgbClr val="A0C1E4"/>
                </a:gs>
                <a:gs pos="100000">
                  <a:srgbClr val="8FB8E4"/>
                </a:gs>
              </a:gsLst>
              <a:lin ang="5400000" scaled="0"/>
            </a:gradFill>
            <a:ln cap="flat" cmpd="sng" w="9525">
              <a:solidFill>
                <a:srgbClr val="3948A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8" name="Google Shape;548;p26"/>
            <p:cNvSpPr txBox="1"/>
            <p:nvPr/>
          </p:nvSpPr>
          <p:spPr>
            <a:xfrm>
              <a:off x="223318" y="1055386"/>
              <a:ext cx="6814774" cy="2054772"/>
            </a:xfrm>
            <a:prstGeom prst="rect">
              <a:avLst/>
            </a:prstGeom>
            <a:noFill/>
            <a:ln>
              <a:noFill/>
            </a:ln>
          </p:spPr>
          <p:txBody>
            <a:bodyPr anchorCtr="0" anchor="t" bIns="1542975" lIns="53325" spcFirstLastPara="1" rIns="53325" wrap="square" tIns="53325">
              <a:noAutofit/>
            </a:bodyPr>
            <a:lstStyle/>
            <a:p>
              <a:pPr indent="0" lvl="0" marL="0" marR="0" rtl="0" algn="ctr">
                <a:lnSpc>
                  <a:spcPct val="90000"/>
                </a:lnSpc>
                <a:spcBef>
                  <a:spcPts val="0"/>
                </a:spcBef>
                <a:spcAft>
                  <a:spcPts val="0"/>
                </a:spcAft>
                <a:buNone/>
              </a:pPr>
              <a:r>
                <a:rPr lang="en-US" sz="1400">
                  <a:solidFill>
                    <a:schemeClr val="dk1"/>
                  </a:solidFill>
                  <a:latin typeface="Georgia"/>
                  <a:ea typeface="Georgia"/>
                  <a:cs typeface="Georgia"/>
                  <a:sym typeface="Georgia"/>
                </a:rPr>
                <a:t>Therefore, </a:t>
              </a:r>
              <a:r>
                <a:rPr b="1" lang="en-US" sz="1400">
                  <a:solidFill>
                    <a:schemeClr val="dk1"/>
                  </a:solidFill>
                  <a:latin typeface="Georgia"/>
                  <a:ea typeface="Georgia"/>
                  <a:cs typeface="Georgia"/>
                  <a:sym typeface="Georgia"/>
                </a:rPr>
                <a:t>the quality of service</a:t>
              </a:r>
              <a:r>
                <a:rPr lang="en-US" sz="1400">
                  <a:solidFill>
                    <a:schemeClr val="dk1"/>
                  </a:solidFill>
                  <a:latin typeface="Georgia"/>
                  <a:ea typeface="Georgia"/>
                  <a:cs typeface="Georgia"/>
                  <a:sym typeface="Georgia"/>
                </a:rPr>
                <a:t> for those who have already found the location increases if communication with the </a:t>
              </a:r>
              <a:r>
                <a:rPr b="1" lang="en-US" sz="1400">
                  <a:solidFill>
                    <a:schemeClr val="dk1"/>
                  </a:solidFill>
                  <a:latin typeface="Georgia"/>
                  <a:ea typeface="Georgia"/>
                  <a:cs typeface="Georgia"/>
                  <a:sym typeface="Georgia"/>
                </a:rPr>
                <a:t>guide has a positive impression</a:t>
              </a:r>
              <a:r>
                <a:rPr lang="en-US" sz="1200">
                  <a:solidFill>
                    <a:schemeClr val="dk1"/>
                  </a:solidFill>
                  <a:latin typeface="Georgia"/>
                  <a:ea typeface="Georgia"/>
                  <a:cs typeface="Georgia"/>
                  <a:sym typeface="Georgia"/>
                </a:rPr>
                <a:t>.</a:t>
              </a:r>
              <a:endParaRPr sz="1200">
                <a:solidFill>
                  <a:schemeClr val="dk1"/>
                </a:solidFill>
                <a:latin typeface="Georgia"/>
                <a:ea typeface="Georgia"/>
                <a:cs typeface="Georgia"/>
                <a:sym typeface="Georgia"/>
              </a:endParaRPr>
            </a:p>
          </p:txBody>
        </p:sp>
        <p:sp>
          <p:nvSpPr>
            <p:cNvPr id="549" name="Google Shape;549;p26"/>
            <p:cNvSpPr/>
            <p:nvPr/>
          </p:nvSpPr>
          <p:spPr>
            <a:xfrm>
              <a:off x="285109" y="1639267"/>
              <a:ext cx="6583680" cy="1609372"/>
            </a:xfrm>
            <a:prstGeom prst="roundRect">
              <a:avLst>
                <a:gd fmla="val 10500" name="adj"/>
              </a:avLst>
            </a:prstGeom>
            <a:gradFill>
              <a:gsLst>
                <a:gs pos="0">
                  <a:srgbClr val="AFCAE9"/>
                </a:gs>
                <a:gs pos="50000">
                  <a:srgbClr val="A0C1E4"/>
                </a:gs>
                <a:gs pos="100000">
                  <a:srgbClr val="8FB8E4"/>
                </a:gs>
              </a:gsLst>
              <a:lin ang="5400000" scaled="0"/>
            </a:gradFill>
            <a:ln cap="flat" cmpd="sng" w="9525">
              <a:solidFill>
                <a:srgbClr val="3948A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0" name="Google Shape;550;p26"/>
            <p:cNvSpPr txBox="1"/>
            <p:nvPr/>
          </p:nvSpPr>
          <p:spPr>
            <a:xfrm>
              <a:off x="334603" y="1688761"/>
              <a:ext cx="6484692" cy="1510384"/>
            </a:xfrm>
            <a:prstGeom prst="rect">
              <a:avLst/>
            </a:prstGeom>
            <a:noFill/>
            <a:ln>
              <a:noFill/>
            </a:ln>
          </p:spPr>
          <p:txBody>
            <a:bodyPr anchorCtr="0" anchor="t" bIns="783725" lIns="53325" spcFirstLastPara="1" rIns="53325" wrap="square" tIns="53325">
              <a:noAutofit/>
            </a:bodyPr>
            <a:lstStyle/>
            <a:p>
              <a:pPr indent="0" lvl="0" marL="0" marR="0" rtl="0" algn="ctr">
                <a:lnSpc>
                  <a:spcPct val="90000"/>
                </a:lnSpc>
                <a:spcBef>
                  <a:spcPts val="0"/>
                </a:spcBef>
                <a:spcAft>
                  <a:spcPts val="0"/>
                </a:spcAft>
                <a:buNone/>
              </a:pPr>
              <a:r>
                <a:rPr lang="en-US" sz="1400">
                  <a:solidFill>
                    <a:schemeClr val="dk1"/>
                  </a:solidFill>
                  <a:latin typeface="Georgia"/>
                  <a:ea typeface="Georgia"/>
                  <a:cs typeface="Georgia"/>
                  <a:sym typeface="Georgia"/>
                </a:rPr>
                <a:t>Either way, it's important for businesses to know the reviews.</a:t>
              </a:r>
              <a:endParaRPr sz="1400">
                <a:solidFill>
                  <a:schemeClr val="dk1"/>
                </a:solidFill>
                <a:latin typeface="Georgia"/>
                <a:ea typeface="Georgia"/>
                <a:cs typeface="Georgia"/>
                <a:sym typeface="Georgia"/>
              </a:endParaRPr>
            </a:p>
          </p:txBody>
        </p:sp>
        <p:sp>
          <p:nvSpPr>
            <p:cNvPr id="551" name="Google Shape;551;p26"/>
            <p:cNvSpPr/>
            <p:nvPr/>
          </p:nvSpPr>
          <p:spPr>
            <a:xfrm>
              <a:off x="442939" y="2064899"/>
              <a:ext cx="2757455" cy="698174"/>
            </a:xfrm>
            <a:prstGeom prst="roundRect">
              <a:avLst>
                <a:gd fmla="val 10500" name="adj"/>
              </a:avLst>
            </a:prstGeom>
            <a:solidFill>
              <a:schemeClr val="lt1">
                <a:alpha val="89803"/>
              </a:schemeClr>
            </a:solidFill>
            <a:ln cap="flat" cmpd="sng" w="9525">
              <a:solidFill>
                <a:srgbClr val="3948A0"/>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2" name="Google Shape;552;p26"/>
            <p:cNvSpPr txBox="1"/>
            <p:nvPr/>
          </p:nvSpPr>
          <p:spPr>
            <a:xfrm>
              <a:off x="464410" y="2086370"/>
              <a:ext cx="2714513" cy="655232"/>
            </a:xfrm>
            <a:prstGeom prst="rect">
              <a:avLst/>
            </a:prstGeom>
            <a:noFill/>
            <a:ln>
              <a:noFill/>
            </a:ln>
          </p:spPr>
          <p:txBody>
            <a:bodyPr anchorCtr="0" anchor="ctr" bIns="53325" lIns="53325" spcFirstLastPara="1" rIns="53325" wrap="square" tIns="53325">
              <a:noAutofit/>
            </a:bodyPr>
            <a:lstStyle/>
            <a:p>
              <a:pPr indent="0" lvl="0" marL="0" marR="0" rtl="0" algn="ctr">
                <a:lnSpc>
                  <a:spcPct val="90000"/>
                </a:lnSpc>
                <a:spcBef>
                  <a:spcPts val="0"/>
                </a:spcBef>
                <a:spcAft>
                  <a:spcPts val="0"/>
                </a:spcAft>
                <a:buNone/>
              </a:pPr>
              <a:r>
                <a:rPr b="1" lang="en-US" sz="1400">
                  <a:solidFill>
                    <a:srgbClr val="3948A0"/>
                  </a:solidFill>
                  <a:latin typeface="Georgia"/>
                  <a:ea typeface="Georgia"/>
                  <a:cs typeface="Georgia"/>
                  <a:sym typeface="Georgia"/>
                </a:rPr>
                <a:t>All feedback is positive</a:t>
              </a:r>
              <a:r>
                <a:rPr lang="en-US" sz="1400">
                  <a:solidFill>
                    <a:schemeClr val="dk1"/>
                  </a:solidFill>
                  <a:latin typeface="Georgia"/>
                  <a:ea typeface="Georgia"/>
                  <a:cs typeface="Georgia"/>
                  <a:sym typeface="Georgia"/>
                </a:rPr>
                <a:t>, even if they describe a negative situation.</a:t>
              </a:r>
              <a:endParaRPr sz="1400">
                <a:solidFill>
                  <a:schemeClr val="dk1"/>
                </a:solidFill>
                <a:latin typeface="Georgia"/>
                <a:ea typeface="Georgia"/>
                <a:cs typeface="Georgia"/>
                <a:sym typeface="Georgia"/>
              </a:endParaRPr>
            </a:p>
          </p:txBody>
        </p:sp>
        <p:sp>
          <p:nvSpPr>
            <p:cNvPr id="553" name="Google Shape;553;p26"/>
            <p:cNvSpPr/>
            <p:nvPr/>
          </p:nvSpPr>
          <p:spPr>
            <a:xfrm>
              <a:off x="3298977" y="1946221"/>
              <a:ext cx="3428030" cy="1005110"/>
            </a:xfrm>
            <a:prstGeom prst="roundRect">
              <a:avLst>
                <a:gd fmla="val 10500" name="adj"/>
              </a:avLst>
            </a:prstGeom>
            <a:solidFill>
              <a:schemeClr val="lt1">
                <a:alpha val="89803"/>
              </a:schemeClr>
            </a:solidFill>
            <a:ln cap="flat" cmpd="sng" w="9525">
              <a:solidFill>
                <a:srgbClr val="3948A0"/>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4" name="Google Shape;554;p26"/>
            <p:cNvSpPr txBox="1"/>
            <p:nvPr/>
          </p:nvSpPr>
          <p:spPr>
            <a:xfrm>
              <a:off x="3329888" y="1977132"/>
              <a:ext cx="3366208" cy="943288"/>
            </a:xfrm>
            <a:prstGeom prst="rect">
              <a:avLst/>
            </a:prstGeom>
            <a:noFill/>
            <a:ln>
              <a:noFill/>
            </a:ln>
          </p:spPr>
          <p:txBody>
            <a:bodyPr anchorCtr="0" anchor="ctr" bIns="45700" lIns="45700" spcFirstLastPara="1" rIns="45700" wrap="square" tIns="45700">
              <a:noAutofit/>
            </a:bodyPr>
            <a:lstStyle/>
            <a:p>
              <a:pPr indent="0" lvl="0" marL="0" marR="0" rtl="0" algn="ctr">
                <a:lnSpc>
                  <a:spcPct val="90000"/>
                </a:lnSpc>
                <a:spcBef>
                  <a:spcPts val="0"/>
                </a:spcBef>
                <a:spcAft>
                  <a:spcPts val="0"/>
                </a:spcAft>
                <a:buNone/>
              </a:pPr>
              <a:r>
                <a:rPr b="1" lang="en-US" sz="1200">
                  <a:solidFill>
                    <a:srgbClr val="3948A0"/>
                  </a:solidFill>
                  <a:latin typeface="Georgia"/>
                  <a:ea typeface="Georgia"/>
                  <a:cs typeface="Georgia"/>
                  <a:sym typeface="Georgia"/>
                </a:rPr>
                <a:t>Negative feedback </a:t>
              </a:r>
              <a:r>
                <a:rPr lang="en-US" sz="1200">
                  <a:solidFill>
                    <a:schemeClr val="dk1"/>
                  </a:solidFill>
                  <a:latin typeface="Georgia"/>
                  <a:ea typeface="Georgia"/>
                  <a:cs typeface="Georgia"/>
                  <a:sym typeface="Georgia"/>
                </a:rPr>
                <a:t>indicates urgent changes need to be made for the wine business.</a:t>
              </a:r>
              <a:endParaRPr/>
            </a:p>
            <a:p>
              <a:pPr indent="0" lvl="0" marL="0" marR="0" rtl="0" algn="ctr">
                <a:lnSpc>
                  <a:spcPct val="90000"/>
                </a:lnSpc>
                <a:spcBef>
                  <a:spcPts val="420"/>
                </a:spcBef>
                <a:spcAft>
                  <a:spcPts val="0"/>
                </a:spcAft>
                <a:buNone/>
              </a:pPr>
              <a:r>
                <a:rPr b="1" lang="en-US" sz="1200">
                  <a:solidFill>
                    <a:srgbClr val="3948A0"/>
                  </a:solidFill>
                  <a:latin typeface="Georgia"/>
                  <a:ea typeface="Georgia"/>
                  <a:cs typeface="Georgia"/>
                  <a:sym typeface="Georgia"/>
                </a:rPr>
                <a:t>Positive feedback </a:t>
              </a:r>
              <a:r>
                <a:rPr lang="en-US" sz="1200">
                  <a:solidFill>
                    <a:schemeClr val="dk1"/>
                  </a:solidFill>
                  <a:latin typeface="Georgia"/>
                  <a:ea typeface="Georgia"/>
                  <a:cs typeface="Georgia"/>
                  <a:sym typeface="Georgia"/>
                </a:rPr>
                <a:t>inspires and motivates to quality work.</a:t>
              </a:r>
              <a:endParaRPr sz="1200">
                <a:solidFill>
                  <a:schemeClr val="dk1"/>
                </a:solidFill>
                <a:latin typeface="Georgia"/>
                <a:ea typeface="Georgia"/>
                <a:cs typeface="Georgia"/>
                <a:sym typeface="Georgia"/>
              </a:endParaRPr>
            </a:p>
          </p:txBody>
        </p:sp>
      </p:grpSp>
      <p:sp>
        <p:nvSpPr>
          <p:cNvPr id="555" name="Google Shape;555;p26"/>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WINE TOUR GUIDING</a:t>
            </a:r>
            <a:endParaRPr/>
          </a:p>
        </p:txBody>
      </p:sp>
      <p:pic>
        <p:nvPicPr>
          <p:cNvPr id="556" name="Google Shape;556;p26"/>
          <p:cNvPicPr preferRelativeResize="0"/>
          <p:nvPr>
            <p:ph idx="2" type="pic"/>
          </p:nvPr>
        </p:nvPicPr>
        <p:blipFill rotWithShape="1">
          <a:blip r:embed="rId3">
            <a:alphaModFix/>
          </a:blip>
          <a:srcRect b="5534" l="3168" r="3748" t="3015"/>
          <a:stretch/>
        </p:blipFill>
        <p:spPr>
          <a:xfrm>
            <a:off x="8303454" y="3337389"/>
            <a:ext cx="3050346" cy="2247623"/>
          </a:xfrm>
          <a:prstGeom prst="rect">
            <a:avLst/>
          </a:prstGeom>
          <a:noFill/>
          <a:ln>
            <a:noFill/>
          </a:ln>
        </p:spPr>
      </p:pic>
      <p:sp>
        <p:nvSpPr>
          <p:cNvPr id="557" name="Google Shape;557;p26"/>
          <p:cNvSpPr/>
          <p:nvPr/>
        </p:nvSpPr>
        <p:spPr>
          <a:xfrm>
            <a:off x="838200" y="2369705"/>
            <a:ext cx="6234399" cy="341632"/>
          </a:xfrm>
          <a:prstGeom prst="rect">
            <a:avLst/>
          </a:prstGeom>
          <a:noFill/>
          <a:ln>
            <a:noFill/>
          </a:ln>
        </p:spPr>
        <p:txBody>
          <a:bodyPr anchorCtr="0" anchor="t" bIns="45700" lIns="91425" spcFirstLastPara="1" rIns="91425" wrap="square" tIns="45700">
            <a:spAutoFit/>
          </a:bodyPr>
          <a:lstStyle/>
          <a:p>
            <a:pPr indent="-358775" lvl="0" marL="358775" marR="0" rtl="0" algn="l">
              <a:lnSpc>
                <a:spcPct val="90000"/>
              </a:lnSpc>
              <a:spcBef>
                <a:spcPts val="0"/>
              </a:spcBef>
              <a:spcAft>
                <a:spcPts val="0"/>
              </a:spcAft>
              <a:buClr>
                <a:srgbClr val="A71E3B"/>
              </a:buClr>
              <a:buSzPts val="1800"/>
              <a:buFont typeface="Noto Sans Symbols"/>
              <a:buChar char="✔"/>
            </a:pPr>
            <a:r>
              <a:rPr b="1" i="1" lang="en-US" sz="1800">
                <a:solidFill>
                  <a:srgbClr val="A71E3B"/>
                </a:solidFill>
                <a:latin typeface="Georgia"/>
                <a:ea typeface="Georgia"/>
                <a:cs typeface="Georgia"/>
                <a:sym typeface="Georgia"/>
              </a:rPr>
              <a:t>Role of the wine guide in the hospitality system</a:t>
            </a:r>
            <a:endParaRPr/>
          </a:p>
        </p:txBody>
      </p:sp>
      <p:sp>
        <p:nvSpPr>
          <p:cNvPr id="558" name="Google Shape;558;p26"/>
          <p:cNvSpPr txBox="1"/>
          <p:nvPr>
            <p:ph type="title"/>
          </p:nvPr>
        </p:nvSpPr>
        <p:spPr>
          <a:xfrm>
            <a:off x="1021976" y="1675967"/>
            <a:ext cx="10331824" cy="583139"/>
          </a:xfrm>
          <a:prstGeom prst="rect">
            <a:avLst/>
          </a:prstGeom>
          <a:solidFill>
            <a:srgbClr val="A71E3B"/>
          </a:solidFill>
          <a:ln>
            <a:noFill/>
          </a:ln>
        </p:spPr>
        <p:txBody>
          <a:bodyPr anchorCtr="0" anchor="b" bIns="45700" lIns="91425" spcFirstLastPara="1" rIns="91425" wrap="square" tIns="45700">
            <a:noAutofit/>
          </a:bodyPr>
          <a:lstStyle/>
          <a:p>
            <a:pPr indent="0" lvl="0" marL="0" rtl="0" algn="ctr">
              <a:lnSpc>
                <a:spcPct val="90000"/>
              </a:lnSpc>
              <a:spcBef>
                <a:spcPts val="0"/>
              </a:spcBef>
              <a:spcAft>
                <a:spcPts val="0"/>
              </a:spcAft>
              <a:buClr>
                <a:schemeClr val="lt1"/>
              </a:buClr>
              <a:buSzPts val="3400"/>
              <a:buFont typeface="Georgia"/>
              <a:buNone/>
            </a:pPr>
            <a:r>
              <a:rPr lang="en-US" sz="3400">
                <a:solidFill>
                  <a:schemeClr val="lt1"/>
                </a:solidFill>
              </a:rPr>
              <a:t>Management of relations with wine tourists (cont’d) </a:t>
            </a:r>
            <a:endParaRPr sz="3400">
              <a:solidFill>
                <a:schemeClr val="lt1"/>
              </a:solidFill>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2" name="Shape 562"/>
        <p:cNvGrpSpPr/>
        <p:nvPr/>
      </p:nvGrpSpPr>
      <p:grpSpPr>
        <a:xfrm>
          <a:off x="0" y="0"/>
          <a:ext cx="0" cy="0"/>
          <a:chOff x="0" y="0"/>
          <a:chExt cx="0" cy="0"/>
        </a:xfrm>
      </p:grpSpPr>
      <p:grpSp>
        <p:nvGrpSpPr>
          <p:cNvPr id="563" name="Google Shape;563;p27"/>
          <p:cNvGrpSpPr/>
          <p:nvPr/>
        </p:nvGrpSpPr>
        <p:grpSpPr>
          <a:xfrm>
            <a:off x="924589" y="2850767"/>
            <a:ext cx="10419019" cy="3405037"/>
            <a:chOff x="10189" y="100549"/>
            <a:chExt cx="10419019" cy="3405037"/>
          </a:xfrm>
        </p:grpSpPr>
        <p:sp>
          <p:nvSpPr>
            <p:cNvPr id="564" name="Google Shape;564;p27"/>
            <p:cNvSpPr/>
            <p:nvPr/>
          </p:nvSpPr>
          <p:spPr>
            <a:xfrm>
              <a:off x="10189" y="1098819"/>
              <a:ext cx="1578639" cy="1408497"/>
            </a:xfrm>
            <a:prstGeom prst="roundRect">
              <a:avLst>
                <a:gd fmla="val 10000" name="adj"/>
              </a:avLst>
            </a:prstGeom>
            <a:noFill/>
            <a:ln cap="flat" cmpd="sng" w="9525">
              <a:solidFill>
                <a:srgbClr val="3948A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5" name="Google Shape;565;p27"/>
            <p:cNvSpPr txBox="1"/>
            <p:nvPr/>
          </p:nvSpPr>
          <p:spPr>
            <a:xfrm>
              <a:off x="51442" y="1140072"/>
              <a:ext cx="1496133" cy="1325991"/>
            </a:xfrm>
            <a:prstGeom prst="rect">
              <a:avLst/>
            </a:prstGeom>
            <a:noFill/>
            <a:ln>
              <a:noFill/>
            </a:ln>
          </p:spPr>
          <p:txBody>
            <a:bodyPr anchorCtr="0" anchor="ctr" bIns="53325" lIns="53325" spcFirstLastPara="1" rIns="53325" wrap="square" tIns="53325">
              <a:noAutofit/>
            </a:bodyPr>
            <a:lstStyle/>
            <a:p>
              <a:pPr indent="0" lvl="0" marL="0" marR="0" rtl="0" algn="ctr">
                <a:lnSpc>
                  <a:spcPct val="90000"/>
                </a:lnSpc>
                <a:spcBef>
                  <a:spcPts val="0"/>
                </a:spcBef>
                <a:spcAft>
                  <a:spcPts val="0"/>
                </a:spcAft>
                <a:buNone/>
              </a:pPr>
              <a:r>
                <a:rPr b="1" lang="en-US" sz="1400">
                  <a:solidFill>
                    <a:srgbClr val="3948A0"/>
                  </a:solidFill>
                  <a:latin typeface="Georgia"/>
                  <a:ea typeface="Georgia"/>
                  <a:cs typeface="Georgia"/>
                  <a:sym typeface="Georgia"/>
                </a:rPr>
                <a:t>How to get feedback from guests?</a:t>
              </a:r>
              <a:endParaRPr sz="1400">
                <a:solidFill>
                  <a:srgbClr val="3948A0"/>
                </a:solidFill>
                <a:latin typeface="Georgia"/>
                <a:ea typeface="Georgia"/>
                <a:cs typeface="Georgia"/>
                <a:sym typeface="Georgia"/>
              </a:endParaRPr>
            </a:p>
          </p:txBody>
        </p:sp>
        <p:sp>
          <p:nvSpPr>
            <p:cNvPr id="566" name="Google Shape;566;p27"/>
            <p:cNvSpPr/>
            <p:nvPr/>
          </p:nvSpPr>
          <p:spPr>
            <a:xfrm>
              <a:off x="1746692" y="1607317"/>
              <a:ext cx="334671" cy="391502"/>
            </a:xfrm>
            <a:prstGeom prst="rightArrow">
              <a:avLst>
                <a:gd fmla="val 60000" name="adj1"/>
                <a:gd fmla="val 50000" name="adj2"/>
              </a:avLst>
            </a:prstGeom>
            <a:gradFill>
              <a:gsLst>
                <a:gs pos="0">
                  <a:srgbClr val="E1EAF5"/>
                </a:gs>
                <a:gs pos="50000">
                  <a:srgbClr val="D4E0F1"/>
                </a:gs>
                <a:gs pos="100000">
                  <a:srgbClr val="CEDCF0"/>
                </a:gs>
              </a:gsLst>
              <a:lin ang="540000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7" name="Google Shape;567;p27"/>
            <p:cNvSpPr txBox="1"/>
            <p:nvPr/>
          </p:nvSpPr>
          <p:spPr>
            <a:xfrm>
              <a:off x="1746692" y="1685617"/>
              <a:ext cx="234270" cy="234902"/>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sz="1800">
                <a:solidFill>
                  <a:schemeClr val="dk1"/>
                </a:solidFill>
                <a:latin typeface="Georgia"/>
                <a:ea typeface="Georgia"/>
                <a:cs typeface="Georgia"/>
                <a:sym typeface="Georgia"/>
              </a:endParaRPr>
            </a:p>
          </p:txBody>
        </p:sp>
        <p:sp>
          <p:nvSpPr>
            <p:cNvPr id="568" name="Google Shape;568;p27"/>
            <p:cNvSpPr/>
            <p:nvPr/>
          </p:nvSpPr>
          <p:spPr>
            <a:xfrm>
              <a:off x="2220284" y="902403"/>
              <a:ext cx="1578639" cy="1801330"/>
            </a:xfrm>
            <a:prstGeom prst="roundRect">
              <a:avLst>
                <a:gd fmla="val 10000" name="adj"/>
              </a:avLst>
            </a:prstGeom>
            <a:solidFill>
              <a:srgbClr val="DDEAF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9" name="Google Shape;569;p27"/>
            <p:cNvSpPr txBox="1"/>
            <p:nvPr/>
          </p:nvSpPr>
          <p:spPr>
            <a:xfrm>
              <a:off x="2266521" y="948640"/>
              <a:ext cx="1486165" cy="1708856"/>
            </a:xfrm>
            <a:prstGeom prst="rect">
              <a:avLst/>
            </a:prstGeom>
            <a:noFill/>
            <a:ln>
              <a:noFill/>
            </a:ln>
          </p:spPr>
          <p:txBody>
            <a:bodyPr anchorCtr="0" anchor="ctr" bIns="45700" lIns="45700" spcFirstLastPara="1" rIns="45700" wrap="square" tIns="45700">
              <a:noAutofit/>
            </a:bodyPr>
            <a:lstStyle/>
            <a:p>
              <a:pPr indent="0" lvl="0" marL="0" marR="0" rtl="0" algn="ctr">
                <a:lnSpc>
                  <a:spcPct val="90000"/>
                </a:lnSpc>
                <a:spcBef>
                  <a:spcPts val="0"/>
                </a:spcBef>
                <a:spcAft>
                  <a:spcPts val="0"/>
                </a:spcAft>
                <a:buNone/>
              </a:pPr>
              <a:r>
                <a:rPr lang="en-US" sz="1200">
                  <a:solidFill>
                    <a:schemeClr val="dk1"/>
                  </a:solidFill>
                  <a:latin typeface="Georgia"/>
                  <a:ea typeface="Georgia"/>
                  <a:cs typeface="Georgia"/>
                  <a:sym typeface="Georgia"/>
                </a:rPr>
                <a:t>Surveys in any form (paper, electronic, telephone) cannot be burdensome.</a:t>
              </a:r>
              <a:endParaRPr sz="1200">
                <a:solidFill>
                  <a:schemeClr val="dk1"/>
                </a:solidFill>
                <a:latin typeface="Georgia"/>
                <a:ea typeface="Georgia"/>
                <a:cs typeface="Georgia"/>
                <a:sym typeface="Georgia"/>
              </a:endParaRPr>
            </a:p>
          </p:txBody>
        </p:sp>
        <p:sp>
          <p:nvSpPr>
            <p:cNvPr id="570" name="Google Shape;570;p27"/>
            <p:cNvSpPr/>
            <p:nvPr/>
          </p:nvSpPr>
          <p:spPr>
            <a:xfrm>
              <a:off x="3956788" y="1607317"/>
              <a:ext cx="334671" cy="391502"/>
            </a:xfrm>
            <a:prstGeom prst="rightArrow">
              <a:avLst>
                <a:gd fmla="val 60000" name="adj1"/>
                <a:gd fmla="val 50000" name="adj2"/>
              </a:avLst>
            </a:prstGeom>
            <a:gradFill>
              <a:gsLst>
                <a:gs pos="0">
                  <a:srgbClr val="E1EAF5"/>
                </a:gs>
                <a:gs pos="50000">
                  <a:srgbClr val="D4E0F1"/>
                </a:gs>
                <a:gs pos="100000">
                  <a:srgbClr val="CEDCF0"/>
                </a:gs>
              </a:gsLst>
              <a:lin ang="540000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1" name="Google Shape;571;p27"/>
            <p:cNvSpPr txBox="1"/>
            <p:nvPr/>
          </p:nvSpPr>
          <p:spPr>
            <a:xfrm>
              <a:off x="3956788" y="1685617"/>
              <a:ext cx="234270" cy="234902"/>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sz="1800">
                <a:solidFill>
                  <a:schemeClr val="dk1"/>
                </a:solidFill>
                <a:latin typeface="Georgia"/>
                <a:ea typeface="Georgia"/>
                <a:cs typeface="Georgia"/>
                <a:sym typeface="Georgia"/>
              </a:endParaRPr>
            </a:p>
          </p:txBody>
        </p:sp>
        <p:sp>
          <p:nvSpPr>
            <p:cNvPr id="572" name="Google Shape;572;p27"/>
            <p:cNvSpPr/>
            <p:nvPr/>
          </p:nvSpPr>
          <p:spPr>
            <a:xfrm>
              <a:off x="4430379" y="214615"/>
              <a:ext cx="1578639" cy="3176906"/>
            </a:xfrm>
            <a:prstGeom prst="roundRect">
              <a:avLst>
                <a:gd fmla="val 10000" name="adj"/>
              </a:avLst>
            </a:prstGeom>
            <a:solidFill>
              <a:srgbClr val="BBD6E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3" name="Google Shape;573;p27"/>
            <p:cNvSpPr txBox="1"/>
            <p:nvPr/>
          </p:nvSpPr>
          <p:spPr>
            <a:xfrm>
              <a:off x="4476616" y="260852"/>
              <a:ext cx="1486165" cy="3084432"/>
            </a:xfrm>
            <a:prstGeom prst="rect">
              <a:avLst/>
            </a:prstGeom>
            <a:noFill/>
            <a:ln>
              <a:noFill/>
            </a:ln>
          </p:spPr>
          <p:txBody>
            <a:bodyPr anchorCtr="0" anchor="ctr" bIns="45700" lIns="45700" spcFirstLastPara="1" rIns="45700" wrap="square" tIns="45700">
              <a:noAutofit/>
            </a:bodyPr>
            <a:lstStyle/>
            <a:p>
              <a:pPr indent="0" lvl="0" marL="0" marR="0" rtl="0" algn="ctr">
                <a:lnSpc>
                  <a:spcPct val="90000"/>
                </a:lnSpc>
                <a:spcBef>
                  <a:spcPts val="0"/>
                </a:spcBef>
                <a:spcAft>
                  <a:spcPts val="0"/>
                </a:spcAft>
                <a:buNone/>
              </a:pPr>
              <a:r>
                <a:rPr lang="en-US" sz="1200">
                  <a:solidFill>
                    <a:schemeClr val="dk1"/>
                  </a:solidFill>
                  <a:latin typeface="Georgia"/>
                  <a:ea typeface="Georgia"/>
                  <a:cs typeface="Georgia"/>
                  <a:sym typeface="Georgia"/>
                </a:rPr>
                <a:t>Even post-excursion or post-tourist service has its standard of quality without pressure on the guest, at a convenient time, in a friendly atmosphere or through convenient methods of information transfer.</a:t>
              </a:r>
              <a:endParaRPr sz="1200">
                <a:solidFill>
                  <a:schemeClr val="dk1"/>
                </a:solidFill>
                <a:latin typeface="Georgia"/>
                <a:ea typeface="Georgia"/>
                <a:cs typeface="Georgia"/>
                <a:sym typeface="Georgia"/>
              </a:endParaRPr>
            </a:p>
          </p:txBody>
        </p:sp>
        <p:sp>
          <p:nvSpPr>
            <p:cNvPr id="574" name="Google Shape;574;p27"/>
            <p:cNvSpPr/>
            <p:nvPr/>
          </p:nvSpPr>
          <p:spPr>
            <a:xfrm>
              <a:off x="6166883" y="1607317"/>
              <a:ext cx="334671" cy="391502"/>
            </a:xfrm>
            <a:prstGeom prst="rightArrow">
              <a:avLst>
                <a:gd fmla="val 60000" name="adj1"/>
                <a:gd fmla="val 50000" name="adj2"/>
              </a:avLst>
            </a:prstGeom>
            <a:gradFill>
              <a:gsLst>
                <a:gs pos="0">
                  <a:srgbClr val="E1EAF5"/>
                </a:gs>
                <a:gs pos="50000">
                  <a:srgbClr val="D4E0F1"/>
                </a:gs>
                <a:gs pos="100000">
                  <a:srgbClr val="CEDCF0"/>
                </a:gs>
              </a:gsLst>
              <a:lin ang="540000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5" name="Google Shape;575;p27"/>
            <p:cNvSpPr txBox="1"/>
            <p:nvPr/>
          </p:nvSpPr>
          <p:spPr>
            <a:xfrm>
              <a:off x="6166883" y="1685617"/>
              <a:ext cx="234270" cy="234902"/>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sz="1800">
                <a:solidFill>
                  <a:schemeClr val="dk1"/>
                </a:solidFill>
                <a:latin typeface="Georgia"/>
                <a:ea typeface="Georgia"/>
                <a:cs typeface="Georgia"/>
                <a:sym typeface="Georgia"/>
              </a:endParaRPr>
            </a:p>
          </p:txBody>
        </p:sp>
        <p:sp>
          <p:nvSpPr>
            <p:cNvPr id="576" name="Google Shape;576;p27"/>
            <p:cNvSpPr/>
            <p:nvPr/>
          </p:nvSpPr>
          <p:spPr>
            <a:xfrm>
              <a:off x="6640474" y="131926"/>
              <a:ext cx="1578639" cy="3342284"/>
            </a:xfrm>
            <a:prstGeom prst="roundRect">
              <a:avLst>
                <a:gd fmla="val 10000" name="adj"/>
              </a:avLst>
            </a:prstGeom>
            <a:solidFill>
              <a:srgbClr val="9CC2E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7" name="Google Shape;577;p27"/>
            <p:cNvSpPr txBox="1"/>
            <p:nvPr/>
          </p:nvSpPr>
          <p:spPr>
            <a:xfrm>
              <a:off x="6686711" y="178163"/>
              <a:ext cx="1486165" cy="3249810"/>
            </a:xfrm>
            <a:prstGeom prst="rect">
              <a:avLst/>
            </a:prstGeom>
            <a:noFill/>
            <a:ln>
              <a:noFill/>
            </a:ln>
          </p:spPr>
          <p:txBody>
            <a:bodyPr anchorCtr="0" anchor="ctr" bIns="45700" lIns="45700" spcFirstLastPara="1" rIns="45700" wrap="square" tIns="45700">
              <a:noAutofit/>
            </a:bodyPr>
            <a:lstStyle/>
            <a:p>
              <a:pPr indent="0" lvl="0" marL="0" marR="0" rtl="0" algn="ctr">
                <a:lnSpc>
                  <a:spcPct val="90000"/>
                </a:lnSpc>
                <a:spcBef>
                  <a:spcPts val="0"/>
                </a:spcBef>
                <a:spcAft>
                  <a:spcPts val="0"/>
                </a:spcAft>
                <a:buNone/>
              </a:pPr>
              <a:r>
                <a:rPr b="1" lang="en-US" sz="1200">
                  <a:solidFill>
                    <a:schemeClr val="dk1"/>
                  </a:solidFill>
                  <a:latin typeface="Georgia"/>
                  <a:ea typeface="Georgia"/>
                  <a:cs typeface="Georgia"/>
                  <a:sym typeface="Georgia"/>
                </a:rPr>
                <a:t>The form of the survey is not the main one, there is an intention to see the shortcomings of one's work from the outside.</a:t>
              </a:r>
              <a:endParaRPr sz="1200">
                <a:solidFill>
                  <a:schemeClr val="dk1"/>
                </a:solidFill>
                <a:latin typeface="Georgia"/>
                <a:ea typeface="Georgia"/>
                <a:cs typeface="Georgia"/>
                <a:sym typeface="Georgia"/>
              </a:endParaRPr>
            </a:p>
          </p:txBody>
        </p:sp>
        <p:sp>
          <p:nvSpPr>
            <p:cNvPr id="578" name="Google Shape;578;p27"/>
            <p:cNvSpPr/>
            <p:nvPr/>
          </p:nvSpPr>
          <p:spPr>
            <a:xfrm>
              <a:off x="8376978" y="1607317"/>
              <a:ext cx="334671" cy="391502"/>
            </a:xfrm>
            <a:prstGeom prst="rightArrow">
              <a:avLst>
                <a:gd fmla="val 60000" name="adj1"/>
                <a:gd fmla="val 50000" name="adj2"/>
              </a:avLst>
            </a:prstGeom>
            <a:gradFill>
              <a:gsLst>
                <a:gs pos="0">
                  <a:srgbClr val="E1EAF5"/>
                </a:gs>
                <a:gs pos="50000">
                  <a:srgbClr val="D4E0F1"/>
                </a:gs>
                <a:gs pos="100000">
                  <a:srgbClr val="CEDCF0"/>
                </a:gs>
              </a:gsLst>
              <a:lin ang="540000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9" name="Google Shape;579;p27"/>
            <p:cNvSpPr txBox="1"/>
            <p:nvPr/>
          </p:nvSpPr>
          <p:spPr>
            <a:xfrm>
              <a:off x="8376978" y="1685617"/>
              <a:ext cx="234270" cy="234902"/>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sz="1800">
                <a:solidFill>
                  <a:schemeClr val="dk1"/>
                </a:solidFill>
                <a:latin typeface="Georgia"/>
                <a:ea typeface="Georgia"/>
                <a:cs typeface="Georgia"/>
                <a:sym typeface="Georgia"/>
              </a:endParaRPr>
            </a:p>
          </p:txBody>
        </p:sp>
        <p:sp>
          <p:nvSpPr>
            <p:cNvPr id="580" name="Google Shape;580;p27"/>
            <p:cNvSpPr/>
            <p:nvPr/>
          </p:nvSpPr>
          <p:spPr>
            <a:xfrm>
              <a:off x="8850569" y="100549"/>
              <a:ext cx="1578639" cy="3405037"/>
            </a:xfrm>
            <a:prstGeom prst="roundRect">
              <a:avLst>
                <a:gd fmla="val 10000" name="adj"/>
              </a:avLst>
            </a:prstGeom>
            <a:solidFill>
              <a:srgbClr val="9CC2E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1" name="Google Shape;581;p27"/>
            <p:cNvSpPr txBox="1"/>
            <p:nvPr/>
          </p:nvSpPr>
          <p:spPr>
            <a:xfrm>
              <a:off x="8896806" y="146786"/>
              <a:ext cx="1486165" cy="3312563"/>
            </a:xfrm>
            <a:prstGeom prst="rect">
              <a:avLst/>
            </a:prstGeom>
            <a:noFill/>
            <a:ln>
              <a:noFill/>
            </a:ln>
          </p:spPr>
          <p:txBody>
            <a:bodyPr anchorCtr="0" anchor="ctr" bIns="45700" lIns="45700" spcFirstLastPara="1" rIns="45700" wrap="square" tIns="45700">
              <a:noAutofit/>
            </a:bodyPr>
            <a:lstStyle/>
            <a:p>
              <a:pPr indent="0" lvl="0" marL="0" marR="0" rtl="0" algn="ctr">
                <a:lnSpc>
                  <a:spcPct val="90000"/>
                </a:lnSpc>
                <a:spcBef>
                  <a:spcPts val="0"/>
                </a:spcBef>
                <a:spcAft>
                  <a:spcPts val="0"/>
                </a:spcAft>
                <a:buNone/>
              </a:pPr>
              <a:r>
                <a:rPr b="1" lang="en-US" sz="1200">
                  <a:solidFill>
                    <a:schemeClr val="dk1"/>
                  </a:solidFill>
                  <a:latin typeface="Georgia"/>
                  <a:ea typeface="Georgia"/>
                  <a:cs typeface="Georgia"/>
                  <a:sym typeface="Georgia"/>
                </a:rPr>
                <a:t>Feedback gives impetus to development</a:t>
              </a:r>
              <a:r>
                <a:rPr lang="en-US" sz="1200">
                  <a:solidFill>
                    <a:schemeClr val="dk1"/>
                  </a:solidFill>
                  <a:latin typeface="Georgia"/>
                  <a:ea typeface="Georgia"/>
                  <a:cs typeface="Georgia"/>
                  <a:sym typeface="Georgia"/>
                </a:rPr>
                <a:t>, and also allows </a:t>
              </a:r>
              <a:r>
                <a:rPr b="1" lang="en-US" sz="1200">
                  <a:solidFill>
                    <a:schemeClr val="dk1"/>
                  </a:solidFill>
                  <a:latin typeface="Georgia"/>
                  <a:ea typeface="Georgia"/>
                  <a:cs typeface="Georgia"/>
                  <a:sym typeface="Georgia"/>
                </a:rPr>
                <a:t>segmenting services and determination of the profile </a:t>
              </a:r>
              <a:r>
                <a:rPr lang="en-US" sz="1200">
                  <a:solidFill>
                    <a:schemeClr val="dk1"/>
                  </a:solidFill>
                  <a:latin typeface="Georgia"/>
                  <a:ea typeface="Georgia"/>
                  <a:cs typeface="Georgia"/>
                  <a:sym typeface="Georgia"/>
                </a:rPr>
                <a:t>of tourists (customers, guests).</a:t>
              </a:r>
              <a:endParaRPr/>
            </a:p>
            <a:p>
              <a:pPr indent="0" lvl="0" marL="0" marR="0" rtl="0" algn="ctr">
                <a:lnSpc>
                  <a:spcPct val="90000"/>
                </a:lnSpc>
                <a:spcBef>
                  <a:spcPts val="420"/>
                </a:spcBef>
                <a:spcAft>
                  <a:spcPts val="0"/>
                </a:spcAft>
                <a:buNone/>
              </a:pPr>
              <a:r>
                <a:rPr lang="en-US" sz="1200">
                  <a:solidFill>
                    <a:schemeClr val="dk1"/>
                  </a:solidFill>
                  <a:latin typeface="Georgia"/>
                  <a:ea typeface="Georgia"/>
                  <a:cs typeface="Georgia"/>
                  <a:sym typeface="Georgia"/>
                </a:rPr>
                <a:t>It is known that well-organized feedback increases trust in the enterprise, hospitality becomes </a:t>
              </a:r>
              <a:r>
                <a:rPr b="1" lang="en-US" sz="1200">
                  <a:solidFill>
                    <a:schemeClr val="dk1"/>
                  </a:solidFill>
                  <a:latin typeface="Georgia"/>
                  <a:ea typeface="Georgia"/>
                  <a:cs typeface="Georgia"/>
                  <a:sym typeface="Georgia"/>
                </a:rPr>
                <a:t>more warm in relations between people.</a:t>
              </a:r>
              <a:endParaRPr b="1" sz="1200">
                <a:solidFill>
                  <a:schemeClr val="dk1"/>
                </a:solidFill>
                <a:latin typeface="Georgia"/>
                <a:ea typeface="Georgia"/>
                <a:cs typeface="Georgia"/>
                <a:sym typeface="Georgia"/>
              </a:endParaRPr>
            </a:p>
          </p:txBody>
        </p:sp>
      </p:grpSp>
      <p:sp>
        <p:nvSpPr>
          <p:cNvPr id="582" name="Google Shape;582;p27"/>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WINE TOUR GUIDING</a:t>
            </a:r>
            <a:endParaRPr/>
          </a:p>
        </p:txBody>
      </p:sp>
      <p:sp>
        <p:nvSpPr>
          <p:cNvPr id="583" name="Google Shape;583;p27"/>
          <p:cNvSpPr/>
          <p:nvPr/>
        </p:nvSpPr>
        <p:spPr>
          <a:xfrm>
            <a:off x="5119400" y="2333846"/>
            <a:ext cx="6234399" cy="341632"/>
          </a:xfrm>
          <a:prstGeom prst="rect">
            <a:avLst/>
          </a:prstGeom>
          <a:noFill/>
          <a:ln>
            <a:noFill/>
          </a:ln>
        </p:spPr>
        <p:txBody>
          <a:bodyPr anchorCtr="0" anchor="t" bIns="45700" lIns="91425" spcFirstLastPara="1" rIns="91425" wrap="square" tIns="45700">
            <a:spAutoFit/>
          </a:bodyPr>
          <a:lstStyle/>
          <a:p>
            <a:pPr indent="-358775" lvl="0" marL="358775" marR="0" rtl="0" algn="l">
              <a:lnSpc>
                <a:spcPct val="90000"/>
              </a:lnSpc>
              <a:spcBef>
                <a:spcPts val="0"/>
              </a:spcBef>
              <a:spcAft>
                <a:spcPts val="0"/>
              </a:spcAft>
              <a:buClr>
                <a:srgbClr val="A71E3B"/>
              </a:buClr>
              <a:buSzPts val="1800"/>
              <a:buFont typeface="Noto Sans Symbols"/>
              <a:buChar char="✔"/>
            </a:pPr>
            <a:r>
              <a:rPr b="1" i="1" lang="en-US" sz="1800">
                <a:solidFill>
                  <a:srgbClr val="A71E3B"/>
                </a:solidFill>
                <a:latin typeface="Georgia"/>
                <a:ea typeface="Georgia"/>
                <a:cs typeface="Georgia"/>
                <a:sym typeface="Georgia"/>
              </a:rPr>
              <a:t>Role of the wine guide in the hospitality system</a:t>
            </a:r>
            <a:endParaRPr b="1" i="1" sz="1800">
              <a:solidFill>
                <a:srgbClr val="A71E3B"/>
              </a:solidFill>
              <a:latin typeface="Georgia"/>
              <a:ea typeface="Georgia"/>
              <a:cs typeface="Georgia"/>
              <a:sym typeface="Georgia"/>
            </a:endParaRPr>
          </a:p>
        </p:txBody>
      </p:sp>
      <p:sp>
        <p:nvSpPr>
          <p:cNvPr id="584" name="Google Shape;584;p27"/>
          <p:cNvSpPr txBox="1"/>
          <p:nvPr>
            <p:ph type="title"/>
          </p:nvPr>
        </p:nvSpPr>
        <p:spPr>
          <a:xfrm>
            <a:off x="1048870" y="1675967"/>
            <a:ext cx="10304929" cy="583139"/>
          </a:xfrm>
          <a:prstGeom prst="rect">
            <a:avLst/>
          </a:prstGeom>
          <a:solidFill>
            <a:srgbClr val="A71E3B"/>
          </a:solidFill>
          <a:ln>
            <a:noFill/>
          </a:ln>
        </p:spPr>
        <p:txBody>
          <a:bodyPr anchorCtr="0" anchor="b" bIns="45700" lIns="91425" spcFirstLastPara="1" rIns="91425" wrap="square" tIns="45700">
            <a:noAutofit/>
          </a:bodyPr>
          <a:lstStyle/>
          <a:p>
            <a:pPr indent="0" lvl="0" marL="0" rtl="0" algn="ctr">
              <a:lnSpc>
                <a:spcPct val="90000"/>
              </a:lnSpc>
              <a:spcBef>
                <a:spcPts val="0"/>
              </a:spcBef>
              <a:spcAft>
                <a:spcPts val="0"/>
              </a:spcAft>
              <a:buClr>
                <a:schemeClr val="lt1"/>
              </a:buClr>
              <a:buSzPts val="3400"/>
              <a:buFont typeface="Georgia"/>
              <a:buNone/>
            </a:pPr>
            <a:r>
              <a:rPr lang="en-US" sz="3400">
                <a:solidFill>
                  <a:schemeClr val="lt1"/>
                </a:solidFill>
              </a:rPr>
              <a:t>Management of relations with wine tourists (cont’d) </a:t>
            </a:r>
            <a:endParaRPr sz="3400">
              <a:solidFill>
                <a:schemeClr val="lt1"/>
              </a:solidFill>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8" name="Shape 588"/>
        <p:cNvGrpSpPr/>
        <p:nvPr/>
      </p:nvGrpSpPr>
      <p:grpSpPr>
        <a:xfrm>
          <a:off x="0" y="0"/>
          <a:ext cx="0" cy="0"/>
          <a:chOff x="0" y="0"/>
          <a:chExt cx="0" cy="0"/>
        </a:xfrm>
      </p:grpSpPr>
      <p:grpSp>
        <p:nvGrpSpPr>
          <p:cNvPr id="589" name="Google Shape;589;p28"/>
          <p:cNvGrpSpPr/>
          <p:nvPr/>
        </p:nvGrpSpPr>
        <p:grpSpPr>
          <a:xfrm>
            <a:off x="5862843" y="2708955"/>
            <a:ext cx="5490956" cy="3166920"/>
            <a:chOff x="0" y="136083"/>
            <a:chExt cx="5490956" cy="3166920"/>
          </a:xfrm>
        </p:grpSpPr>
        <p:sp>
          <p:nvSpPr>
            <p:cNvPr id="590" name="Google Shape;590;p28"/>
            <p:cNvSpPr/>
            <p:nvPr/>
          </p:nvSpPr>
          <p:spPr>
            <a:xfrm>
              <a:off x="0" y="136083"/>
              <a:ext cx="5490956" cy="1556100"/>
            </a:xfrm>
            <a:prstGeom prst="roundRect">
              <a:avLst>
                <a:gd fmla="val 16667" name="adj"/>
              </a:avLst>
            </a:prstGeom>
            <a:solidFill>
              <a:schemeClr val="lt1"/>
            </a:solidFill>
            <a:ln cap="flat" cmpd="sng" w="9525">
              <a:solidFill>
                <a:srgbClr val="3948A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1" name="Google Shape;591;p28"/>
            <p:cNvSpPr txBox="1"/>
            <p:nvPr/>
          </p:nvSpPr>
          <p:spPr>
            <a:xfrm>
              <a:off x="75963" y="212046"/>
              <a:ext cx="5339030" cy="1404174"/>
            </a:xfrm>
            <a:prstGeom prst="rect">
              <a:avLst/>
            </a:prstGeom>
            <a:noFill/>
            <a:ln>
              <a:noFill/>
            </a:ln>
          </p:spPr>
          <p:txBody>
            <a:bodyPr anchorCtr="0" anchor="ctr" bIns="72375" lIns="72375" spcFirstLastPara="1" rIns="72375" wrap="square" tIns="72375">
              <a:noAutofit/>
            </a:bodyPr>
            <a:lstStyle/>
            <a:p>
              <a:pPr indent="0" lvl="0" marL="0" marR="0" rtl="0" algn="just">
                <a:lnSpc>
                  <a:spcPct val="90000"/>
                </a:lnSpc>
                <a:spcBef>
                  <a:spcPts val="0"/>
                </a:spcBef>
                <a:spcAft>
                  <a:spcPts val="0"/>
                </a:spcAft>
                <a:buNone/>
              </a:pPr>
              <a:r>
                <a:rPr b="1" lang="en-US" sz="1900">
                  <a:solidFill>
                    <a:schemeClr val="dk1"/>
                  </a:solidFill>
                  <a:latin typeface="Georgia"/>
                  <a:ea typeface="Georgia"/>
                  <a:cs typeface="Georgia"/>
                  <a:sym typeface="Georgia"/>
                </a:rPr>
                <a:t>A hazard audit for a tourist </a:t>
              </a:r>
              <a:r>
                <a:rPr lang="en-US" sz="1900">
                  <a:solidFill>
                    <a:schemeClr val="dk1"/>
                  </a:solidFill>
                  <a:latin typeface="Georgia"/>
                  <a:ea typeface="Georgia"/>
                  <a:cs typeface="Georgia"/>
                  <a:sym typeface="Georgia"/>
                </a:rPr>
                <a:t>is not just the work of inspectors and auditors. Internal risk audit always improves the quality of service, closer to the quality standards that are implemented at the national and regional levels.</a:t>
              </a:r>
              <a:endParaRPr sz="1900">
                <a:solidFill>
                  <a:schemeClr val="dk1"/>
                </a:solidFill>
                <a:latin typeface="Georgia"/>
                <a:ea typeface="Georgia"/>
                <a:cs typeface="Georgia"/>
                <a:sym typeface="Georgia"/>
              </a:endParaRPr>
            </a:p>
          </p:txBody>
        </p:sp>
        <p:sp>
          <p:nvSpPr>
            <p:cNvPr id="592" name="Google Shape;592;p28"/>
            <p:cNvSpPr/>
            <p:nvPr/>
          </p:nvSpPr>
          <p:spPr>
            <a:xfrm>
              <a:off x="0" y="1746903"/>
              <a:ext cx="5490956" cy="1556100"/>
            </a:xfrm>
            <a:prstGeom prst="roundRect">
              <a:avLst>
                <a:gd fmla="val 16667" name="adj"/>
              </a:avLst>
            </a:prstGeom>
            <a:gradFill>
              <a:gsLst>
                <a:gs pos="0">
                  <a:schemeClr val="lt1"/>
                </a:gs>
                <a:gs pos="50000">
                  <a:schemeClr val="lt1"/>
                </a:gs>
                <a:gs pos="100000">
                  <a:schemeClr val="lt1"/>
                </a:gs>
              </a:gsLst>
              <a:lin ang="5400000" scaled="0"/>
            </a:gradFill>
            <a:ln cap="flat" cmpd="sng" w="9525">
              <a:solidFill>
                <a:srgbClr val="3948A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3" name="Google Shape;593;p28"/>
            <p:cNvSpPr txBox="1"/>
            <p:nvPr/>
          </p:nvSpPr>
          <p:spPr>
            <a:xfrm>
              <a:off x="75963" y="1822866"/>
              <a:ext cx="5339030" cy="1404174"/>
            </a:xfrm>
            <a:prstGeom prst="rect">
              <a:avLst/>
            </a:prstGeom>
            <a:noFill/>
            <a:ln>
              <a:noFill/>
            </a:ln>
          </p:spPr>
          <p:txBody>
            <a:bodyPr anchorCtr="0" anchor="ctr" bIns="72375" lIns="72375" spcFirstLastPara="1" rIns="72375" wrap="square" tIns="72375">
              <a:noAutofit/>
            </a:bodyPr>
            <a:lstStyle/>
            <a:p>
              <a:pPr indent="0" lvl="0" marL="0" marR="0" rtl="0" algn="just">
                <a:lnSpc>
                  <a:spcPct val="90000"/>
                </a:lnSpc>
                <a:spcBef>
                  <a:spcPts val="0"/>
                </a:spcBef>
                <a:spcAft>
                  <a:spcPts val="0"/>
                </a:spcAft>
                <a:buNone/>
              </a:pPr>
              <a:r>
                <a:rPr b="1" lang="en-US" sz="1900">
                  <a:solidFill>
                    <a:schemeClr val="dk1"/>
                  </a:solidFill>
                  <a:latin typeface="Georgia"/>
                  <a:ea typeface="Georgia"/>
                  <a:cs typeface="Georgia"/>
                  <a:sym typeface="Georgia"/>
                </a:rPr>
                <a:t>Self-examination can also be constructive and critical</a:t>
              </a:r>
              <a:r>
                <a:rPr lang="en-US" sz="1900">
                  <a:solidFill>
                    <a:schemeClr val="dk1"/>
                  </a:solidFill>
                  <a:latin typeface="Georgia"/>
                  <a:ea typeface="Georgia"/>
                  <a:cs typeface="Georgia"/>
                  <a:sym typeface="Georgia"/>
                </a:rPr>
                <a:t>. The more organizational elements in the location of wine tourism, the more often and more deeply it should take place.</a:t>
              </a:r>
              <a:endParaRPr sz="1900">
                <a:solidFill>
                  <a:schemeClr val="dk1"/>
                </a:solidFill>
                <a:latin typeface="Georgia"/>
                <a:ea typeface="Georgia"/>
                <a:cs typeface="Georgia"/>
                <a:sym typeface="Georgia"/>
              </a:endParaRPr>
            </a:p>
          </p:txBody>
        </p:sp>
      </p:grpSp>
      <p:sp>
        <p:nvSpPr>
          <p:cNvPr id="594" name="Google Shape;594;p28"/>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WINE TOUR GUIDING</a:t>
            </a:r>
            <a:endParaRPr/>
          </a:p>
        </p:txBody>
      </p:sp>
      <p:pic>
        <p:nvPicPr>
          <p:cNvPr id="595" name="Google Shape;595;p28"/>
          <p:cNvPicPr preferRelativeResize="0"/>
          <p:nvPr>
            <p:ph idx="2" type="pic"/>
          </p:nvPr>
        </p:nvPicPr>
        <p:blipFill rotWithShape="1">
          <a:blip r:embed="rId3">
            <a:alphaModFix/>
          </a:blip>
          <a:srcRect b="37177" l="7350" r="1596" t="2842"/>
          <a:stretch/>
        </p:blipFill>
        <p:spPr>
          <a:xfrm>
            <a:off x="1054401" y="3065249"/>
            <a:ext cx="2135812" cy="1055194"/>
          </a:xfrm>
          <a:prstGeom prst="rect">
            <a:avLst/>
          </a:prstGeom>
          <a:noFill/>
          <a:ln>
            <a:noFill/>
          </a:ln>
        </p:spPr>
      </p:pic>
      <p:sp>
        <p:nvSpPr>
          <p:cNvPr id="596" name="Google Shape;596;p28"/>
          <p:cNvSpPr txBox="1"/>
          <p:nvPr>
            <p:ph type="title"/>
          </p:nvPr>
        </p:nvSpPr>
        <p:spPr>
          <a:xfrm>
            <a:off x="838200" y="1675967"/>
            <a:ext cx="10515600" cy="583139"/>
          </a:xfrm>
          <a:prstGeom prst="rect">
            <a:avLst/>
          </a:prstGeom>
          <a:solidFill>
            <a:srgbClr val="A71E3B"/>
          </a:solidFill>
          <a:ln>
            <a:noFill/>
          </a:ln>
        </p:spPr>
        <p:txBody>
          <a:bodyPr anchorCtr="0" anchor="b" bIns="45700" lIns="91425" spcFirstLastPara="1" rIns="91425" wrap="square" tIns="45700">
            <a:noAutofit/>
          </a:bodyPr>
          <a:lstStyle/>
          <a:p>
            <a:pPr indent="0" lvl="0" marL="0" rtl="0" algn="ctr">
              <a:lnSpc>
                <a:spcPct val="90000"/>
              </a:lnSpc>
              <a:spcBef>
                <a:spcPts val="0"/>
              </a:spcBef>
              <a:spcAft>
                <a:spcPts val="0"/>
              </a:spcAft>
              <a:buClr>
                <a:schemeClr val="lt1"/>
              </a:buClr>
              <a:buSzPts val="2400"/>
              <a:buFont typeface="Georgia"/>
              <a:buNone/>
            </a:pPr>
            <a:r>
              <a:rPr lang="en-US" sz="2400">
                <a:solidFill>
                  <a:schemeClr val="lt1"/>
                </a:solidFill>
              </a:rPr>
              <a:t>Definition of "Tourist Safety&amp;Security" in the wine tourism </a:t>
            </a:r>
            <a:endParaRPr sz="2400">
              <a:solidFill>
                <a:schemeClr val="lt1"/>
              </a:solidFill>
            </a:endParaRPr>
          </a:p>
        </p:txBody>
      </p:sp>
      <p:pic>
        <p:nvPicPr>
          <p:cNvPr id="597" name="Google Shape;597;p28"/>
          <p:cNvPicPr preferRelativeResize="0"/>
          <p:nvPr/>
        </p:nvPicPr>
        <p:blipFill rotWithShape="1">
          <a:blip r:embed="rId4">
            <a:alphaModFix/>
          </a:blip>
          <a:srcRect b="17892" l="0" r="0" t="0"/>
          <a:stretch/>
        </p:blipFill>
        <p:spPr>
          <a:xfrm>
            <a:off x="1054401" y="4157757"/>
            <a:ext cx="2389934" cy="1471749"/>
          </a:xfrm>
          <a:prstGeom prst="rect">
            <a:avLst/>
          </a:prstGeom>
          <a:noFill/>
          <a:ln>
            <a:noFill/>
          </a:ln>
        </p:spPr>
      </p:pic>
      <p:sp>
        <p:nvSpPr>
          <p:cNvPr id="598" name="Google Shape;598;p28"/>
          <p:cNvSpPr/>
          <p:nvPr/>
        </p:nvSpPr>
        <p:spPr>
          <a:xfrm>
            <a:off x="3600236" y="3415741"/>
            <a:ext cx="2106706" cy="1783976"/>
          </a:xfrm>
          <a:prstGeom prst="wedgeRoundRectCallout">
            <a:avLst>
              <a:gd fmla="val -66391" name="adj1"/>
              <a:gd fmla="val -12811" name="adj2"/>
              <a:gd fmla="val 16667" name="adj3"/>
            </a:avLst>
          </a:prstGeom>
          <a:no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1000">
                <a:solidFill>
                  <a:srgbClr val="2C3EA2"/>
                </a:solidFill>
                <a:latin typeface="Georgia"/>
                <a:ea typeface="Georgia"/>
                <a:cs typeface="Georgia"/>
                <a:sym typeface="Georgia"/>
              </a:rPr>
              <a:t>Link and Learn more</a:t>
            </a:r>
            <a:endParaRPr b="1" sz="1000">
              <a:solidFill>
                <a:srgbClr val="2C3EA2"/>
              </a:solidFill>
              <a:latin typeface="Georgia"/>
              <a:ea typeface="Georgia"/>
              <a:cs typeface="Georgia"/>
              <a:sym typeface="Georgia"/>
            </a:endParaRPr>
          </a:p>
          <a:p>
            <a:pPr indent="0" lvl="0" marL="0" marR="0" rtl="0" algn="ctr">
              <a:spcBef>
                <a:spcPts val="0"/>
              </a:spcBef>
              <a:spcAft>
                <a:spcPts val="0"/>
              </a:spcAft>
              <a:buNone/>
            </a:pPr>
            <a:r>
              <a:t/>
            </a:r>
            <a:endParaRPr b="1" sz="1000">
              <a:solidFill>
                <a:srgbClr val="2C3EA2"/>
              </a:solidFill>
              <a:latin typeface="Georgia"/>
              <a:ea typeface="Georgia"/>
              <a:cs typeface="Georgia"/>
              <a:sym typeface="Georgia"/>
            </a:endParaRPr>
          </a:p>
          <a:p>
            <a:pPr indent="0" lvl="0" marL="0" marR="0" rtl="0" algn="ctr">
              <a:spcBef>
                <a:spcPts val="0"/>
              </a:spcBef>
              <a:spcAft>
                <a:spcPts val="0"/>
              </a:spcAft>
              <a:buNone/>
            </a:pPr>
            <a:r>
              <a:rPr lang="en-US" sz="1000">
                <a:solidFill>
                  <a:srgbClr val="2C3EA2"/>
                </a:solidFill>
                <a:latin typeface="Georgia"/>
                <a:ea typeface="Georgia"/>
                <a:cs typeface="Georgia"/>
                <a:sym typeface="Georgia"/>
              </a:rPr>
              <a:t>https://safefoodalliance.com/food-safety-resources/haccpoverview/</a:t>
            </a:r>
            <a:endParaRPr sz="1000">
              <a:solidFill>
                <a:srgbClr val="2C3EA2"/>
              </a:solidFill>
              <a:latin typeface="Georgia"/>
              <a:ea typeface="Georgia"/>
              <a:cs typeface="Georgia"/>
              <a:sym typeface="Georgia"/>
            </a:endParaRPr>
          </a:p>
          <a:p>
            <a:pPr indent="0" lvl="0" marL="0" marR="0" rtl="0" algn="ctr">
              <a:spcBef>
                <a:spcPts val="0"/>
              </a:spcBef>
              <a:spcAft>
                <a:spcPts val="0"/>
              </a:spcAft>
              <a:buNone/>
            </a:pPr>
            <a:r>
              <a:t/>
            </a:r>
            <a:endParaRPr sz="1000">
              <a:solidFill>
                <a:srgbClr val="2C3EA2"/>
              </a:solidFill>
              <a:latin typeface="Georgia"/>
              <a:ea typeface="Georgia"/>
              <a:cs typeface="Georgia"/>
              <a:sym typeface="Georgia"/>
            </a:endParaRPr>
          </a:p>
          <a:p>
            <a:pPr indent="0" lvl="0" marL="0" marR="0" rtl="0" algn="ctr">
              <a:spcBef>
                <a:spcPts val="0"/>
              </a:spcBef>
              <a:spcAft>
                <a:spcPts val="0"/>
              </a:spcAft>
              <a:buNone/>
            </a:pPr>
            <a:r>
              <a:rPr lang="en-US" sz="1000">
                <a:solidFill>
                  <a:srgbClr val="2C3EA2"/>
                </a:solidFill>
                <a:latin typeface="Georgia"/>
                <a:ea typeface="Georgia"/>
                <a:cs typeface="Georgia"/>
                <a:sym typeface="Georgia"/>
              </a:rPr>
              <a:t>https://www.iso.org/about-us.html</a:t>
            </a:r>
            <a:endParaRPr sz="1000">
              <a:solidFill>
                <a:srgbClr val="2C3EA2"/>
              </a:solidFill>
              <a:latin typeface="Georgia"/>
              <a:ea typeface="Georgia"/>
              <a:cs typeface="Georgia"/>
              <a:sym typeface="Georgia"/>
            </a:endParaRPr>
          </a:p>
          <a:p>
            <a:pPr indent="0" lvl="0" marL="0" marR="0" rtl="0" algn="ctr">
              <a:spcBef>
                <a:spcPts val="0"/>
              </a:spcBef>
              <a:spcAft>
                <a:spcPts val="0"/>
              </a:spcAft>
              <a:buNone/>
            </a:pPr>
            <a:r>
              <a:t/>
            </a:r>
            <a:endParaRPr sz="1000">
              <a:solidFill>
                <a:srgbClr val="2C3EA2"/>
              </a:solidFill>
              <a:latin typeface="Georgia"/>
              <a:ea typeface="Georgia"/>
              <a:cs typeface="Georgia"/>
              <a:sym typeface="Georgia"/>
            </a:endParaRPr>
          </a:p>
          <a:p>
            <a:pPr indent="0" lvl="0" marL="0" marR="0" rtl="0" algn="ctr">
              <a:spcBef>
                <a:spcPts val="0"/>
              </a:spcBef>
              <a:spcAft>
                <a:spcPts val="0"/>
              </a:spcAft>
              <a:buNone/>
            </a:pPr>
            <a:r>
              <a:rPr lang="en-US" sz="1000">
                <a:solidFill>
                  <a:srgbClr val="2C3EA2"/>
                </a:solidFill>
                <a:latin typeface="Georgia"/>
                <a:ea typeface="Georgia"/>
                <a:cs typeface="Georgia"/>
                <a:sym typeface="Georgia"/>
              </a:rPr>
              <a:t>https://www.iso.org/organization/10147.html</a:t>
            </a:r>
            <a:endParaRPr sz="1000">
              <a:solidFill>
                <a:srgbClr val="2C3EA2"/>
              </a:solidFill>
              <a:latin typeface="Georgia"/>
              <a:ea typeface="Georgia"/>
              <a:cs typeface="Georgia"/>
              <a:sym typeface="Georgia"/>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98"/>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2" name="Shape 602"/>
        <p:cNvGrpSpPr/>
        <p:nvPr/>
      </p:nvGrpSpPr>
      <p:grpSpPr>
        <a:xfrm>
          <a:off x="0" y="0"/>
          <a:ext cx="0" cy="0"/>
          <a:chOff x="0" y="0"/>
          <a:chExt cx="0" cy="0"/>
        </a:xfrm>
      </p:grpSpPr>
      <p:grpSp>
        <p:nvGrpSpPr>
          <p:cNvPr id="603" name="Google Shape;603;p29"/>
          <p:cNvGrpSpPr/>
          <p:nvPr/>
        </p:nvGrpSpPr>
        <p:grpSpPr>
          <a:xfrm>
            <a:off x="840909" y="3334869"/>
            <a:ext cx="10511770" cy="2949765"/>
            <a:chOff x="2709" y="71717"/>
            <a:chExt cx="10511770" cy="2949765"/>
          </a:xfrm>
        </p:grpSpPr>
        <p:sp>
          <p:nvSpPr>
            <p:cNvPr id="604" name="Google Shape;604;p29"/>
            <p:cNvSpPr/>
            <p:nvPr/>
          </p:nvSpPr>
          <p:spPr>
            <a:xfrm>
              <a:off x="2709" y="89646"/>
              <a:ext cx="3204456" cy="2913907"/>
            </a:xfrm>
            <a:prstGeom prst="flowChartAlternateProcess">
              <a:avLst/>
            </a:prstGeom>
            <a:solidFill>
              <a:schemeClr val="lt1"/>
            </a:solidFill>
            <a:ln cap="flat" cmpd="sng" w="12700">
              <a:solidFill>
                <a:srgbClr val="528CBE"/>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5" name="Google Shape;605;p29"/>
            <p:cNvSpPr txBox="1"/>
            <p:nvPr/>
          </p:nvSpPr>
          <p:spPr>
            <a:xfrm>
              <a:off x="144951" y="231888"/>
              <a:ext cx="2919972" cy="2629423"/>
            </a:xfrm>
            <a:prstGeom prst="rect">
              <a:avLst/>
            </a:prstGeom>
            <a:noFill/>
            <a:ln>
              <a:noFill/>
            </a:ln>
          </p:spPr>
          <p:txBody>
            <a:bodyPr anchorCtr="0" anchor="ctr" bIns="60950" lIns="60950" spcFirstLastPara="1" rIns="60950" wrap="square" tIns="60950">
              <a:noAutofit/>
            </a:bodyPr>
            <a:lstStyle/>
            <a:p>
              <a:pPr indent="0" lvl="0" marL="0" marR="0" rtl="0" algn="ctr">
                <a:lnSpc>
                  <a:spcPct val="90000"/>
                </a:lnSpc>
                <a:spcBef>
                  <a:spcPts val="0"/>
                </a:spcBef>
                <a:spcAft>
                  <a:spcPts val="0"/>
                </a:spcAft>
                <a:buNone/>
              </a:pPr>
              <a:r>
                <a:rPr b="1" lang="en-US" sz="1600" cap="none">
                  <a:solidFill>
                    <a:schemeClr val="lt1"/>
                  </a:solidFill>
                  <a:latin typeface="Georgia"/>
                  <a:ea typeface="Georgia"/>
                  <a:cs typeface="Georgia"/>
                  <a:sym typeface="Georgia"/>
                </a:rPr>
                <a:t>AT PRODUCTION LEVEL</a:t>
              </a:r>
              <a:endParaRPr/>
            </a:p>
            <a:p>
              <a:pPr indent="-358775" lvl="0" marL="358775" marR="0" rtl="0" algn="l">
                <a:lnSpc>
                  <a:spcPct val="90000"/>
                </a:lnSpc>
                <a:spcBef>
                  <a:spcPts val="560"/>
                </a:spcBef>
                <a:spcAft>
                  <a:spcPts val="0"/>
                </a:spcAft>
                <a:buNone/>
              </a:pPr>
              <a:r>
                <a:rPr lang="en-US" sz="1600">
                  <a:solidFill>
                    <a:schemeClr val="lt1"/>
                  </a:solidFill>
                  <a:latin typeface="Georgia"/>
                  <a:ea typeface="Georgia"/>
                  <a:cs typeface="Georgia"/>
                  <a:sym typeface="Georgia"/>
                </a:rPr>
                <a:t>whether the industrial zone is safe for visitors;</a:t>
              </a:r>
              <a:endParaRPr/>
            </a:p>
            <a:p>
              <a:pPr indent="-358775" lvl="0" marL="358775" marR="0" rtl="0" algn="l">
                <a:lnSpc>
                  <a:spcPct val="90000"/>
                </a:lnSpc>
                <a:spcBef>
                  <a:spcPts val="560"/>
                </a:spcBef>
                <a:spcAft>
                  <a:spcPts val="0"/>
                </a:spcAft>
                <a:buNone/>
              </a:pPr>
              <a:r>
                <a:rPr lang="en-US" sz="1600">
                  <a:solidFill>
                    <a:schemeClr val="lt1"/>
                  </a:solidFill>
                  <a:latin typeface="Georgia"/>
                  <a:ea typeface="Georgia"/>
                  <a:cs typeface="Georgia"/>
                  <a:sym typeface="Georgia"/>
                </a:rPr>
                <a:t>where exactly there are danger points;</a:t>
              </a:r>
              <a:endParaRPr/>
            </a:p>
            <a:p>
              <a:pPr indent="-358775" lvl="0" marL="358775" marR="0" rtl="0" algn="l">
                <a:lnSpc>
                  <a:spcPct val="90000"/>
                </a:lnSpc>
                <a:spcBef>
                  <a:spcPts val="560"/>
                </a:spcBef>
                <a:spcAft>
                  <a:spcPts val="0"/>
                </a:spcAft>
                <a:buNone/>
              </a:pPr>
              <a:r>
                <a:rPr lang="en-US" sz="1600">
                  <a:solidFill>
                    <a:schemeClr val="lt1"/>
                  </a:solidFill>
                  <a:latin typeface="Georgia"/>
                  <a:ea typeface="Georgia"/>
                  <a:cs typeface="Georgia"/>
                  <a:sym typeface="Georgia"/>
                </a:rPr>
                <a:t>what to do if there is an accident?</a:t>
              </a:r>
              <a:endParaRPr sz="1600">
                <a:solidFill>
                  <a:schemeClr val="lt1"/>
                </a:solidFill>
                <a:latin typeface="Georgia"/>
                <a:ea typeface="Georgia"/>
                <a:cs typeface="Georgia"/>
                <a:sym typeface="Georgia"/>
              </a:endParaRPr>
            </a:p>
          </p:txBody>
        </p:sp>
        <p:sp>
          <p:nvSpPr>
            <p:cNvPr id="606" name="Google Shape;606;p29"/>
            <p:cNvSpPr/>
            <p:nvPr/>
          </p:nvSpPr>
          <p:spPr>
            <a:xfrm>
              <a:off x="3527611" y="71717"/>
              <a:ext cx="3461966" cy="2949765"/>
            </a:xfrm>
            <a:prstGeom prst="flowChartAlternateProcess">
              <a:avLst/>
            </a:prstGeom>
            <a:solidFill>
              <a:schemeClr val="lt1"/>
            </a:solidFill>
            <a:ln cap="flat" cmpd="sng" w="12700">
              <a:solidFill>
                <a:srgbClr val="528CBE"/>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7" name="Google Shape;607;p29"/>
            <p:cNvSpPr txBox="1"/>
            <p:nvPr/>
          </p:nvSpPr>
          <p:spPr>
            <a:xfrm>
              <a:off x="3671604" y="215710"/>
              <a:ext cx="3173980" cy="2661779"/>
            </a:xfrm>
            <a:prstGeom prst="rect">
              <a:avLst/>
            </a:prstGeom>
            <a:noFill/>
            <a:ln>
              <a:noFill/>
            </a:ln>
          </p:spPr>
          <p:txBody>
            <a:bodyPr anchorCtr="0" anchor="ctr" bIns="53325" lIns="53325" spcFirstLastPara="1" rIns="53325" wrap="square" tIns="53325">
              <a:noAutofit/>
            </a:bodyPr>
            <a:lstStyle/>
            <a:p>
              <a:pPr indent="0" lvl="0" marL="0" marR="0" rtl="0" algn="ctr">
                <a:lnSpc>
                  <a:spcPct val="90000"/>
                </a:lnSpc>
                <a:spcBef>
                  <a:spcPts val="0"/>
                </a:spcBef>
                <a:spcAft>
                  <a:spcPts val="0"/>
                </a:spcAft>
                <a:buNone/>
              </a:pPr>
              <a:r>
                <a:rPr b="1" lang="en-US" sz="1400" cap="none">
                  <a:solidFill>
                    <a:schemeClr val="lt1"/>
                  </a:solidFill>
                  <a:latin typeface="Georgia"/>
                  <a:ea typeface="Georgia"/>
                  <a:cs typeface="Georgia"/>
                  <a:sym typeface="Georgia"/>
                </a:rPr>
                <a:t>AT THE LEVEL OF HOTEL AND RESTAURANT SERVICE</a:t>
              </a:r>
              <a:endParaRPr/>
            </a:p>
            <a:p>
              <a:pPr indent="-358775" lvl="0" marL="358775" marR="0" rtl="0" algn="l">
                <a:lnSpc>
                  <a:spcPct val="90000"/>
                </a:lnSpc>
                <a:spcBef>
                  <a:spcPts val="490"/>
                </a:spcBef>
                <a:spcAft>
                  <a:spcPts val="0"/>
                </a:spcAft>
                <a:buNone/>
              </a:pPr>
              <a:r>
                <a:rPr b="0" lang="en-US" sz="1400">
                  <a:solidFill>
                    <a:schemeClr val="lt1"/>
                  </a:solidFill>
                  <a:latin typeface="Georgia"/>
                  <a:ea typeface="Georgia"/>
                  <a:cs typeface="Georgia"/>
                  <a:sym typeface="Georgia"/>
                </a:rPr>
                <a:t>are there safe areas for rest, accommodation, meals, comfort breaks, movement of guests;</a:t>
              </a:r>
              <a:endParaRPr/>
            </a:p>
            <a:p>
              <a:pPr indent="-358775" lvl="0" marL="358775" marR="0" rtl="0" algn="l">
                <a:lnSpc>
                  <a:spcPct val="90000"/>
                </a:lnSpc>
                <a:spcBef>
                  <a:spcPts val="490"/>
                </a:spcBef>
                <a:spcAft>
                  <a:spcPts val="0"/>
                </a:spcAft>
                <a:buNone/>
              </a:pPr>
              <a:r>
                <a:rPr b="0" lang="en-US" sz="1400">
                  <a:solidFill>
                    <a:schemeClr val="lt1"/>
                  </a:solidFill>
                  <a:latin typeface="Georgia"/>
                  <a:ea typeface="Georgia"/>
                  <a:cs typeface="Georgia"/>
                  <a:sym typeface="Georgia"/>
                </a:rPr>
                <a:t>who will be able to react quickly and professionally to the situation when the guest needs help; how far are the points of medical, fire and other assistance;</a:t>
              </a:r>
              <a:endParaRPr/>
            </a:p>
            <a:p>
              <a:pPr indent="-358775" lvl="0" marL="358775" marR="0" rtl="0" algn="l">
                <a:lnSpc>
                  <a:spcPct val="90000"/>
                </a:lnSpc>
                <a:spcBef>
                  <a:spcPts val="490"/>
                </a:spcBef>
                <a:spcAft>
                  <a:spcPts val="0"/>
                </a:spcAft>
                <a:buNone/>
              </a:pPr>
              <a:r>
                <a:rPr b="0" lang="en-US" sz="1400">
                  <a:solidFill>
                    <a:schemeClr val="lt1"/>
                  </a:solidFill>
                  <a:latin typeface="Georgia"/>
                  <a:ea typeface="Georgia"/>
                  <a:cs typeface="Georgia"/>
                  <a:sym typeface="Georgia"/>
                </a:rPr>
                <a:t>how much information is available to guests about the behavior  in case of an accident?</a:t>
              </a:r>
              <a:endParaRPr b="0" sz="1400">
                <a:solidFill>
                  <a:schemeClr val="lt1"/>
                </a:solidFill>
                <a:latin typeface="Georgia"/>
                <a:ea typeface="Georgia"/>
                <a:cs typeface="Georgia"/>
                <a:sym typeface="Georgia"/>
              </a:endParaRPr>
            </a:p>
          </p:txBody>
        </p:sp>
        <p:sp>
          <p:nvSpPr>
            <p:cNvPr id="608" name="Google Shape;608;p29"/>
            <p:cNvSpPr/>
            <p:nvPr/>
          </p:nvSpPr>
          <p:spPr>
            <a:xfrm>
              <a:off x="7310023" y="98615"/>
              <a:ext cx="3204456" cy="2895969"/>
            </a:xfrm>
            <a:prstGeom prst="flowChartAlternateProcess">
              <a:avLst/>
            </a:prstGeom>
            <a:solidFill>
              <a:schemeClr val="lt1"/>
            </a:solidFill>
            <a:ln cap="flat" cmpd="sng" w="12700">
              <a:solidFill>
                <a:srgbClr val="528CBE"/>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9" name="Google Shape;609;p29"/>
            <p:cNvSpPr txBox="1"/>
            <p:nvPr/>
          </p:nvSpPr>
          <p:spPr>
            <a:xfrm>
              <a:off x="7451390" y="239982"/>
              <a:ext cx="2921722" cy="2613235"/>
            </a:xfrm>
            <a:prstGeom prst="rect">
              <a:avLst/>
            </a:prstGeom>
            <a:noFill/>
            <a:ln>
              <a:noFill/>
            </a:ln>
          </p:spPr>
          <p:txBody>
            <a:bodyPr anchorCtr="0" anchor="ctr" bIns="53325" lIns="53325" spcFirstLastPara="1" rIns="53325" wrap="square" tIns="53325">
              <a:noAutofit/>
            </a:bodyPr>
            <a:lstStyle/>
            <a:p>
              <a:pPr indent="0" lvl="0" marL="0" marR="0" rtl="0" algn="ctr">
                <a:lnSpc>
                  <a:spcPct val="90000"/>
                </a:lnSpc>
                <a:spcBef>
                  <a:spcPts val="0"/>
                </a:spcBef>
                <a:spcAft>
                  <a:spcPts val="0"/>
                </a:spcAft>
                <a:buNone/>
              </a:pPr>
              <a:r>
                <a:rPr b="1" lang="en-US" sz="1400" cap="none">
                  <a:solidFill>
                    <a:schemeClr val="lt1"/>
                  </a:solidFill>
                  <a:latin typeface="Georgia"/>
                  <a:ea typeface="Georgia"/>
                  <a:cs typeface="Georgia"/>
                  <a:sym typeface="Georgia"/>
                </a:rPr>
                <a:t>AT THE LEVEL OF ALL ELEMENTS OF THE SPACE OF THE TOURIST TERRITORY (VINEYARDS, MUSEUMS, WINE SHOPS, CULTURAL CENTERS, LABORATORIES...)</a:t>
              </a:r>
              <a:endParaRPr/>
            </a:p>
            <a:p>
              <a:pPr indent="-358775" lvl="0" marL="358775" marR="0" rtl="0" algn="l">
                <a:lnSpc>
                  <a:spcPct val="90000"/>
                </a:lnSpc>
                <a:spcBef>
                  <a:spcPts val="490"/>
                </a:spcBef>
                <a:spcAft>
                  <a:spcPts val="0"/>
                </a:spcAft>
                <a:buNone/>
              </a:pPr>
              <a:r>
                <a:rPr lang="en-US" sz="1400">
                  <a:solidFill>
                    <a:schemeClr val="lt1"/>
                  </a:solidFill>
                  <a:latin typeface="Georgia"/>
                  <a:ea typeface="Georgia"/>
                  <a:cs typeface="Georgia"/>
                  <a:sym typeface="Georgia"/>
                </a:rPr>
                <a:t>are all wine tourism facilities socially suitable,</a:t>
              </a:r>
              <a:endParaRPr/>
            </a:p>
            <a:p>
              <a:pPr indent="-358775" lvl="0" marL="358775" marR="0" rtl="0" algn="l">
                <a:lnSpc>
                  <a:spcPct val="90000"/>
                </a:lnSpc>
                <a:spcBef>
                  <a:spcPts val="490"/>
                </a:spcBef>
                <a:spcAft>
                  <a:spcPts val="0"/>
                </a:spcAft>
                <a:buNone/>
              </a:pPr>
              <a:r>
                <a:rPr lang="en-US" sz="1400">
                  <a:solidFill>
                    <a:schemeClr val="lt1"/>
                  </a:solidFill>
                  <a:latin typeface="Georgia"/>
                  <a:ea typeface="Georgia"/>
                  <a:cs typeface="Georgia"/>
                  <a:sym typeface="Georgia"/>
                </a:rPr>
                <a:t>are the staff able to serve</a:t>
              </a:r>
              <a:r>
                <a:rPr b="1" lang="en-US" sz="1400">
                  <a:solidFill>
                    <a:schemeClr val="lt1"/>
                  </a:solidFill>
                  <a:latin typeface="Georgia"/>
                  <a:ea typeface="Georgia"/>
                  <a:cs typeface="Georgia"/>
                  <a:sym typeface="Georgia"/>
                </a:rPr>
                <a:t> </a:t>
              </a:r>
              <a:r>
                <a:rPr lang="en-US" sz="1400">
                  <a:solidFill>
                    <a:schemeClr val="lt1"/>
                  </a:solidFill>
                  <a:latin typeface="Georgia"/>
                  <a:ea typeface="Georgia"/>
                  <a:cs typeface="Georgia"/>
                  <a:sym typeface="Georgia"/>
                </a:rPr>
                <a:t>tourists (with or without disability), do all guests feel equal?</a:t>
              </a:r>
              <a:endParaRPr sz="1400">
                <a:solidFill>
                  <a:schemeClr val="lt1"/>
                </a:solidFill>
                <a:latin typeface="Georgia"/>
                <a:ea typeface="Georgia"/>
                <a:cs typeface="Georgia"/>
                <a:sym typeface="Georgia"/>
              </a:endParaRPr>
            </a:p>
          </p:txBody>
        </p:sp>
      </p:grpSp>
      <p:sp>
        <p:nvSpPr>
          <p:cNvPr id="610" name="Google Shape;610;p29"/>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WINE TOUR GUIDING</a:t>
            </a:r>
            <a:endParaRPr/>
          </a:p>
        </p:txBody>
      </p:sp>
      <p:sp>
        <p:nvSpPr>
          <p:cNvPr id="611" name="Google Shape;611;p29"/>
          <p:cNvSpPr txBox="1"/>
          <p:nvPr>
            <p:ph type="title"/>
          </p:nvPr>
        </p:nvSpPr>
        <p:spPr>
          <a:xfrm>
            <a:off x="838200" y="1675967"/>
            <a:ext cx="10515600" cy="583139"/>
          </a:xfrm>
          <a:prstGeom prst="rect">
            <a:avLst/>
          </a:prstGeom>
          <a:solidFill>
            <a:srgbClr val="A71E3B"/>
          </a:solidFill>
          <a:ln>
            <a:noFill/>
          </a:ln>
        </p:spPr>
        <p:txBody>
          <a:bodyPr anchorCtr="0" anchor="b" bIns="45700" lIns="91425" spcFirstLastPara="1" rIns="91425" wrap="square" tIns="45700">
            <a:noAutofit/>
          </a:bodyPr>
          <a:lstStyle/>
          <a:p>
            <a:pPr indent="0" lvl="0" marL="0" rtl="0" algn="ctr">
              <a:lnSpc>
                <a:spcPct val="90000"/>
              </a:lnSpc>
              <a:spcBef>
                <a:spcPts val="0"/>
              </a:spcBef>
              <a:spcAft>
                <a:spcPts val="0"/>
              </a:spcAft>
              <a:buClr>
                <a:schemeClr val="lt1"/>
              </a:buClr>
              <a:buSzPts val="2400"/>
              <a:buFont typeface="Georgia"/>
              <a:buNone/>
            </a:pPr>
            <a:r>
              <a:rPr lang="en-US" sz="2400">
                <a:solidFill>
                  <a:schemeClr val="lt1"/>
                </a:solidFill>
              </a:rPr>
              <a:t>Definition of "Tourist Safety&amp;Security" in the wine tourism (cont’d) </a:t>
            </a:r>
            <a:endParaRPr/>
          </a:p>
        </p:txBody>
      </p:sp>
      <p:grpSp>
        <p:nvGrpSpPr>
          <p:cNvPr id="612" name="Google Shape;612;p29"/>
          <p:cNvGrpSpPr/>
          <p:nvPr/>
        </p:nvGrpSpPr>
        <p:grpSpPr>
          <a:xfrm>
            <a:off x="3941403" y="2519414"/>
            <a:ext cx="4309193" cy="644802"/>
            <a:chOff x="0" y="7"/>
            <a:chExt cx="4309193" cy="644802"/>
          </a:xfrm>
        </p:grpSpPr>
        <p:sp>
          <p:nvSpPr>
            <p:cNvPr id="613" name="Google Shape;613;p29"/>
            <p:cNvSpPr/>
            <p:nvPr/>
          </p:nvSpPr>
          <p:spPr>
            <a:xfrm>
              <a:off x="0" y="7"/>
              <a:ext cx="4309193" cy="644802"/>
            </a:xfrm>
            <a:prstGeom prst="roundRect">
              <a:avLst>
                <a:gd fmla="val 16667" name="adj"/>
              </a:avLst>
            </a:prstGeom>
            <a:solidFill>
              <a:schemeClr val="lt1"/>
            </a:solidFill>
            <a:ln cap="flat" cmpd="sng" w="12700">
              <a:solidFill>
                <a:srgbClr val="528CBE"/>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4" name="Google Shape;614;p29"/>
            <p:cNvSpPr txBox="1"/>
            <p:nvPr/>
          </p:nvSpPr>
          <p:spPr>
            <a:xfrm>
              <a:off x="31477" y="31484"/>
              <a:ext cx="4246239" cy="581848"/>
            </a:xfrm>
            <a:prstGeom prst="rect">
              <a:avLst/>
            </a:prstGeom>
            <a:noFill/>
            <a:ln>
              <a:noFill/>
            </a:ln>
          </p:spPr>
          <p:txBody>
            <a:bodyPr anchorCtr="0" anchor="ctr" bIns="68575" lIns="68575" spcFirstLastPara="1" rIns="68575" wrap="square" tIns="68575">
              <a:noAutofit/>
            </a:bodyPr>
            <a:lstStyle/>
            <a:p>
              <a:pPr indent="0" lvl="0" marL="0" marR="0" rtl="0" algn="ctr">
                <a:lnSpc>
                  <a:spcPct val="90000"/>
                </a:lnSpc>
                <a:spcBef>
                  <a:spcPts val="0"/>
                </a:spcBef>
                <a:spcAft>
                  <a:spcPts val="0"/>
                </a:spcAft>
                <a:buNone/>
              </a:pPr>
              <a:r>
                <a:rPr b="1" lang="en-US" sz="1800" cap="none">
                  <a:solidFill>
                    <a:schemeClr val="dk1"/>
                  </a:solidFill>
                  <a:latin typeface="Georgia"/>
                  <a:ea typeface="Georgia"/>
                  <a:cs typeface="Georgia"/>
                  <a:sym typeface="Georgia"/>
                </a:rPr>
                <a:t>THE MAIN ISSUES OF SUCH AUDIT SHOULD BE:</a:t>
              </a:r>
              <a:endParaRPr b="1" sz="1800" cap="none">
                <a:solidFill>
                  <a:schemeClr val="dk1"/>
                </a:solidFill>
                <a:latin typeface="Georgia"/>
                <a:ea typeface="Georgia"/>
                <a:cs typeface="Georgia"/>
                <a:sym typeface="Georgia"/>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9" name="Shape 169"/>
        <p:cNvGrpSpPr/>
        <p:nvPr/>
      </p:nvGrpSpPr>
      <p:grpSpPr>
        <a:xfrm>
          <a:off x="0" y="0"/>
          <a:ext cx="0" cy="0"/>
          <a:chOff x="0" y="0"/>
          <a:chExt cx="0" cy="0"/>
        </a:xfrm>
      </p:grpSpPr>
      <p:sp>
        <p:nvSpPr>
          <p:cNvPr id="170" name="Google Shape;170;p3"/>
          <p:cNvSpPr txBox="1"/>
          <p:nvPr>
            <p:ph type="title"/>
          </p:nvPr>
        </p:nvSpPr>
        <p:spPr>
          <a:xfrm>
            <a:off x="838200" y="1675967"/>
            <a:ext cx="10515600" cy="583139"/>
          </a:xfrm>
          <a:prstGeom prst="rect">
            <a:avLst/>
          </a:prstGeom>
          <a:solidFill>
            <a:srgbClr val="A71E3B"/>
          </a:solidFill>
          <a:ln>
            <a:noFill/>
          </a:ln>
        </p:spPr>
        <p:txBody>
          <a:bodyPr anchorCtr="0" anchor="t" bIns="45700" lIns="91425" spcFirstLastPara="1" rIns="91425" wrap="square" tIns="45700">
            <a:noAutofit/>
          </a:bodyPr>
          <a:lstStyle/>
          <a:p>
            <a:pPr indent="0" lvl="0" marL="0" rtl="0" algn="ctr">
              <a:lnSpc>
                <a:spcPct val="90000"/>
              </a:lnSpc>
              <a:spcBef>
                <a:spcPts val="0"/>
              </a:spcBef>
              <a:spcAft>
                <a:spcPts val="0"/>
              </a:spcAft>
              <a:buClr>
                <a:schemeClr val="lt1"/>
              </a:buClr>
              <a:buSzPts val="3600"/>
              <a:buFont typeface="Georgia"/>
              <a:buNone/>
            </a:pPr>
            <a:r>
              <a:rPr lang="en-US" sz="3600">
                <a:solidFill>
                  <a:schemeClr val="lt1"/>
                </a:solidFill>
              </a:rPr>
              <a:t>Chapter Outline</a:t>
            </a:r>
            <a:endParaRPr sz="3600">
              <a:solidFill>
                <a:schemeClr val="lt1"/>
              </a:solidFill>
            </a:endParaRPr>
          </a:p>
        </p:txBody>
      </p:sp>
      <p:sp>
        <p:nvSpPr>
          <p:cNvPr id="171" name="Google Shape;171;p3"/>
          <p:cNvSpPr txBox="1"/>
          <p:nvPr>
            <p:ph idx="1" type="body"/>
          </p:nvPr>
        </p:nvSpPr>
        <p:spPr>
          <a:xfrm>
            <a:off x="838200" y="2438400"/>
            <a:ext cx="10515600" cy="3713373"/>
          </a:xfrm>
          <a:prstGeom prst="rect">
            <a:avLst/>
          </a:prstGeom>
          <a:noFill/>
          <a:ln>
            <a:noFill/>
          </a:ln>
        </p:spPr>
        <p:txBody>
          <a:bodyPr anchorCtr="0" anchor="t" bIns="45700" lIns="91425" spcFirstLastPara="1" rIns="91425" wrap="square" tIns="45700">
            <a:normAutofit/>
          </a:bodyPr>
          <a:lstStyle/>
          <a:p>
            <a:pPr indent="-342900" lvl="0" marL="342900" rtl="0" algn="l">
              <a:lnSpc>
                <a:spcPct val="90000"/>
              </a:lnSpc>
              <a:spcBef>
                <a:spcPts val="0"/>
              </a:spcBef>
              <a:spcAft>
                <a:spcPts val="0"/>
              </a:spcAft>
              <a:buClr>
                <a:srgbClr val="A71E3B"/>
              </a:buClr>
              <a:buSzPts val="2000"/>
              <a:buChar char="•"/>
            </a:pPr>
            <a:r>
              <a:rPr b="1" lang="en-US" sz="2000">
                <a:solidFill>
                  <a:srgbClr val="A71E3B"/>
                </a:solidFill>
                <a:latin typeface="Georgia"/>
                <a:ea typeface="Georgia"/>
                <a:cs typeface="Georgia"/>
                <a:sym typeface="Georgia"/>
              </a:rPr>
              <a:t>Responsibility of the wine tourism business</a:t>
            </a:r>
            <a:endParaRPr sz="1800"/>
          </a:p>
          <a:p>
            <a:pPr indent="-342900" lvl="0" marL="342900" rtl="0" algn="l">
              <a:lnSpc>
                <a:spcPct val="90000"/>
              </a:lnSpc>
              <a:spcBef>
                <a:spcPts val="1000"/>
              </a:spcBef>
              <a:spcAft>
                <a:spcPts val="0"/>
              </a:spcAft>
              <a:buClr>
                <a:srgbClr val="000000"/>
              </a:buClr>
              <a:buSzPts val="1800"/>
              <a:buFont typeface="Noto Sans Symbols"/>
              <a:buChar char="✔"/>
            </a:pPr>
            <a:r>
              <a:rPr lang="en-US" sz="1800">
                <a:solidFill>
                  <a:srgbClr val="000000"/>
                </a:solidFill>
                <a:latin typeface="Georgia"/>
                <a:ea typeface="Georgia"/>
                <a:cs typeface="Georgia"/>
                <a:sym typeface="Georgia"/>
              </a:rPr>
              <a:t>Definition of "accessibility" in wine tourism</a:t>
            </a:r>
            <a:endParaRPr sz="1800"/>
          </a:p>
          <a:p>
            <a:pPr indent="-342900" lvl="0" marL="342900" rtl="0" algn="l">
              <a:lnSpc>
                <a:spcPct val="90000"/>
              </a:lnSpc>
              <a:spcBef>
                <a:spcPts val="1000"/>
              </a:spcBef>
              <a:spcAft>
                <a:spcPts val="0"/>
              </a:spcAft>
              <a:buClr>
                <a:srgbClr val="000000"/>
              </a:buClr>
              <a:buSzPts val="1800"/>
              <a:buFont typeface="Noto Sans Symbols"/>
              <a:buChar char="✔"/>
            </a:pPr>
            <a:r>
              <a:rPr lang="en-US" sz="1800">
                <a:solidFill>
                  <a:srgbClr val="000000"/>
                </a:solidFill>
                <a:latin typeface="Georgia"/>
                <a:ea typeface="Georgia"/>
                <a:cs typeface="Georgia"/>
                <a:sym typeface="Georgia"/>
              </a:rPr>
              <a:t>Identification of wineries, winemaking and tourism business, wine routes</a:t>
            </a:r>
            <a:endParaRPr sz="1800"/>
          </a:p>
          <a:p>
            <a:pPr indent="-342900" lvl="0" marL="342900" rtl="0" algn="l">
              <a:lnSpc>
                <a:spcPct val="90000"/>
              </a:lnSpc>
              <a:spcBef>
                <a:spcPts val="1000"/>
              </a:spcBef>
              <a:spcAft>
                <a:spcPts val="0"/>
              </a:spcAft>
              <a:buClr>
                <a:srgbClr val="000000"/>
              </a:buClr>
              <a:buSzPts val="1800"/>
              <a:buFont typeface="Noto Sans Symbols"/>
              <a:buChar char="✔"/>
            </a:pPr>
            <a:r>
              <a:rPr lang="en-US" sz="1800">
                <a:solidFill>
                  <a:srgbClr val="000000"/>
                </a:solidFill>
                <a:latin typeface="Georgia"/>
                <a:ea typeface="Georgia"/>
                <a:cs typeface="Georgia"/>
                <a:sym typeface="Georgia"/>
              </a:rPr>
              <a:t>Exterior features of the winery on the wine route</a:t>
            </a:r>
            <a:endParaRPr/>
          </a:p>
          <a:p>
            <a:pPr indent="0" lvl="0" marL="0" rtl="0" algn="l">
              <a:lnSpc>
                <a:spcPct val="90000"/>
              </a:lnSpc>
              <a:spcBef>
                <a:spcPts val="1000"/>
              </a:spcBef>
              <a:spcAft>
                <a:spcPts val="0"/>
              </a:spcAft>
              <a:buClr>
                <a:schemeClr val="dk1"/>
              </a:buClr>
              <a:buSzPts val="500"/>
              <a:buNone/>
            </a:pPr>
            <a:r>
              <a:t/>
            </a:r>
            <a:endParaRPr sz="500"/>
          </a:p>
          <a:p>
            <a:pPr indent="-342900" lvl="0" marL="342900" rtl="0" algn="l">
              <a:lnSpc>
                <a:spcPct val="90000"/>
              </a:lnSpc>
              <a:spcBef>
                <a:spcPts val="1000"/>
              </a:spcBef>
              <a:spcAft>
                <a:spcPts val="0"/>
              </a:spcAft>
              <a:buClr>
                <a:srgbClr val="A71E3B"/>
              </a:buClr>
              <a:buSzPts val="2000"/>
              <a:buChar char="•"/>
            </a:pPr>
            <a:r>
              <a:rPr b="1" lang="en-US" sz="2000">
                <a:solidFill>
                  <a:srgbClr val="A71E3B"/>
                </a:solidFill>
                <a:latin typeface="Georgia"/>
                <a:ea typeface="Georgia"/>
                <a:cs typeface="Georgia"/>
                <a:sym typeface="Georgia"/>
              </a:rPr>
              <a:t>Management of relations with wine tourists</a:t>
            </a:r>
            <a:endParaRPr sz="1800"/>
          </a:p>
          <a:p>
            <a:pPr indent="-342900" lvl="0" marL="342900" rtl="0" algn="l">
              <a:lnSpc>
                <a:spcPct val="90000"/>
              </a:lnSpc>
              <a:spcBef>
                <a:spcPts val="1000"/>
              </a:spcBef>
              <a:spcAft>
                <a:spcPts val="0"/>
              </a:spcAft>
              <a:buClr>
                <a:srgbClr val="000000"/>
              </a:buClr>
              <a:buSzPts val="1800"/>
              <a:buFont typeface="Noto Sans Symbols"/>
              <a:buChar char="✔"/>
            </a:pPr>
            <a:r>
              <a:rPr lang="en-US" sz="1800">
                <a:solidFill>
                  <a:srgbClr val="000000"/>
                </a:solidFill>
                <a:latin typeface="Georgia"/>
                <a:ea typeface="Georgia"/>
                <a:cs typeface="Georgia"/>
                <a:sym typeface="Georgia"/>
              </a:rPr>
              <a:t>Profile of wine tourists</a:t>
            </a:r>
            <a:endParaRPr sz="1800"/>
          </a:p>
          <a:p>
            <a:pPr indent="-342900" lvl="0" marL="342900" rtl="0" algn="l">
              <a:lnSpc>
                <a:spcPct val="90000"/>
              </a:lnSpc>
              <a:spcBef>
                <a:spcPts val="1000"/>
              </a:spcBef>
              <a:spcAft>
                <a:spcPts val="0"/>
              </a:spcAft>
              <a:buClr>
                <a:srgbClr val="000000"/>
              </a:buClr>
              <a:buSzPts val="1800"/>
              <a:buFont typeface="Noto Sans Symbols"/>
              <a:buChar char="✔"/>
            </a:pPr>
            <a:r>
              <a:rPr lang="en-US" sz="1800">
                <a:solidFill>
                  <a:srgbClr val="000000"/>
                </a:solidFill>
                <a:latin typeface="Georgia"/>
                <a:ea typeface="Georgia"/>
                <a:cs typeface="Georgia"/>
                <a:sym typeface="Georgia"/>
              </a:rPr>
              <a:t>Loyalty of a wine tourist</a:t>
            </a:r>
            <a:endParaRPr sz="1800"/>
          </a:p>
          <a:p>
            <a:pPr indent="-342900" lvl="0" marL="342900" rtl="0" algn="l">
              <a:lnSpc>
                <a:spcPct val="90000"/>
              </a:lnSpc>
              <a:spcBef>
                <a:spcPts val="1000"/>
              </a:spcBef>
              <a:spcAft>
                <a:spcPts val="0"/>
              </a:spcAft>
              <a:buClr>
                <a:srgbClr val="000000"/>
              </a:buClr>
              <a:buSzPts val="1800"/>
              <a:buFont typeface="Noto Sans Symbols"/>
              <a:buChar char="✔"/>
            </a:pPr>
            <a:r>
              <a:rPr lang="en-US" sz="1800">
                <a:solidFill>
                  <a:srgbClr val="000000"/>
                </a:solidFill>
                <a:latin typeface="Georgia"/>
                <a:ea typeface="Georgia"/>
                <a:cs typeface="Georgia"/>
                <a:sym typeface="Georgia"/>
              </a:rPr>
              <a:t>Role of the wine guide in the hospitality system</a:t>
            </a:r>
            <a:endParaRPr/>
          </a:p>
          <a:p>
            <a:pPr indent="0" lvl="0" marL="0" rtl="0" algn="l">
              <a:lnSpc>
                <a:spcPct val="90000"/>
              </a:lnSpc>
              <a:spcBef>
                <a:spcPts val="1000"/>
              </a:spcBef>
              <a:spcAft>
                <a:spcPts val="0"/>
              </a:spcAft>
              <a:buClr>
                <a:schemeClr val="dk1"/>
              </a:buClr>
              <a:buSzPts val="500"/>
              <a:buNone/>
            </a:pPr>
            <a:r>
              <a:t/>
            </a:r>
            <a:endParaRPr sz="500"/>
          </a:p>
          <a:p>
            <a:pPr indent="-342900" lvl="0" marL="342900" rtl="0" algn="l">
              <a:lnSpc>
                <a:spcPct val="90000"/>
              </a:lnSpc>
              <a:spcBef>
                <a:spcPts val="1000"/>
              </a:spcBef>
              <a:spcAft>
                <a:spcPts val="0"/>
              </a:spcAft>
              <a:buClr>
                <a:srgbClr val="A71E3B"/>
              </a:buClr>
              <a:buSzPts val="2000"/>
              <a:buChar char="•"/>
            </a:pPr>
            <a:r>
              <a:rPr b="1" lang="en-US" sz="2000">
                <a:solidFill>
                  <a:srgbClr val="A71E3B"/>
                </a:solidFill>
                <a:latin typeface="Georgia"/>
                <a:ea typeface="Georgia"/>
                <a:cs typeface="Georgia"/>
                <a:sym typeface="Georgia"/>
              </a:rPr>
              <a:t>Definition of "Tourist Safety&amp;Security" in the wine tourism </a:t>
            </a:r>
            <a:endParaRPr b="1" sz="2000">
              <a:solidFill>
                <a:srgbClr val="A71E3B"/>
              </a:solidFill>
              <a:latin typeface="Georgia"/>
              <a:ea typeface="Georgia"/>
              <a:cs typeface="Georgia"/>
              <a:sym typeface="Georgia"/>
            </a:endParaRPr>
          </a:p>
          <a:p>
            <a:pPr indent="-342900" lvl="0" marL="342900" rtl="0" algn="l">
              <a:lnSpc>
                <a:spcPct val="90000"/>
              </a:lnSpc>
              <a:spcBef>
                <a:spcPts val="1000"/>
              </a:spcBef>
              <a:spcAft>
                <a:spcPts val="0"/>
              </a:spcAft>
              <a:buClr>
                <a:srgbClr val="A71E3B"/>
              </a:buClr>
              <a:buSzPts val="2000"/>
              <a:buChar char="•"/>
            </a:pPr>
            <a:r>
              <a:rPr b="1" lang="en-US" sz="2000">
                <a:solidFill>
                  <a:srgbClr val="A71E3B"/>
                </a:solidFill>
                <a:latin typeface="Georgia"/>
                <a:ea typeface="Georgia"/>
                <a:cs typeface="Georgia"/>
                <a:sym typeface="Georgia"/>
              </a:rPr>
              <a:t>Ways to improve the service quality  </a:t>
            </a:r>
            <a:endParaRPr sz="1800"/>
          </a:p>
        </p:txBody>
      </p:sp>
      <p:sp>
        <p:nvSpPr>
          <p:cNvPr id="172" name="Google Shape;172;p3"/>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WINE TOUR GUIDING</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1">
                                            <p:txEl>
                                              <p:pRg end="0" st="0"/>
                                            </p:txEl>
                                          </p:spTgt>
                                        </p:tgtEl>
                                        <p:attrNameLst>
                                          <p:attrName>style.visibility</p:attrName>
                                        </p:attrNameLst>
                                      </p:cBhvr>
                                      <p:to>
                                        <p:strVal val="visible"/>
                                      </p:to>
                                    </p:set>
                                    <p:animEffect filter="fade" transition="in">
                                      <p:cBhvr>
                                        <p:cTn dur="500"/>
                                        <p:tgtEl>
                                          <p:spTgt spid="171">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1">
                                            <p:txEl>
                                              <p:pRg end="1" st="1"/>
                                            </p:txEl>
                                          </p:spTgt>
                                        </p:tgtEl>
                                        <p:attrNameLst>
                                          <p:attrName>style.visibility</p:attrName>
                                        </p:attrNameLst>
                                      </p:cBhvr>
                                      <p:to>
                                        <p:strVal val="visible"/>
                                      </p:to>
                                    </p:set>
                                    <p:animEffect filter="fade" transition="in">
                                      <p:cBhvr>
                                        <p:cTn dur="500"/>
                                        <p:tgtEl>
                                          <p:spTgt spid="171">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1">
                                            <p:txEl>
                                              <p:pRg end="2" st="2"/>
                                            </p:txEl>
                                          </p:spTgt>
                                        </p:tgtEl>
                                        <p:attrNameLst>
                                          <p:attrName>style.visibility</p:attrName>
                                        </p:attrNameLst>
                                      </p:cBhvr>
                                      <p:to>
                                        <p:strVal val="visible"/>
                                      </p:to>
                                    </p:set>
                                    <p:animEffect filter="fade" transition="in">
                                      <p:cBhvr>
                                        <p:cTn dur="500"/>
                                        <p:tgtEl>
                                          <p:spTgt spid="171">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1">
                                            <p:txEl>
                                              <p:pRg end="3" st="3"/>
                                            </p:txEl>
                                          </p:spTgt>
                                        </p:tgtEl>
                                        <p:attrNameLst>
                                          <p:attrName>style.visibility</p:attrName>
                                        </p:attrNameLst>
                                      </p:cBhvr>
                                      <p:to>
                                        <p:strVal val="visible"/>
                                      </p:to>
                                    </p:set>
                                    <p:animEffect filter="fade" transition="in">
                                      <p:cBhvr>
                                        <p:cTn dur="500"/>
                                        <p:tgtEl>
                                          <p:spTgt spid="171">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1">
                                            <p:txEl>
                                              <p:pRg end="4" st="4"/>
                                            </p:txEl>
                                          </p:spTgt>
                                        </p:tgtEl>
                                        <p:attrNameLst>
                                          <p:attrName>style.visibility</p:attrName>
                                        </p:attrNameLst>
                                      </p:cBhvr>
                                      <p:to>
                                        <p:strVal val="visible"/>
                                      </p:to>
                                    </p:set>
                                    <p:animEffect filter="fade" transition="in">
                                      <p:cBhvr>
                                        <p:cTn dur="500"/>
                                        <p:tgtEl>
                                          <p:spTgt spid="171">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1">
                                            <p:txEl>
                                              <p:pRg end="5" st="5"/>
                                            </p:txEl>
                                          </p:spTgt>
                                        </p:tgtEl>
                                        <p:attrNameLst>
                                          <p:attrName>style.visibility</p:attrName>
                                        </p:attrNameLst>
                                      </p:cBhvr>
                                      <p:to>
                                        <p:strVal val="visible"/>
                                      </p:to>
                                    </p:set>
                                    <p:animEffect filter="fade" transition="in">
                                      <p:cBhvr>
                                        <p:cTn dur="500"/>
                                        <p:tgtEl>
                                          <p:spTgt spid="171">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1">
                                            <p:txEl>
                                              <p:pRg end="6" st="6"/>
                                            </p:txEl>
                                          </p:spTgt>
                                        </p:tgtEl>
                                        <p:attrNameLst>
                                          <p:attrName>style.visibility</p:attrName>
                                        </p:attrNameLst>
                                      </p:cBhvr>
                                      <p:to>
                                        <p:strVal val="visible"/>
                                      </p:to>
                                    </p:set>
                                    <p:animEffect filter="fade" transition="in">
                                      <p:cBhvr>
                                        <p:cTn dur="500"/>
                                        <p:tgtEl>
                                          <p:spTgt spid="171">
                                            <p:txEl>
                                              <p:pRg end="6" st="6"/>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1">
                                            <p:txEl>
                                              <p:pRg end="7" st="7"/>
                                            </p:txEl>
                                          </p:spTgt>
                                        </p:tgtEl>
                                        <p:attrNameLst>
                                          <p:attrName>style.visibility</p:attrName>
                                        </p:attrNameLst>
                                      </p:cBhvr>
                                      <p:to>
                                        <p:strVal val="visible"/>
                                      </p:to>
                                    </p:set>
                                    <p:animEffect filter="fade" transition="in">
                                      <p:cBhvr>
                                        <p:cTn dur="500"/>
                                        <p:tgtEl>
                                          <p:spTgt spid="171">
                                            <p:txEl>
                                              <p:pRg end="7" st="7"/>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1">
                                            <p:txEl>
                                              <p:pRg end="8" st="8"/>
                                            </p:txEl>
                                          </p:spTgt>
                                        </p:tgtEl>
                                        <p:attrNameLst>
                                          <p:attrName>style.visibility</p:attrName>
                                        </p:attrNameLst>
                                      </p:cBhvr>
                                      <p:to>
                                        <p:strVal val="visible"/>
                                      </p:to>
                                    </p:set>
                                    <p:animEffect filter="fade" transition="in">
                                      <p:cBhvr>
                                        <p:cTn dur="500"/>
                                        <p:tgtEl>
                                          <p:spTgt spid="171">
                                            <p:txEl>
                                              <p:pRg end="8" st="8"/>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1">
                                            <p:txEl>
                                              <p:pRg end="9" st="9"/>
                                            </p:txEl>
                                          </p:spTgt>
                                        </p:tgtEl>
                                        <p:attrNameLst>
                                          <p:attrName>style.visibility</p:attrName>
                                        </p:attrNameLst>
                                      </p:cBhvr>
                                      <p:to>
                                        <p:strVal val="visible"/>
                                      </p:to>
                                    </p:set>
                                    <p:animEffect filter="fade" transition="in">
                                      <p:cBhvr>
                                        <p:cTn dur="500"/>
                                        <p:tgtEl>
                                          <p:spTgt spid="171">
                                            <p:txEl>
                                              <p:pRg end="9" st="9"/>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1">
                                            <p:txEl>
                                              <p:pRg end="10" st="10"/>
                                            </p:txEl>
                                          </p:spTgt>
                                        </p:tgtEl>
                                        <p:attrNameLst>
                                          <p:attrName>style.visibility</p:attrName>
                                        </p:attrNameLst>
                                      </p:cBhvr>
                                      <p:to>
                                        <p:strVal val="visible"/>
                                      </p:to>
                                    </p:set>
                                    <p:animEffect filter="fade" transition="in">
                                      <p:cBhvr>
                                        <p:cTn dur="500"/>
                                        <p:tgtEl>
                                          <p:spTgt spid="171">
                                            <p:txEl>
                                              <p:pRg end="10" st="1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1">
                                            <p:txEl>
                                              <p:pRg end="11" st="11"/>
                                            </p:txEl>
                                          </p:spTgt>
                                        </p:tgtEl>
                                        <p:attrNameLst>
                                          <p:attrName>style.visibility</p:attrName>
                                        </p:attrNameLst>
                                      </p:cBhvr>
                                      <p:to>
                                        <p:strVal val="visible"/>
                                      </p:to>
                                    </p:set>
                                    <p:animEffect filter="fade" transition="in">
                                      <p:cBhvr>
                                        <p:cTn dur="500"/>
                                        <p:tgtEl>
                                          <p:spTgt spid="171">
                                            <p:txEl>
                                              <p:pRg end="11" st="11"/>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8" name="Shape 618"/>
        <p:cNvGrpSpPr/>
        <p:nvPr/>
      </p:nvGrpSpPr>
      <p:grpSpPr>
        <a:xfrm>
          <a:off x="0" y="0"/>
          <a:ext cx="0" cy="0"/>
          <a:chOff x="0" y="0"/>
          <a:chExt cx="0" cy="0"/>
        </a:xfrm>
      </p:grpSpPr>
      <p:grpSp>
        <p:nvGrpSpPr>
          <p:cNvPr id="619" name="Google Shape;619;p30"/>
          <p:cNvGrpSpPr/>
          <p:nvPr/>
        </p:nvGrpSpPr>
        <p:grpSpPr>
          <a:xfrm>
            <a:off x="838200" y="2776338"/>
            <a:ext cx="3626224" cy="2565672"/>
            <a:chOff x="0" y="269895"/>
            <a:chExt cx="3626224" cy="2565672"/>
          </a:xfrm>
        </p:grpSpPr>
        <p:sp>
          <p:nvSpPr>
            <p:cNvPr id="620" name="Google Shape;620;p30"/>
            <p:cNvSpPr/>
            <p:nvPr/>
          </p:nvSpPr>
          <p:spPr>
            <a:xfrm>
              <a:off x="0" y="269895"/>
              <a:ext cx="3626224" cy="992742"/>
            </a:xfrm>
            <a:prstGeom prst="roundRect">
              <a:avLst>
                <a:gd fmla="val 16667" name="adj"/>
              </a:avLst>
            </a:prstGeom>
            <a:noFill/>
            <a:ln cap="flat" cmpd="sng" w="9525">
              <a:solidFill>
                <a:srgbClr val="3948A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1" name="Google Shape;621;p30"/>
            <p:cNvSpPr txBox="1"/>
            <p:nvPr/>
          </p:nvSpPr>
          <p:spPr>
            <a:xfrm>
              <a:off x="48462" y="318357"/>
              <a:ext cx="3529300" cy="895818"/>
            </a:xfrm>
            <a:prstGeom prst="rect">
              <a:avLst/>
            </a:prstGeom>
            <a:noFill/>
            <a:ln>
              <a:noFill/>
            </a:ln>
          </p:spPr>
          <p:txBody>
            <a:bodyPr anchorCtr="0" anchor="ctr" bIns="60950" lIns="60950" spcFirstLastPara="1" rIns="60950" wrap="square" tIns="60950">
              <a:noAutofit/>
            </a:bodyPr>
            <a:lstStyle/>
            <a:p>
              <a:pPr indent="0" lvl="0" marL="0" marR="0" rtl="0" algn="ctr">
                <a:lnSpc>
                  <a:spcPct val="90000"/>
                </a:lnSpc>
                <a:spcBef>
                  <a:spcPts val="0"/>
                </a:spcBef>
                <a:spcAft>
                  <a:spcPts val="0"/>
                </a:spcAft>
                <a:buNone/>
              </a:pPr>
              <a:r>
                <a:rPr b="1" i="0" lang="en-US" sz="1600">
                  <a:solidFill>
                    <a:srgbClr val="3948A0"/>
                  </a:solidFill>
                  <a:latin typeface="Georgia"/>
                  <a:ea typeface="Georgia"/>
                  <a:cs typeface="Georgia"/>
                  <a:sym typeface="Georgia"/>
                </a:rPr>
                <a:t>Training</a:t>
              </a:r>
              <a:r>
                <a:rPr i="0" lang="en-US" sz="1600">
                  <a:solidFill>
                    <a:srgbClr val="3948A0"/>
                  </a:solidFill>
                  <a:latin typeface="Georgia"/>
                  <a:ea typeface="Georgia"/>
                  <a:cs typeface="Georgia"/>
                  <a:sym typeface="Georgia"/>
                </a:rPr>
                <a:t> </a:t>
              </a:r>
              <a:r>
                <a:rPr lang="en-US" sz="1600">
                  <a:solidFill>
                    <a:schemeClr val="dk1"/>
                  </a:solidFill>
                  <a:latin typeface="Georgia"/>
                  <a:ea typeface="Georgia"/>
                  <a:cs typeface="Georgia"/>
                  <a:sym typeface="Georgia"/>
                </a:rPr>
                <a:t>in such broad fields as “winemaking” and “tourism” never stops.</a:t>
              </a:r>
              <a:endParaRPr sz="1600">
                <a:solidFill>
                  <a:schemeClr val="dk1"/>
                </a:solidFill>
                <a:latin typeface="Georgia"/>
                <a:ea typeface="Georgia"/>
                <a:cs typeface="Georgia"/>
                <a:sym typeface="Georgia"/>
              </a:endParaRPr>
            </a:p>
          </p:txBody>
        </p:sp>
        <p:sp>
          <p:nvSpPr>
            <p:cNvPr id="622" name="Google Shape;622;p30"/>
            <p:cNvSpPr/>
            <p:nvPr/>
          </p:nvSpPr>
          <p:spPr>
            <a:xfrm>
              <a:off x="0" y="1308717"/>
              <a:ext cx="3626224" cy="1526850"/>
            </a:xfrm>
            <a:prstGeom prst="roundRect">
              <a:avLst>
                <a:gd fmla="val 16667" name="adj"/>
              </a:avLst>
            </a:prstGeom>
            <a:noFill/>
            <a:ln cap="flat" cmpd="sng" w="9525">
              <a:solidFill>
                <a:srgbClr val="3948A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3" name="Google Shape;623;p30"/>
            <p:cNvSpPr txBox="1"/>
            <p:nvPr/>
          </p:nvSpPr>
          <p:spPr>
            <a:xfrm>
              <a:off x="74535" y="1383252"/>
              <a:ext cx="3477154" cy="1377780"/>
            </a:xfrm>
            <a:prstGeom prst="rect">
              <a:avLst/>
            </a:prstGeom>
            <a:noFill/>
            <a:ln>
              <a:noFill/>
            </a:ln>
          </p:spPr>
          <p:txBody>
            <a:bodyPr anchorCtr="0" anchor="ctr" bIns="60950" lIns="60950" spcFirstLastPara="1" rIns="60950" wrap="square" tIns="60950">
              <a:noAutofit/>
            </a:bodyPr>
            <a:lstStyle/>
            <a:p>
              <a:pPr indent="0" lvl="0" marL="0" marR="0" rtl="0" algn="ctr">
                <a:lnSpc>
                  <a:spcPct val="90000"/>
                </a:lnSpc>
                <a:spcBef>
                  <a:spcPts val="0"/>
                </a:spcBef>
                <a:spcAft>
                  <a:spcPts val="0"/>
                </a:spcAft>
                <a:buNone/>
              </a:pPr>
              <a:r>
                <a:rPr lang="en-US" sz="1600">
                  <a:solidFill>
                    <a:schemeClr val="dk1"/>
                  </a:solidFill>
                  <a:latin typeface="Georgia"/>
                  <a:ea typeface="Georgia"/>
                  <a:cs typeface="Georgia"/>
                  <a:sym typeface="Georgia"/>
                </a:rPr>
                <a:t>Guests feel more experienced and competent business owners, family winemakers, highly professional hired guides - people have such a special communicative ability. </a:t>
              </a:r>
              <a:r>
                <a:rPr b="1" lang="en-US" sz="1600">
                  <a:solidFill>
                    <a:srgbClr val="3948A0"/>
                  </a:solidFill>
                  <a:latin typeface="Georgia"/>
                  <a:ea typeface="Georgia"/>
                  <a:cs typeface="Georgia"/>
                  <a:sym typeface="Georgia"/>
                </a:rPr>
                <a:t>And it gives its profits.</a:t>
              </a:r>
              <a:endParaRPr b="1" sz="1600">
                <a:solidFill>
                  <a:srgbClr val="3948A0"/>
                </a:solidFill>
                <a:latin typeface="Georgia"/>
                <a:ea typeface="Georgia"/>
                <a:cs typeface="Georgia"/>
                <a:sym typeface="Georgia"/>
              </a:endParaRPr>
            </a:p>
          </p:txBody>
        </p:sp>
      </p:grpSp>
      <p:sp>
        <p:nvSpPr>
          <p:cNvPr id="624" name="Google Shape;624;p30"/>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WINE TOUR GUIDING</a:t>
            </a:r>
            <a:endParaRPr/>
          </a:p>
        </p:txBody>
      </p:sp>
      <p:sp>
        <p:nvSpPr>
          <p:cNvPr id="625" name="Google Shape;625;p30"/>
          <p:cNvSpPr txBox="1"/>
          <p:nvPr>
            <p:ph type="title"/>
          </p:nvPr>
        </p:nvSpPr>
        <p:spPr>
          <a:xfrm>
            <a:off x="838200" y="1675967"/>
            <a:ext cx="10515600" cy="529351"/>
          </a:xfrm>
          <a:prstGeom prst="rect">
            <a:avLst/>
          </a:prstGeom>
          <a:solidFill>
            <a:srgbClr val="A71E3B"/>
          </a:solidFill>
          <a:ln>
            <a:noFill/>
          </a:ln>
        </p:spPr>
        <p:txBody>
          <a:bodyPr anchorCtr="0" anchor="b" bIns="45700" lIns="91425" spcFirstLastPara="1" rIns="91425" wrap="square" tIns="45700">
            <a:noAutofit/>
          </a:bodyPr>
          <a:lstStyle/>
          <a:p>
            <a:pPr indent="0" lvl="0" marL="0" rtl="0" algn="ctr">
              <a:lnSpc>
                <a:spcPct val="90000"/>
              </a:lnSpc>
              <a:spcBef>
                <a:spcPts val="0"/>
              </a:spcBef>
              <a:spcAft>
                <a:spcPts val="0"/>
              </a:spcAft>
              <a:buClr>
                <a:schemeClr val="lt1"/>
              </a:buClr>
              <a:buSzPts val="3000"/>
              <a:buFont typeface="Georgia"/>
              <a:buNone/>
            </a:pPr>
            <a:r>
              <a:rPr lang="en-US" sz="3000">
                <a:solidFill>
                  <a:schemeClr val="lt1"/>
                </a:solidFill>
              </a:rPr>
              <a:t>Ways to improve the service quality </a:t>
            </a:r>
            <a:endParaRPr sz="3000">
              <a:solidFill>
                <a:schemeClr val="lt1"/>
              </a:solidFill>
            </a:endParaRPr>
          </a:p>
        </p:txBody>
      </p:sp>
      <p:pic>
        <p:nvPicPr>
          <p:cNvPr id="626" name="Google Shape;626;p30"/>
          <p:cNvPicPr preferRelativeResize="0"/>
          <p:nvPr/>
        </p:nvPicPr>
        <p:blipFill rotWithShape="1">
          <a:blip r:embed="rId3">
            <a:alphaModFix/>
          </a:blip>
          <a:srcRect b="0" l="0" r="0" t="0"/>
          <a:stretch/>
        </p:blipFill>
        <p:spPr>
          <a:xfrm rot="-771044">
            <a:off x="7604806" y="2462778"/>
            <a:ext cx="2600478" cy="2533513"/>
          </a:xfrm>
          <a:prstGeom prst="rect">
            <a:avLst/>
          </a:prstGeom>
          <a:noFill/>
          <a:ln>
            <a:noFill/>
          </a:ln>
        </p:spPr>
      </p:pic>
      <p:pic>
        <p:nvPicPr>
          <p:cNvPr id="627" name="Google Shape;627;p30"/>
          <p:cNvPicPr preferRelativeResize="0"/>
          <p:nvPr/>
        </p:nvPicPr>
        <p:blipFill rotWithShape="1">
          <a:blip r:embed="rId4">
            <a:alphaModFix/>
          </a:blip>
          <a:srcRect b="0" l="0" r="63122" t="0"/>
          <a:stretch/>
        </p:blipFill>
        <p:spPr>
          <a:xfrm>
            <a:off x="9939618" y="4681191"/>
            <a:ext cx="1414182" cy="1639966"/>
          </a:xfrm>
          <a:prstGeom prst="rect">
            <a:avLst/>
          </a:prstGeom>
          <a:noFill/>
          <a:ln>
            <a:noFill/>
          </a:ln>
        </p:spPr>
      </p:pic>
      <p:pic>
        <p:nvPicPr>
          <p:cNvPr id="628" name="Google Shape;628;p30"/>
          <p:cNvPicPr preferRelativeResize="0"/>
          <p:nvPr/>
        </p:nvPicPr>
        <p:blipFill rotWithShape="1">
          <a:blip r:embed="rId5">
            <a:alphaModFix/>
          </a:blip>
          <a:srcRect b="0" l="66023" r="0" t="4597"/>
          <a:stretch/>
        </p:blipFill>
        <p:spPr>
          <a:xfrm>
            <a:off x="6033247" y="2581835"/>
            <a:ext cx="1302926" cy="1564574"/>
          </a:xfrm>
          <a:prstGeom prst="rect">
            <a:avLst/>
          </a:prstGeom>
          <a:noFill/>
          <a:ln>
            <a:noFill/>
          </a:ln>
        </p:spPr>
      </p:pic>
      <p:sp>
        <p:nvSpPr>
          <p:cNvPr id="629" name="Google Shape;629;p30"/>
          <p:cNvSpPr/>
          <p:nvPr/>
        </p:nvSpPr>
        <p:spPr>
          <a:xfrm>
            <a:off x="4661647" y="4681191"/>
            <a:ext cx="2823883" cy="1531350"/>
          </a:xfrm>
          <a:prstGeom prst="wedgeRoundRectCallout">
            <a:avLst>
              <a:gd fmla="val 36774" name="adj1"/>
              <a:gd fmla="val -85494" name="adj2"/>
              <a:gd fmla="val 16667" name="adj3"/>
            </a:avLst>
          </a:prstGeom>
          <a:no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1000">
                <a:solidFill>
                  <a:srgbClr val="2C3EA2"/>
                </a:solidFill>
                <a:latin typeface="Georgia"/>
                <a:ea typeface="Georgia"/>
                <a:cs typeface="Georgia"/>
                <a:sym typeface="Georgia"/>
              </a:rPr>
              <a:t>Link and Learn more</a:t>
            </a:r>
            <a:endParaRPr/>
          </a:p>
          <a:p>
            <a:pPr indent="0" lvl="0" marL="0" marR="0" rtl="0" algn="ctr">
              <a:spcBef>
                <a:spcPts val="0"/>
              </a:spcBef>
              <a:spcAft>
                <a:spcPts val="0"/>
              </a:spcAft>
              <a:buNone/>
            </a:pPr>
            <a:r>
              <a:t/>
            </a:r>
            <a:endParaRPr b="1" sz="1000">
              <a:solidFill>
                <a:srgbClr val="2C3EA2"/>
              </a:solidFill>
              <a:latin typeface="Georgia"/>
              <a:ea typeface="Georgia"/>
              <a:cs typeface="Georgia"/>
              <a:sym typeface="Georgia"/>
            </a:endParaRPr>
          </a:p>
          <a:p>
            <a:pPr indent="0" lvl="0" marL="0" marR="0" rtl="0" algn="ctr">
              <a:spcBef>
                <a:spcPts val="0"/>
              </a:spcBef>
              <a:spcAft>
                <a:spcPts val="0"/>
              </a:spcAft>
              <a:buNone/>
            </a:pPr>
            <a:r>
              <a:rPr lang="en-US" sz="1000">
                <a:solidFill>
                  <a:srgbClr val="2C3EA2"/>
                </a:solidFill>
                <a:latin typeface="Georgia"/>
                <a:ea typeface="Georgia"/>
                <a:cs typeface="Georgia"/>
                <a:sym typeface="Georgia"/>
              </a:rPr>
              <a:t>https://www.cafawine.com/</a:t>
            </a:r>
            <a:endParaRPr/>
          </a:p>
          <a:p>
            <a:pPr indent="0" lvl="0" marL="0" marR="0" rtl="0" algn="ctr">
              <a:spcBef>
                <a:spcPts val="0"/>
              </a:spcBef>
              <a:spcAft>
                <a:spcPts val="0"/>
              </a:spcAft>
              <a:buNone/>
            </a:pPr>
            <a:r>
              <a:rPr lang="en-US" sz="1000">
                <a:solidFill>
                  <a:srgbClr val="2C3EA2"/>
                </a:solidFill>
                <a:latin typeface="Georgia"/>
                <a:ea typeface="Georgia"/>
                <a:cs typeface="Georgia"/>
                <a:sym typeface="Georgia"/>
              </a:rPr>
              <a:t>https://www.berlinwineschool.com/</a:t>
            </a:r>
            <a:endParaRPr/>
          </a:p>
          <a:p>
            <a:pPr indent="0" lvl="0" marL="0" marR="0" rtl="0" algn="ctr">
              <a:spcBef>
                <a:spcPts val="0"/>
              </a:spcBef>
              <a:spcAft>
                <a:spcPts val="0"/>
              </a:spcAft>
              <a:buNone/>
            </a:pPr>
            <a:r>
              <a:rPr lang="en-US" sz="1000">
                <a:solidFill>
                  <a:srgbClr val="2C3EA2"/>
                </a:solidFill>
                <a:latin typeface="Georgia"/>
                <a:ea typeface="Georgia"/>
                <a:cs typeface="Georgia"/>
                <a:sym typeface="Georgia"/>
              </a:rPr>
              <a:t>https://www.sydneywineacademy.edu.au/</a:t>
            </a:r>
            <a:endParaRPr/>
          </a:p>
          <a:p>
            <a:pPr indent="0" lvl="0" marL="0" marR="0" rtl="0" algn="ctr">
              <a:spcBef>
                <a:spcPts val="0"/>
              </a:spcBef>
              <a:spcAft>
                <a:spcPts val="0"/>
              </a:spcAft>
              <a:buNone/>
            </a:pPr>
            <a:r>
              <a:rPr lang="en-US" sz="1000">
                <a:solidFill>
                  <a:srgbClr val="2C3EA2"/>
                </a:solidFill>
                <a:latin typeface="Georgia"/>
                <a:ea typeface="Georgia"/>
                <a:cs typeface="Georgia"/>
                <a:sym typeface="Georgia"/>
              </a:rPr>
              <a:t>https://www.wineschool.us/</a:t>
            </a:r>
            <a:endParaRPr/>
          </a:p>
          <a:p>
            <a:pPr indent="0" lvl="0" marL="0" marR="0" rtl="0" algn="ctr">
              <a:spcBef>
                <a:spcPts val="0"/>
              </a:spcBef>
              <a:spcAft>
                <a:spcPts val="0"/>
              </a:spcAft>
              <a:buNone/>
            </a:pPr>
            <a:r>
              <a:rPr lang="en-US" sz="1000">
                <a:solidFill>
                  <a:srgbClr val="2C3EA2"/>
                </a:solidFill>
                <a:latin typeface="Georgia"/>
                <a:ea typeface="Georgia"/>
                <a:cs typeface="Georgia"/>
                <a:sym typeface="Georgia"/>
              </a:rPr>
              <a:t>https://www.wsetglobal.com/</a:t>
            </a:r>
            <a:endParaRPr/>
          </a:p>
          <a:p>
            <a:pPr indent="0" lvl="0" marL="0" marR="0" rtl="0" algn="ctr">
              <a:spcBef>
                <a:spcPts val="0"/>
              </a:spcBef>
              <a:spcAft>
                <a:spcPts val="0"/>
              </a:spcAft>
              <a:buNone/>
            </a:pPr>
            <a:r>
              <a:rPr lang="en-US" sz="1000">
                <a:solidFill>
                  <a:srgbClr val="2C3EA2"/>
                </a:solidFill>
                <a:latin typeface="Georgia"/>
                <a:ea typeface="Georgia"/>
                <a:cs typeface="Georgia"/>
                <a:sym typeface="Georgia"/>
              </a:rPr>
              <a:t>https://www.winescholarguild.org/</a:t>
            </a:r>
            <a:endParaRPr sz="1000">
              <a:solidFill>
                <a:srgbClr val="2C3EA2"/>
              </a:solidFill>
              <a:latin typeface="Georgia"/>
              <a:ea typeface="Georgia"/>
              <a:cs typeface="Georgia"/>
              <a:sym typeface="Georgia"/>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29"/>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3" name="Shape 633"/>
        <p:cNvGrpSpPr/>
        <p:nvPr/>
      </p:nvGrpSpPr>
      <p:grpSpPr>
        <a:xfrm>
          <a:off x="0" y="0"/>
          <a:ext cx="0" cy="0"/>
          <a:chOff x="0" y="0"/>
          <a:chExt cx="0" cy="0"/>
        </a:xfrm>
      </p:grpSpPr>
      <p:grpSp>
        <p:nvGrpSpPr>
          <p:cNvPr id="634" name="Google Shape;634;p31"/>
          <p:cNvGrpSpPr/>
          <p:nvPr/>
        </p:nvGrpSpPr>
        <p:grpSpPr>
          <a:xfrm>
            <a:off x="838200" y="2947985"/>
            <a:ext cx="7400365" cy="2772901"/>
            <a:chOff x="0" y="106173"/>
            <a:chExt cx="7400365" cy="2772901"/>
          </a:xfrm>
        </p:grpSpPr>
        <p:sp>
          <p:nvSpPr>
            <p:cNvPr id="635" name="Google Shape;635;p31"/>
            <p:cNvSpPr/>
            <p:nvPr/>
          </p:nvSpPr>
          <p:spPr>
            <a:xfrm>
              <a:off x="0" y="106173"/>
              <a:ext cx="7400365" cy="1292850"/>
            </a:xfrm>
            <a:prstGeom prst="roundRect">
              <a:avLst>
                <a:gd fmla="val 16667" name="adj"/>
              </a:avLst>
            </a:prstGeom>
            <a:noFill/>
            <a:ln cap="flat" cmpd="sng" w="9525">
              <a:solidFill>
                <a:srgbClr val="3948A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6" name="Google Shape;636;p31"/>
            <p:cNvSpPr txBox="1"/>
            <p:nvPr/>
          </p:nvSpPr>
          <p:spPr>
            <a:xfrm>
              <a:off x="63112" y="169285"/>
              <a:ext cx="7274141" cy="1166626"/>
            </a:xfrm>
            <a:prstGeom prst="rect">
              <a:avLst/>
            </a:prstGeom>
            <a:noFill/>
            <a:ln>
              <a:noFill/>
            </a:ln>
          </p:spPr>
          <p:txBody>
            <a:bodyPr anchorCtr="0" anchor="ctr" bIns="60950" lIns="60950" spcFirstLastPara="1" rIns="60950" wrap="square" tIns="60950">
              <a:noAutofit/>
            </a:bodyPr>
            <a:lstStyle/>
            <a:p>
              <a:pPr indent="0" lvl="0" marL="0" marR="0" rtl="0" algn="ctr">
                <a:lnSpc>
                  <a:spcPct val="90000"/>
                </a:lnSpc>
                <a:spcBef>
                  <a:spcPts val="0"/>
                </a:spcBef>
                <a:spcAft>
                  <a:spcPts val="0"/>
                </a:spcAft>
                <a:buNone/>
              </a:pPr>
              <a:r>
                <a:rPr b="1" lang="en-US" sz="1600">
                  <a:solidFill>
                    <a:srgbClr val="3948A0"/>
                  </a:solidFill>
                  <a:latin typeface="Georgia"/>
                  <a:ea typeface="Georgia"/>
                  <a:cs typeface="Georgia"/>
                  <a:sym typeface="Georgia"/>
                </a:rPr>
                <a:t>Training is today one of the main trends in the service sector </a:t>
              </a:r>
              <a:r>
                <a:rPr lang="en-US" sz="1600">
                  <a:solidFill>
                    <a:schemeClr val="dk1"/>
                  </a:solidFill>
                  <a:latin typeface="Georgia"/>
                  <a:ea typeface="Georgia"/>
                  <a:cs typeface="Georgia"/>
                  <a:sym typeface="Georgia"/>
                </a:rPr>
                <a:t>– the opening of wine, gastronomic, culinary schools on the basis of attractive tourist locations.</a:t>
              </a:r>
              <a:endParaRPr sz="1600">
                <a:solidFill>
                  <a:schemeClr val="dk1"/>
                </a:solidFill>
                <a:latin typeface="Georgia"/>
                <a:ea typeface="Georgia"/>
                <a:cs typeface="Georgia"/>
                <a:sym typeface="Georgia"/>
              </a:endParaRPr>
            </a:p>
          </p:txBody>
        </p:sp>
        <p:sp>
          <p:nvSpPr>
            <p:cNvPr id="637" name="Google Shape;637;p31"/>
            <p:cNvSpPr/>
            <p:nvPr/>
          </p:nvSpPr>
          <p:spPr>
            <a:xfrm>
              <a:off x="0" y="1586224"/>
              <a:ext cx="7400365" cy="1292850"/>
            </a:xfrm>
            <a:prstGeom prst="roundRect">
              <a:avLst>
                <a:gd fmla="val 16667" name="adj"/>
              </a:avLst>
            </a:prstGeom>
            <a:noFill/>
            <a:ln cap="flat" cmpd="sng" w="9525">
              <a:solidFill>
                <a:srgbClr val="3948A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8" name="Google Shape;638;p31"/>
            <p:cNvSpPr txBox="1"/>
            <p:nvPr/>
          </p:nvSpPr>
          <p:spPr>
            <a:xfrm>
              <a:off x="63112" y="1649336"/>
              <a:ext cx="7274141" cy="1166626"/>
            </a:xfrm>
            <a:prstGeom prst="rect">
              <a:avLst/>
            </a:prstGeom>
            <a:noFill/>
            <a:ln>
              <a:noFill/>
            </a:ln>
          </p:spPr>
          <p:txBody>
            <a:bodyPr anchorCtr="0" anchor="ctr" bIns="60950" lIns="60950" spcFirstLastPara="1" rIns="60950" wrap="square" tIns="60950">
              <a:noAutofit/>
            </a:bodyPr>
            <a:lstStyle/>
            <a:p>
              <a:pPr indent="0" lvl="0" marL="0" marR="0" rtl="0" algn="ctr">
                <a:lnSpc>
                  <a:spcPct val="90000"/>
                </a:lnSpc>
                <a:spcBef>
                  <a:spcPts val="0"/>
                </a:spcBef>
                <a:spcAft>
                  <a:spcPts val="0"/>
                </a:spcAft>
                <a:buNone/>
              </a:pPr>
              <a:r>
                <a:rPr lang="en-US" sz="1600">
                  <a:solidFill>
                    <a:schemeClr val="dk1"/>
                  </a:solidFill>
                  <a:latin typeface="Georgia"/>
                  <a:ea typeface="Georgia"/>
                  <a:cs typeface="Georgia"/>
                  <a:sym typeface="Georgia"/>
                </a:rPr>
                <a:t>Such additional services are offered in an attractive atmosphere of wine tourism locations (usually in ancient castles or on the basis of modern high-tech factories), </a:t>
              </a:r>
              <a:r>
                <a:rPr b="1" lang="en-US" sz="1600">
                  <a:solidFill>
                    <a:srgbClr val="3948A0"/>
                  </a:solidFill>
                  <a:latin typeface="Georgia"/>
                  <a:ea typeface="Georgia"/>
                  <a:cs typeface="Georgia"/>
                  <a:sym typeface="Georgia"/>
                </a:rPr>
                <a:t>famous and successful winemakers, sommelier, tasters, winery founders, travelers, etc. are invited to conduct courses and master classes</a:t>
              </a:r>
              <a:r>
                <a:rPr lang="en-US" sz="1600">
                  <a:solidFill>
                    <a:schemeClr val="dk1"/>
                  </a:solidFill>
                  <a:latin typeface="Georgia"/>
                  <a:ea typeface="Georgia"/>
                  <a:cs typeface="Georgia"/>
                  <a:sym typeface="Georgia"/>
                </a:rPr>
                <a:t>.</a:t>
              </a:r>
              <a:endParaRPr sz="1600">
                <a:solidFill>
                  <a:schemeClr val="dk1"/>
                </a:solidFill>
                <a:latin typeface="Georgia"/>
                <a:ea typeface="Georgia"/>
                <a:cs typeface="Georgia"/>
                <a:sym typeface="Georgia"/>
              </a:endParaRPr>
            </a:p>
          </p:txBody>
        </p:sp>
      </p:grpSp>
      <p:sp>
        <p:nvSpPr>
          <p:cNvPr id="639" name="Google Shape;639;p31"/>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WINE TOUR GUIDING</a:t>
            </a:r>
            <a:endParaRPr/>
          </a:p>
        </p:txBody>
      </p:sp>
      <p:sp>
        <p:nvSpPr>
          <p:cNvPr id="640" name="Google Shape;640;p31"/>
          <p:cNvSpPr txBox="1"/>
          <p:nvPr>
            <p:ph type="title"/>
          </p:nvPr>
        </p:nvSpPr>
        <p:spPr>
          <a:xfrm>
            <a:off x="838200" y="1675968"/>
            <a:ext cx="10515600" cy="493492"/>
          </a:xfrm>
          <a:prstGeom prst="rect">
            <a:avLst/>
          </a:prstGeom>
          <a:solidFill>
            <a:srgbClr val="A71E3B"/>
          </a:solidFill>
          <a:ln>
            <a:noFill/>
          </a:ln>
        </p:spPr>
        <p:txBody>
          <a:bodyPr anchorCtr="0" anchor="b" bIns="45700" lIns="91425" spcFirstLastPara="1" rIns="91425" wrap="square" tIns="45700">
            <a:noAutofit/>
          </a:bodyPr>
          <a:lstStyle/>
          <a:p>
            <a:pPr indent="0" lvl="0" marL="0" rtl="0" algn="ctr">
              <a:lnSpc>
                <a:spcPct val="90000"/>
              </a:lnSpc>
              <a:spcBef>
                <a:spcPts val="0"/>
              </a:spcBef>
              <a:spcAft>
                <a:spcPts val="0"/>
              </a:spcAft>
              <a:buClr>
                <a:schemeClr val="lt1"/>
              </a:buClr>
              <a:buSzPts val="3000"/>
              <a:buFont typeface="Georgia"/>
              <a:buNone/>
            </a:pPr>
            <a:r>
              <a:rPr lang="en-US" sz="3000">
                <a:solidFill>
                  <a:schemeClr val="lt1"/>
                </a:solidFill>
              </a:rPr>
              <a:t>Ways to improve the service quality (cont’d)  </a:t>
            </a:r>
            <a:endParaRPr sz="3000">
              <a:solidFill>
                <a:schemeClr val="lt1"/>
              </a:solidFill>
            </a:endParaRPr>
          </a:p>
        </p:txBody>
      </p:sp>
      <p:pic>
        <p:nvPicPr>
          <p:cNvPr id="641" name="Google Shape;641;p31"/>
          <p:cNvPicPr preferRelativeResize="0"/>
          <p:nvPr/>
        </p:nvPicPr>
        <p:blipFill rotWithShape="1">
          <a:blip r:embed="rId3">
            <a:alphaModFix/>
          </a:blip>
          <a:srcRect b="0" l="0" r="0" t="0"/>
          <a:stretch/>
        </p:blipFill>
        <p:spPr>
          <a:xfrm>
            <a:off x="8482335" y="3189918"/>
            <a:ext cx="2871465" cy="2145978"/>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5" name="Shape 645"/>
        <p:cNvGrpSpPr/>
        <p:nvPr/>
      </p:nvGrpSpPr>
      <p:grpSpPr>
        <a:xfrm>
          <a:off x="0" y="0"/>
          <a:ext cx="0" cy="0"/>
          <a:chOff x="0" y="0"/>
          <a:chExt cx="0" cy="0"/>
        </a:xfrm>
      </p:grpSpPr>
      <p:grpSp>
        <p:nvGrpSpPr>
          <p:cNvPr id="646" name="Google Shape;646;p32"/>
          <p:cNvGrpSpPr/>
          <p:nvPr/>
        </p:nvGrpSpPr>
        <p:grpSpPr>
          <a:xfrm>
            <a:off x="838200" y="3068291"/>
            <a:ext cx="10515600" cy="3052239"/>
            <a:chOff x="0" y="2362"/>
            <a:chExt cx="10515600" cy="3052239"/>
          </a:xfrm>
        </p:grpSpPr>
        <p:cxnSp>
          <p:nvCxnSpPr>
            <p:cNvPr id="647" name="Google Shape;647;p32"/>
            <p:cNvCxnSpPr/>
            <p:nvPr/>
          </p:nvCxnSpPr>
          <p:spPr>
            <a:xfrm>
              <a:off x="0" y="2362"/>
              <a:ext cx="10515600" cy="0"/>
            </a:xfrm>
            <a:prstGeom prst="straightConnector1">
              <a:avLst/>
            </a:prstGeom>
            <a:solidFill>
              <a:schemeClr val="lt1"/>
            </a:solidFill>
            <a:ln cap="flat" cmpd="sng" w="12700">
              <a:solidFill>
                <a:srgbClr val="3A66B1"/>
              </a:solidFill>
              <a:prstDash val="solid"/>
              <a:miter lim="800000"/>
              <a:headEnd len="sm" w="sm" type="none"/>
              <a:tailEnd len="sm" w="sm" type="none"/>
            </a:ln>
          </p:spPr>
        </p:cxnSp>
        <p:sp>
          <p:nvSpPr>
            <p:cNvPr id="648" name="Google Shape;648;p32"/>
            <p:cNvSpPr/>
            <p:nvPr/>
          </p:nvSpPr>
          <p:spPr>
            <a:xfrm>
              <a:off x="0" y="2362"/>
              <a:ext cx="10515600" cy="421676"/>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9" name="Google Shape;649;p32"/>
            <p:cNvSpPr txBox="1"/>
            <p:nvPr/>
          </p:nvSpPr>
          <p:spPr>
            <a:xfrm>
              <a:off x="0" y="2362"/>
              <a:ext cx="10515600" cy="421676"/>
            </a:xfrm>
            <a:prstGeom prst="rect">
              <a:avLst/>
            </a:prstGeom>
            <a:noFill/>
            <a:ln>
              <a:noFill/>
            </a:ln>
          </p:spPr>
          <p:txBody>
            <a:bodyPr anchorCtr="0" anchor="t" bIns="60950" lIns="60950" spcFirstLastPara="1" rIns="60950" wrap="square" tIns="60950">
              <a:noAutofit/>
            </a:bodyPr>
            <a:lstStyle/>
            <a:p>
              <a:pPr indent="0" lvl="0" marL="0" marR="0" rtl="0" algn="l">
                <a:lnSpc>
                  <a:spcPct val="90000"/>
                </a:lnSpc>
                <a:spcBef>
                  <a:spcPts val="0"/>
                </a:spcBef>
                <a:spcAft>
                  <a:spcPts val="0"/>
                </a:spcAft>
                <a:buNone/>
              </a:pPr>
              <a:r>
                <a:rPr b="1" lang="en-US" sz="1600">
                  <a:solidFill>
                    <a:schemeClr val="dk1"/>
                  </a:solidFill>
                  <a:latin typeface="Georgia"/>
                  <a:ea typeface="Georgia"/>
                  <a:cs typeface="Georgia"/>
                  <a:sym typeface="Georgia"/>
                </a:rPr>
                <a:t>to understand </a:t>
              </a:r>
              <a:r>
                <a:rPr lang="en-US" sz="1600">
                  <a:solidFill>
                    <a:schemeClr val="dk1"/>
                  </a:solidFill>
                  <a:latin typeface="Georgia"/>
                  <a:ea typeface="Georgia"/>
                  <a:cs typeface="Georgia"/>
                  <a:sym typeface="Georgia"/>
                </a:rPr>
                <a:t>the issue of responsible business conduct:</a:t>
              </a:r>
              <a:endParaRPr sz="1600">
                <a:solidFill>
                  <a:schemeClr val="dk1"/>
                </a:solidFill>
                <a:latin typeface="Georgia"/>
                <a:ea typeface="Georgia"/>
                <a:cs typeface="Georgia"/>
                <a:sym typeface="Georgia"/>
              </a:endParaRPr>
            </a:p>
          </p:txBody>
        </p:sp>
        <p:cxnSp>
          <p:nvCxnSpPr>
            <p:cNvPr id="650" name="Google Shape;650;p32"/>
            <p:cNvCxnSpPr/>
            <p:nvPr/>
          </p:nvCxnSpPr>
          <p:spPr>
            <a:xfrm>
              <a:off x="0" y="424039"/>
              <a:ext cx="10515600" cy="0"/>
            </a:xfrm>
            <a:prstGeom prst="straightConnector1">
              <a:avLst/>
            </a:prstGeom>
            <a:solidFill>
              <a:schemeClr val="lt1"/>
            </a:solidFill>
            <a:ln cap="flat" cmpd="sng" w="12700">
              <a:solidFill>
                <a:srgbClr val="3A66B1"/>
              </a:solidFill>
              <a:prstDash val="solid"/>
              <a:miter lim="800000"/>
              <a:headEnd len="sm" w="sm" type="none"/>
              <a:tailEnd len="sm" w="sm" type="none"/>
            </a:ln>
          </p:spPr>
        </p:cxnSp>
        <p:sp>
          <p:nvSpPr>
            <p:cNvPr id="651" name="Google Shape;651;p32"/>
            <p:cNvSpPr/>
            <p:nvPr/>
          </p:nvSpPr>
          <p:spPr>
            <a:xfrm>
              <a:off x="0" y="424039"/>
              <a:ext cx="10505330" cy="654348"/>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2" name="Google Shape;652;p32"/>
            <p:cNvSpPr txBox="1"/>
            <p:nvPr/>
          </p:nvSpPr>
          <p:spPr>
            <a:xfrm>
              <a:off x="0" y="424039"/>
              <a:ext cx="10505330" cy="654348"/>
            </a:xfrm>
            <a:prstGeom prst="rect">
              <a:avLst/>
            </a:prstGeom>
            <a:noFill/>
            <a:ln>
              <a:noFill/>
            </a:ln>
          </p:spPr>
          <p:txBody>
            <a:bodyPr anchorCtr="0" anchor="t" bIns="60950" lIns="60950" spcFirstLastPara="1" rIns="60950" wrap="square" tIns="60950">
              <a:noAutofit/>
            </a:bodyPr>
            <a:lstStyle/>
            <a:p>
              <a:pPr indent="0" lvl="0" marL="0" marR="0" rtl="0" algn="l">
                <a:lnSpc>
                  <a:spcPct val="90000"/>
                </a:lnSpc>
                <a:spcBef>
                  <a:spcPts val="0"/>
                </a:spcBef>
                <a:spcAft>
                  <a:spcPts val="0"/>
                </a:spcAft>
                <a:buNone/>
              </a:pPr>
              <a:r>
                <a:rPr b="1" lang="en-US" sz="1600">
                  <a:solidFill>
                    <a:schemeClr val="dk1"/>
                  </a:solidFill>
                  <a:latin typeface="Georgia"/>
                  <a:ea typeface="Georgia"/>
                  <a:cs typeface="Georgia"/>
                  <a:sym typeface="Georgia"/>
                </a:rPr>
                <a:t>to start </a:t>
              </a:r>
              <a:r>
                <a:rPr lang="en-US" sz="1600">
                  <a:solidFill>
                    <a:schemeClr val="dk1"/>
                  </a:solidFill>
                  <a:latin typeface="Georgia"/>
                  <a:ea typeface="Georgia"/>
                  <a:cs typeface="Georgia"/>
                  <a:sym typeface="Georgia"/>
                </a:rPr>
                <a:t>with business identification, including on electronic cards;</a:t>
              </a:r>
              <a:endParaRPr sz="1600">
                <a:solidFill>
                  <a:schemeClr val="dk1"/>
                </a:solidFill>
                <a:latin typeface="Georgia"/>
                <a:ea typeface="Georgia"/>
                <a:cs typeface="Georgia"/>
                <a:sym typeface="Georgia"/>
              </a:endParaRPr>
            </a:p>
          </p:txBody>
        </p:sp>
        <p:cxnSp>
          <p:nvCxnSpPr>
            <p:cNvPr id="653" name="Google Shape;653;p32"/>
            <p:cNvCxnSpPr/>
            <p:nvPr/>
          </p:nvCxnSpPr>
          <p:spPr>
            <a:xfrm>
              <a:off x="0" y="1078387"/>
              <a:ext cx="10515600" cy="0"/>
            </a:xfrm>
            <a:prstGeom prst="straightConnector1">
              <a:avLst/>
            </a:prstGeom>
            <a:solidFill>
              <a:schemeClr val="lt1"/>
            </a:solidFill>
            <a:ln cap="flat" cmpd="sng" w="12700">
              <a:solidFill>
                <a:srgbClr val="3A66B1"/>
              </a:solidFill>
              <a:prstDash val="solid"/>
              <a:miter lim="800000"/>
              <a:headEnd len="sm" w="sm" type="none"/>
              <a:tailEnd len="sm" w="sm" type="none"/>
            </a:ln>
          </p:spPr>
        </p:cxnSp>
        <p:sp>
          <p:nvSpPr>
            <p:cNvPr id="654" name="Google Shape;654;p32"/>
            <p:cNvSpPr/>
            <p:nvPr/>
          </p:nvSpPr>
          <p:spPr>
            <a:xfrm>
              <a:off x="0" y="1078387"/>
              <a:ext cx="10505330" cy="711186"/>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5" name="Google Shape;655;p32"/>
            <p:cNvSpPr txBox="1"/>
            <p:nvPr/>
          </p:nvSpPr>
          <p:spPr>
            <a:xfrm>
              <a:off x="0" y="1078387"/>
              <a:ext cx="10505330" cy="711186"/>
            </a:xfrm>
            <a:prstGeom prst="rect">
              <a:avLst/>
            </a:prstGeom>
            <a:noFill/>
            <a:ln>
              <a:noFill/>
            </a:ln>
          </p:spPr>
          <p:txBody>
            <a:bodyPr anchorCtr="0" anchor="t" bIns="60950" lIns="60950" spcFirstLastPara="1" rIns="60950" wrap="square" tIns="60950">
              <a:noAutofit/>
            </a:bodyPr>
            <a:lstStyle/>
            <a:p>
              <a:pPr indent="0" lvl="0" marL="0" marR="0" rtl="0" algn="l">
                <a:lnSpc>
                  <a:spcPct val="90000"/>
                </a:lnSpc>
                <a:spcBef>
                  <a:spcPts val="0"/>
                </a:spcBef>
                <a:spcAft>
                  <a:spcPts val="0"/>
                </a:spcAft>
                <a:buNone/>
              </a:pPr>
              <a:r>
                <a:rPr b="1" lang="en-US" sz="1600">
                  <a:solidFill>
                    <a:schemeClr val="dk1"/>
                  </a:solidFill>
                  <a:latin typeface="Georgia"/>
                  <a:ea typeface="Georgia"/>
                  <a:cs typeface="Georgia"/>
                  <a:sym typeface="Georgia"/>
                </a:rPr>
                <a:t>to conduct </a:t>
              </a:r>
              <a:r>
                <a:rPr lang="en-US" sz="1600">
                  <a:solidFill>
                    <a:schemeClr val="dk1"/>
                  </a:solidFill>
                  <a:latin typeface="Georgia"/>
                  <a:ea typeface="Georgia"/>
                  <a:cs typeface="Georgia"/>
                  <a:sym typeface="Georgia"/>
                </a:rPr>
                <a:t>business in the legal field, including taking into account the legality of buildings, structures, installation of signs along roads, facade, architectural, exterior works;</a:t>
              </a:r>
              <a:endParaRPr sz="1600">
                <a:solidFill>
                  <a:schemeClr val="dk1"/>
                </a:solidFill>
                <a:latin typeface="Georgia"/>
                <a:ea typeface="Georgia"/>
                <a:cs typeface="Georgia"/>
                <a:sym typeface="Georgia"/>
              </a:endParaRPr>
            </a:p>
          </p:txBody>
        </p:sp>
        <p:cxnSp>
          <p:nvCxnSpPr>
            <p:cNvPr id="656" name="Google Shape;656;p32"/>
            <p:cNvCxnSpPr/>
            <p:nvPr/>
          </p:nvCxnSpPr>
          <p:spPr>
            <a:xfrm>
              <a:off x="0" y="1789573"/>
              <a:ext cx="10515600" cy="0"/>
            </a:xfrm>
            <a:prstGeom prst="straightConnector1">
              <a:avLst/>
            </a:prstGeom>
            <a:solidFill>
              <a:schemeClr val="lt1"/>
            </a:solidFill>
            <a:ln cap="flat" cmpd="sng" w="12700">
              <a:solidFill>
                <a:srgbClr val="3A66B1"/>
              </a:solidFill>
              <a:prstDash val="solid"/>
              <a:miter lim="800000"/>
              <a:headEnd len="sm" w="sm" type="none"/>
              <a:tailEnd len="sm" w="sm" type="none"/>
            </a:ln>
          </p:spPr>
        </p:cxnSp>
        <p:sp>
          <p:nvSpPr>
            <p:cNvPr id="657" name="Google Shape;657;p32"/>
            <p:cNvSpPr/>
            <p:nvPr/>
          </p:nvSpPr>
          <p:spPr>
            <a:xfrm>
              <a:off x="0" y="1789573"/>
              <a:ext cx="10515600" cy="421676"/>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8" name="Google Shape;658;p32"/>
            <p:cNvSpPr txBox="1"/>
            <p:nvPr/>
          </p:nvSpPr>
          <p:spPr>
            <a:xfrm>
              <a:off x="0" y="1789573"/>
              <a:ext cx="10515600" cy="421676"/>
            </a:xfrm>
            <a:prstGeom prst="rect">
              <a:avLst/>
            </a:prstGeom>
            <a:noFill/>
            <a:ln>
              <a:noFill/>
            </a:ln>
          </p:spPr>
          <p:txBody>
            <a:bodyPr anchorCtr="0" anchor="t" bIns="60950" lIns="60950" spcFirstLastPara="1" rIns="60950" wrap="square" tIns="60950">
              <a:noAutofit/>
            </a:bodyPr>
            <a:lstStyle/>
            <a:p>
              <a:pPr indent="0" lvl="0" marL="0" marR="0" rtl="0" algn="l">
                <a:lnSpc>
                  <a:spcPct val="90000"/>
                </a:lnSpc>
                <a:spcBef>
                  <a:spcPts val="0"/>
                </a:spcBef>
                <a:spcAft>
                  <a:spcPts val="0"/>
                </a:spcAft>
                <a:buNone/>
              </a:pPr>
              <a:r>
                <a:rPr b="1" lang="en-US" sz="1600">
                  <a:solidFill>
                    <a:schemeClr val="dk1"/>
                  </a:solidFill>
                  <a:latin typeface="Georgia"/>
                  <a:ea typeface="Georgia"/>
                  <a:cs typeface="Georgia"/>
                  <a:sym typeface="Georgia"/>
                </a:rPr>
                <a:t>to differ </a:t>
              </a:r>
              <a:r>
                <a:rPr lang="en-US" sz="1600">
                  <a:solidFill>
                    <a:schemeClr val="dk1"/>
                  </a:solidFill>
                  <a:latin typeface="Georgia"/>
                  <a:ea typeface="Georgia"/>
                  <a:cs typeface="Georgia"/>
                  <a:sym typeface="Georgia"/>
                </a:rPr>
                <a:t>from other wineries, but know when to stop;</a:t>
              </a:r>
              <a:endParaRPr sz="1600">
                <a:solidFill>
                  <a:schemeClr val="dk1"/>
                </a:solidFill>
                <a:latin typeface="Georgia"/>
                <a:ea typeface="Georgia"/>
                <a:cs typeface="Georgia"/>
                <a:sym typeface="Georgia"/>
              </a:endParaRPr>
            </a:p>
          </p:txBody>
        </p:sp>
        <p:cxnSp>
          <p:nvCxnSpPr>
            <p:cNvPr id="659" name="Google Shape;659;p32"/>
            <p:cNvCxnSpPr/>
            <p:nvPr/>
          </p:nvCxnSpPr>
          <p:spPr>
            <a:xfrm>
              <a:off x="0" y="2211249"/>
              <a:ext cx="10515600" cy="0"/>
            </a:xfrm>
            <a:prstGeom prst="straightConnector1">
              <a:avLst/>
            </a:prstGeom>
            <a:solidFill>
              <a:schemeClr val="lt1"/>
            </a:solidFill>
            <a:ln cap="flat" cmpd="sng" w="12700">
              <a:solidFill>
                <a:srgbClr val="3A66B1"/>
              </a:solidFill>
              <a:prstDash val="solid"/>
              <a:miter lim="800000"/>
              <a:headEnd len="sm" w="sm" type="none"/>
              <a:tailEnd len="sm" w="sm" type="none"/>
            </a:ln>
          </p:spPr>
        </p:cxnSp>
        <p:sp>
          <p:nvSpPr>
            <p:cNvPr id="660" name="Google Shape;660;p32"/>
            <p:cNvSpPr/>
            <p:nvPr/>
          </p:nvSpPr>
          <p:spPr>
            <a:xfrm>
              <a:off x="0" y="2211249"/>
              <a:ext cx="10515600" cy="421676"/>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1" name="Google Shape;661;p32"/>
            <p:cNvSpPr txBox="1"/>
            <p:nvPr/>
          </p:nvSpPr>
          <p:spPr>
            <a:xfrm>
              <a:off x="0" y="2211249"/>
              <a:ext cx="10515600" cy="421676"/>
            </a:xfrm>
            <a:prstGeom prst="rect">
              <a:avLst/>
            </a:prstGeom>
            <a:noFill/>
            <a:ln>
              <a:noFill/>
            </a:ln>
          </p:spPr>
          <p:txBody>
            <a:bodyPr anchorCtr="0" anchor="t" bIns="60950" lIns="60950" spcFirstLastPara="1" rIns="60950" wrap="square" tIns="60950">
              <a:noAutofit/>
            </a:bodyPr>
            <a:lstStyle/>
            <a:p>
              <a:pPr indent="0" lvl="0" marL="0" marR="0" rtl="0" algn="l">
                <a:lnSpc>
                  <a:spcPct val="90000"/>
                </a:lnSpc>
                <a:spcBef>
                  <a:spcPts val="0"/>
                </a:spcBef>
                <a:spcAft>
                  <a:spcPts val="0"/>
                </a:spcAft>
                <a:buNone/>
              </a:pPr>
              <a:r>
                <a:rPr b="1" lang="en-US" sz="1600">
                  <a:solidFill>
                    <a:schemeClr val="dk1"/>
                  </a:solidFill>
                  <a:latin typeface="Georgia"/>
                  <a:ea typeface="Georgia"/>
                  <a:cs typeface="Georgia"/>
                  <a:sym typeface="Georgia"/>
                </a:rPr>
                <a:t>to study </a:t>
              </a:r>
              <a:r>
                <a:rPr lang="en-US" sz="1600">
                  <a:solidFill>
                    <a:schemeClr val="dk1"/>
                  </a:solidFill>
                  <a:latin typeface="Georgia"/>
                  <a:ea typeface="Georgia"/>
                  <a:cs typeface="Georgia"/>
                  <a:sym typeface="Georgia"/>
                </a:rPr>
                <a:t>tourists and visitors, to try to place the client in the center of attention;</a:t>
              </a:r>
              <a:endParaRPr sz="1600">
                <a:solidFill>
                  <a:schemeClr val="dk1"/>
                </a:solidFill>
                <a:latin typeface="Georgia"/>
                <a:ea typeface="Georgia"/>
                <a:cs typeface="Georgia"/>
                <a:sym typeface="Georgia"/>
              </a:endParaRPr>
            </a:p>
          </p:txBody>
        </p:sp>
        <p:cxnSp>
          <p:nvCxnSpPr>
            <p:cNvPr id="662" name="Google Shape;662;p32"/>
            <p:cNvCxnSpPr/>
            <p:nvPr/>
          </p:nvCxnSpPr>
          <p:spPr>
            <a:xfrm>
              <a:off x="0" y="2632925"/>
              <a:ext cx="10515600" cy="0"/>
            </a:xfrm>
            <a:prstGeom prst="straightConnector1">
              <a:avLst/>
            </a:prstGeom>
            <a:solidFill>
              <a:schemeClr val="lt1"/>
            </a:solidFill>
            <a:ln cap="flat" cmpd="sng" w="12700">
              <a:solidFill>
                <a:srgbClr val="3A66B1"/>
              </a:solidFill>
              <a:prstDash val="solid"/>
              <a:miter lim="800000"/>
              <a:headEnd len="sm" w="sm" type="none"/>
              <a:tailEnd len="sm" w="sm" type="none"/>
            </a:ln>
          </p:spPr>
        </p:cxnSp>
        <p:sp>
          <p:nvSpPr>
            <p:cNvPr id="663" name="Google Shape;663;p32"/>
            <p:cNvSpPr/>
            <p:nvPr/>
          </p:nvSpPr>
          <p:spPr>
            <a:xfrm>
              <a:off x="0" y="2632925"/>
              <a:ext cx="10515600" cy="421676"/>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4" name="Google Shape;664;p32"/>
            <p:cNvSpPr txBox="1"/>
            <p:nvPr/>
          </p:nvSpPr>
          <p:spPr>
            <a:xfrm>
              <a:off x="0" y="2632925"/>
              <a:ext cx="10515600" cy="421676"/>
            </a:xfrm>
            <a:prstGeom prst="rect">
              <a:avLst/>
            </a:prstGeom>
            <a:noFill/>
            <a:ln>
              <a:noFill/>
            </a:ln>
          </p:spPr>
          <p:txBody>
            <a:bodyPr anchorCtr="0" anchor="t" bIns="60950" lIns="60950" spcFirstLastPara="1" rIns="60950" wrap="square" tIns="60950">
              <a:noAutofit/>
            </a:bodyPr>
            <a:lstStyle/>
            <a:p>
              <a:pPr indent="0" lvl="0" marL="0" marR="0" rtl="0" algn="l">
                <a:lnSpc>
                  <a:spcPct val="90000"/>
                </a:lnSpc>
                <a:spcBef>
                  <a:spcPts val="0"/>
                </a:spcBef>
                <a:spcAft>
                  <a:spcPts val="0"/>
                </a:spcAft>
                <a:buNone/>
              </a:pPr>
              <a:r>
                <a:rPr b="1" lang="en-US" sz="1600">
                  <a:solidFill>
                    <a:schemeClr val="dk1"/>
                  </a:solidFill>
                  <a:latin typeface="Georgia"/>
                  <a:ea typeface="Georgia"/>
                  <a:cs typeface="Georgia"/>
                  <a:sym typeface="Georgia"/>
                </a:rPr>
                <a:t>to focus </a:t>
              </a:r>
              <a:r>
                <a:rPr lang="en-US" sz="1600">
                  <a:solidFill>
                    <a:schemeClr val="dk1"/>
                  </a:solidFill>
                  <a:latin typeface="Georgia"/>
                  <a:ea typeface="Georgia"/>
                  <a:cs typeface="Georgia"/>
                  <a:sym typeface="Georgia"/>
                </a:rPr>
                <a:t>on picky and demanding tourists, personalized approach to serving everyone;</a:t>
              </a:r>
              <a:endParaRPr sz="1600">
                <a:solidFill>
                  <a:schemeClr val="dk1"/>
                </a:solidFill>
                <a:latin typeface="Georgia"/>
                <a:ea typeface="Georgia"/>
                <a:cs typeface="Georgia"/>
                <a:sym typeface="Georgia"/>
              </a:endParaRPr>
            </a:p>
          </p:txBody>
        </p:sp>
      </p:grpSp>
      <p:sp>
        <p:nvSpPr>
          <p:cNvPr id="665" name="Google Shape;665;p32"/>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WINE TOUR GUIDING</a:t>
            </a:r>
            <a:endParaRPr/>
          </a:p>
        </p:txBody>
      </p:sp>
      <p:sp>
        <p:nvSpPr>
          <p:cNvPr id="666" name="Google Shape;666;p32"/>
          <p:cNvSpPr txBox="1"/>
          <p:nvPr>
            <p:ph type="title"/>
          </p:nvPr>
        </p:nvSpPr>
        <p:spPr>
          <a:xfrm>
            <a:off x="838200" y="1675967"/>
            <a:ext cx="10515600" cy="511421"/>
          </a:xfrm>
          <a:prstGeom prst="rect">
            <a:avLst/>
          </a:prstGeom>
          <a:solidFill>
            <a:srgbClr val="A71E3B"/>
          </a:solidFill>
          <a:ln>
            <a:noFill/>
          </a:ln>
        </p:spPr>
        <p:txBody>
          <a:bodyPr anchorCtr="0" anchor="t" bIns="45700" lIns="91425" spcFirstLastPara="1" rIns="91425" wrap="square" tIns="45700">
            <a:noAutofit/>
          </a:bodyPr>
          <a:lstStyle/>
          <a:p>
            <a:pPr indent="0" lvl="0" marL="0" rtl="0" algn="ctr">
              <a:lnSpc>
                <a:spcPct val="90000"/>
              </a:lnSpc>
              <a:spcBef>
                <a:spcPts val="0"/>
              </a:spcBef>
              <a:spcAft>
                <a:spcPts val="0"/>
              </a:spcAft>
              <a:buClr>
                <a:schemeClr val="lt1"/>
              </a:buClr>
              <a:buSzPts val="3000"/>
              <a:buFont typeface="Georgia"/>
              <a:buNone/>
            </a:pPr>
            <a:r>
              <a:rPr lang="en-US" sz="3000">
                <a:solidFill>
                  <a:schemeClr val="lt1"/>
                </a:solidFill>
              </a:rPr>
              <a:t>Ways to improve the service quality (cont’d) </a:t>
            </a:r>
            <a:endParaRPr sz="3000">
              <a:solidFill>
                <a:schemeClr val="lt1"/>
              </a:solidFill>
            </a:endParaRPr>
          </a:p>
        </p:txBody>
      </p:sp>
      <p:sp>
        <p:nvSpPr>
          <p:cNvPr id="667" name="Google Shape;667;p32"/>
          <p:cNvSpPr/>
          <p:nvPr/>
        </p:nvSpPr>
        <p:spPr>
          <a:xfrm>
            <a:off x="3048000" y="2366778"/>
            <a:ext cx="6096000" cy="64633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1800">
                <a:solidFill>
                  <a:srgbClr val="3948A0"/>
                </a:solidFill>
                <a:latin typeface="Georgia"/>
                <a:ea typeface="Georgia"/>
                <a:cs typeface="Georgia"/>
                <a:sym typeface="Georgia"/>
              </a:rPr>
              <a:t>How to make the winery accessible and attractive to tourists:</a:t>
            </a:r>
            <a:endParaRPr b="1" sz="1800">
              <a:solidFill>
                <a:srgbClr val="3948A0"/>
              </a:solidFill>
              <a:latin typeface="Georgia"/>
              <a:ea typeface="Georgia"/>
              <a:cs typeface="Georgia"/>
              <a:sym typeface="Georgia"/>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1" name="Shape 671"/>
        <p:cNvGrpSpPr/>
        <p:nvPr/>
      </p:nvGrpSpPr>
      <p:grpSpPr>
        <a:xfrm>
          <a:off x="0" y="0"/>
          <a:ext cx="0" cy="0"/>
          <a:chOff x="0" y="0"/>
          <a:chExt cx="0" cy="0"/>
        </a:xfrm>
      </p:grpSpPr>
      <p:grpSp>
        <p:nvGrpSpPr>
          <p:cNvPr id="672" name="Google Shape;672;p33"/>
          <p:cNvGrpSpPr/>
          <p:nvPr/>
        </p:nvGrpSpPr>
        <p:grpSpPr>
          <a:xfrm>
            <a:off x="914400" y="3273337"/>
            <a:ext cx="10439400" cy="2456058"/>
            <a:chOff x="0" y="299"/>
            <a:chExt cx="10439400" cy="2456058"/>
          </a:xfrm>
        </p:grpSpPr>
        <p:cxnSp>
          <p:nvCxnSpPr>
            <p:cNvPr id="673" name="Google Shape;673;p33"/>
            <p:cNvCxnSpPr/>
            <p:nvPr/>
          </p:nvCxnSpPr>
          <p:spPr>
            <a:xfrm>
              <a:off x="0" y="299"/>
              <a:ext cx="10439400" cy="0"/>
            </a:xfrm>
            <a:prstGeom prst="straightConnector1">
              <a:avLst/>
            </a:prstGeom>
            <a:solidFill>
              <a:srgbClr val="599BD5"/>
            </a:solidFill>
            <a:ln cap="flat" cmpd="sng" w="12700">
              <a:solidFill>
                <a:srgbClr val="599BD5"/>
              </a:solidFill>
              <a:prstDash val="solid"/>
              <a:miter lim="800000"/>
              <a:headEnd len="sm" w="sm" type="none"/>
              <a:tailEnd len="sm" w="sm" type="none"/>
            </a:ln>
          </p:spPr>
        </p:cxnSp>
        <p:sp>
          <p:nvSpPr>
            <p:cNvPr id="674" name="Google Shape;674;p33"/>
            <p:cNvSpPr/>
            <p:nvPr/>
          </p:nvSpPr>
          <p:spPr>
            <a:xfrm>
              <a:off x="0" y="299"/>
              <a:ext cx="10439400" cy="491211"/>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5" name="Google Shape;675;p33"/>
            <p:cNvSpPr txBox="1"/>
            <p:nvPr/>
          </p:nvSpPr>
          <p:spPr>
            <a:xfrm>
              <a:off x="0" y="299"/>
              <a:ext cx="10439400" cy="491211"/>
            </a:xfrm>
            <a:prstGeom prst="rect">
              <a:avLst/>
            </a:prstGeom>
            <a:noFill/>
            <a:ln>
              <a:noFill/>
            </a:ln>
          </p:spPr>
          <p:txBody>
            <a:bodyPr anchorCtr="0" anchor="t" bIns="60950" lIns="60950" spcFirstLastPara="1" rIns="60950" wrap="square" tIns="60950">
              <a:noAutofit/>
            </a:bodyPr>
            <a:lstStyle/>
            <a:p>
              <a:pPr indent="0" lvl="0" marL="0" marR="0" rtl="0" algn="l">
                <a:lnSpc>
                  <a:spcPct val="90000"/>
                </a:lnSpc>
                <a:spcBef>
                  <a:spcPts val="0"/>
                </a:spcBef>
                <a:spcAft>
                  <a:spcPts val="0"/>
                </a:spcAft>
                <a:buNone/>
              </a:pPr>
              <a:r>
                <a:rPr b="1" lang="en-US" sz="1600">
                  <a:solidFill>
                    <a:schemeClr val="dk1"/>
                  </a:solidFill>
                  <a:latin typeface="Georgia"/>
                  <a:ea typeface="Georgia"/>
                  <a:cs typeface="Georgia"/>
                  <a:sym typeface="Georgia"/>
                </a:rPr>
                <a:t>to collect </a:t>
              </a:r>
              <a:r>
                <a:rPr lang="en-US" sz="1600">
                  <a:solidFill>
                    <a:schemeClr val="dk1"/>
                  </a:solidFill>
                  <a:latin typeface="Georgia"/>
                  <a:ea typeface="Georgia"/>
                  <a:cs typeface="Georgia"/>
                  <a:sym typeface="Georgia"/>
                </a:rPr>
                <a:t>information about the service, not to be afraid of criticism - it will give the opportunity to grow;</a:t>
              </a:r>
              <a:endParaRPr sz="1600">
                <a:solidFill>
                  <a:schemeClr val="dk1"/>
                </a:solidFill>
                <a:latin typeface="Georgia"/>
                <a:ea typeface="Georgia"/>
                <a:cs typeface="Georgia"/>
                <a:sym typeface="Georgia"/>
              </a:endParaRPr>
            </a:p>
          </p:txBody>
        </p:sp>
        <p:cxnSp>
          <p:nvCxnSpPr>
            <p:cNvPr id="676" name="Google Shape;676;p33"/>
            <p:cNvCxnSpPr/>
            <p:nvPr/>
          </p:nvCxnSpPr>
          <p:spPr>
            <a:xfrm>
              <a:off x="0" y="491511"/>
              <a:ext cx="10439400" cy="0"/>
            </a:xfrm>
            <a:prstGeom prst="straightConnector1">
              <a:avLst/>
            </a:prstGeom>
            <a:solidFill>
              <a:srgbClr val="599BD5"/>
            </a:solidFill>
            <a:ln cap="flat" cmpd="sng" w="12700">
              <a:solidFill>
                <a:srgbClr val="599BD5"/>
              </a:solidFill>
              <a:prstDash val="solid"/>
              <a:miter lim="800000"/>
              <a:headEnd len="sm" w="sm" type="none"/>
              <a:tailEnd len="sm" w="sm" type="none"/>
            </a:ln>
          </p:spPr>
        </p:cxnSp>
        <p:sp>
          <p:nvSpPr>
            <p:cNvPr id="677" name="Google Shape;677;p33"/>
            <p:cNvSpPr/>
            <p:nvPr/>
          </p:nvSpPr>
          <p:spPr>
            <a:xfrm>
              <a:off x="0" y="491511"/>
              <a:ext cx="10439400" cy="491211"/>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8" name="Google Shape;678;p33"/>
            <p:cNvSpPr txBox="1"/>
            <p:nvPr/>
          </p:nvSpPr>
          <p:spPr>
            <a:xfrm>
              <a:off x="0" y="491511"/>
              <a:ext cx="10439400" cy="491211"/>
            </a:xfrm>
            <a:prstGeom prst="rect">
              <a:avLst/>
            </a:prstGeom>
            <a:noFill/>
            <a:ln>
              <a:noFill/>
            </a:ln>
          </p:spPr>
          <p:txBody>
            <a:bodyPr anchorCtr="0" anchor="t" bIns="60950" lIns="60950" spcFirstLastPara="1" rIns="60950" wrap="square" tIns="60950">
              <a:noAutofit/>
            </a:bodyPr>
            <a:lstStyle/>
            <a:p>
              <a:pPr indent="0" lvl="0" marL="0" marR="0" rtl="0" algn="l">
                <a:lnSpc>
                  <a:spcPct val="90000"/>
                </a:lnSpc>
                <a:spcBef>
                  <a:spcPts val="0"/>
                </a:spcBef>
                <a:spcAft>
                  <a:spcPts val="0"/>
                </a:spcAft>
                <a:buNone/>
              </a:pPr>
              <a:r>
                <a:rPr b="1" lang="en-US" sz="1600">
                  <a:solidFill>
                    <a:schemeClr val="dk1"/>
                  </a:solidFill>
                  <a:latin typeface="Georgia"/>
                  <a:ea typeface="Georgia"/>
                  <a:cs typeface="Georgia"/>
                  <a:sym typeface="Georgia"/>
                </a:rPr>
                <a:t>to check </a:t>
              </a:r>
              <a:r>
                <a:rPr lang="en-US" sz="1600">
                  <a:solidFill>
                    <a:schemeClr val="dk1"/>
                  </a:solidFill>
                  <a:latin typeface="Georgia"/>
                  <a:ea typeface="Georgia"/>
                  <a:cs typeface="Georgia"/>
                  <a:sym typeface="Georgia"/>
                </a:rPr>
                <a:t>yourself, to be able to look at the winery from the position of a tourist, to ask yourself whether it is safe to stay;</a:t>
              </a:r>
              <a:endParaRPr sz="1600">
                <a:solidFill>
                  <a:schemeClr val="dk1"/>
                </a:solidFill>
                <a:latin typeface="Georgia"/>
                <a:ea typeface="Georgia"/>
                <a:cs typeface="Georgia"/>
                <a:sym typeface="Georgia"/>
              </a:endParaRPr>
            </a:p>
          </p:txBody>
        </p:sp>
        <p:cxnSp>
          <p:nvCxnSpPr>
            <p:cNvPr id="679" name="Google Shape;679;p33"/>
            <p:cNvCxnSpPr/>
            <p:nvPr/>
          </p:nvCxnSpPr>
          <p:spPr>
            <a:xfrm>
              <a:off x="0" y="982723"/>
              <a:ext cx="10439400" cy="0"/>
            </a:xfrm>
            <a:prstGeom prst="straightConnector1">
              <a:avLst/>
            </a:prstGeom>
            <a:solidFill>
              <a:srgbClr val="599BD5"/>
            </a:solidFill>
            <a:ln cap="flat" cmpd="sng" w="12700">
              <a:solidFill>
                <a:srgbClr val="599BD5"/>
              </a:solidFill>
              <a:prstDash val="solid"/>
              <a:miter lim="800000"/>
              <a:headEnd len="sm" w="sm" type="none"/>
              <a:tailEnd len="sm" w="sm" type="none"/>
            </a:ln>
          </p:spPr>
        </p:cxnSp>
        <p:sp>
          <p:nvSpPr>
            <p:cNvPr id="680" name="Google Shape;680;p33"/>
            <p:cNvSpPr/>
            <p:nvPr/>
          </p:nvSpPr>
          <p:spPr>
            <a:xfrm>
              <a:off x="0" y="982723"/>
              <a:ext cx="10439400" cy="491211"/>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1" name="Google Shape;681;p33"/>
            <p:cNvSpPr txBox="1"/>
            <p:nvPr/>
          </p:nvSpPr>
          <p:spPr>
            <a:xfrm>
              <a:off x="0" y="982723"/>
              <a:ext cx="10439400" cy="491211"/>
            </a:xfrm>
            <a:prstGeom prst="rect">
              <a:avLst/>
            </a:prstGeom>
            <a:noFill/>
            <a:ln>
              <a:noFill/>
            </a:ln>
          </p:spPr>
          <p:txBody>
            <a:bodyPr anchorCtr="0" anchor="t" bIns="60950" lIns="60950" spcFirstLastPara="1" rIns="60950" wrap="square" tIns="60950">
              <a:noAutofit/>
            </a:bodyPr>
            <a:lstStyle/>
            <a:p>
              <a:pPr indent="0" lvl="0" marL="0" marR="0" rtl="0" algn="l">
                <a:lnSpc>
                  <a:spcPct val="90000"/>
                </a:lnSpc>
                <a:spcBef>
                  <a:spcPts val="0"/>
                </a:spcBef>
                <a:spcAft>
                  <a:spcPts val="0"/>
                </a:spcAft>
                <a:buNone/>
              </a:pPr>
              <a:r>
                <a:rPr b="1" lang="en-US" sz="1600">
                  <a:solidFill>
                    <a:schemeClr val="dk1"/>
                  </a:solidFill>
                  <a:latin typeface="Georgia"/>
                  <a:ea typeface="Georgia"/>
                  <a:cs typeface="Georgia"/>
                  <a:sym typeface="Georgia"/>
                </a:rPr>
                <a:t>constantly to learn </a:t>
              </a:r>
              <a:r>
                <a:rPr lang="en-US" sz="1600">
                  <a:solidFill>
                    <a:schemeClr val="dk1"/>
                  </a:solidFill>
                  <a:latin typeface="Georgia"/>
                  <a:ea typeface="Georgia"/>
                  <a:cs typeface="Georgia"/>
                  <a:sym typeface="Georgia"/>
                </a:rPr>
                <a:t>the art of hospitality, to motivate and stimulate staff training, to expand their experience and share it;</a:t>
              </a:r>
              <a:endParaRPr sz="1600">
                <a:solidFill>
                  <a:schemeClr val="dk1"/>
                </a:solidFill>
                <a:latin typeface="Georgia"/>
                <a:ea typeface="Georgia"/>
                <a:cs typeface="Georgia"/>
                <a:sym typeface="Georgia"/>
              </a:endParaRPr>
            </a:p>
          </p:txBody>
        </p:sp>
        <p:cxnSp>
          <p:nvCxnSpPr>
            <p:cNvPr id="682" name="Google Shape;682;p33"/>
            <p:cNvCxnSpPr/>
            <p:nvPr/>
          </p:nvCxnSpPr>
          <p:spPr>
            <a:xfrm>
              <a:off x="0" y="1473934"/>
              <a:ext cx="10439400" cy="0"/>
            </a:xfrm>
            <a:prstGeom prst="straightConnector1">
              <a:avLst/>
            </a:prstGeom>
            <a:solidFill>
              <a:srgbClr val="599BD5"/>
            </a:solidFill>
            <a:ln cap="flat" cmpd="sng" w="12700">
              <a:solidFill>
                <a:srgbClr val="599BD5"/>
              </a:solidFill>
              <a:prstDash val="solid"/>
              <a:miter lim="800000"/>
              <a:headEnd len="sm" w="sm" type="none"/>
              <a:tailEnd len="sm" w="sm" type="none"/>
            </a:ln>
          </p:spPr>
        </p:cxnSp>
        <p:sp>
          <p:nvSpPr>
            <p:cNvPr id="683" name="Google Shape;683;p33"/>
            <p:cNvSpPr/>
            <p:nvPr/>
          </p:nvSpPr>
          <p:spPr>
            <a:xfrm>
              <a:off x="0" y="1473934"/>
              <a:ext cx="10439400" cy="491211"/>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4" name="Google Shape;684;p33"/>
            <p:cNvSpPr txBox="1"/>
            <p:nvPr/>
          </p:nvSpPr>
          <p:spPr>
            <a:xfrm>
              <a:off x="0" y="1473934"/>
              <a:ext cx="10439400" cy="491211"/>
            </a:xfrm>
            <a:prstGeom prst="rect">
              <a:avLst/>
            </a:prstGeom>
            <a:noFill/>
            <a:ln>
              <a:noFill/>
            </a:ln>
          </p:spPr>
          <p:txBody>
            <a:bodyPr anchorCtr="0" anchor="t" bIns="60950" lIns="60950" spcFirstLastPara="1" rIns="60950" wrap="square" tIns="60950">
              <a:noAutofit/>
            </a:bodyPr>
            <a:lstStyle/>
            <a:p>
              <a:pPr indent="0" lvl="0" marL="0" marR="0" rtl="0" algn="l">
                <a:lnSpc>
                  <a:spcPct val="90000"/>
                </a:lnSpc>
                <a:spcBef>
                  <a:spcPts val="0"/>
                </a:spcBef>
                <a:spcAft>
                  <a:spcPts val="0"/>
                </a:spcAft>
                <a:buNone/>
              </a:pPr>
              <a:r>
                <a:rPr b="1" lang="en-US" sz="1600">
                  <a:solidFill>
                    <a:schemeClr val="dk1"/>
                  </a:solidFill>
                  <a:latin typeface="Georgia"/>
                  <a:ea typeface="Georgia"/>
                  <a:cs typeface="Georgia"/>
                  <a:sym typeface="Georgia"/>
                </a:rPr>
                <a:t>to open </a:t>
              </a:r>
              <a:r>
                <a:rPr lang="en-US" sz="1600">
                  <a:solidFill>
                    <a:schemeClr val="dk1"/>
                  </a:solidFill>
                  <a:latin typeface="Georgia"/>
                  <a:ea typeface="Georgia"/>
                  <a:cs typeface="Georgia"/>
                  <a:sym typeface="Georgia"/>
                </a:rPr>
                <a:t>new opportunities for additional wine tourism services;</a:t>
              </a:r>
              <a:endParaRPr sz="1600">
                <a:solidFill>
                  <a:schemeClr val="dk1"/>
                </a:solidFill>
                <a:latin typeface="Georgia"/>
                <a:ea typeface="Georgia"/>
                <a:cs typeface="Georgia"/>
                <a:sym typeface="Georgia"/>
              </a:endParaRPr>
            </a:p>
          </p:txBody>
        </p:sp>
        <p:cxnSp>
          <p:nvCxnSpPr>
            <p:cNvPr id="685" name="Google Shape;685;p33"/>
            <p:cNvCxnSpPr/>
            <p:nvPr/>
          </p:nvCxnSpPr>
          <p:spPr>
            <a:xfrm>
              <a:off x="0" y="1965146"/>
              <a:ext cx="10439400" cy="0"/>
            </a:xfrm>
            <a:prstGeom prst="straightConnector1">
              <a:avLst/>
            </a:prstGeom>
            <a:solidFill>
              <a:srgbClr val="599BD5"/>
            </a:solidFill>
            <a:ln cap="flat" cmpd="sng" w="12700">
              <a:solidFill>
                <a:srgbClr val="599BD5"/>
              </a:solidFill>
              <a:prstDash val="solid"/>
              <a:miter lim="800000"/>
              <a:headEnd len="sm" w="sm" type="none"/>
              <a:tailEnd len="sm" w="sm" type="none"/>
            </a:ln>
          </p:spPr>
        </p:cxnSp>
        <p:sp>
          <p:nvSpPr>
            <p:cNvPr id="686" name="Google Shape;686;p33"/>
            <p:cNvSpPr/>
            <p:nvPr/>
          </p:nvSpPr>
          <p:spPr>
            <a:xfrm>
              <a:off x="0" y="1965146"/>
              <a:ext cx="10439400" cy="491211"/>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7" name="Google Shape;687;p33"/>
            <p:cNvSpPr txBox="1"/>
            <p:nvPr/>
          </p:nvSpPr>
          <p:spPr>
            <a:xfrm>
              <a:off x="0" y="1965146"/>
              <a:ext cx="10439400" cy="491211"/>
            </a:xfrm>
            <a:prstGeom prst="rect">
              <a:avLst/>
            </a:prstGeom>
            <a:noFill/>
            <a:ln>
              <a:noFill/>
            </a:ln>
          </p:spPr>
          <p:txBody>
            <a:bodyPr anchorCtr="0" anchor="t" bIns="60950" lIns="60950" spcFirstLastPara="1" rIns="60950" wrap="square" tIns="60950">
              <a:noAutofit/>
            </a:bodyPr>
            <a:lstStyle/>
            <a:p>
              <a:pPr indent="0" lvl="0" marL="0" marR="0" rtl="0" algn="l">
                <a:lnSpc>
                  <a:spcPct val="90000"/>
                </a:lnSpc>
                <a:spcBef>
                  <a:spcPts val="0"/>
                </a:spcBef>
                <a:spcAft>
                  <a:spcPts val="0"/>
                </a:spcAft>
                <a:buNone/>
              </a:pPr>
              <a:r>
                <a:rPr b="1" lang="en-US" sz="1600">
                  <a:solidFill>
                    <a:schemeClr val="dk1"/>
                  </a:solidFill>
                  <a:latin typeface="Georgia"/>
                  <a:ea typeface="Georgia"/>
                  <a:cs typeface="Georgia"/>
                  <a:sym typeface="Georgia"/>
                </a:rPr>
                <a:t>be friendly, amiable, hospitable to all tourists and visitors.</a:t>
              </a:r>
              <a:endParaRPr b="1" sz="1600">
                <a:solidFill>
                  <a:schemeClr val="dk1"/>
                </a:solidFill>
                <a:latin typeface="Georgia"/>
                <a:ea typeface="Georgia"/>
                <a:cs typeface="Georgia"/>
                <a:sym typeface="Georgia"/>
              </a:endParaRPr>
            </a:p>
          </p:txBody>
        </p:sp>
      </p:grpSp>
      <p:sp>
        <p:nvSpPr>
          <p:cNvPr id="688" name="Google Shape;688;p33"/>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WINE TOUR GUIDING</a:t>
            </a:r>
            <a:endParaRPr/>
          </a:p>
        </p:txBody>
      </p:sp>
      <p:sp>
        <p:nvSpPr>
          <p:cNvPr id="689" name="Google Shape;689;p33"/>
          <p:cNvSpPr txBox="1"/>
          <p:nvPr>
            <p:ph type="title"/>
          </p:nvPr>
        </p:nvSpPr>
        <p:spPr>
          <a:xfrm>
            <a:off x="838200" y="1675967"/>
            <a:ext cx="10515600" cy="511421"/>
          </a:xfrm>
          <a:prstGeom prst="rect">
            <a:avLst/>
          </a:prstGeom>
          <a:solidFill>
            <a:srgbClr val="A71E3B"/>
          </a:solidFill>
          <a:ln>
            <a:noFill/>
          </a:ln>
        </p:spPr>
        <p:txBody>
          <a:bodyPr anchorCtr="0" anchor="t" bIns="45700" lIns="91425" spcFirstLastPara="1" rIns="91425" wrap="square" tIns="45700">
            <a:noAutofit/>
          </a:bodyPr>
          <a:lstStyle/>
          <a:p>
            <a:pPr indent="0" lvl="0" marL="0" rtl="0" algn="ctr">
              <a:lnSpc>
                <a:spcPct val="90000"/>
              </a:lnSpc>
              <a:spcBef>
                <a:spcPts val="0"/>
              </a:spcBef>
              <a:spcAft>
                <a:spcPts val="0"/>
              </a:spcAft>
              <a:buClr>
                <a:schemeClr val="lt1"/>
              </a:buClr>
              <a:buSzPts val="3000"/>
              <a:buFont typeface="Georgia"/>
              <a:buNone/>
            </a:pPr>
            <a:r>
              <a:rPr lang="en-US" sz="3000">
                <a:solidFill>
                  <a:schemeClr val="lt1"/>
                </a:solidFill>
              </a:rPr>
              <a:t>Ways to improve the service quality  (cont’d) </a:t>
            </a:r>
            <a:endParaRPr sz="3000">
              <a:solidFill>
                <a:schemeClr val="lt1"/>
              </a:solidFill>
            </a:endParaRPr>
          </a:p>
        </p:txBody>
      </p:sp>
      <p:sp>
        <p:nvSpPr>
          <p:cNvPr id="690" name="Google Shape;690;p33"/>
          <p:cNvSpPr/>
          <p:nvPr/>
        </p:nvSpPr>
        <p:spPr>
          <a:xfrm>
            <a:off x="3048000" y="2312918"/>
            <a:ext cx="6096000" cy="64633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1800">
                <a:solidFill>
                  <a:srgbClr val="3948A0"/>
                </a:solidFill>
                <a:latin typeface="Georgia"/>
                <a:ea typeface="Georgia"/>
                <a:cs typeface="Georgia"/>
                <a:sym typeface="Georgia"/>
              </a:rPr>
              <a:t>How to make the winery accessible and attractive to tourists:</a:t>
            </a:r>
            <a:endParaRPr b="1" sz="1800">
              <a:solidFill>
                <a:srgbClr val="3948A0"/>
              </a:solidFill>
              <a:latin typeface="Georgia"/>
              <a:ea typeface="Georgia"/>
              <a:cs typeface="Georgia"/>
              <a:sym typeface="Georgia"/>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6" name="Shape 176"/>
        <p:cNvGrpSpPr/>
        <p:nvPr/>
      </p:nvGrpSpPr>
      <p:grpSpPr>
        <a:xfrm>
          <a:off x="0" y="0"/>
          <a:ext cx="0" cy="0"/>
          <a:chOff x="0" y="0"/>
          <a:chExt cx="0" cy="0"/>
        </a:xfrm>
      </p:grpSpPr>
      <p:sp>
        <p:nvSpPr>
          <p:cNvPr id="177" name="Google Shape;177;p4"/>
          <p:cNvSpPr txBox="1"/>
          <p:nvPr>
            <p:ph idx="1" type="body"/>
          </p:nvPr>
        </p:nvSpPr>
        <p:spPr>
          <a:xfrm>
            <a:off x="838200" y="3168835"/>
            <a:ext cx="6665259" cy="2734612"/>
          </a:xfrm>
          <a:prstGeom prst="rect">
            <a:avLst/>
          </a:prstGeom>
          <a:noFill/>
          <a:ln>
            <a:noFill/>
          </a:ln>
        </p:spPr>
        <p:txBody>
          <a:bodyPr anchorCtr="0" anchor="ctr" bIns="45700" lIns="91425" spcFirstLastPara="1" rIns="91425" wrap="square" tIns="45700">
            <a:noAutofit/>
          </a:bodyPr>
          <a:lstStyle/>
          <a:p>
            <a:pPr indent="-358775" lvl="0" marL="358775" rtl="0" algn="just">
              <a:lnSpc>
                <a:spcPct val="90000"/>
              </a:lnSpc>
              <a:spcBef>
                <a:spcPts val="0"/>
              </a:spcBef>
              <a:spcAft>
                <a:spcPts val="0"/>
              </a:spcAft>
              <a:buClr>
                <a:srgbClr val="3948A0"/>
              </a:buClr>
              <a:buSzPts val="1800"/>
              <a:buNone/>
            </a:pPr>
            <a:r>
              <a:rPr b="1" lang="en-US" sz="1800">
                <a:solidFill>
                  <a:srgbClr val="3948A0"/>
                </a:solidFill>
              </a:rPr>
              <a:t>The availability or accessibility </a:t>
            </a:r>
            <a:r>
              <a:rPr lang="en-US" sz="1800"/>
              <a:t>of wine tourism lies in the plane of organizing the availability of locations in two aspects:</a:t>
            </a:r>
            <a:endParaRPr sz="1800"/>
          </a:p>
          <a:p>
            <a:pPr indent="-342900" lvl="0" marL="717550" rtl="0" algn="just">
              <a:lnSpc>
                <a:spcPct val="107000"/>
              </a:lnSpc>
              <a:spcBef>
                <a:spcPts val="600"/>
              </a:spcBef>
              <a:spcAft>
                <a:spcPts val="0"/>
              </a:spcAft>
              <a:buClr>
                <a:schemeClr val="dk1"/>
              </a:buClr>
              <a:buSzPts val="1800"/>
              <a:buFont typeface="Arial"/>
              <a:buChar char="•"/>
            </a:pPr>
            <a:r>
              <a:rPr lang="en-US" sz="1800"/>
              <a:t>how freely the visits by tourists or inspections (for check and quality control) are allowed by locations;</a:t>
            </a:r>
            <a:endParaRPr sz="1800"/>
          </a:p>
          <a:p>
            <a:pPr indent="-342900" lvl="0" marL="717550" rtl="0" algn="just">
              <a:lnSpc>
                <a:spcPct val="107000"/>
              </a:lnSpc>
              <a:spcBef>
                <a:spcPts val="600"/>
              </a:spcBef>
              <a:spcAft>
                <a:spcPts val="0"/>
              </a:spcAft>
              <a:buClr>
                <a:schemeClr val="dk1"/>
              </a:buClr>
              <a:buSzPts val="1800"/>
              <a:buFont typeface="Arial"/>
              <a:buChar char="•"/>
            </a:pPr>
            <a:r>
              <a:rPr lang="en-US" sz="1800"/>
              <a:t>how locations are socially suitable.</a:t>
            </a:r>
            <a:endParaRPr sz="1800"/>
          </a:p>
          <a:p>
            <a:pPr indent="-358775" lvl="0" marL="358775" rtl="0" algn="just">
              <a:lnSpc>
                <a:spcPct val="90000"/>
              </a:lnSpc>
              <a:spcBef>
                <a:spcPts val="600"/>
              </a:spcBef>
              <a:spcAft>
                <a:spcPts val="0"/>
              </a:spcAft>
              <a:buClr>
                <a:schemeClr val="dk1"/>
              </a:buClr>
              <a:buSzPts val="1800"/>
              <a:buNone/>
            </a:pPr>
            <a:r>
              <a:rPr lang="en-US" sz="1800"/>
              <a:t>Depending on what elements of hospitality are present in wineries, </a:t>
            </a:r>
            <a:r>
              <a:rPr b="1" lang="en-US" sz="1800">
                <a:solidFill>
                  <a:srgbClr val="3948A0"/>
                </a:solidFill>
              </a:rPr>
              <a:t>the range of regulations and rules of doing business changes.</a:t>
            </a:r>
            <a:endParaRPr b="1" sz="1800">
              <a:solidFill>
                <a:srgbClr val="3948A0"/>
              </a:solidFill>
            </a:endParaRPr>
          </a:p>
        </p:txBody>
      </p:sp>
      <p:sp>
        <p:nvSpPr>
          <p:cNvPr id="178" name="Google Shape;178;p4"/>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WINE TOUR GUIDING</a:t>
            </a:r>
            <a:endParaRPr/>
          </a:p>
        </p:txBody>
      </p:sp>
      <p:sp>
        <p:nvSpPr>
          <p:cNvPr id="179" name="Google Shape;179;p4"/>
          <p:cNvSpPr txBox="1"/>
          <p:nvPr>
            <p:ph type="title"/>
          </p:nvPr>
        </p:nvSpPr>
        <p:spPr>
          <a:xfrm>
            <a:off x="838200" y="1675967"/>
            <a:ext cx="10515600" cy="583139"/>
          </a:xfrm>
          <a:prstGeom prst="rect">
            <a:avLst/>
          </a:prstGeom>
          <a:solidFill>
            <a:srgbClr val="A71E3B"/>
          </a:solidFill>
          <a:ln>
            <a:noFill/>
          </a:ln>
        </p:spPr>
        <p:txBody>
          <a:bodyPr anchorCtr="0" anchor="b" bIns="45700" lIns="91425" spcFirstLastPara="1" rIns="91425" wrap="square" tIns="45700">
            <a:noAutofit/>
          </a:bodyPr>
          <a:lstStyle/>
          <a:p>
            <a:pPr indent="0" lvl="0" marL="0" rtl="0" algn="ctr">
              <a:lnSpc>
                <a:spcPct val="90000"/>
              </a:lnSpc>
              <a:spcBef>
                <a:spcPts val="0"/>
              </a:spcBef>
              <a:spcAft>
                <a:spcPts val="0"/>
              </a:spcAft>
              <a:buClr>
                <a:schemeClr val="lt1"/>
              </a:buClr>
              <a:buSzPts val="3600"/>
              <a:buFont typeface="Georgia"/>
              <a:buNone/>
            </a:pPr>
            <a:r>
              <a:rPr lang="en-US" sz="3600">
                <a:solidFill>
                  <a:schemeClr val="lt1"/>
                </a:solidFill>
              </a:rPr>
              <a:t>Responsibility of the wine tourism business</a:t>
            </a:r>
            <a:endParaRPr sz="3600">
              <a:solidFill>
                <a:schemeClr val="lt1"/>
              </a:solidFill>
            </a:endParaRPr>
          </a:p>
        </p:txBody>
      </p:sp>
      <p:sp>
        <p:nvSpPr>
          <p:cNvPr id="180" name="Google Shape;180;p4"/>
          <p:cNvSpPr/>
          <p:nvPr/>
        </p:nvSpPr>
        <p:spPr>
          <a:xfrm>
            <a:off x="838200" y="2346597"/>
            <a:ext cx="5755102" cy="369332"/>
          </a:xfrm>
          <a:prstGeom prst="rect">
            <a:avLst/>
          </a:prstGeom>
          <a:noFill/>
          <a:ln>
            <a:noFill/>
          </a:ln>
        </p:spPr>
        <p:txBody>
          <a:bodyPr anchorCtr="0" anchor="t" bIns="45700" lIns="91425" spcFirstLastPara="1" rIns="91425" wrap="square" tIns="45700">
            <a:spAutoFit/>
          </a:bodyPr>
          <a:lstStyle/>
          <a:p>
            <a:pPr indent="-285750" lvl="0" marL="285750" marR="0" rtl="0" algn="l">
              <a:spcBef>
                <a:spcPts val="0"/>
              </a:spcBef>
              <a:spcAft>
                <a:spcPts val="0"/>
              </a:spcAft>
              <a:buClr>
                <a:srgbClr val="A71E3B"/>
              </a:buClr>
              <a:buSzPts val="1800"/>
              <a:buFont typeface="Noto Sans Symbols"/>
              <a:buChar char="✔"/>
            </a:pPr>
            <a:r>
              <a:rPr b="1" i="1" lang="en-US" sz="1800" u="none" cap="none" strike="noStrike">
                <a:solidFill>
                  <a:srgbClr val="A71E3B"/>
                </a:solidFill>
                <a:latin typeface="Georgia"/>
                <a:ea typeface="Georgia"/>
                <a:cs typeface="Georgia"/>
                <a:sym typeface="Georgia"/>
              </a:rPr>
              <a:t>Definition of "accessibility" in wine tourism</a:t>
            </a:r>
            <a:endParaRPr b="1" i="1" sz="1800" u="none" cap="none" strike="noStrike">
              <a:solidFill>
                <a:srgbClr val="A71E3B"/>
              </a:solidFill>
              <a:latin typeface="Georgia"/>
              <a:ea typeface="Georgia"/>
              <a:cs typeface="Georgia"/>
              <a:sym typeface="Georgia"/>
            </a:endParaRPr>
          </a:p>
        </p:txBody>
      </p:sp>
      <p:pic>
        <p:nvPicPr>
          <p:cNvPr id="181" name="Google Shape;181;p4"/>
          <p:cNvPicPr preferRelativeResize="0"/>
          <p:nvPr/>
        </p:nvPicPr>
        <p:blipFill rotWithShape="1">
          <a:blip r:embed="rId3">
            <a:alphaModFix/>
          </a:blip>
          <a:srcRect b="0" l="0" r="0" t="0"/>
          <a:stretch/>
        </p:blipFill>
        <p:spPr>
          <a:xfrm>
            <a:off x="8600151" y="4150659"/>
            <a:ext cx="2392178" cy="2299068"/>
          </a:xfrm>
          <a:prstGeom prst="rect">
            <a:avLst/>
          </a:prstGeom>
          <a:noFill/>
          <a:ln>
            <a:noFill/>
          </a:ln>
        </p:spPr>
      </p:pic>
      <p:sp>
        <p:nvSpPr>
          <p:cNvPr id="182" name="Google Shape;182;p4"/>
          <p:cNvSpPr/>
          <p:nvPr/>
        </p:nvSpPr>
        <p:spPr>
          <a:xfrm>
            <a:off x="7700682" y="2447366"/>
            <a:ext cx="2994212" cy="1443316"/>
          </a:xfrm>
          <a:prstGeom prst="wedgeRoundRectCallout">
            <a:avLst>
              <a:gd fmla="val 19116" name="adj1"/>
              <a:gd fmla="val 78157" name="adj2"/>
              <a:gd fmla="val 16667" name="adj3"/>
            </a:avLst>
          </a:prstGeom>
          <a:no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000" u="none" cap="none" strike="noStrike">
                <a:solidFill>
                  <a:srgbClr val="2C3EA2"/>
                </a:solidFill>
                <a:latin typeface="Georgia"/>
                <a:ea typeface="Georgia"/>
                <a:cs typeface="Georgia"/>
                <a:sym typeface="Georgia"/>
              </a:rPr>
              <a:t>Link and Learn more</a:t>
            </a:r>
            <a:endParaRPr b="1" i="0" sz="1000" u="none" cap="none" strike="noStrike">
              <a:solidFill>
                <a:srgbClr val="2C3EA2"/>
              </a:solidFill>
              <a:latin typeface="Georgia"/>
              <a:ea typeface="Georgia"/>
              <a:cs typeface="Georgia"/>
              <a:sym typeface="Georgia"/>
            </a:endParaRPr>
          </a:p>
          <a:p>
            <a:pPr indent="0" lvl="0" marL="0" marR="0" rtl="0" algn="ctr">
              <a:spcBef>
                <a:spcPts val="0"/>
              </a:spcBef>
              <a:spcAft>
                <a:spcPts val="0"/>
              </a:spcAft>
              <a:buNone/>
            </a:pPr>
            <a:r>
              <a:rPr b="0" i="0" lang="en-US" sz="1000" u="none" cap="none" strike="noStrike">
                <a:solidFill>
                  <a:srgbClr val="2C3EA2"/>
                </a:solidFill>
                <a:latin typeface="Georgia"/>
                <a:ea typeface="Georgia"/>
                <a:cs typeface="Georgia"/>
                <a:sym typeface="Georgia"/>
              </a:rPr>
              <a:t>https://www.germanwines.de/knowledge/quality-standards/</a:t>
            </a:r>
            <a:endParaRPr b="0" i="0" sz="1000" u="none" cap="none" strike="noStrike">
              <a:solidFill>
                <a:srgbClr val="2C3EA2"/>
              </a:solidFill>
              <a:latin typeface="Georgia"/>
              <a:ea typeface="Georgia"/>
              <a:cs typeface="Georgia"/>
              <a:sym typeface="Georgia"/>
            </a:endParaRPr>
          </a:p>
          <a:p>
            <a:pPr indent="0" lvl="0" marL="0" marR="0" rtl="0" algn="ctr">
              <a:spcBef>
                <a:spcPts val="0"/>
              </a:spcBef>
              <a:spcAft>
                <a:spcPts val="0"/>
              </a:spcAft>
              <a:buNone/>
            </a:pPr>
            <a:r>
              <a:rPr b="0" i="0" lang="en-US" sz="1000" u="none" cap="none" strike="noStrike">
                <a:solidFill>
                  <a:srgbClr val="2C3EA2"/>
                </a:solidFill>
                <a:latin typeface="Georgia"/>
                <a:ea typeface="Georgia"/>
                <a:cs typeface="Georgia"/>
                <a:sym typeface="Georgia"/>
              </a:rPr>
              <a:t>https://ec.europa.eu/info/food-farming-fisheries/food-safety-andquality/</a:t>
            </a:r>
            <a:endParaRPr/>
          </a:p>
          <a:p>
            <a:pPr indent="0" lvl="0" marL="0" marR="0" rtl="0" algn="ctr">
              <a:spcBef>
                <a:spcPts val="0"/>
              </a:spcBef>
              <a:spcAft>
                <a:spcPts val="0"/>
              </a:spcAft>
              <a:buNone/>
            </a:pPr>
            <a:r>
              <a:rPr b="0" i="0" lang="en-US" sz="1000" u="none" cap="none" strike="noStrike">
                <a:solidFill>
                  <a:srgbClr val="2C3EA2"/>
                </a:solidFill>
                <a:latin typeface="Georgia"/>
                <a:ea typeface="Georgia"/>
                <a:cs typeface="Georgia"/>
                <a:sym typeface="Georgia"/>
              </a:rPr>
              <a:t>certification/quality-labels/geographical-indications-register/tdt</a:t>
            </a:r>
            <a:endParaRPr b="0" i="0" sz="1000" u="none" cap="none" strike="noStrike">
              <a:solidFill>
                <a:srgbClr val="2C3EA2"/>
              </a:solidFill>
              <a:latin typeface="Georgia"/>
              <a:ea typeface="Georgia"/>
              <a:cs typeface="Georgia"/>
              <a:sym typeface="Georgia"/>
            </a:endParaRPr>
          </a:p>
          <a:p>
            <a:pPr indent="0" lvl="0" marL="0" marR="0" rtl="0" algn="ctr">
              <a:spcBef>
                <a:spcPts val="0"/>
              </a:spcBef>
              <a:spcAft>
                <a:spcPts val="0"/>
              </a:spcAft>
              <a:buNone/>
            </a:pPr>
            <a:r>
              <a:rPr b="0" i="0" lang="en-US" sz="1000" u="none" cap="none" strike="noStrike">
                <a:solidFill>
                  <a:srgbClr val="2C3EA2"/>
                </a:solidFill>
                <a:latin typeface="Georgia"/>
                <a:ea typeface="Georgia"/>
                <a:cs typeface="Georgia"/>
                <a:sym typeface="Georgia"/>
              </a:rPr>
              <a:t>https://www.gstcouncil.org/gstc-criteria/gstc-recognized-standards-for-hotels/</a:t>
            </a:r>
            <a:endParaRPr b="0" i="0" sz="1000" u="none" cap="none" strike="noStrike">
              <a:solidFill>
                <a:srgbClr val="2C3EA2"/>
              </a:solidFill>
              <a:latin typeface="Georgia"/>
              <a:ea typeface="Georgia"/>
              <a:cs typeface="Georgia"/>
              <a:sym typeface="Georgia"/>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7">
                                            <p:txEl>
                                              <p:pRg end="0" st="0"/>
                                            </p:txEl>
                                          </p:spTgt>
                                        </p:tgtEl>
                                        <p:attrNameLst>
                                          <p:attrName>style.visibility</p:attrName>
                                        </p:attrNameLst>
                                      </p:cBhvr>
                                      <p:to>
                                        <p:strVal val="visible"/>
                                      </p:to>
                                    </p:set>
                                    <p:animEffect filter="fade" transition="in">
                                      <p:cBhvr>
                                        <p:cTn dur="500"/>
                                        <p:tgtEl>
                                          <p:spTgt spid="177">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7">
                                            <p:txEl>
                                              <p:pRg end="1" st="1"/>
                                            </p:txEl>
                                          </p:spTgt>
                                        </p:tgtEl>
                                        <p:attrNameLst>
                                          <p:attrName>style.visibility</p:attrName>
                                        </p:attrNameLst>
                                      </p:cBhvr>
                                      <p:to>
                                        <p:strVal val="visible"/>
                                      </p:to>
                                    </p:set>
                                    <p:animEffect filter="fade" transition="in">
                                      <p:cBhvr>
                                        <p:cTn dur="500"/>
                                        <p:tgtEl>
                                          <p:spTgt spid="177">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7">
                                            <p:txEl>
                                              <p:pRg end="2" st="2"/>
                                            </p:txEl>
                                          </p:spTgt>
                                        </p:tgtEl>
                                        <p:attrNameLst>
                                          <p:attrName>style.visibility</p:attrName>
                                        </p:attrNameLst>
                                      </p:cBhvr>
                                      <p:to>
                                        <p:strVal val="visible"/>
                                      </p:to>
                                    </p:set>
                                    <p:animEffect filter="fade" transition="in">
                                      <p:cBhvr>
                                        <p:cTn dur="500"/>
                                        <p:tgtEl>
                                          <p:spTgt spid="177">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7">
                                            <p:txEl>
                                              <p:pRg end="3" st="3"/>
                                            </p:txEl>
                                          </p:spTgt>
                                        </p:tgtEl>
                                        <p:attrNameLst>
                                          <p:attrName>style.visibility</p:attrName>
                                        </p:attrNameLst>
                                      </p:cBhvr>
                                      <p:to>
                                        <p:strVal val="visible"/>
                                      </p:to>
                                    </p:set>
                                    <p:animEffect filter="fade" transition="in">
                                      <p:cBhvr>
                                        <p:cTn dur="500"/>
                                        <p:tgtEl>
                                          <p:spTgt spid="177">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82"/>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6" name="Shape 186"/>
        <p:cNvGrpSpPr/>
        <p:nvPr/>
      </p:nvGrpSpPr>
      <p:grpSpPr>
        <a:xfrm>
          <a:off x="0" y="0"/>
          <a:ext cx="0" cy="0"/>
          <a:chOff x="0" y="0"/>
          <a:chExt cx="0" cy="0"/>
        </a:xfrm>
      </p:grpSpPr>
      <p:grpSp>
        <p:nvGrpSpPr>
          <p:cNvPr id="187" name="Google Shape;187;p5"/>
          <p:cNvGrpSpPr/>
          <p:nvPr/>
        </p:nvGrpSpPr>
        <p:grpSpPr>
          <a:xfrm>
            <a:off x="840253" y="2861534"/>
            <a:ext cx="10511492" cy="1038660"/>
            <a:chOff x="2053" y="0"/>
            <a:chExt cx="10511492" cy="1038660"/>
          </a:xfrm>
        </p:grpSpPr>
        <p:sp>
          <p:nvSpPr>
            <p:cNvPr id="188" name="Google Shape;188;p5"/>
            <p:cNvSpPr/>
            <p:nvPr/>
          </p:nvSpPr>
          <p:spPr>
            <a:xfrm>
              <a:off x="2053" y="0"/>
              <a:ext cx="4379788" cy="1038660"/>
            </a:xfrm>
            <a:prstGeom prst="roundRect">
              <a:avLst>
                <a:gd fmla="val 10000" name="adj"/>
              </a:avLst>
            </a:prstGeom>
            <a:noFill/>
            <a:ln cap="flat" cmpd="sng" w="12700">
              <a:solidFill>
                <a:schemeClr val="accent1"/>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9" name="Google Shape;189;p5"/>
            <p:cNvSpPr txBox="1"/>
            <p:nvPr/>
          </p:nvSpPr>
          <p:spPr>
            <a:xfrm>
              <a:off x="32474" y="30421"/>
              <a:ext cx="4318946" cy="977818"/>
            </a:xfrm>
            <a:prstGeom prst="rect">
              <a:avLst/>
            </a:prstGeom>
            <a:noFill/>
            <a:ln>
              <a:noFill/>
            </a:ln>
          </p:spPr>
          <p:txBody>
            <a:bodyPr anchorCtr="0" anchor="ctr" bIns="60950" lIns="60950" spcFirstLastPara="1" rIns="60950" wrap="square" tIns="60950">
              <a:noAutofit/>
            </a:bodyPr>
            <a:lstStyle/>
            <a:p>
              <a:pPr indent="0" lvl="0" marL="0" marR="0" rtl="0" algn="ctr">
                <a:lnSpc>
                  <a:spcPct val="90000"/>
                </a:lnSpc>
                <a:spcBef>
                  <a:spcPts val="0"/>
                </a:spcBef>
                <a:spcAft>
                  <a:spcPts val="0"/>
                </a:spcAft>
                <a:buNone/>
              </a:pPr>
              <a:r>
                <a:rPr b="0" i="0" lang="en-US" sz="1600" u="none" cap="none" strike="noStrike">
                  <a:solidFill>
                    <a:srgbClr val="3948A0"/>
                  </a:solidFill>
                  <a:latin typeface="Georgia"/>
                  <a:ea typeface="Georgia"/>
                  <a:cs typeface="Georgia"/>
                  <a:sym typeface="Georgia"/>
                </a:rPr>
                <a:t>Is there a place for tourists to spend the night </a:t>
              </a:r>
              <a:r>
                <a:rPr b="1" i="0" lang="en-US" sz="1600" u="none" cap="none" strike="noStrike">
                  <a:solidFill>
                    <a:srgbClr val="3948A0"/>
                  </a:solidFill>
                  <a:latin typeface="Georgia"/>
                  <a:ea typeface="Georgia"/>
                  <a:cs typeface="Georgia"/>
                  <a:sym typeface="Georgia"/>
                </a:rPr>
                <a:t>at wineries, is there a restaurant or tavern, is there a tasting room?</a:t>
              </a:r>
              <a:endParaRPr b="0" i="0" sz="1600" u="none" cap="none" strike="noStrike">
                <a:solidFill>
                  <a:srgbClr val="3948A0"/>
                </a:solidFill>
                <a:latin typeface="Georgia"/>
                <a:ea typeface="Georgia"/>
                <a:cs typeface="Georgia"/>
                <a:sym typeface="Georgia"/>
              </a:endParaRPr>
            </a:p>
          </p:txBody>
        </p:sp>
        <p:sp>
          <p:nvSpPr>
            <p:cNvPr id="190" name="Google Shape;190;p5"/>
            <p:cNvSpPr/>
            <p:nvPr/>
          </p:nvSpPr>
          <p:spPr>
            <a:xfrm>
              <a:off x="4819821" y="0"/>
              <a:ext cx="928515" cy="1038660"/>
            </a:xfrm>
            <a:prstGeom prst="rightArrow">
              <a:avLst>
                <a:gd fmla="val 60000" name="adj1"/>
                <a:gd fmla="val 50000" name="adj2"/>
              </a:avLst>
            </a:prstGeom>
            <a:solidFill>
              <a:srgbClr val="B3CAE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1" name="Google Shape;191;p5"/>
            <p:cNvSpPr txBox="1"/>
            <p:nvPr/>
          </p:nvSpPr>
          <p:spPr>
            <a:xfrm>
              <a:off x="4819821" y="207732"/>
              <a:ext cx="649961" cy="623196"/>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b="0" i="0" sz="1300" u="none" cap="none" strike="noStrike">
                <a:solidFill>
                  <a:schemeClr val="lt1"/>
                </a:solidFill>
                <a:latin typeface="Georgia"/>
                <a:ea typeface="Georgia"/>
                <a:cs typeface="Georgia"/>
                <a:sym typeface="Georgia"/>
              </a:endParaRPr>
            </a:p>
          </p:txBody>
        </p:sp>
        <p:sp>
          <p:nvSpPr>
            <p:cNvPr id="192" name="Google Shape;192;p5"/>
            <p:cNvSpPr/>
            <p:nvPr/>
          </p:nvSpPr>
          <p:spPr>
            <a:xfrm>
              <a:off x="6133757" y="0"/>
              <a:ext cx="4379788" cy="1038660"/>
            </a:xfrm>
            <a:prstGeom prst="roundRect">
              <a:avLst>
                <a:gd fmla="val 10000" name="adj"/>
              </a:avLst>
            </a:prstGeom>
            <a:noFill/>
            <a:ln cap="flat" cmpd="sng" w="12700">
              <a:solidFill>
                <a:srgbClr val="3948A0"/>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3" name="Google Shape;193;p5"/>
            <p:cNvSpPr txBox="1"/>
            <p:nvPr/>
          </p:nvSpPr>
          <p:spPr>
            <a:xfrm>
              <a:off x="6164178" y="30421"/>
              <a:ext cx="4318946" cy="977818"/>
            </a:xfrm>
            <a:prstGeom prst="rect">
              <a:avLst/>
            </a:prstGeom>
            <a:noFill/>
            <a:ln>
              <a:noFill/>
            </a:ln>
          </p:spPr>
          <p:txBody>
            <a:bodyPr anchorCtr="0" anchor="ctr" bIns="60950" lIns="60950" spcFirstLastPara="1" rIns="60950" wrap="square" tIns="60950">
              <a:noAutofit/>
            </a:bodyPr>
            <a:lstStyle/>
            <a:p>
              <a:pPr indent="0" lvl="0" marL="0" marR="0" rtl="0" algn="ctr">
                <a:lnSpc>
                  <a:spcPct val="90000"/>
                </a:lnSpc>
                <a:spcBef>
                  <a:spcPts val="0"/>
                </a:spcBef>
                <a:spcAft>
                  <a:spcPts val="0"/>
                </a:spcAft>
                <a:buNone/>
              </a:pPr>
              <a:r>
                <a:rPr b="0" i="0" lang="en-US" sz="1600" u="none" cap="none" strike="noStrike">
                  <a:solidFill>
                    <a:srgbClr val="3948A0"/>
                  </a:solidFill>
                  <a:latin typeface="Georgia"/>
                  <a:ea typeface="Georgia"/>
                  <a:cs typeface="Georgia"/>
                  <a:sym typeface="Georgia"/>
                </a:rPr>
                <a:t>All these elements increase the responsibility of business organizers, responsibility </a:t>
              </a:r>
              <a:r>
                <a:rPr b="1" i="0" lang="en-US" sz="1600" u="none" cap="none" strike="noStrike">
                  <a:solidFill>
                    <a:srgbClr val="3948A0"/>
                  </a:solidFill>
                  <a:latin typeface="Georgia"/>
                  <a:ea typeface="Georgia"/>
                  <a:cs typeface="Georgia"/>
                  <a:sym typeface="Georgia"/>
                </a:rPr>
                <a:t>for security and quality of service</a:t>
              </a:r>
              <a:r>
                <a:rPr b="0" i="0" lang="en-US" sz="1600" u="none" cap="none" strike="noStrike">
                  <a:solidFill>
                    <a:srgbClr val="3948A0"/>
                  </a:solidFill>
                  <a:latin typeface="Georgia"/>
                  <a:ea typeface="Georgia"/>
                  <a:cs typeface="Georgia"/>
                  <a:sym typeface="Georgia"/>
                </a:rPr>
                <a:t>.</a:t>
              </a:r>
              <a:endParaRPr b="0" i="0" sz="1600" u="none" cap="none" strike="noStrike">
                <a:solidFill>
                  <a:srgbClr val="3948A0"/>
                </a:solidFill>
                <a:latin typeface="Georgia"/>
                <a:ea typeface="Georgia"/>
                <a:cs typeface="Georgia"/>
                <a:sym typeface="Georgia"/>
              </a:endParaRPr>
            </a:p>
          </p:txBody>
        </p:sp>
      </p:grpSp>
      <p:sp>
        <p:nvSpPr>
          <p:cNvPr id="194" name="Google Shape;194;p5"/>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WINE TOUR GUIDING</a:t>
            </a:r>
            <a:endParaRPr/>
          </a:p>
        </p:txBody>
      </p:sp>
      <p:sp>
        <p:nvSpPr>
          <p:cNvPr id="195" name="Google Shape;195;p5"/>
          <p:cNvSpPr txBox="1"/>
          <p:nvPr>
            <p:ph type="title"/>
          </p:nvPr>
        </p:nvSpPr>
        <p:spPr>
          <a:xfrm>
            <a:off x="838200" y="1675967"/>
            <a:ext cx="10515600" cy="583139"/>
          </a:xfrm>
          <a:prstGeom prst="rect">
            <a:avLst/>
          </a:prstGeom>
          <a:solidFill>
            <a:srgbClr val="A71E3B"/>
          </a:solidFill>
          <a:ln>
            <a:noFill/>
          </a:ln>
        </p:spPr>
        <p:txBody>
          <a:bodyPr anchorCtr="0" anchor="b" bIns="45700" lIns="91425" spcFirstLastPara="1" rIns="91425" wrap="square" tIns="45700">
            <a:noAutofit/>
          </a:bodyPr>
          <a:lstStyle/>
          <a:p>
            <a:pPr indent="0" lvl="0" marL="0" rtl="0" algn="ctr">
              <a:lnSpc>
                <a:spcPct val="90000"/>
              </a:lnSpc>
              <a:spcBef>
                <a:spcPts val="0"/>
              </a:spcBef>
              <a:spcAft>
                <a:spcPts val="0"/>
              </a:spcAft>
              <a:buClr>
                <a:schemeClr val="lt1"/>
              </a:buClr>
              <a:buSzPts val="3000"/>
              <a:buFont typeface="Georgia"/>
              <a:buNone/>
            </a:pPr>
            <a:r>
              <a:rPr lang="en-US" sz="3000">
                <a:solidFill>
                  <a:schemeClr val="lt1"/>
                </a:solidFill>
              </a:rPr>
              <a:t>Responsibility of the wine tourism business (cont’d)</a:t>
            </a:r>
            <a:endParaRPr sz="3000">
              <a:solidFill>
                <a:schemeClr val="lt1"/>
              </a:solidFill>
            </a:endParaRPr>
          </a:p>
        </p:txBody>
      </p:sp>
      <p:sp>
        <p:nvSpPr>
          <p:cNvPr id="196" name="Google Shape;196;p5"/>
          <p:cNvSpPr/>
          <p:nvPr/>
        </p:nvSpPr>
        <p:spPr>
          <a:xfrm>
            <a:off x="838200" y="2295283"/>
            <a:ext cx="5755102" cy="369332"/>
          </a:xfrm>
          <a:prstGeom prst="rect">
            <a:avLst/>
          </a:prstGeom>
          <a:noFill/>
          <a:ln>
            <a:noFill/>
          </a:ln>
        </p:spPr>
        <p:txBody>
          <a:bodyPr anchorCtr="0" anchor="t" bIns="45700" lIns="91425" spcFirstLastPara="1" rIns="91425" wrap="square" tIns="45700">
            <a:spAutoFit/>
          </a:bodyPr>
          <a:lstStyle/>
          <a:p>
            <a:pPr indent="-285750" lvl="0" marL="285750" marR="0" rtl="0" algn="l">
              <a:spcBef>
                <a:spcPts val="0"/>
              </a:spcBef>
              <a:spcAft>
                <a:spcPts val="0"/>
              </a:spcAft>
              <a:buClr>
                <a:srgbClr val="A71E3B"/>
              </a:buClr>
              <a:buSzPts val="1800"/>
              <a:buFont typeface="Noto Sans Symbols"/>
              <a:buChar char="✔"/>
            </a:pPr>
            <a:r>
              <a:rPr b="1" i="1" lang="en-US" sz="1800" u="none" cap="none" strike="noStrike">
                <a:solidFill>
                  <a:srgbClr val="A71E3B"/>
                </a:solidFill>
                <a:latin typeface="Georgia"/>
                <a:ea typeface="Georgia"/>
                <a:cs typeface="Georgia"/>
                <a:sym typeface="Georgia"/>
              </a:rPr>
              <a:t>Definition of "accessibility" in wine tourism</a:t>
            </a:r>
            <a:endParaRPr b="1" i="1" sz="1800" u="none" cap="none" strike="noStrike">
              <a:solidFill>
                <a:srgbClr val="A71E3B"/>
              </a:solidFill>
              <a:latin typeface="Georgia"/>
              <a:ea typeface="Georgia"/>
              <a:cs typeface="Georgia"/>
              <a:sym typeface="Georgia"/>
            </a:endParaRPr>
          </a:p>
        </p:txBody>
      </p:sp>
      <p:grpSp>
        <p:nvGrpSpPr>
          <p:cNvPr id="197" name="Google Shape;197;p5"/>
          <p:cNvGrpSpPr/>
          <p:nvPr/>
        </p:nvGrpSpPr>
        <p:grpSpPr>
          <a:xfrm>
            <a:off x="3829723" y="4097113"/>
            <a:ext cx="7524074" cy="2609412"/>
            <a:chOff x="1" y="0"/>
            <a:chExt cx="7524074" cy="2609412"/>
          </a:xfrm>
        </p:grpSpPr>
        <p:sp>
          <p:nvSpPr>
            <p:cNvPr id="198" name="Google Shape;198;p5"/>
            <p:cNvSpPr/>
            <p:nvPr/>
          </p:nvSpPr>
          <p:spPr>
            <a:xfrm>
              <a:off x="1" y="0"/>
              <a:ext cx="7524074" cy="2609412"/>
            </a:xfrm>
            <a:prstGeom prst="rightArrow">
              <a:avLst>
                <a:gd fmla="val 50000" name="adj1"/>
                <a:gd fmla="val 50000" name="adj2"/>
              </a:avLst>
            </a:prstGeom>
            <a:solidFill>
              <a:srgbClr val="CFDEE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9" name="Google Shape;199;p5"/>
            <p:cNvSpPr/>
            <p:nvPr/>
          </p:nvSpPr>
          <p:spPr>
            <a:xfrm>
              <a:off x="254966" y="782823"/>
              <a:ext cx="2257223" cy="1043764"/>
            </a:xfrm>
            <a:prstGeom prst="roundRect">
              <a:avLst>
                <a:gd fmla="val 16667" name="adj"/>
              </a:avLst>
            </a:prstGeom>
            <a:gradFill>
              <a:gsLst>
                <a:gs pos="0">
                  <a:srgbClr val="AFCAE9"/>
                </a:gs>
                <a:gs pos="50000">
                  <a:srgbClr val="A0C1E4"/>
                </a:gs>
                <a:gs pos="100000">
                  <a:srgbClr val="8FB8E4"/>
                </a:gs>
              </a:gsLst>
              <a:lin ang="540000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0" name="Google Shape;200;p5"/>
            <p:cNvSpPr txBox="1"/>
            <p:nvPr/>
          </p:nvSpPr>
          <p:spPr>
            <a:xfrm>
              <a:off x="305918" y="833775"/>
              <a:ext cx="2155319" cy="941860"/>
            </a:xfrm>
            <a:prstGeom prst="rect">
              <a:avLst/>
            </a:prstGeom>
            <a:noFill/>
            <a:ln>
              <a:noFill/>
            </a:ln>
          </p:spPr>
          <p:txBody>
            <a:bodyPr anchorCtr="0" anchor="ctr" bIns="41900" lIns="41900" spcFirstLastPara="1" rIns="41900" wrap="square" tIns="41900">
              <a:noAutofit/>
            </a:bodyPr>
            <a:lstStyle/>
            <a:p>
              <a:pPr indent="0" lvl="0" marL="0" marR="0" rtl="0" algn="ctr">
                <a:lnSpc>
                  <a:spcPct val="90000"/>
                </a:lnSpc>
                <a:spcBef>
                  <a:spcPts val="0"/>
                </a:spcBef>
                <a:spcAft>
                  <a:spcPts val="0"/>
                </a:spcAft>
                <a:buNone/>
              </a:pPr>
              <a:r>
                <a:rPr b="1" i="1" lang="en-US" sz="1100" u="none" cap="none" strike="noStrike">
                  <a:solidFill>
                    <a:schemeClr val="dk1"/>
                  </a:solidFill>
                  <a:latin typeface="Georgia"/>
                  <a:ea typeface="Georgia"/>
                  <a:cs typeface="Georgia"/>
                  <a:sym typeface="Georgia"/>
                </a:rPr>
                <a:t>“</a:t>
              </a:r>
              <a:r>
                <a:rPr b="1" i="0" lang="en-US" sz="1100" u="none" cap="none" strike="noStrike">
                  <a:solidFill>
                    <a:schemeClr val="dk1"/>
                  </a:solidFill>
                  <a:latin typeface="Georgia"/>
                  <a:ea typeface="Georgia"/>
                  <a:cs typeface="Georgia"/>
                  <a:sym typeface="Georgia"/>
                </a:rPr>
                <a:t>Accessible tourism experiences </a:t>
              </a:r>
              <a:r>
                <a:rPr b="0" i="0" lang="en-US" sz="1100" u="none" cap="none" strike="noStrike">
                  <a:solidFill>
                    <a:schemeClr val="dk1"/>
                  </a:solidFill>
                  <a:latin typeface="Georgia"/>
                  <a:ea typeface="Georgia"/>
                  <a:cs typeface="Georgia"/>
                  <a:sym typeface="Georgia"/>
                </a:rPr>
                <a:t>should happen in beautiful and welcoming environments, designed for all kinds of customers, </a:t>
              </a:r>
              <a:r>
                <a:rPr b="1" i="0" lang="en-US" sz="1100" u="none" cap="none" strike="noStrike">
                  <a:solidFill>
                    <a:schemeClr val="dk1"/>
                  </a:solidFill>
                  <a:latin typeface="Georgia"/>
                  <a:ea typeface="Georgia"/>
                  <a:cs typeface="Georgia"/>
                  <a:sym typeface="Georgia"/>
                </a:rPr>
                <a:t>with or without disability</a:t>
              </a:r>
              <a:r>
                <a:rPr b="0" i="0" lang="en-US" sz="1100" u="none" cap="none" strike="noStrike">
                  <a:solidFill>
                    <a:schemeClr val="dk1"/>
                  </a:solidFill>
                  <a:latin typeface="Georgia"/>
                  <a:ea typeface="Georgia"/>
                  <a:cs typeface="Georgia"/>
                  <a:sym typeface="Georgia"/>
                </a:rPr>
                <a:t>.</a:t>
              </a:r>
              <a:endParaRPr b="0" i="0" sz="1100" u="none" cap="none" strike="noStrike">
                <a:solidFill>
                  <a:schemeClr val="dk1"/>
                </a:solidFill>
                <a:latin typeface="Georgia"/>
                <a:ea typeface="Georgia"/>
                <a:cs typeface="Georgia"/>
                <a:sym typeface="Georgia"/>
              </a:endParaRPr>
            </a:p>
          </p:txBody>
        </p:sp>
        <p:sp>
          <p:nvSpPr>
            <p:cNvPr id="201" name="Google Shape;201;p5"/>
            <p:cNvSpPr/>
            <p:nvPr/>
          </p:nvSpPr>
          <p:spPr>
            <a:xfrm>
              <a:off x="2633427" y="782823"/>
              <a:ext cx="2257223" cy="1043764"/>
            </a:xfrm>
            <a:prstGeom prst="roundRect">
              <a:avLst>
                <a:gd fmla="val 16667" name="adj"/>
              </a:avLst>
            </a:prstGeom>
            <a:gradFill>
              <a:gsLst>
                <a:gs pos="0">
                  <a:srgbClr val="AFCAE9"/>
                </a:gs>
                <a:gs pos="50000">
                  <a:srgbClr val="A0C1E4"/>
                </a:gs>
                <a:gs pos="100000">
                  <a:srgbClr val="8FB8E4"/>
                </a:gs>
              </a:gsLst>
              <a:lin ang="540000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2" name="Google Shape;202;p5"/>
            <p:cNvSpPr txBox="1"/>
            <p:nvPr/>
          </p:nvSpPr>
          <p:spPr>
            <a:xfrm>
              <a:off x="2684379" y="833775"/>
              <a:ext cx="2155319" cy="941860"/>
            </a:xfrm>
            <a:prstGeom prst="rect">
              <a:avLst/>
            </a:prstGeom>
            <a:noFill/>
            <a:ln>
              <a:noFill/>
            </a:ln>
          </p:spPr>
          <p:txBody>
            <a:bodyPr anchorCtr="0" anchor="ctr" bIns="41900" lIns="41900" spcFirstLastPara="1" rIns="41900" wrap="square" tIns="41900">
              <a:noAutofit/>
            </a:bodyPr>
            <a:lstStyle/>
            <a:p>
              <a:pPr indent="0" lvl="0" marL="0" marR="0" rtl="0" algn="ctr">
                <a:lnSpc>
                  <a:spcPct val="90000"/>
                </a:lnSpc>
                <a:spcBef>
                  <a:spcPts val="0"/>
                </a:spcBef>
                <a:spcAft>
                  <a:spcPts val="0"/>
                </a:spcAft>
                <a:buNone/>
              </a:pPr>
              <a:r>
                <a:rPr b="1" i="0" lang="en-US" sz="1100" u="none" cap="none" strike="noStrike">
                  <a:solidFill>
                    <a:schemeClr val="dk1"/>
                  </a:solidFill>
                  <a:latin typeface="Georgia"/>
                  <a:ea typeface="Georgia"/>
                  <a:cs typeface="Georgia"/>
                  <a:sym typeface="Georgia"/>
                </a:rPr>
                <a:t>Inclusion drives innovation, service quality and business success.</a:t>
              </a:r>
              <a:endParaRPr b="0" i="0" sz="1100" u="none" cap="none" strike="noStrike">
                <a:solidFill>
                  <a:schemeClr val="dk1"/>
                </a:solidFill>
                <a:latin typeface="Georgia"/>
                <a:ea typeface="Georgia"/>
                <a:cs typeface="Georgia"/>
                <a:sym typeface="Georgia"/>
              </a:endParaRPr>
            </a:p>
          </p:txBody>
        </p:sp>
        <p:sp>
          <p:nvSpPr>
            <p:cNvPr id="203" name="Google Shape;203;p5"/>
            <p:cNvSpPr/>
            <p:nvPr/>
          </p:nvSpPr>
          <p:spPr>
            <a:xfrm>
              <a:off x="5011888" y="782823"/>
              <a:ext cx="2257223" cy="1043764"/>
            </a:xfrm>
            <a:prstGeom prst="roundRect">
              <a:avLst>
                <a:gd fmla="val 16667" name="adj"/>
              </a:avLst>
            </a:prstGeom>
            <a:gradFill>
              <a:gsLst>
                <a:gs pos="0">
                  <a:srgbClr val="AFCAE9"/>
                </a:gs>
                <a:gs pos="50000">
                  <a:srgbClr val="A0C1E4"/>
                </a:gs>
                <a:gs pos="100000">
                  <a:srgbClr val="8FB8E4"/>
                </a:gs>
              </a:gsLst>
              <a:lin ang="540000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4" name="Google Shape;204;p5"/>
            <p:cNvSpPr txBox="1"/>
            <p:nvPr/>
          </p:nvSpPr>
          <p:spPr>
            <a:xfrm>
              <a:off x="5062840" y="833775"/>
              <a:ext cx="2155319" cy="941860"/>
            </a:xfrm>
            <a:prstGeom prst="rect">
              <a:avLst/>
            </a:prstGeom>
            <a:noFill/>
            <a:ln>
              <a:noFill/>
            </a:ln>
          </p:spPr>
          <p:txBody>
            <a:bodyPr anchorCtr="0" anchor="ctr" bIns="41900" lIns="41900" spcFirstLastPara="1" rIns="41900" wrap="square" tIns="41900">
              <a:noAutofit/>
            </a:bodyPr>
            <a:lstStyle/>
            <a:p>
              <a:pPr indent="0" lvl="0" marL="0" marR="0" rtl="0" algn="ctr">
                <a:lnSpc>
                  <a:spcPct val="90000"/>
                </a:lnSpc>
                <a:spcBef>
                  <a:spcPts val="0"/>
                </a:spcBef>
                <a:spcAft>
                  <a:spcPts val="0"/>
                </a:spcAft>
                <a:buNone/>
              </a:pPr>
              <a:r>
                <a:rPr b="0" i="0" lang="en-US" sz="1100" u="none" cap="none" strike="noStrike">
                  <a:solidFill>
                    <a:schemeClr val="dk1"/>
                  </a:solidFill>
                  <a:latin typeface="Georgia"/>
                  <a:ea typeface="Georgia"/>
                  <a:cs typeface="Georgia"/>
                  <a:sym typeface="Georgia"/>
                </a:rPr>
                <a:t>Accessibility and respect for diversity create an environment of belonging for both staff and customers, leading to decent work, new </a:t>
              </a:r>
              <a:r>
                <a:rPr b="1" i="0" lang="en-US" sz="1100" u="none" cap="none" strike="noStrike">
                  <a:solidFill>
                    <a:schemeClr val="dk1"/>
                  </a:solidFill>
                  <a:latin typeface="Georgia"/>
                  <a:ea typeface="Georgia"/>
                  <a:cs typeface="Georgia"/>
                  <a:sym typeface="Georgia"/>
                </a:rPr>
                <a:t>revenue streams and clients’ loyalty</a:t>
              </a:r>
              <a:r>
                <a:rPr b="1" i="1" lang="en-US" sz="1100" u="none" cap="none" strike="noStrike">
                  <a:solidFill>
                    <a:schemeClr val="dk1"/>
                  </a:solidFill>
                  <a:latin typeface="Georgia"/>
                  <a:ea typeface="Georgia"/>
                  <a:cs typeface="Georgia"/>
                  <a:sym typeface="Georgia"/>
                </a:rPr>
                <a:t>”</a:t>
              </a:r>
              <a:endParaRPr b="0" i="0" sz="1100" u="none" cap="none" strike="noStrike">
                <a:solidFill>
                  <a:schemeClr val="dk1"/>
                </a:solidFill>
                <a:latin typeface="Georgia"/>
                <a:ea typeface="Georgia"/>
                <a:cs typeface="Georgia"/>
                <a:sym typeface="Georgia"/>
              </a:endParaRPr>
            </a:p>
          </p:txBody>
        </p:sp>
      </p:grpSp>
      <p:sp>
        <p:nvSpPr>
          <p:cNvPr id="205" name="Google Shape;205;p5"/>
          <p:cNvSpPr/>
          <p:nvPr/>
        </p:nvSpPr>
        <p:spPr>
          <a:xfrm>
            <a:off x="838200" y="4648396"/>
            <a:ext cx="2851673" cy="1506846"/>
          </a:xfrm>
          <a:prstGeom prst="roundRect">
            <a:avLst>
              <a:gd fmla="val 16667" name="adj"/>
            </a:avLst>
          </a:prstGeom>
          <a:solidFill>
            <a:schemeClr val="lt1"/>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0" i="0" lang="en-US" sz="1000" u="none" cap="none" strike="noStrike">
                <a:solidFill>
                  <a:srgbClr val="3948A0"/>
                </a:solidFill>
                <a:latin typeface="Georgia"/>
                <a:ea typeface="Georgia"/>
                <a:cs typeface="Georgia"/>
                <a:sym typeface="Georgia"/>
              </a:rPr>
              <a:t>According to the UNWTO,</a:t>
            </a:r>
            <a:endParaRPr/>
          </a:p>
          <a:p>
            <a:pPr indent="0" lvl="0" marL="0" marR="0" rtl="0" algn="ctr">
              <a:spcBef>
                <a:spcPts val="0"/>
              </a:spcBef>
              <a:spcAft>
                <a:spcPts val="0"/>
              </a:spcAft>
              <a:buNone/>
            </a:pPr>
            <a:r>
              <a:rPr b="0" i="0" lang="en-US" sz="1000" u="none" cap="none" strike="noStrike">
                <a:solidFill>
                  <a:srgbClr val="3948A0"/>
                </a:solidFill>
                <a:latin typeface="Georgia"/>
                <a:ea typeface="Georgia"/>
                <a:cs typeface="Georgia"/>
                <a:sym typeface="Georgia"/>
              </a:rPr>
              <a:t>ACCESSIBLE TOURISM FOR ALL: STANDARDS AND RECOMMENDATIONS GUIDING THE RECOVERY</a:t>
            </a:r>
            <a:endParaRPr/>
          </a:p>
          <a:p>
            <a:pPr indent="0" lvl="0" marL="0" marR="0" rtl="0" algn="ctr">
              <a:spcBef>
                <a:spcPts val="0"/>
              </a:spcBef>
              <a:spcAft>
                <a:spcPts val="0"/>
              </a:spcAft>
              <a:buNone/>
            </a:pPr>
            <a:r>
              <a:rPr b="0" i="0" lang="en-US" sz="1000" u="none" cap="none" strike="noStrike">
                <a:solidFill>
                  <a:srgbClr val="3948A0"/>
                </a:solidFill>
                <a:latin typeface="Georgia"/>
                <a:ea typeface="Georgia"/>
                <a:cs typeface="Georgia"/>
                <a:sym typeface="Georgia"/>
              </a:rPr>
              <a:t>(webinar on 9 December 2021)</a:t>
            </a:r>
            <a:endParaRPr/>
          </a:p>
          <a:p>
            <a:pPr indent="0" lvl="0" marL="0" marR="0" rtl="0" algn="ctr">
              <a:spcBef>
                <a:spcPts val="0"/>
              </a:spcBef>
              <a:spcAft>
                <a:spcPts val="0"/>
              </a:spcAft>
              <a:buNone/>
            </a:pPr>
            <a:r>
              <a:rPr b="1" i="0" lang="en-US" sz="1000" u="none" cap="none" strike="noStrike">
                <a:solidFill>
                  <a:srgbClr val="3948A0"/>
                </a:solidFill>
                <a:latin typeface="Georgia"/>
                <a:ea typeface="Georgia"/>
                <a:cs typeface="Georgia"/>
                <a:sym typeface="Georgia"/>
              </a:rPr>
              <a:t>Link and Learn more</a:t>
            </a:r>
            <a:endParaRPr/>
          </a:p>
          <a:p>
            <a:pPr indent="0" lvl="0" marL="0" marR="0" rtl="0" algn="ctr">
              <a:spcBef>
                <a:spcPts val="0"/>
              </a:spcBef>
              <a:spcAft>
                <a:spcPts val="0"/>
              </a:spcAft>
              <a:buNone/>
            </a:pPr>
            <a:r>
              <a:rPr b="0" i="0" lang="en-US" sz="1000" u="none" cap="none" strike="noStrike">
                <a:solidFill>
                  <a:srgbClr val="3948A0"/>
                </a:solidFill>
                <a:latin typeface="Georgia"/>
                <a:ea typeface="Georgia"/>
                <a:cs typeface="Georgia"/>
                <a:sym typeface="Georgia"/>
              </a:rPr>
              <a:t>https://www.unwto.org/accessibility</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9" name="Shape 209"/>
        <p:cNvGrpSpPr/>
        <p:nvPr/>
      </p:nvGrpSpPr>
      <p:grpSpPr>
        <a:xfrm>
          <a:off x="0" y="0"/>
          <a:ext cx="0" cy="0"/>
          <a:chOff x="0" y="0"/>
          <a:chExt cx="0" cy="0"/>
        </a:xfrm>
      </p:grpSpPr>
      <p:sp>
        <p:nvSpPr>
          <p:cNvPr id="210" name="Google Shape;210;p6"/>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WINE TOUR GUIDING</a:t>
            </a:r>
            <a:endParaRPr/>
          </a:p>
        </p:txBody>
      </p:sp>
      <p:sp>
        <p:nvSpPr>
          <p:cNvPr id="211" name="Google Shape;211;p6"/>
          <p:cNvSpPr txBox="1"/>
          <p:nvPr>
            <p:ph type="title"/>
          </p:nvPr>
        </p:nvSpPr>
        <p:spPr>
          <a:xfrm>
            <a:off x="838200" y="1675967"/>
            <a:ext cx="10515600" cy="583139"/>
          </a:xfrm>
          <a:prstGeom prst="rect">
            <a:avLst/>
          </a:prstGeom>
          <a:solidFill>
            <a:srgbClr val="A71E3B"/>
          </a:solidFill>
          <a:ln>
            <a:noFill/>
          </a:ln>
        </p:spPr>
        <p:txBody>
          <a:bodyPr anchorCtr="0" anchor="b" bIns="45700" lIns="91425" spcFirstLastPara="1" rIns="91425" wrap="square" tIns="45700">
            <a:noAutofit/>
          </a:bodyPr>
          <a:lstStyle/>
          <a:p>
            <a:pPr indent="0" lvl="0" marL="0" rtl="0" algn="ctr">
              <a:lnSpc>
                <a:spcPct val="90000"/>
              </a:lnSpc>
              <a:spcBef>
                <a:spcPts val="0"/>
              </a:spcBef>
              <a:spcAft>
                <a:spcPts val="0"/>
              </a:spcAft>
              <a:buClr>
                <a:schemeClr val="lt1"/>
              </a:buClr>
              <a:buSzPts val="3000"/>
              <a:buFont typeface="Georgia"/>
              <a:buNone/>
            </a:pPr>
            <a:r>
              <a:rPr lang="en-US" sz="3000">
                <a:solidFill>
                  <a:schemeClr val="lt1"/>
                </a:solidFill>
              </a:rPr>
              <a:t>Responsibility of the wine tourism business (cont’d)</a:t>
            </a:r>
            <a:endParaRPr sz="3000">
              <a:solidFill>
                <a:schemeClr val="lt1"/>
              </a:solidFill>
            </a:endParaRPr>
          </a:p>
        </p:txBody>
      </p:sp>
      <p:sp>
        <p:nvSpPr>
          <p:cNvPr id="212" name="Google Shape;212;p6"/>
          <p:cNvSpPr/>
          <p:nvPr/>
        </p:nvSpPr>
        <p:spPr>
          <a:xfrm>
            <a:off x="838200" y="2295283"/>
            <a:ext cx="5755102" cy="369332"/>
          </a:xfrm>
          <a:prstGeom prst="rect">
            <a:avLst/>
          </a:prstGeom>
          <a:noFill/>
          <a:ln>
            <a:noFill/>
          </a:ln>
        </p:spPr>
        <p:txBody>
          <a:bodyPr anchorCtr="0" anchor="t" bIns="45700" lIns="91425" spcFirstLastPara="1" rIns="91425" wrap="square" tIns="45700">
            <a:spAutoFit/>
          </a:bodyPr>
          <a:lstStyle/>
          <a:p>
            <a:pPr indent="-285750" lvl="0" marL="285750" marR="0" rtl="0" algn="l">
              <a:spcBef>
                <a:spcPts val="0"/>
              </a:spcBef>
              <a:spcAft>
                <a:spcPts val="0"/>
              </a:spcAft>
              <a:buClr>
                <a:srgbClr val="A71E3B"/>
              </a:buClr>
              <a:buSzPts val="1800"/>
              <a:buFont typeface="Noto Sans Symbols"/>
              <a:buChar char="✔"/>
            </a:pPr>
            <a:r>
              <a:rPr b="1" i="1" lang="en-US" sz="1800" u="none" cap="none" strike="noStrike">
                <a:solidFill>
                  <a:srgbClr val="A71E3B"/>
                </a:solidFill>
                <a:latin typeface="Georgia"/>
                <a:ea typeface="Georgia"/>
                <a:cs typeface="Georgia"/>
                <a:sym typeface="Georgia"/>
              </a:rPr>
              <a:t>Definition of "accessibility" in wine tourism</a:t>
            </a:r>
            <a:endParaRPr b="1" i="1" sz="1800" u="none" cap="none" strike="noStrike">
              <a:solidFill>
                <a:srgbClr val="A71E3B"/>
              </a:solidFill>
              <a:latin typeface="Georgia"/>
              <a:ea typeface="Georgia"/>
              <a:cs typeface="Georgia"/>
              <a:sym typeface="Georgia"/>
            </a:endParaRPr>
          </a:p>
        </p:txBody>
      </p:sp>
      <p:sp>
        <p:nvSpPr>
          <p:cNvPr id="213" name="Google Shape;213;p6"/>
          <p:cNvSpPr/>
          <p:nvPr/>
        </p:nvSpPr>
        <p:spPr>
          <a:xfrm>
            <a:off x="838200" y="2784860"/>
            <a:ext cx="4075155" cy="3693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1800" u="none" cap="none" strike="noStrike">
                <a:solidFill>
                  <a:srgbClr val="293A97"/>
                </a:solidFill>
                <a:latin typeface="Georgia"/>
                <a:ea typeface="Georgia"/>
                <a:cs typeface="Georgia"/>
                <a:sym typeface="Georgia"/>
              </a:rPr>
              <a:t>REAL CASES AND BEST PRACTICES</a:t>
            </a:r>
            <a:endParaRPr b="0" i="0" sz="1800" u="none" cap="none" strike="noStrike">
              <a:solidFill>
                <a:srgbClr val="293A97"/>
              </a:solidFill>
              <a:latin typeface="Georgia"/>
              <a:ea typeface="Georgia"/>
              <a:cs typeface="Georgia"/>
              <a:sym typeface="Georgia"/>
            </a:endParaRPr>
          </a:p>
        </p:txBody>
      </p:sp>
      <p:sp>
        <p:nvSpPr>
          <p:cNvPr id="214" name="Google Shape;214;p6"/>
          <p:cNvSpPr/>
          <p:nvPr/>
        </p:nvSpPr>
        <p:spPr>
          <a:xfrm>
            <a:off x="838200" y="3397624"/>
            <a:ext cx="3653118" cy="2877670"/>
          </a:xfrm>
          <a:prstGeom prst="wedgeRoundRectCallout">
            <a:avLst>
              <a:gd fmla="val 61688" name="adj1"/>
              <a:gd fmla="val -41087" name="adj2"/>
              <a:gd fmla="val 16667" name="adj3"/>
            </a:avLst>
          </a:prstGeom>
          <a:no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0" i="0" lang="en-US" sz="1400" u="none" cap="none" strike="noStrike">
                <a:solidFill>
                  <a:schemeClr val="dk1"/>
                </a:solidFill>
                <a:latin typeface="Georgia"/>
                <a:ea typeface="Georgia"/>
                <a:cs typeface="Georgia"/>
                <a:sym typeface="Georgia"/>
              </a:rPr>
              <a:t>In 2018, </a:t>
            </a:r>
            <a:r>
              <a:rPr b="1" i="0" lang="en-US" sz="1400" u="none" cap="none" strike="noStrike">
                <a:solidFill>
                  <a:schemeClr val="dk1"/>
                </a:solidFill>
                <a:latin typeface="Georgia"/>
                <a:ea typeface="Georgia"/>
                <a:cs typeface="Georgia"/>
                <a:sym typeface="Georgia"/>
              </a:rPr>
              <a:t>Bodegas Valdemar </a:t>
            </a:r>
            <a:r>
              <a:rPr b="0" i="0" lang="en-US" sz="1400" u="none" cap="none" strike="noStrike">
                <a:solidFill>
                  <a:schemeClr val="dk1"/>
                </a:solidFill>
                <a:latin typeface="Georgia"/>
                <a:ea typeface="Georgia"/>
                <a:cs typeface="Georgia"/>
                <a:sym typeface="Georgia"/>
              </a:rPr>
              <a:t>became the first winery in Europe to offer a 100-percent inclusive wine tourism experience, an initiative that has earned numerous awards. </a:t>
            </a:r>
            <a:r>
              <a:rPr b="1" i="0" lang="en-US" sz="1400" u="none" cap="none" strike="noStrike">
                <a:solidFill>
                  <a:schemeClr val="dk1"/>
                </a:solidFill>
                <a:latin typeface="Georgia"/>
                <a:ea typeface="Georgia"/>
                <a:cs typeface="Georgia"/>
                <a:sym typeface="Georgia"/>
              </a:rPr>
              <a:t>Valdemar Estates </a:t>
            </a:r>
            <a:r>
              <a:rPr b="0" i="0" lang="en-US" sz="1400" u="none" cap="none" strike="noStrike">
                <a:solidFill>
                  <a:schemeClr val="dk1"/>
                </a:solidFill>
                <a:latin typeface="Georgia"/>
                <a:ea typeface="Georgia"/>
                <a:cs typeface="Georgia"/>
                <a:sym typeface="Georgia"/>
              </a:rPr>
              <a:t>was open in Washington state. It is the first winery in the USA to offer a 100-% inclusive and accessible wine tourism experience </a:t>
            </a:r>
            <a:endParaRPr b="0" i="0" sz="1400" u="none" cap="none" strike="noStrike">
              <a:solidFill>
                <a:schemeClr val="dk1"/>
              </a:solidFill>
              <a:latin typeface="Georgia"/>
              <a:ea typeface="Georgia"/>
              <a:cs typeface="Georgia"/>
              <a:sym typeface="Georgia"/>
            </a:endParaRPr>
          </a:p>
          <a:p>
            <a:pPr indent="0" lvl="0" marL="0" marR="0" rtl="0" algn="ctr">
              <a:spcBef>
                <a:spcPts val="0"/>
              </a:spcBef>
              <a:spcAft>
                <a:spcPts val="0"/>
              </a:spcAft>
              <a:buNone/>
            </a:pPr>
            <a:r>
              <a:t/>
            </a:r>
            <a:endParaRPr b="0" i="0" sz="1400" u="none" cap="none" strike="noStrike">
              <a:solidFill>
                <a:srgbClr val="2C3EA2"/>
              </a:solidFill>
              <a:latin typeface="Georgia"/>
              <a:ea typeface="Georgia"/>
              <a:cs typeface="Georgia"/>
              <a:sym typeface="Georgia"/>
            </a:endParaRPr>
          </a:p>
          <a:p>
            <a:pPr indent="0" lvl="0" marL="0" marR="0" rtl="0" algn="ctr">
              <a:spcBef>
                <a:spcPts val="0"/>
              </a:spcBef>
              <a:spcAft>
                <a:spcPts val="0"/>
              </a:spcAft>
              <a:buNone/>
            </a:pPr>
            <a:r>
              <a:rPr b="1" i="0" lang="en-US" sz="1400" u="none" cap="none" strike="noStrike">
                <a:solidFill>
                  <a:srgbClr val="2C3EA2"/>
                </a:solidFill>
                <a:latin typeface="Georgia"/>
                <a:ea typeface="Georgia"/>
                <a:cs typeface="Georgia"/>
                <a:sym typeface="Georgia"/>
              </a:rPr>
              <a:t>Link and Learn more</a:t>
            </a:r>
            <a:endParaRPr/>
          </a:p>
          <a:p>
            <a:pPr indent="0" lvl="0" marL="0" marR="0" rtl="0" algn="ctr">
              <a:spcBef>
                <a:spcPts val="0"/>
              </a:spcBef>
              <a:spcAft>
                <a:spcPts val="0"/>
              </a:spcAft>
              <a:buNone/>
            </a:pPr>
            <a:r>
              <a:rPr b="0" i="0" lang="en-US" sz="1400" u="none" cap="none" strike="noStrike">
                <a:solidFill>
                  <a:srgbClr val="2C3EA2"/>
                </a:solidFill>
                <a:latin typeface="Georgia"/>
                <a:ea typeface="Georgia"/>
                <a:cs typeface="Georgia"/>
                <a:sym typeface="Georgia"/>
              </a:rPr>
              <a:t>https://valdemar.es/en/</a:t>
            </a:r>
            <a:endParaRPr b="0" i="0" sz="1000" u="none" cap="none" strike="noStrike">
              <a:solidFill>
                <a:srgbClr val="2C3EA2"/>
              </a:solidFill>
              <a:latin typeface="Georgia"/>
              <a:ea typeface="Georgia"/>
              <a:cs typeface="Georgia"/>
              <a:sym typeface="Georgia"/>
            </a:endParaRPr>
          </a:p>
        </p:txBody>
      </p:sp>
      <p:grpSp>
        <p:nvGrpSpPr>
          <p:cNvPr id="215" name="Google Shape;215;p6"/>
          <p:cNvGrpSpPr/>
          <p:nvPr/>
        </p:nvGrpSpPr>
        <p:grpSpPr>
          <a:xfrm>
            <a:off x="4913355" y="3156230"/>
            <a:ext cx="6440445" cy="3118730"/>
            <a:chOff x="0" y="332"/>
            <a:chExt cx="6440445" cy="3118730"/>
          </a:xfrm>
        </p:grpSpPr>
        <p:sp>
          <p:nvSpPr>
            <p:cNvPr id="216" name="Google Shape;216;p6"/>
            <p:cNvSpPr/>
            <p:nvPr/>
          </p:nvSpPr>
          <p:spPr>
            <a:xfrm>
              <a:off x="0" y="332"/>
              <a:ext cx="6440445" cy="509686"/>
            </a:xfrm>
            <a:prstGeom prst="roundRect">
              <a:avLst>
                <a:gd fmla="val 16667" name="adj"/>
              </a:avLst>
            </a:prstGeom>
            <a:gradFill>
              <a:gsLst>
                <a:gs pos="0">
                  <a:srgbClr val="F7BCA2"/>
                </a:gs>
                <a:gs pos="50000">
                  <a:srgbClr val="F4B093"/>
                </a:gs>
                <a:gs pos="100000">
                  <a:srgbClr val="F7A47F"/>
                </a:gs>
              </a:gsLst>
              <a:lin ang="540000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7" name="Google Shape;217;p6"/>
            <p:cNvSpPr txBox="1"/>
            <p:nvPr/>
          </p:nvSpPr>
          <p:spPr>
            <a:xfrm>
              <a:off x="24881" y="25213"/>
              <a:ext cx="6390683" cy="459924"/>
            </a:xfrm>
            <a:prstGeom prst="rect">
              <a:avLst/>
            </a:prstGeom>
            <a:noFill/>
            <a:ln>
              <a:noFill/>
            </a:ln>
          </p:spPr>
          <p:txBody>
            <a:bodyPr anchorCtr="0" anchor="ctr" bIns="68575" lIns="68575" spcFirstLastPara="1" rIns="68575" wrap="square" tIns="68575">
              <a:noAutofit/>
            </a:bodyPr>
            <a:lstStyle/>
            <a:p>
              <a:pPr indent="0" lvl="0" marL="0" marR="0" rtl="0" algn="ctr">
                <a:lnSpc>
                  <a:spcPct val="90000"/>
                </a:lnSpc>
                <a:spcBef>
                  <a:spcPts val="0"/>
                </a:spcBef>
                <a:spcAft>
                  <a:spcPts val="0"/>
                </a:spcAft>
                <a:buNone/>
              </a:pPr>
              <a:r>
                <a:rPr b="1" i="0" lang="en-US" sz="1800" u="none" cap="none" strike="noStrike">
                  <a:solidFill>
                    <a:schemeClr val="dk1"/>
                  </a:solidFill>
                  <a:latin typeface="Georgia"/>
                  <a:ea typeface="Georgia"/>
                  <a:cs typeface="Georgia"/>
                  <a:sym typeface="Georgia"/>
                </a:rPr>
                <a:t>Key elements of inclusion (1)</a:t>
              </a:r>
              <a:endParaRPr b="0" i="0" sz="1800" u="none" cap="none" strike="noStrike">
                <a:solidFill>
                  <a:schemeClr val="dk1"/>
                </a:solidFill>
                <a:latin typeface="Georgia"/>
                <a:ea typeface="Georgia"/>
                <a:cs typeface="Georgia"/>
                <a:sym typeface="Georgia"/>
              </a:endParaRPr>
            </a:p>
          </p:txBody>
        </p:sp>
        <p:sp>
          <p:nvSpPr>
            <p:cNvPr id="218" name="Google Shape;218;p6"/>
            <p:cNvSpPr/>
            <p:nvPr/>
          </p:nvSpPr>
          <p:spPr>
            <a:xfrm>
              <a:off x="0" y="522141"/>
              <a:ext cx="6440445" cy="509686"/>
            </a:xfrm>
            <a:prstGeom prst="roundRect">
              <a:avLst>
                <a:gd fmla="val 16667" name="adj"/>
              </a:avLst>
            </a:prstGeom>
            <a:gradFill>
              <a:gsLst>
                <a:gs pos="0">
                  <a:srgbClr val="D1D1D1"/>
                </a:gs>
                <a:gs pos="50000">
                  <a:srgbClr val="C7C7C7"/>
                </a:gs>
                <a:gs pos="100000">
                  <a:srgbClr val="C0C0C0"/>
                </a:gs>
              </a:gsLst>
              <a:lin ang="540000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9" name="Google Shape;219;p6"/>
            <p:cNvSpPr txBox="1"/>
            <p:nvPr/>
          </p:nvSpPr>
          <p:spPr>
            <a:xfrm>
              <a:off x="24881" y="547022"/>
              <a:ext cx="6390683" cy="459924"/>
            </a:xfrm>
            <a:prstGeom prst="rect">
              <a:avLst/>
            </a:prstGeom>
            <a:noFill/>
            <a:ln>
              <a:noFill/>
            </a:ln>
          </p:spPr>
          <p:txBody>
            <a:bodyPr anchorCtr="0" anchor="ctr" bIns="60950" lIns="60950" spcFirstLastPara="1" rIns="60950" wrap="square" tIns="60950">
              <a:noAutofit/>
            </a:bodyPr>
            <a:lstStyle/>
            <a:p>
              <a:pPr indent="0" lvl="0" marL="0" marR="0" rtl="0" algn="ctr">
                <a:lnSpc>
                  <a:spcPct val="90000"/>
                </a:lnSpc>
                <a:spcBef>
                  <a:spcPts val="0"/>
                </a:spcBef>
                <a:spcAft>
                  <a:spcPts val="0"/>
                </a:spcAft>
                <a:buNone/>
              </a:pPr>
              <a:r>
                <a:rPr b="0" i="0" lang="en-US" sz="1600" u="none" cap="none" strike="noStrike">
                  <a:solidFill>
                    <a:schemeClr val="dk1"/>
                  </a:solidFill>
                  <a:latin typeface="Georgia"/>
                  <a:ea typeface="Georgia"/>
                  <a:cs typeface="Georgia"/>
                  <a:sym typeface="Georgia"/>
                </a:rPr>
                <a:t>Use of QR codes throughout the building, which link to web pages that relate information via Sign Language, dictation, and text</a:t>
              </a:r>
              <a:endParaRPr b="0" i="0" sz="1600" u="none" cap="none" strike="noStrike">
                <a:solidFill>
                  <a:schemeClr val="dk1"/>
                </a:solidFill>
                <a:latin typeface="Georgia"/>
                <a:ea typeface="Georgia"/>
                <a:cs typeface="Georgia"/>
                <a:sym typeface="Georgia"/>
              </a:endParaRPr>
            </a:p>
          </p:txBody>
        </p:sp>
        <p:sp>
          <p:nvSpPr>
            <p:cNvPr id="220" name="Google Shape;220;p6"/>
            <p:cNvSpPr/>
            <p:nvPr/>
          </p:nvSpPr>
          <p:spPr>
            <a:xfrm>
              <a:off x="0" y="1043950"/>
              <a:ext cx="6440445" cy="509686"/>
            </a:xfrm>
            <a:prstGeom prst="roundRect">
              <a:avLst>
                <a:gd fmla="val 16667" name="adj"/>
              </a:avLst>
            </a:prstGeom>
            <a:gradFill>
              <a:gsLst>
                <a:gs pos="0">
                  <a:srgbClr val="FFDC9B"/>
                </a:gs>
                <a:gs pos="50000">
                  <a:srgbClr val="FFD68D"/>
                </a:gs>
                <a:gs pos="100000">
                  <a:srgbClr val="FFD478"/>
                </a:gs>
              </a:gsLst>
              <a:lin ang="540000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1" name="Google Shape;221;p6"/>
            <p:cNvSpPr txBox="1"/>
            <p:nvPr/>
          </p:nvSpPr>
          <p:spPr>
            <a:xfrm>
              <a:off x="24881" y="1068831"/>
              <a:ext cx="6390683" cy="459924"/>
            </a:xfrm>
            <a:prstGeom prst="rect">
              <a:avLst/>
            </a:prstGeom>
            <a:noFill/>
            <a:ln>
              <a:noFill/>
            </a:ln>
          </p:spPr>
          <p:txBody>
            <a:bodyPr anchorCtr="0" anchor="ctr" bIns="60950" lIns="60950" spcFirstLastPara="1" rIns="60950" wrap="square" tIns="60950">
              <a:noAutofit/>
            </a:bodyPr>
            <a:lstStyle/>
            <a:p>
              <a:pPr indent="0" lvl="0" marL="0" marR="0" rtl="0" algn="ctr">
                <a:lnSpc>
                  <a:spcPct val="90000"/>
                </a:lnSpc>
                <a:spcBef>
                  <a:spcPts val="0"/>
                </a:spcBef>
                <a:spcAft>
                  <a:spcPts val="0"/>
                </a:spcAft>
                <a:buNone/>
              </a:pPr>
              <a:r>
                <a:rPr b="0" i="0" lang="en-US" sz="1600" u="none" cap="none" strike="noStrike">
                  <a:solidFill>
                    <a:schemeClr val="dk1"/>
                  </a:solidFill>
                  <a:latin typeface="Georgia"/>
                  <a:ea typeface="Georgia"/>
                  <a:cs typeface="Georgia"/>
                  <a:sym typeface="Georgia"/>
                </a:rPr>
                <a:t>Inclusive tours</a:t>
              </a:r>
              <a:endParaRPr b="0" i="0" sz="1600" u="none" cap="none" strike="noStrike">
                <a:solidFill>
                  <a:schemeClr val="dk1"/>
                </a:solidFill>
                <a:latin typeface="Georgia"/>
                <a:ea typeface="Georgia"/>
                <a:cs typeface="Georgia"/>
                <a:sym typeface="Georgia"/>
              </a:endParaRPr>
            </a:p>
          </p:txBody>
        </p:sp>
        <p:sp>
          <p:nvSpPr>
            <p:cNvPr id="222" name="Google Shape;222;p6"/>
            <p:cNvSpPr/>
            <p:nvPr/>
          </p:nvSpPr>
          <p:spPr>
            <a:xfrm>
              <a:off x="0" y="1565758"/>
              <a:ext cx="6440445" cy="509686"/>
            </a:xfrm>
            <a:prstGeom prst="roundRect">
              <a:avLst>
                <a:gd fmla="val 16667" name="adj"/>
              </a:avLst>
            </a:prstGeom>
            <a:gradFill>
              <a:gsLst>
                <a:gs pos="0">
                  <a:srgbClr val="A6B6DE"/>
                </a:gs>
                <a:gs pos="50000">
                  <a:srgbClr val="97AAD8"/>
                </a:gs>
                <a:gs pos="100000">
                  <a:srgbClr val="859CD6"/>
                </a:gs>
              </a:gsLst>
              <a:lin ang="540000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3" name="Google Shape;223;p6"/>
            <p:cNvSpPr txBox="1"/>
            <p:nvPr/>
          </p:nvSpPr>
          <p:spPr>
            <a:xfrm>
              <a:off x="24881" y="1590639"/>
              <a:ext cx="6390683" cy="459924"/>
            </a:xfrm>
            <a:prstGeom prst="rect">
              <a:avLst/>
            </a:prstGeom>
            <a:noFill/>
            <a:ln>
              <a:noFill/>
            </a:ln>
          </p:spPr>
          <p:txBody>
            <a:bodyPr anchorCtr="0" anchor="ctr" bIns="60950" lIns="60950" spcFirstLastPara="1" rIns="60950" wrap="square" tIns="60950">
              <a:noAutofit/>
            </a:bodyPr>
            <a:lstStyle/>
            <a:p>
              <a:pPr indent="0" lvl="0" marL="0" marR="0" rtl="0" algn="ctr">
                <a:lnSpc>
                  <a:spcPct val="90000"/>
                </a:lnSpc>
                <a:spcBef>
                  <a:spcPts val="0"/>
                </a:spcBef>
                <a:spcAft>
                  <a:spcPts val="0"/>
                </a:spcAft>
                <a:buNone/>
              </a:pPr>
              <a:r>
                <a:rPr b="0" i="0" lang="en-US" sz="1600" u="none" cap="none" strike="noStrike">
                  <a:solidFill>
                    <a:schemeClr val="dk1"/>
                  </a:solidFill>
                  <a:latin typeface="Georgia"/>
                  <a:ea typeface="Georgia"/>
                  <a:cs typeface="Georgia"/>
                  <a:sym typeface="Georgia"/>
                </a:rPr>
                <a:t>Website and printed material set in a hyper-legible font designed for those with low vision</a:t>
              </a:r>
              <a:endParaRPr b="0" i="0" sz="1600" u="none" cap="none" strike="noStrike">
                <a:solidFill>
                  <a:schemeClr val="dk1"/>
                </a:solidFill>
                <a:latin typeface="Georgia"/>
                <a:ea typeface="Georgia"/>
                <a:cs typeface="Georgia"/>
                <a:sym typeface="Georgia"/>
              </a:endParaRPr>
            </a:p>
          </p:txBody>
        </p:sp>
        <p:sp>
          <p:nvSpPr>
            <p:cNvPr id="224" name="Google Shape;224;p6"/>
            <p:cNvSpPr/>
            <p:nvPr/>
          </p:nvSpPr>
          <p:spPr>
            <a:xfrm>
              <a:off x="0" y="2114485"/>
              <a:ext cx="6440445" cy="509686"/>
            </a:xfrm>
            <a:prstGeom prst="roundRect">
              <a:avLst>
                <a:gd fmla="val 16667" name="adj"/>
              </a:avLst>
            </a:prstGeom>
            <a:gradFill>
              <a:gsLst>
                <a:gs pos="0">
                  <a:srgbClr val="B4D4A5"/>
                </a:gs>
                <a:gs pos="50000">
                  <a:srgbClr val="A8CD97"/>
                </a:gs>
                <a:gs pos="100000">
                  <a:srgbClr val="9BC985"/>
                </a:gs>
              </a:gsLst>
              <a:lin ang="540000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5" name="Google Shape;225;p6"/>
            <p:cNvSpPr txBox="1"/>
            <p:nvPr/>
          </p:nvSpPr>
          <p:spPr>
            <a:xfrm>
              <a:off x="24881" y="2139366"/>
              <a:ext cx="6390683" cy="459924"/>
            </a:xfrm>
            <a:prstGeom prst="rect">
              <a:avLst/>
            </a:prstGeom>
            <a:noFill/>
            <a:ln>
              <a:noFill/>
            </a:ln>
          </p:spPr>
          <p:txBody>
            <a:bodyPr anchorCtr="0" anchor="ctr" bIns="60950" lIns="60950" spcFirstLastPara="1" rIns="60950" wrap="square" tIns="60950">
              <a:noAutofit/>
            </a:bodyPr>
            <a:lstStyle/>
            <a:p>
              <a:pPr indent="0" lvl="0" marL="0" marR="0" rtl="0" algn="ctr">
                <a:lnSpc>
                  <a:spcPct val="90000"/>
                </a:lnSpc>
                <a:spcBef>
                  <a:spcPts val="0"/>
                </a:spcBef>
                <a:spcAft>
                  <a:spcPts val="0"/>
                </a:spcAft>
                <a:buNone/>
              </a:pPr>
              <a:r>
                <a:rPr b="0" i="0" lang="en-US" sz="1600" u="none" cap="none" strike="noStrike">
                  <a:solidFill>
                    <a:schemeClr val="dk1"/>
                  </a:solidFill>
                  <a:latin typeface="Georgia"/>
                  <a:ea typeface="Georgia"/>
                  <a:cs typeface="Georgia"/>
                  <a:sym typeface="Georgia"/>
                </a:rPr>
                <a:t>Wine tasting notes that use icons and easy-to-understand descriptions of flavors and aromas</a:t>
              </a:r>
              <a:endParaRPr b="0" i="0" sz="1600" u="none" cap="none" strike="noStrike">
                <a:solidFill>
                  <a:schemeClr val="dk1"/>
                </a:solidFill>
                <a:latin typeface="Georgia"/>
                <a:ea typeface="Georgia"/>
                <a:cs typeface="Georgia"/>
                <a:sym typeface="Georgia"/>
              </a:endParaRPr>
            </a:p>
          </p:txBody>
        </p:sp>
        <p:sp>
          <p:nvSpPr>
            <p:cNvPr id="226" name="Google Shape;226;p6"/>
            <p:cNvSpPr/>
            <p:nvPr/>
          </p:nvSpPr>
          <p:spPr>
            <a:xfrm>
              <a:off x="0" y="2609376"/>
              <a:ext cx="6440445" cy="509686"/>
            </a:xfrm>
            <a:prstGeom prst="roundRect">
              <a:avLst>
                <a:gd fmla="val 16667" name="adj"/>
              </a:avLst>
            </a:prstGeom>
            <a:gradFill>
              <a:gsLst>
                <a:gs pos="0">
                  <a:srgbClr val="F7BCA2"/>
                </a:gs>
                <a:gs pos="50000">
                  <a:srgbClr val="F4B093"/>
                </a:gs>
                <a:gs pos="100000">
                  <a:srgbClr val="F7A47F"/>
                </a:gs>
              </a:gsLst>
              <a:lin ang="540000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7" name="Google Shape;227;p6"/>
            <p:cNvSpPr txBox="1"/>
            <p:nvPr/>
          </p:nvSpPr>
          <p:spPr>
            <a:xfrm>
              <a:off x="24881" y="2634257"/>
              <a:ext cx="6390683" cy="459924"/>
            </a:xfrm>
            <a:prstGeom prst="rect">
              <a:avLst/>
            </a:prstGeom>
            <a:noFill/>
            <a:ln>
              <a:noFill/>
            </a:ln>
          </p:spPr>
          <p:txBody>
            <a:bodyPr anchorCtr="0" anchor="ctr" bIns="60950" lIns="60950" spcFirstLastPara="1" rIns="60950" wrap="square" tIns="60950">
              <a:noAutofit/>
            </a:bodyPr>
            <a:lstStyle/>
            <a:p>
              <a:pPr indent="0" lvl="0" marL="0" marR="0" rtl="0" algn="ctr">
                <a:lnSpc>
                  <a:spcPct val="90000"/>
                </a:lnSpc>
                <a:spcBef>
                  <a:spcPts val="0"/>
                </a:spcBef>
                <a:spcAft>
                  <a:spcPts val="0"/>
                </a:spcAft>
                <a:buNone/>
              </a:pPr>
              <a:r>
                <a:rPr b="0" i="0" lang="en-US" sz="1600" u="none" cap="none" strike="noStrike">
                  <a:solidFill>
                    <a:schemeClr val="dk1"/>
                  </a:solidFill>
                  <a:latin typeface="Georgia"/>
                  <a:ea typeface="Georgia"/>
                  <a:cs typeface="Georgia"/>
                  <a:sym typeface="Georgia"/>
                </a:rPr>
                <a:t>Braille wine and food menus</a:t>
              </a:r>
              <a:endParaRPr b="0" i="0" sz="1600" u="none" cap="none" strike="noStrike">
                <a:solidFill>
                  <a:schemeClr val="dk1"/>
                </a:solidFill>
                <a:latin typeface="Georgia"/>
                <a:ea typeface="Georgia"/>
                <a:cs typeface="Georgia"/>
                <a:sym typeface="Georgia"/>
              </a:endParaRPr>
            </a:p>
          </p:txBody>
        </p:sp>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3"/>
                                        </p:tgtEl>
                                        <p:attrNameLst>
                                          <p:attrName>style.visibility</p:attrName>
                                        </p:attrNameLst>
                                      </p:cBhvr>
                                      <p:to>
                                        <p:strVal val="visible"/>
                                      </p:to>
                                    </p:set>
                                    <p:animEffect filter="fade" transition="in">
                                      <p:cBhvr>
                                        <p:cTn dur="500"/>
                                        <p:tgtEl>
                                          <p:spTgt spid="21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14"/>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1" name="Shape 231"/>
        <p:cNvGrpSpPr/>
        <p:nvPr/>
      </p:nvGrpSpPr>
      <p:grpSpPr>
        <a:xfrm>
          <a:off x="0" y="0"/>
          <a:ext cx="0" cy="0"/>
          <a:chOff x="0" y="0"/>
          <a:chExt cx="0" cy="0"/>
        </a:xfrm>
      </p:grpSpPr>
      <p:sp>
        <p:nvSpPr>
          <p:cNvPr id="232" name="Google Shape;232;p7"/>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WINE TOUR GUIDING</a:t>
            </a:r>
            <a:endParaRPr/>
          </a:p>
        </p:txBody>
      </p:sp>
      <p:sp>
        <p:nvSpPr>
          <p:cNvPr id="233" name="Google Shape;233;p7"/>
          <p:cNvSpPr txBox="1"/>
          <p:nvPr>
            <p:ph type="title"/>
          </p:nvPr>
        </p:nvSpPr>
        <p:spPr>
          <a:xfrm>
            <a:off x="838200" y="1675967"/>
            <a:ext cx="10515600" cy="583139"/>
          </a:xfrm>
          <a:prstGeom prst="rect">
            <a:avLst/>
          </a:prstGeom>
          <a:solidFill>
            <a:srgbClr val="A71E3B"/>
          </a:solidFill>
          <a:ln>
            <a:noFill/>
          </a:ln>
        </p:spPr>
        <p:txBody>
          <a:bodyPr anchorCtr="0" anchor="b" bIns="45700" lIns="91425" spcFirstLastPara="1" rIns="91425" wrap="square" tIns="45700">
            <a:noAutofit/>
          </a:bodyPr>
          <a:lstStyle/>
          <a:p>
            <a:pPr indent="0" lvl="0" marL="0" rtl="0" algn="ctr">
              <a:lnSpc>
                <a:spcPct val="90000"/>
              </a:lnSpc>
              <a:spcBef>
                <a:spcPts val="0"/>
              </a:spcBef>
              <a:spcAft>
                <a:spcPts val="0"/>
              </a:spcAft>
              <a:buClr>
                <a:schemeClr val="lt1"/>
              </a:buClr>
              <a:buSzPts val="3000"/>
              <a:buFont typeface="Georgia"/>
              <a:buNone/>
            </a:pPr>
            <a:r>
              <a:rPr lang="en-US" sz="3000">
                <a:solidFill>
                  <a:schemeClr val="lt1"/>
                </a:solidFill>
              </a:rPr>
              <a:t>Responsibility of the wine tourism business (cont’d)</a:t>
            </a:r>
            <a:endParaRPr sz="3000">
              <a:solidFill>
                <a:schemeClr val="lt1"/>
              </a:solidFill>
            </a:endParaRPr>
          </a:p>
        </p:txBody>
      </p:sp>
      <p:sp>
        <p:nvSpPr>
          <p:cNvPr id="234" name="Google Shape;234;p7"/>
          <p:cNvSpPr/>
          <p:nvPr/>
        </p:nvSpPr>
        <p:spPr>
          <a:xfrm>
            <a:off x="838200" y="2295283"/>
            <a:ext cx="5755102" cy="369332"/>
          </a:xfrm>
          <a:prstGeom prst="rect">
            <a:avLst/>
          </a:prstGeom>
          <a:noFill/>
          <a:ln>
            <a:noFill/>
          </a:ln>
        </p:spPr>
        <p:txBody>
          <a:bodyPr anchorCtr="0" anchor="t" bIns="45700" lIns="91425" spcFirstLastPara="1" rIns="91425" wrap="square" tIns="45700">
            <a:spAutoFit/>
          </a:bodyPr>
          <a:lstStyle/>
          <a:p>
            <a:pPr indent="-285750" lvl="0" marL="285750" marR="0" rtl="0" algn="l">
              <a:spcBef>
                <a:spcPts val="0"/>
              </a:spcBef>
              <a:spcAft>
                <a:spcPts val="0"/>
              </a:spcAft>
              <a:buClr>
                <a:srgbClr val="A71E3B"/>
              </a:buClr>
              <a:buSzPts val="1800"/>
              <a:buFont typeface="Noto Sans Symbols"/>
              <a:buChar char="✔"/>
            </a:pPr>
            <a:r>
              <a:rPr b="1" i="1" lang="en-US" sz="1800" u="none" cap="none" strike="noStrike">
                <a:solidFill>
                  <a:srgbClr val="A71E3B"/>
                </a:solidFill>
                <a:latin typeface="Georgia"/>
                <a:ea typeface="Georgia"/>
                <a:cs typeface="Georgia"/>
                <a:sym typeface="Georgia"/>
              </a:rPr>
              <a:t>Definition of "accessibility" in wine tourism</a:t>
            </a:r>
            <a:endParaRPr b="1" i="1" sz="1800" u="none" cap="none" strike="noStrike">
              <a:solidFill>
                <a:srgbClr val="A71E3B"/>
              </a:solidFill>
              <a:latin typeface="Georgia"/>
              <a:ea typeface="Georgia"/>
              <a:cs typeface="Georgia"/>
              <a:sym typeface="Georgia"/>
            </a:endParaRPr>
          </a:p>
        </p:txBody>
      </p:sp>
      <p:sp>
        <p:nvSpPr>
          <p:cNvPr id="235" name="Google Shape;235;p7"/>
          <p:cNvSpPr/>
          <p:nvPr/>
        </p:nvSpPr>
        <p:spPr>
          <a:xfrm>
            <a:off x="838200" y="2784860"/>
            <a:ext cx="4075155" cy="3693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1800" u="none" cap="none" strike="noStrike">
                <a:solidFill>
                  <a:srgbClr val="293A97"/>
                </a:solidFill>
                <a:latin typeface="Georgia"/>
                <a:ea typeface="Georgia"/>
                <a:cs typeface="Georgia"/>
                <a:sym typeface="Georgia"/>
              </a:rPr>
              <a:t>REAL CASES AND BEST PRACTICES</a:t>
            </a:r>
            <a:endParaRPr b="0" i="0" sz="1800" u="none" cap="none" strike="noStrike">
              <a:solidFill>
                <a:srgbClr val="293A97"/>
              </a:solidFill>
              <a:latin typeface="Georgia"/>
              <a:ea typeface="Georgia"/>
              <a:cs typeface="Georgia"/>
              <a:sym typeface="Georgia"/>
            </a:endParaRPr>
          </a:p>
        </p:txBody>
      </p:sp>
      <p:sp>
        <p:nvSpPr>
          <p:cNvPr id="236" name="Google Shape;236;p7"/>
          <p:cNvSpPr/>
          <p:nvPr/>
        </p:nvSpPr>
        <p:spPr>
          <a:xfrm>
            <a:off x="838200" y="3397624"/>
            <a:ext cx="3653118" cy="2877670"/>
          </a:xfrm>
          <a:prstGeom prst="wedgeRoundRectCallout">
            <a:avLst>
              <a:gd fmla="val 61688" name="adj1"/>
              <a:gd fmla="val -41087" name="adj2"/>
              <a:gd fmla="val 16667" name="adj3"/>
            </a:avLst>
          </a:prstGeom>
          <a:no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0" i="0" lang="en-US" sz="1400" u="none" cap="none" strike="noStrike">
                <a:solidFill>
                  <a:schemeClr val="dk1"/>
                </a:solidFill>
                <a:latin typeface="Georgia"/>
                <a:ea typeface="Georgia"/>
                <a:cs typeface="Georgia"/>
                <a:sym typeface="Georgia"/>
              </a:rPr>
              <a:t>In 2018, </a:t>
            </a:r>
            <a:r>
              <a:rPr b="1" i="0" lang="en-US" sz="1400" u="none" cap="none" strike="noStrike">
                <a:solidFill>
                  <a:schemeClr val="dk1"/>
                </a:solidFill>
                <a:latin typeface="Georgia"/>
                <a:ea typeface="Georgia"/>
                <a:cs typeface="Georgia"/>
                <a:sym typeface="Georgia"/>
              </a:rPr>
              <a:t>Bodegas Valdemar </a:t>
            </a:r>
            <a:r>
              <a:rPr b="0" i="0" lang="en-US" sz="1400" u="none" cap="none" strike="noStrike">
                <a:solidFill>
                  <a:schemeClr val="dk1"/>
                </a:solidFill>
                <a:latin typeface="Georgia"/>
                <a:ea typeface="Georgia"/>
                <a:cs typeface="Georgia"/>
                <a:sym typeface="Georgia"/>
              </a:rPr>
              <a:t>became the first winery in Europe to offer a 100-percent inclusive wine tourism experience, an initiative that has earned numerous awards. </a:t>
            </a:r>
            <a:r>
              <a:rPr b="1" i="0" lang="en-US" sz="1400" u="none" cap="none" strike="noStrike">
                <a:solidFill>
                  <a:schemeClr val="dk1"/>
                </a:solidFill>
                <a:latin typeface="Georgia"/>
                <a:ea typeface="Georgia"/>
                <a:cs typeface="Georgia"/>
                <a:sym typeface="Georgia"/>
              </a:rPr>
              <a:t>Valdemar Estates </a:t>
            </a:r>
            <a:r>
              <a:rPr b="0" i="0" lang="en-US" sz="1400" u="none" cap="none" strike="noStrike">
                <a:solidFill>
                  <a:schemeClr val="dk1"/>
                </a:solidFill>
                <a:latin typeface="Georgia"/>
                <a:ea typeface="Georgia"/>
                <a:cs typeface="Georgia"/>
                <a:sym typeface="Georgia"/>
              </a:rPr>
              <a:t>was open in Washington state. It is the first winery in the USA to offer a 100-% inclusive and accessible wine tourism experience </a:t>
            </a:r>
            <a:endParaRPr b="0" i="0" sz="1400" u="none" cap="none" strike="noStrike">
              <a:solidFill>
                <a:schemeClr val="dk1"/>
              </a:solidFill>
              <a:latin typeface="Georgia"/>
              <a:ea typeface="Georgia"/>
              <a:cs typeface="Georgia"/>
              <a:sym typeface="Georgia"/>
            </a:endParaRPr>
          </a:p>
          <a:p>
            <a:pPr indent="0" lvl="0" marL="0" marR="0" rtl="0" algn="ctr">
              <a:spcBef>
                <a:spcPts val="0"/>
              </a:spcBef>
              <a:spcAft>
                <a:spcPts val="0"/>
              </a:spcAft>
              <a:buNone/>
            </a:pPr>
            <a:r>
              <a:t/>
            </a:r>
            <a:endParaRPr b="0" i="0" sz="1400" u="none" cap="none" strike="noStrike">
              <a:solidFill>
                <a:srgbClr val="2C3EA2"/>
              </a:solidFill>
              <a:latin typeface="Georgia"/>
              <a:ea typeface="Georgia"/>
              <a:cs typeface="Georgia"/>
              <a:sym typeface="Georgia"/>
            </a:endParaRPr>
          </a:p>
          <a:p>
            <a:pPr indent="0" lvl="0" marL="0" marR="0" rtl="0" algn="ctr">
              <a:spcBef>
                <a:spcPts val="0"/>
              </a:spcBef>
              <a:spcAft>
                <a:spcPts val="0"/>
              </a:spcAft>
              <a:buNone/>
            </a:pPr>
            <a:r>
              <a:rPr b="1" i="0" lang="en-US" sz="1400" u="none" cap="none" strike="noStrike">
                <a:solidFill>
                  <a:srgbClr val="2C3EA2"/>
                </a:solidFill>
                <a:latin typeface="Georgia"/>
                <a:ea typeface="Georgia"/>
                <a:cs typeface="Georgia"/>
                <a:sym typeface="Georgia"/>
              </a:rPr>
              <a:t>Link and Learn more</a:t>
            </a:r>
            <a:endParaRPr/>
          </a:p>
          <a:p>
            <a:pPr indent="0" lvl="0" marL="0" marR="0" rtl="0" algn="ctr">
              <a:spcBef>
                <a:spcPts val="0"/>
              </a:spcBef>
              <a:spcAft>
                <a:spcPts val="0"/>
              </a:spcAft>
              <a:buNone/>
            </a:pPr>
            <a:r>
              <a:rPr b="0" i="0" lang="en-US" sz="1400" u="none" cap="none" strike="noStrike">
                <a:solidFill>
                  <a:srgbClr val="2C3EA2"/>
                </a:solidFill>
                <a:latin typeface="Georgia"/>
                <a:ea typeface="Georgia"/>
                <a:cs typeface="Georgia"/>
                <a:sym typeface="Georgia"/>
              </a:rPr>
              <a:t>https://valdemar.es/en/</a:t>
            </a:r>
            <a:endParaRPr b="0" i="0" sz="1000" u="none" cap="none" strike="noStrike">
              <a:solidFill>
                <a:srgbClr val="2C3EA2"/>
              </a:solidFill>
              <a:latin typeface="Georgia"/>
              <a:ea typeface="Georgia"/>
              <a:cs typeface="Georgia"/>
              <a:sym typeface="Georgia"/>
            </a:endParaRPr>
          </a:p>
        </p:txBody>
      </p:sp>
      <p:grpSp>
        <p:nvGrpSpPr>
          <p:cNvPr id="237" name="Google Shape;237;p7"/>
          <p:cNvGrpSpPr/>
          <p:nvPr/>
        </p:nvGrpSpPr>
        <p:grpSpPr>
          <a:xfrm>
            <a:off x="4913355" y="3191356"/>
            <a:ext cx="6440445" cy="3048480"/>
            <a:chOff x="0" y="35458"/>
            <a:chExt cx="6440445" cy="3048480"/>
          </a:xfrm>
        </p:grpSpPr>
        <p:sp>
          <p:nvSpPr>
            <p:cNvPr id="238" name="Google Shape;238;p7"/>
            <p:cNvSpPr/>
            <p:nvPr/>
          </p:nvSpPr>
          <p:spPr>
            <a:xfrm>
              <a:off x="0" y="35458"/>
              <a:ext cx="6440445" cy="542880"/>
            </a:xfrm>
            <a:prstGeom prst="roundRect">
              <a:avLst>
                <a:gd fmla="val 16667" name="adj"/>
              </a:avLst>
            </a:prstGeom>
            <a:gradFill>
              <a:gsLst>
                <a:gs pos="0">
                  <a:srgbClr val="F7BCA2"/>
                </a:gs>
                <a:gs pos="50000">
                  <a:srgbClr val="F4B093"/>
                </a:gs>
                <a:gs pos="100000">
                  <a:srgbClr val="F7A47F"/>
                </a:gs>
              </a:gsLst>
              <a:lin ang="540000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9" name="Google Shape;239;p7"/>
            <p:cNvSpPr txBox="1"/>
            <p:nvPr/>
          </p:nvSpPr>
          <p:spPr>
            <a:xfrm>
              <a:off x="26501" y="61959"/>
              <a:ext cx="6387443" cy="489878"/>
            </a:xfrm>
            <a:prstGeom prst="rect">
              <a:avLst/>
            </a:prstGeom>
            <a:noFill/>
            <a:ln>
              <a:noFill/>
            </a:ln>
          </p:spPr>
          <p:txBody>
            <a:bodyPr anchorCtr="0" anchor="ctr" bIns="68575" lIns="68575" spcFirstLastPara="1" rIns="68575" wrap="square" tIns="68575">
              <a:noAutofit/>
            </a:bodyPr>
            <a:lstStyle/>
            <a:p>
              <a:pPr indent="0" lvl="0" marL="0" marR="0" rtl="0" algn="ctr">
                <a:lnSpc>
                  <a:spcPct val="90000"/>
                </a:lnSpc>
                <a:spcBef>
                  <a:spcPts val="0"/>
                </a:spcBef>
                <a:spcAft>
                  <a:spcPts val="0"/>
                </a:spcAft>
                <a:buNone/>
              </a:pPr>
              <a:r>
                <a:rPr b="1" i="0" lang="en-US" sz="1800" u="none" cap="none" strike="noStrike">
                  <a:solidFill>
                    <a:schemeClr val="dk1"/>
                  </a:solidFill>
                  <a:latin typeface="Georgia"/>
                  <a:ea typeface="Georgia"/>
                  <a:cs typeface="Georgia"/>
                  <a:sym typeface="Georgia"/>
                </a:rPr>
                <a:t>Key elements of inclusion (2)</a:t>
              </a:r>
              <a:endParaRPr b="0" i="0" sz="1800" u="none" cap="none" strike="noStrike">
                <a:solidFill>
                  <a:schemeClr val="dk1"/>
                </a:solidFill>
                <a:latin typeface="Georgia"/>
                <a:ea typeface="Georgia"/>
                <a:cs typeface="Georgia"/>
                <a:sym typeface="Georgia"/>
              </a:endParaRPr>
            </a:p>
          </p:txBody>
        </p:sp>
        <p:sp>
          <p:nvSpPr>
            <p:cNvPr id="240" name="Google Shape;240;p7"/>
            <p:cNvSpPr/>
            <p:nvPr/>
          </p:nvSpPr>
          <p:spPr>
            <a:xfrm>
              <a:off x="0" y="661858"/>
              <a:ext cx="6440445" cy="542880"/>
            </a:xfrm>
            <a:prstGeom prst="roundRect">
              <a:avLst>
                <a:gd fmla="val 16667" name="adj"/>
              </a:avLst>
            </a:prstGeom>
            <a:gradFill>
              <a:gsLst>
                <a:gs pos="0">
                  <a:srgbClr val="D1D1D1"/>
                </a:gs>
                <a:gs pos="50000">
                  <a:srgbClr val="C7C7C7"/>
                </a:gs>
                <a:gs pos="100000">
                  <a:srgbClr val="C0C0C0"/>
                </a:gs>
              </a:gsLst>
              <a:lin ang="540000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1" name="Google Shape;241;p7"/>
            <p:cNvSpPr txBox="1"/>
            <p:nvPr/>
          </p:nvSpPr>
          <p:spPr>
            <a:xfrm>
              <a:off x="26501" y="688359"/>
              <a:ext cx="6387443" cy="489878"/>
            </a:xfrm>
            <a:prstGeom prst="rect">
              <a:avLst/>
            </a:prstGeom>
            <a:noFill/>
            <a:ln>
              <a:noFill/>
            </a:ln>
          </p:spPr>
          <p:txBody>
            <a:bodyPr anchorCtr="0" anchor="ctr" bIns="60950" lIns="60950" spcFirstLastPara="1" rIns="60950" wrap="square" tIns="60950">
              <a:noAutofit/>
            </a:bodyPr>
            <a:lstStyle/>
            <a:p>
              <a:pPr indent="0" lvl="0" marL="0" marR="0" rtl="0" algn="ctr">
                <a:lnSpc>
                  <a:spcPct val="90000"/>
                </a:lnSpc>
                <a:spcBef>
                  <a:spcPts val="0"/>
                </a:spcBef>
                <a:spcAft>
                  <a:spcPts val="0"/>
                </a:spcAft>
                <a:buNone/>
              </a:pPr>
              <a:r>
                <a:rPr b="0" i="0" lang="en-US" sz="1600" u="none" cap="none" strike="noStrike">
                  <a:solidFill>
                    <a:schemeClr val="dk1"/>
                  </a:solidFill>
                  <a:latin typeface="Georgia"/>
                  <a:ea typeface="Georgia"/>
                  <a:cs typeface="Georgia"/>
                  <a:sym typeface="Georgia"/>
                </a:rPr>
                <a:t>Availability of Braille labelling for wine bottles</a:t>
              </a:r>
              <a:endParaRPr b="0" i="0" sz="1600" u="none" cap="none" strike="noStrike">
                <a:solidFill>
                  <a:schemeClr val="dk1"/>
                </a:solidFill>
                <a:latin typeface="Georgia"/>
                <a:ea typeface="Georgia"/>
                <a:cs typeface="Georgia"/>
                <a:sym typeface="Georgia"/>
              </a:endParaRPr>
            </a:p>
          </p:txBody>
        </p:sp>
        <p:sp>
          <p:nvSpPr>
            <p:cNvPr id="242" name="Google Shape;242;p7"/>
            <p:cNvSpPr/>
            <p:nvPr/>
          </p:nvSpPr>
          <p:spPr>
            <a:xfrm>
              <a:off x="0" y="1288258"/>
              <a:ext cx="6440445" cy="542880"/>
            </a:xfrm>
            <a:prstGeom prst="roundRect">
              <a:avLst>
                <a:gd fmla="val 16667" name="adj"/>
              </a:avLst>
            </a:prstGeom>
            <a:gradFill>
              <a:gsLst>
                <a:gs pos="0">
                  <a:srgbClr val="FFDC9B"/>
                </a:gs>
                <a:gs pos="50000">
                  <a:srgbClr val="FFD68D"/>
                </a:gs>
                <a:gs pos="100000">
                  <a:srgbClr val="FFD478"/>
                </a:gs>
              </a:gsLst>
              <a:lin ang="540000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3" name="Google Shape;243;p7"/>
            <p:cNvSpPr txBox="1"/>
            <p:nvPr/>
          </p:nvSpPr>
          <p:spPr>
            <a:xfrm>
              <a:off x="26501" y="1314759"/>
              <a:ext cx="6387443" cy="489878"/>
            </a:xfrm>
            <a:prstGeom prst="rect">
              <a:avLst/>
            </a:prstGeom>
            <a:noFill/>
            <a:ln>
              <a:noFill/>
            </a:ln>
          </p:spPr>
          <p:txBody>
            <a:bodyPr anchorCtr="0" anchor="ctr" bIns="60950" lIns="60950" spcFirstLastPara="1" rIns="60950" wrap="square" tIns="60950">
              <a:noAutofit/>
            </a:bodyPr>
            <a:lstStyle/>
            <a:p>
              <a:pPr indent="0" lvl="0" marL="0" marR="0" rtl="0" algn="ctr">
                <a:lnSpc>
                  <a:spcPct val="90000"/>
                </a:lnSpc>
                <a:spcBef>
                  <a:spcPts val="0"/>
                </a:spcBef>
                <a:spcAft>
                  <a:spcPts val="0"/>
                </a:spcAft>
                <a:buNone/>
              </a:pPr>
              <a:r>
                <a:rPr b="0" i="0" lang="en-US" sz="1600" u="none" cap="none" strike="noStrike">
                  <a:solidFill>
                    <a:schemeClr val="dk1"/>
                  </a:solidFill>
                  <a:latin typeface="Georgia"/>
                  <a:ea typeface="Georgia"/>
                  <a:cs typeface="Georgia"/>
                  <a:sym typeface="Georgia"/>
                </a:rPr>
                <a:t>Shatterproof wine glasses hands-free holders</a:t>
              </a:r>
              <a:endParaRPr b="0" i="0" sz="1600" u="none" cap="none" strike="noStrike">
                <a:solidFill>
                  <a:schemeClr val="dk1"/>
                </a:solidFill>
                <a:latin typeface="Georgia"/>
                <a:ea typeface="Georgia"/>
                <a:cs typeface="Georgia"/>
                <a:sym typeface="Georgia"/>
              </a:endParaRPr>
            </a:p>
          </p:txBody>
        </p:sp>
        <p:sp>
          <p:nvSpPr>
            <p:cNvPr id="244" name="Google Shape;244;p7"/>
            <p:cNvSpPr/>
            <p:nvPr/>
          </p:nvSpPr>
          <p:spPr>
            <a:xfrm>
              <a:off x="0" y="1914658"/>
              <a:ext cx="6440445" cy="542880"/>
            </a:xfrm>
            <a:prstGeom prst="roundRect">
              <a:avLst>
                <a:gd fmla="val 16667" name="adj"/>
              </a:avLst>
            </a:prstGeom>
            <a:gradFill>
              <a:gsLst>
                <a:gs pos="0">
                  <a:srgbClr val="A6B6DE"/>
                </a:gs>
                <a:gs pos="50000">
                  <a:srgbClr val="97AAD8"/>
                </a:gs>
                <a:gs pos="100000">
                  <a:srgbClr val="859CD6"/>
                </a:gs>
              </a:gsLst>
              <a:lin ang="540000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5" name="Google Shape;245;p7"/>
            <p:cNvSpPr txBox="1"/>
            <p:nvPr/>
          </p:nvSpPr>
          <p:spPr>
            <a:xfrm>
              <a:off x="26501" y="1941159"/>
              <a:ext cx="6387443" cy="489878"/>
            </a:xfrm>
            <a:prstGeom prst="rect">
              <a:avLst/>
            </a:prstGeom>
            <a:noFill/>
            <a:ln>
              <a:noFill/>
            </a:ln>
          </p:spPr>
          <p:txBody>
            <a:bodyPr anchorCtr="0" anchor="ctr" bIns="60950" lIns="60950" spcFirstLastPara="1" rIns="60950" wrap="square" tIns="60950">
              <a:noAutofit/>
            </a:bodyPr>
            <a:lstStyle/>
            <a:p>
              <a:pPr indent="0" lvl="0" marL="0" marR="0" rtl="0" algn="ctr">
                <a:lnSpc>
                  <a:spcPct val="90000"/>
                </a:lnSpc>
                <a:spcBef>
                  <a:spcPts val="0"/>
                </a:spcBef>
                <a:spcAft>
                  <a:spcPts val="0"/>
                </a:spcAft>
                <a:buNone/>
              </a:pPr>
              <a:r>
                <a:rPr b="0" i="0" lang="en-US" sz="1600" u="none" cap="none" strike="noStrike">
                  <a:solidFill>
                    <a:schemeClr val="dk1"/>
                  </a:solidFill>
                  <a:latin typeface="Georgia"/>
                  <a:ea typeface="Georgia"/>
                  <a:cs typeface="Georgia"/>
                  <a:sym typeface="Georgia"/>
                </a:rPr>
                <a:t>Wheelchair availability</a:t>
              </a:r>
              <a:endParaRPr b="0" i="0" sz="1600" u="none" cap="none" strike="noStrike">
                <a:solidFill>
                  <a:schemeClr val="dk1"/>
                </a:solidFill>
                <a:latin typeface="Georgia"/>
                <a:ea typeface="Georgia"/>
                <a:cs typeface="Georgia"/>
                <a:sym typeface="Georgia"/>
              </a:endParaRPr>
            </a:p>
          </p:txBody>
        </p:sp>
        <p:sp>
          <p:nvSpPr>
            <p:cNvPr id="246" name="Google Shape;246;p7"/>
            <p:cNvSpPr/>
            <p:nvPr/>
          </p:nvSpPr>
          <p:spPr>
            <a:xfrm>
              <a:off x="0" y="2541058"/>
              <a:ext cx="6440445" cy="542880"/>
            </a:xfrm>
            <a:prstGeom prst="roundRect">
              <a:avLst>
                <a:gd fmla="val 16667" name="adj"/>
              </a:avLst>
            </a:prstGeom>
            <a:gradFill>
              <a:gsLst>
                <a:gs pos="0">
                  <a:srgbClr val="B4D4A5"/>
                </a:gs>
                <a:gs pos="50000">
                  <a:srgbClr val="A8CD97"/>
                </a:gs>
                <a:gs pos="100000">
                  <a:srgbClr val="9BC985"/>
                </a:gs>
              </a:gsLst>
              <a:lin ang="540000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7" name="Google Shape;247;p7"/>
            <p:cNvSpPr txBox="1"/>
            <p:nvPr/>
          </p:nvSpPr>
          <p:spPr>
            <a:xfrm>
              <a:off x="26501" y="2567559"/>
              <a:ext cx="6387443" cy="489878"/>
            </a:xfrm>
            <a:prstGeom prst="rect">
              <a:avLst/>
            </a:prstGeom>
            <a:noFill/>
            <a:ln>
              <a:noFill/>
            </a:ln>
          </p:spPr>
          <p:txBody>
            <a:bodyPr anchorCtr="0" anchor="ctr" bIns="60950" lIns="60950" spcFirstLastPara="1" rIns="60950" wrap="square" tIns="60950">
              <a:noAutofit/>
            </a:bodyPr>
            <a:lstStyle/>
            <a:p>
              <a:pPr indent="0" lvl="0" marL="0" marR="0" rtl="0" algn="ctr">
                <a:lnSpc>
                  <a:spcPct val="90000"/>
                </a:lnSpc>
                <a:spcBef>
                  <a:spcPts val="0"/>
                </a:spcBef>
                <a:spcAft>
                  <a:spcPts val="0"/>
                </a:spcAft>
                <a:buNone/>
              </a:pPr>
              <a:r>
                <a:rPr b="0" i="0" lang="en-US" sz="1600" u="none" cap="none" strike="noStrike">
                  <a:solidFill>
                    <a:schemeClr val="dk1"/>
                  </a:solidFill>
                  <a:latin typeface="Georgia"/>
                  <a:ea typeface="Georgia"/>
                  <a:cs typeface="Georgia"/>
                  <a:sym typeface="Georgia"/>
                </a:rPr>
                <a:t>Staff member training for serving guests of all ability levels</a:t>
              </a:r>
              <a:endParaRPr b="0" i="0" sz="1600" u="none" cap="none" strike="noStrike">
                <a:solidFill>
                  <a:schemeClr val="dk1"/>
                </a:solidFill>
                <a:latin typeface="Georgia"/>
                <a:ea typeface="Georgia"/>
                <a:cs typeface="Georgia"/>
                <a:sym typeface="Georgia"/>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1" name="Shape 251"/>
        <p:cNvGrpSpPr/>
        <p:nvPr/>
      </p:nvGrpSpPr>
      <p:grpSpPr>
        <a:xfrm>
          <a:off x="0" y="0"/>
          <a:ext cx="0" cy="0"/>
          <a:chOff x="0" y="0"/>
          <a:chExt cx="0" cy="0"/>
        </a:xfrm>
      </p:grpSpPr>
      <p:grpSp>
        <p:nvGrpSpPr>
          <p:cNvPr id="252" name="Google Shape;252;p8"/>
          <p:cNvGrpSpPr/>
          <p:nvPr/>
        </p:nvGrpSpPr>
        <p:grpSpPr>
          <a:xfrm>
            <a:off x="847952" y="3102298"/>
            <a:ext cx="10497685" cy="3252470"/>
            <a:chOff x="9752" y="1584"/>
            <a:chExt cx="10497685" cy="3252470"/>
          </a:xfrm>
        </p:grpSpPr>
        <p:sp>
          <p:nvSpPr>
            <p:cNvPr id="253" name="Google Shape;253;p8"/>
            <p:cNvSpPr/>
            <p:nvPr/>
          </p:nvSpPr>
          <p:spPr>
            <a:xfrm>
              <a:off x="9752" y="567405"/>
              <a:ext cx="2018785" cy="2120828"/>
            </a:xfrm>
            <a:prstGeom prst="roundRect">
              <a:avLst>
                <a:gd fmla="val 10000" name="adj"/>
              </a:avLst>
            </a:prstGeom>
            <a:solidFill>
              <a:schemeClr val="lt1"/>
            </a:solidFill>
            <a:ln cap="flat" cmpd="sng" w="9525">
              <a:solidFill>
                <a:srgbClr val="3948A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4" name="Google Shape;254;p8"/>
            <p:cNvSpPr txBox="1"/>
            <p:nvPr/>
          </p:nvSpPr>
          <p:spPr>
            <a:xfrm>
              <a:off x="68880" y="626533"/>
              <a:ext cx="1900529" cy="2002572"/>
            </a:xfrm>
            <a:prstGeom prst="rect">
              <a:avLst/>
            </a:prstGeom>
            <a:noFill/>
            <a:ln>
              <a:noFill/>
            </a:ln>
          </p:spPr>
          <p:txBody>
            <a:bodyPr anchorCtr="0" anchor="ctr" bIns="68575" lIns="68575" spcFirstLastPara="1" rIns="68575" wrap="square" tIns="68575">
              <a:noAutofit/>
            </a:bodyPr>
            <a:lstStyle/>
            <a:p>
              <a:pPr indent="0" lvl="0" marL="0" marR="0" rtl="0" algn="ctr">
                <a:lnSpc>
                  <a:spcPct val="90000"/>
                </a:lnSpc>
                <a:spcBef>
                  <a:spcPts val="0"/>
                </a:spcBef>
                <a:spcAft>
                  <a:spcPts val="0"/>
                </a:spcAft>
                <a:buNone/>
              </a:pPr>
              <a:r>
                <a:rPr b="1" i="0" lang="en-US" sz="1800" u="none" cap="none" strike="noStrike">
                  <a:solidFill>
                    <a:srgbClr val="3948A0"/>
                  </a:solidFill>
                  <a:latin typeface="Georgia"/>
                  <a:ea typeface="Georgia"/>
                  <a:cs typeface="Georgia"/>
                  <a:sym typeface="Georgia"/>
                </a:rPr>
                <a:t>How to find a winery?</a:t>
              </a:r>
              <a:endParaRPr b="1" i="0" sz="1800" u="none" cap="none" strike="noStrike">
                <a:solidFill>
                  <a:srgbClr val="3948A0"/>
                </a:solidFill>
                <a:latin typeface="Georgia"/>
                <a:ea typeface="Georgia"/>
                <a:cs typeface="Georgia"/>
                <a:sym typeface="Georgia"/>
              </a:endParaRPr>
            </a:p>
          </p:txBody>
        </p:sp>
        <p:sp>
          <p:nvSpPr>
            <p:cNvPr id="255" name="Google Shape;255;p8"/>
            <p:cNvSpPr/>
            <p:nvPr/>
          </p:nvSpPr>
          <p:spPr>
            <a:xfrm>
              <a:off x="2230416" y="1377490"/>
              <a:ext cx="427982" cy="500658"/>
            </a:xfrm>
            <a:prstGeom prst="rightArrow">
              <a:avLst>
                <a:gd fmla="val 60000" name="adj1"/>
                <a:gd fmla="val 50000" name="adj2"/>
              </a:avLst>
            </a:prstGeom>
            <a:gradFill>
              <a:gsLst>
                <a:gs pos="0">
                  <a:srgbClr val="E1EAF5"/>
                </a:gs>
                <a:gs pos="50000">
                  <a:srgbClr val="D4E0F1"/>
                </a:gs>
                <a:gs pos="100000">
                  <a:srgbClr val="CEDCF0"/>
                </a:gs>
              </a:gsLst>
              <a:lin ang="540000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6" name="Google Shape;256;p8"/>
            <p:cNvSpPr txBox="1"/>
            <p:nvPr/>
          </p:nvSpPr>
          <p:spPr>
            <a:xfrm>
              <a:off x="2230416" y="1477622"/>
              <a:ext cx="299587" cy="300394"/>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b="0" i="0" sz="1000" u="none" cap="none" strike="noStrike">
                <a:solidFill>
                  <a:schemeClr val="dk1"/>
                </a:solidFill>
                <a:latin typeface="Georgia"/>
                <a:ea typeface="Georgia"/>
                <a:cs typeface="Georgia"/>
                <a:sym typeface="Georgia"/>
              </a:endParaRPr>
            </a:p>
          </p:txBody>
        </p:sp>
        <p:sp>
          <p:nvSpPr>
            <p:cNvPr id="257" name="Google Shape;257;p8"/>
            <p:cNvSpPr/>
            <p:nvPr/>
          </p:nvSpPr>
          <p:spPr>
            <a:xfrm>
              <a:off x="2836052" y="441017"/>
              <a:ext cx="2018785" cy="2373604"/>
            </a:xfrm>
            <a:prstGeom prst="roundRect">
              <a:avLst>
                <a:gd fmla="val 10000" name="adj"/>
              </a:avLst>
            </a:prstGeom>
            <a:solidFill>
              <a:srgbClr val="DDEAF6"/>
            </a:solidFill>
            <a:ln cap="flat" cmpd="sng" w="9525">
              <a:solidFill>
                <a:srgbClr val="3948A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8" name="Google Shape;258;p8"/>
            <p:cNvSpPr txBox="1"/>
            <p:nvPr/>
          </p:nvSpPr>
          <p:spPr>
            <a:xfrm>
              <a:off x="2895180" y="500145"/>
              <a:ext cx="1900529" cy="2255348"/>
            </a:xfrm>
            <a:prstGeom prst="rect">
              <a:avLst/>
            </a:prstGeom>
            <a:noFill/>
            <a:ln>
              <a:noFill/>
            </a:ln>
          </p:spPr>
          <p:txBody>
            <a:bodyPr anchorCtr="0" anchor="ctr" bIns="49525" lIns="49525" spcFirstLastPara="1" rIns="49525" wrap="square" tIns="49525">
              <a:noAutofit/>
            </a:bodyPr>
            <a:lstStyle/>
            <a:p>
              <a:pPr indent="0" lvl="0" marL="0" marR="0" rtl="0" algn="ctr">
                <a:lnSpc>
                  <a:spcPct val="90000"/>
                </a:lnSpc>
                <a:spcBef>
                  <a:spcPts val="0"/>
                </a:spcBef>
                <a:spcAft>
                  <a:spcPts val="0"/>
                </a:spcAft>
                <a:buNone/>
              </a:pPr>
              <a:r>
                <a:rPr b="0" i="0" lang="en-US" sz="1300" u="none" cap="none" strike="noStrike">
                  <a:solidFill>
                    <a:schemeClr val="dk1"/>
                  </a:solidFill>
                  <a:latin typeface="Georgia"/>
                  <a:ea typeface="Georgia"/>
                  <a:cs typeface="Georgia"/>
                  <a:sym typeface="Georgia"/>
                </a:rPr>
                <a:t>Modern search for wine tourism locations is not limited to </a:t>
              </a:r>
              <a:r>
                <a:rPr b="1" i="0" lang="en-US" sz="1300" u="none" cap="none" strike="noStrike">
                  <a:solidFill>
                    <a:schemeClr val="dk1"/>
                  </a:solidFill>
                  <a:latin typeface="Georgia"/>
                  <a:ea typeface="Georgia"/>
                  <a:cs typeface="Georgia"/>
                  <a:sym typeface="Georgia"/>
                </a:rPr>
                <a:t>pamphlet or brochures </a:t>
              </a:r>
              <a:r>
                <a:rPr b="0" i="0" lang="en-US" sz="1300" u="none" cap="none" strike="noStrike">
                  <a:solidFill>
                    <a:schemeClr val="dk1"/>
                  </a:solidFill>
                  <a:latin typeface="Georgia"/>
                  <a:ea typeface="Georgia"/>
                  <a:cs typeface="Georgia"/>
                  <a:sym typeface="Georgia"/>
                </a:rPr>
                <a:t>in tourist centers or tour desks (although this method of promoting wine tours works </a:t>
              </a:r>
              <a:r>
                <a:rPr b="1" i="0" lang="en-US" sz="1300" u="none" cap="none" strike="noStrike">
                  <a:solidFill>
                    <a:schemeClr val="dk1"/>
                  </a:solidFill>
                  <a:latin typeface="Georgia"/>
                  <a:ea typeface="Georgia"/>
                  <a:cs typeface="Georgia"/>
                  <a:sym typeface="Georgia"/>
                </a:rPr>
                <a:t>quite effectively</a:t>
              </a:r>
              <a:r>
                <a:rPr b="0" i="0" lang="en-US" sz="1300" u="none" cap="none" strike="noStrike">
                  <a:solidFill>
                    <a:schemeClr val="dk1"/>
                  </a:solidFill>
                  <a:latin typeface="Georgia"/>
                  <a:ea typeface="Georgia"/>
                  <a:cs typeface="Georgia"/>
                  <a:sym typeface="Georgia"/>
                </a:rPr>
                <a:t>).</a:t>
              </a:r>
              <a:endParaRPr b="0" i="0" sz="1300" u="none" cap="none" strike="noStrike">
                <a:solidFill>
                  <a:schemeClr val="dk1"/>
                </a:solidFill>
                <a:latin typeface="Georgia"/>
                <a:ea typeface="Georgia"/>
                <a:cs typeface="Georgia"/>
                <a:sym typeface="Georgia"/>
              </a:endParaRPr>
            </a:p>
          </p:txBody>
        </p:sp>
        <p:sp>
          <p:nvSpPr>
            <p:cNvPr id="259" name="Google Shape;259;p8"/>
            <p:cNvSpPr/>
            <p:nvPr/>
          </p:nvSpPr>
          <p:spPr>
            <a:xfrm>
              <a:off x="5056716" y="1377490"/>
              <a:ext cx="427982" cy="500658"/>
            </a:xfrm>
            <a:prstGeom prst="rightArrow">
              <a:avLst>
                <a:gd fmla="val 60000" name="adj1"/>
                <a:gd fmla="val 50000" name="adj2"/>
              </a:avLst>
            </a:prstGeom>
            <a:gradFill>
              <a:gsLst>
                <a:gs pos="0">
                  <a:srgbClr val="E1EAF5"/>
                </a:gs>
                <a:gs pos="50000">
                  <a:srgbClr val="D4E0F1"/>
                </a:gs>
                <a:gs pos="100000">
                  <a:srgbClr val="CEDCF0"/>
                </a:gs>
              </a:gsLst>
              <a:lin ang="540000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0" name="Google Shape;260;p8"/>
            <p:cNvSpPr txBox="1"/>
            <p:nvPr/>
          </p:nvSpPr>
          <p:spPr>
            <a:xfrm>
              <a:off x="5056716" y="1477622"/>
              <a:ext cx="299587" cy="300394"/>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b="0" i="0" sz="1000" u="none" cap="none" strike="noStrike">
                <a:solidFill>
                  <a:schemeClr val="dk1"/>
                </a:solidFill>
                <a:latin typeface="Georgia"/>
                <a:ea typeface="Georgia"/>
                <a:cs typeface="Georgia"/>
                <a:sym typeface="Georgia"/>
              </a:endParaRPr>
            </a:p>
          </p:txBody>
        </p:sp>
        <p:sp>
          <p:nvSpPr>
            <p:cNvPr id="261" name="Google Shape;261;p8"/>
            <p:cNvSpPr/>
            <p:nvPr/>
          </p:nvSpPr>
          <p:spPr>
            <a:xfrm>
              <a:off x="5662352" y="164162"/>
              <a:ext cx="2018785" cy="2927315"/>
            </a:xfrm>
            <a:prstGeom prst="roundRect">
              <a:avLst>
                <a:gd fmla="val 10000" name="adj"/>
              </a:avLst>
            </a:prstGeom>
            <a:solidFill>
              <a:srgbClr val="BBD6EE"/>
            </a:solidFill>
            <a:ln cap="flat" cmpd="sng" w="9525">
              <a:solidFill>
                <a:srgbClr val="3948A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2" name="Google Shape;262;p8"/>
            <p:cNvSpPr txBox="1"/>
            <p:nvPr/>
          </p:nvSpPr>
          <p:spPr>
            <a:xfrm>
              <a:off x="5721480" y="223290"/>
              <a:ext cx="1900529" cy="2809059"/>
            </a:xfrm>
            <a:prstGeom prst="rect">
              <a:avLst/>
            </a:prstGeom>
            <a:noFill/>
            <a:ln>
              <a:noFill/>
            </a:ln>
          </p:spPr>
          <p:txBody>
            <a:bodyPr anchorCtr="0" anchor="ctr" bIns="49525" lIns="49525" spcFirstLastPara="1" rIns="49525" wrap="square" tIns="49525">
              <a:noAutofit/>
            </a:bodyPr>
            <a:lstStyle/>
            <a:p>
              <a:pPr indent="0" lvl="0" marL="0" marR="0" rtl="0" algn="ctr">
                <a:lnSpc>
                  <a:spcPct val="90000"/>
                </a:lnSpc>
                <a:spcBef>
                  <a:spcPts val="0"/>
                </a:spcBef>
                <a:spcAft>
                  <a:spcPts val="0"/>
                </a:spcAft>
                <a:buNone/>
              </a:pPr>
              <a:r>
                <a:rPr b="0" i="0" lang="en-US" sz="1300" u="none" cap="none" strike="noStrike">
                  <a:solidFill>
                    <a:schemeClr val="dk1"/>
                  </a:solidFill>
                  <a:latin typeface="Georgia"/>
                  <a:ea typeface="Georgia"/>
                  <a:cs typeface="Georgia"/>
                  <a:sym typeface="Georgia"/>
                </a:rPr>
                <a:t>Different tourists explore wine regions in different ways, looking for wine and entertainment. There are “</a:t>
              </a:r>
              <a:r>
                <a:rPr b="1" i="0" lang="en-US" sz="1300" u="none" cap="none" strike="noStrike">
                  <a:solidFill>
                    <a:schemeClr val="dk1"/>
                  </a:solidFill>
                  <a:latin typeface="Georgia"/>
                  <a:ea typeface="Georgia"/>
                  <a:cs typeface="Georgia"/>
                  <a:sym typeface="Georgia"/>
                </a:rPr>
                <a:t>spontaneous</a:t>
              </a:r>
              <a:r>
                <a:rPr b="0" i="0" lang="en-US" sz="1300" u="none" cap="none" strike="noStrike">
                  <a:solidFill>
                    <a:schemeClr val="dk1"/>
                  </a:solidFill>
                  <a:latin typeface="Georgia"/>
                  <a:ea typeface="Georgia"/>
                  <a:cs typeface="Georgia"/>
                  <a:sym typeface="Georgia"/>
                </a:rPr>
                <a:t>” tourists among the visitors of the wineries, i.e. those who did not set out to visit the vineyards or production facilities, but happened to be in a particular area for other reasons.</a:t>
              </a:r>
              <a:endParaRPr b="0" i="0" sz="1300" u="none" cap="none" strike="noStrike">
                <a:solidFill>
                  <a:schemeClr val="dk1"/>
                </a:solidFill>
                <a:latin typeface="Georgia"/>
                <a:ea typeface="Georgia"/>
                <a:cs typeface="Georgia"/>
                <a:sym typeface="Georgia"/>
              </a:endParaRPr>
            </a:p>
          </p:txBody>
        </p:sp>
        <p:sp>
          <p:nvSpPr>
            <p:cNvPr id="263" name="Google Shape;263;p8"/>
            <p:cNvSpPr/>
            <p:nvPr/>
          </p:nvSpPr>
          <p:spPr>
            <a:xfrm>
              <a:off x="7883016" y="1377490"/>
              <a:ext cx="427982" cy="500658"/>
            </a:xfrm>
            <a:prstGeom prst="rightArrow">
              <a:avLst>
                <a:gd fmla="val 60000" name="adj1"/>
                <a:gd fmla="val 50000" name="adj2"/>
              </a:avLst>
            </a:prstGeom>
            <a:gradFill>
              <a:gsLst>
                <a:gs pos="0">
                  <a:srgbClr val="E1EAF5"/>
                </a:gs>
                <a:gs pos="50000">
                  <a:srgbClr val="D4E0F1"/>
                </a:gs>
                <a:gs pos="100000">
                  <a:srgbClr val="CEDCF0"/>
                </a:gs>
              </a:gsLst>
              <a:lin ang="5400000"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4" name="Google Shape;264;p8"/>
            <p:cNvSpPr txBox="1"/>
            <p:nvPr/>
          </p:nvSpPr>
          <p:spPr>
            <a:xfrm>
              <a:off x="7883016" y="1477622"/>
              <a:ext cx="299587" cy="300394"/>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None/>
              </a:pPr>
              <a:r>
                <a:t/>
              </a:r>
              <a:endParaRPr b="0" i="0" sz="1000" u="none" cap="none" strike="noStrike">
                <a:solidFill>
                  <a:schemeClr val="dk1"/>
                </a:solidFill>
                <a:latin typeface="Georgia"/>
                <a:ea typeface="Georgia"/>
                <a:cs typeface="Georgia"/>
                <a:sym typeface="Georgia"/>
              </a:endParaRPr>
            </a:p>
          </p:txBody>
        </p:sp>
        <p:sp>
          <p:nvSpPr>
            <p:cNvPr id="265" name="Google Shape;265;p8"/>
            <p:cNvSpPr/>
            <p:nvPr/>
          </p:nvSpPr>
          <p:spPr>
            <a:xfrm>
              <a:off x="8488652" y="1584"/>
              <a:ext cx="2018785" cy="3252470"/>
            </a:xfrm>
            <a:prstGeom prst="roundRect">
              <a:avLst>
                <a:gd fmla="val 10000" name="adj"/>
              </a:avLst>
            </a:prstGeom>
            <a:solidFill>
              <a:srgbClr val="9CC2E5"/>
            </a:solidFill>
            <a:ln cap="flat" cmpd="sng" w="9525">
              <a:solidFill>
                <a:srgbClr val="3948A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6" name="Google Shape;266;p8"/>
            <p:cNvSpPr txBox="1"/>
            <p:nvPr/>
          </p:nvSpPr>
          <p:spPr>
            <a:xfrm>
              <a:off x="8547780" y="60712"/>
              <a:ext cx="1900529" cy="3134214"/>
            </a:xfrm>
            <a:prstGeom prst="rect">
              <a:avLst/>
            </a:prstGeom>
            <a:noFill/>
            <a:ln>
              <a:noFill/>
            </a:ln>
          </p:spPr>
          <p:txBody>
            <a:bodyPr anchorCtr="0" anchor="ctr" bIns="53325" lIns="53325" spcFirstLastPara="1" rIns="53325" wrap="square" tIns="53325">
              <a:noAutofit/>
            </a:bodyPr>
            <a:lstStyle/>
            <a:p>
              <a:pPr indent="0" lvl="0" marL="0" marR="0" rtl="0" algn="ctr">
                <a:lnSpc>
                  <a:spcPct val="90000"/>
                </a:lnSpc>
                <a:spcBef>
                  <a:spcPts val="0"/>
                </a:spcBef>
                <a:spcAft>
                  <a:spcPts val="0"/>
                </a:spcAft>
                <a:buNone/>
              </a:pPr>
              <a:r>
                <a:rPr b="0" i="0" lang="en-US" sz="1400" u="none" cap="none" strike="noStrike">
                  <a:solidFill>
                    <a:schemeClr val="dk1"/>
                  </a:solidFill>
                  <a:latin typeface="Georgia"/>
                  <a:ea typeface="Georgia"/>
                  <a:cs typeface="Georgia"/>
                  <a:sym typeface="Georgia"/>
                </a:rPr>
                <a:t>The field of electronic booking is spreading, and at the same time self-organized tours are spreading, including wine. Therefore, the identification of wineries on any electronic card - </a:t>
              </a:r>
              <a:r>
                <a:rPr b="1" i="0" lang="en-US" sz="1400" u="none" cap="none" strike="noStrike">
                  <a:solidFill>
                    <a:schemeClr val="dk1"/>
                  </a:solidFill>
                  <a:latin typeface="Georgia"/>
                  <a:ea typeface="Georgia"/>
                  <a:cs typeface="Georgia"/>
                  <a:sym typeface="Georgia"/>
                </a:rPr>
                <a:t>the beginning of the organization of accessibility for tourists.</a:t>
              </a:r>
              <a:endParaRPr b="1" i="0" sz="1400" u="none" cap="none" strike="noStrike">
                <a:solidFill>
                  <a:schemeClr val="dk1"/>
                </a:solidFill>
                <a:latin typeface="Georgia"/>
                <a:ea typeface="Georgia"/>
                <a:cs typeface="Georgia"/>
                <a:sym typeface="Georgia"/>
              </a:endParaRPr>
            </a:p>
          </p:txBody>
        </p:sp>
      </p:grpSp>
      <p:sp>
        <p:nvSpPr>
          <p:cNvPr id="267" name="Google Shape;267;p8"/>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WINE TOUR GUIDING</a:t>
            </a:r>
            <a:endParaRPr/>
          </a:p>
        </p:txBody>
      </p:sp>
      <p:sp>
        <p:nvSpPr>
          <p:cNvPr id="268" name="Google Shape;268;p8"/>
          <p:cNvSpPr txBox="1"/>
          <p:nvPr>
            <p:ph type="title"/>
          </p:nvPr>
        </p:nvSpPr>
        <p:spPr>
          <a:xfrm>
            <a:off x="838200" y="1675967"/>
            <a:ext cx="10515600" cy="583139"/>
          </a:xfrm>
          <a:prstGeom prst="rect">
            <a:avLst/>
          </a:prstGeom>
          <a:solidFill>
            <a:srgbClr val="A71E3B"/>
          </a:solidFill>
          <a:ln>
            <a:noFill/>
          </a:ln>
        </p:spPr>
        <p:txBody>
          <a:bodyPr anchorCtr="0" anchor="b" bIns="45700" lIns="91425" spcFirstLastPara="1" rIns="91425" wrap="square" tIns="45700">
            <a:noAutofit/>
          </a:bodyPr>
          <a:lstStyle/>
          <a:p>
            <a:pPr indent="0" lvl="0" marL="0" rtl="0" algn="ctr">
              <a:lnSpc>
                <a:spcPct val="90000"/>
              </a:lnSpc>
              <a:spcBef>
                <a:spcPts val="0"/>
              </a:spcBef>
              <a:spcAft>
                <a:spcPts val="0"/>
              </a:spcAft>
              <a:buClr>
                <a:schemeClr val="lt1"/>
              </a:buClr>
              <a:buSzPts val="3000"/>
              <a:buFont typeface="Georgia"/>
              <a:buNone/>
            </a:pPr>
            <a:r>
              <a:rPr lang="en-US" sz="3000">
                <a:solidFill>
                  <a:schemeClr val="lt1"/>
                </a:solidFill>
              </a:rPr>
              <a:t>Responsibility of the wine tourism business (cont’d)</a:t>
            </a:r>
            <a:endParaRPr sz="3000">
              <a:solidFill>
                <a:schemeClr val="lt1"/>
              </a:solidFill>
            </a:endParaRPr>
          </a:p>
        </p:txBody>
      </p:sp>
      <p:sp>
        <p:nvSpPr>
          <p:cNvPr id="269" name="Google Shape;269;p8"/>
          <p:cNvSpPr/>
          <p:nvPr/>
        </p:nvSpPr>
        <p:spPr>
          <a:xfrm>
            <a:off x="838200" y="2384444"/>
            <a:ext cx="10515600" cy="341632"/>
          </a:xfrm>
          <a:prstGeom prst="rect">
            <a:avLst/>
          </a:prstGeom>
          <a:noFill/>
          <a:ln>
            <a:noFill/>
          </a:ln>
        </p:spPr>
        <p:txBody>
          <a:bodyPr anchorCtr="0" anchor="t" bIns="45700" lIns="91425" spcFirstLastPara="1" rIns="91425" wrap="square" tIns="45700">
            <a:spAutoFit/>
          </a:bodyPr>
          <a:lstStyle/>
          <a:p>
            <a:pPr indent="-358775" lvl="0" marL="358775" marR="0" rtl="0" algn="l">
              <a:lnSpc>
                <a:spcPct val="90000"/>
              </a:lnSpc>
              <a:spcBef>
                <a:spcPts val="0"/>
              </a:spcBef>
              <a:spcAft>
                <a:spcPts val="0"/>
              </a:spcAft>
              <a:buClr>
                <a:srgbClr val="A71E3B"/>
              </a:buClr>
              <a:buSzPts val="1800"/>
              <a:buFont typeface="Noto Sans Symbols"/>
              <a:buChar char="✔"/>
            </a:pPr>
            <a:r>
              <a:rPr b="1" i="1" lang="en-US" sz="1800" u="none" cap="none" strike="noStrike">
                <a:solidFill>
                  <a:srgbClr val="A71E3B"/>
                </a:solidFill>
                <a:latin typeface="Georgia"/>
                <a:ea typeface="Georgia"/>
                <a:cs typeface="Georgia"/>
                <a:sym typeface="Georgia"/>
              </a:rPr>
              <a:t>Identification of wineries, winemaking and tourism business, wine routes</a:t>
            </a:r>
            <a:endParaRPr b="1" i="1" sz="1800" u="none" cap="none" strike="noStrike">
              <a:solidFill>
                <a:srgbClr val="A71E3B"/>
              </a:solidFill>
              <a:latin typeface="Georgia"/>
              <a:ea typeface="Georgia"/>
              <a:cs typeface="Georgia"/>
              <a:sym typeface="Georgia"/>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3" name="Shape 273"/>
        <p:cNvGrpSpPr/>
        <p:nvPr/>
      </p:nvGrpSpPr>
      <p:grpSpPr>
        <a:xfrm>
          <a:off x="0" y="0"/>
          <a:ext cx="0" cy="0"/>
          <a:chOff x="0" y="0"/>
          <a:chExt cx="0" cy="0"/>
        </a:xfrm>
      </p:grpSpPr>
      <p:grpSp>
        <p:nvGrpSpPr>
          <p:cNvPr id="274" name="Google Shape;274;p9"/>
          <p:cNvGrpSpPr/>
          <p:nvPr/>
        </p:nvGrpSpPr>
        <p:grpSpPr>
          <a:xfrm>
            <a:off x="963703" y="3235928"/>
            <a:ext cx="10390095" cy="2863475"/>
            <a:chOff x="125503" y="152809"/>
            <a:chExt cx="10390095" cy="2863475"/>
          </a:xfrm>
        </p:grpSpPr>
        <p:sp>
          <p:nvSpPr>
            <p:cNvPr id="275" name="Google Shape;275;p9"/>
            <p:cNvSpPr/>
            <p:nvPr/>
          </p:nvSpPr>
          <p:spPr>
            <a:xfrm>
              <a:off x="125503" y="1418316"/>
              <a:ext cx="2482716" cy="1597968"/>
            </a:xfrm>
            <a:prstGeom prst="roundRect">
              <a:avLst>
                <a:gd fmla="val 10000" name="adj"/>
              </a:avLst>
            </a:prstGeom>
            <a:solidFill>
              <a:schemeClr val="lt1"/>
            </a:solidFill>
            <a:ln cap="flat" cmpd="sng" w="12700">
              <a:solidFill>
                <a:schemeClr val="accent5"/>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6" name="Google Shape;276;p9"/>
            <p:cNvSpPr txBox="1"/>
            <p:nvPr/>
          </p:nvSpPr>
          <p:spPr>
            <a:xfrm>
              <a:off x="172306" y="1465119"/>
              <a:ext cx="2389110" cy="1504362"/>
            </a:xfrm>
            <a:prstGeom prst="rect">
              <a:avLst/>
            </a:prstGeom>
            <a:noFill/>
            <a:ln>
              <a:noFill/>
            </a:ln>
          </p:spPr>
          <p:txBody>
            <a:bodyPr anchorCtr="0" anchor="ctr" bIns="20300" lIns="30475" spcFirstLastPara="1" rIns="30475" wrap="square" tIns="20300">
              <a:noAutofit/>
            </a:bodyPr>
            <a:lstStyle/>
            <a:p>
              <a:pPr indent="0" lvl="0" marL="0" marR="0" rtl="0" algn="ctr">
                <a:lnSpc>
                  <a:spcPct val="90000"/>
                </a:lnSpc>
                <a:spcBef>
                  <a:spcPts val="0"/>
                </a:spcBef>
                <a:spcAft>
                  <a:spcPts val="0"/>
                </a:spcAft>
                <a:buNone/>
              </a:pPr>
              <a:r>
                <a:rPr b="1" i="0" lang="en-US" sz="1600" u="none" cap="none" strike="noStrike">
                  <a:solidFill>
                    <a:schemeClr val="dk1"/>
                  </a:solidFill>
                  <a:latin typeface="Georgia"/>
                  <a:ea typeface="Georgia"/>
                  <a:cs typeface="Georgia"/>
                  <a:sym typeface="Georgia"/>
                </a:rPr>
                <a:t>Marking of tourist routes </a:t>
              </a:r>
              <a:r>
                <a:rPr b="0" i="0" lang="en-US" sz="1600" u="none" cap="none" strike="noStrike">
                  <a:solidFill>
                    <a:schemeClr val="dk1"/>
                  </a:solidFill>
                  <a:latin typeface="Georgia"/>
                  <a:ea typeface="Georgia"/>
                  <a:cs typeface="Georgia"/>
                  <a:sym typeface="Georgia"/>
                </a:rPr>
                <a:t>is a designation by means of special signs of tourist routes in wine destinations. The purpose of such marking is to ensure navigation.</a:t>
              </a:r>
              <a:endParaRPr b="0" i="0" sz="1600" u="none" cap="none" strike="noStrike">
                <a:solidFill>
                  <a:schemeClr val="dk1"/>
                </a:solidFill>
                <a:latin typeface="Georgia"/>
                <a:ea typeface="Georgia"/>
                <a:cs typeface="Georgia"/>
                <a:sym typeface="Georgia"/>
              </a:endParaRPr>
            </a:p>
          </p:txBody>
        </p:sp>
        <p:sp>
          <p:nvSpPr>
            <p:cNvPr id="277" name="Google Shape;277;p9"/>
            <p:cNvSpPr/>
            <p:nvPr/>
          </p:nvSpPr>
          <p:spPr>
            <a:xfrm>
              <a:off x="2669901" y="314793"/>
              <a:ext cx="1650321" cy="1721637"/>
            </a:xfrm>
            <a:prstGeom prst="roundRect">
              <a:avLst>
                <a:gd fmla="val 10000" name="adj"/>
              </a:avLst>
            </a:prstGeom>
            <a:solidFill>
              <a:schemeClr val="lt1"/>
            </a:solidFill>
            <a:ln cap="flat" cmpd="sng" w="12700">
              <a:solidFill>
                <a:schemeClr val="accent5"/>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8" name="Google Shape;278;p9"/>
            <p:cNvSpPr txBox="1"/>
            <p:nvPr/>
          </p:nvSpPr>
          <p:spPr>
            <a:xfrm>
              <a:off x="2718237" y="363129"/>
              <a:ext cx="1553649" cy="1624965"/>
            </a:xfrm>
            <a:prstGeom prst="rect">
              <a:avLst/>
            </a:prstGeom>
            <a:noFill/>
            <a:ln>
              <a:noFill/>
            </a:ln>
          </p:spPr>
          <p:txBody>
            <a:bodyPr anchorCtr="0" anchor="ctr" bIns="21575" lIns="32375" spcFirstLastPara="1" rIns="32375" wrap="square" tIns="21575">
              <a:noAutofit/>
            </a:bodyPr>
            <a:lstStyle/>
            <a:p>
              <a:pPr indent="0" lvl="0" marL="0" marR="0" rtl="0" algn="ctr">
                <a:lnSpc>
                  <a:spcPct val="90000"/>
                </a:lnSpc>
                <a:spcBef>
                  <a:spcPts val="0"/>
                </a:spcBef>
                <a:spcAft>
                  <a:spcPts val="0"/>
                </a:spcAft>
                <a:buNone/>
              </a:pPr>
              <a:r>
                <a:rPr b="1" i="0" lang="en-US" sz="1700" u="none" cap="none" strike="noStrike">
                  <a:solidFill>
                    <a:schemeClr val="dk1"/>
                  </a:solidFill>
                  <a:latin typeface="Georgia"/>
                  <a:ea typeface="Georgia"/>
                  <a:cs typeface="Georgia"/>
                  <a:sym typeface="Georgia"/>
                </a:rPr>
                <a:t>Markers are applied or installed </a:t>
              </a:r>
              <a:r>
                <a:rPr b="0" i="0" lang="en-US" sz="1700" u="none" cap="none" strike="noStrike">
                  <a:solidFill>
                    <a:schemeClr val="dk1"/>
                  </a:solidFill>
                  <a:latin typeface="Georgia"/>
                  <a:ea typeface="Georgia"/>
                  <a:cs typeface="Georgia"/>
                  <a:sym typeface="Georgia"/>
                </a:rPr>
                <a:t>along the route sequentially, with a certain frequency.</a:t>
              </a:r>
              <a:endParaRPr b="0" i="0" sz="1700" u="none" cap="none" strike="noStrike">
                <a:solidFill>
                  <a:schemeClr val="dk1"/>
                </a:solidFill>
                <a:latin typeface="Georgia"/>
                <a:ea typeface="Georgia"/>
                <a:cs typeface="Georgia"/>
                <a:sym typeface="Georgia"/>
              </a:endParaRPr>
            </a:p>
          </p:txBody>
        </p:sp>
        <p:sp>
          <p:nvSpPr>
            <p:cNvPr id="279" name="Google Shape;279;p9"/>
            <p:cNvSpPr/>
            <p:nvPr/>
          </p:nvSpPr>
          <p:spPr>
            <a:xfrm>
              <a:off x="4619122" y="152809"/>
              <a:ext cx="3596632" cy="1059354"/>
            </a:xfrm>
            <a:prstGeom prst="roundRect">
              <a:avLst>
                <a:gd fmla="val 10000" name="adj"/>
              </a:avLst>
            </a:prstGeom>
            <a:solidFill>
              <a:schemeClr val="lt1"/>
            </a:solidFill>
            <a:ln cap="flat" cmpd="sng" w="12700">
              <a:solidFill>
                <a:schemeClr val="accent5"/>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0" name="Google Shape;280;p9"/>
            <p:cNvSpPr txBox="1"/>
            <p:nvPr/>
          </p:nvSpPr>
          <p:spPr>
            <a:xfrm>
              <a:off x="4650149" y="183836"/>
              <a:ext cx="3534578" cy="997300"/>
            </a:xfrm>
            <a:prstGeom prst="rect">
              <a:avLst/>
            </a:prstGeom>
            <a:noFill/>
            <a:ln>
              <a:noFill/>
            </a:ln>
          </p:spPr>
          <p:txBody>
            <a:bodyPr anchorCtr="0" anchor="ctr" bIns="20300" lIns="30475" spcFirstLastPara="1" rIns="30475" wrap="square" tIns="20300">
              <a:noAutofit/>
            </a:bodyPr>
            <a:lstStyle/>
            <a:p>
              <a:pPr indent="0" lvl="0" marL="0" marR="0" rtl="0" algn="ctr">
                <a:lnSpc>
                  <a:spcPct val="90000"/>
                </a:lnSpc>
                <a:spcBef>
                  <a:spcPts val="0"/>
                </a:spcBef>
                <a:spcAft>
                  <a:spcPts val="0"/>
                </a:spcAft>
                <a:buNone/>
              </a:pPr>
              <a:r>
                <a:rPr b="0" i="0" lang="en-US" sz="1600" u="none" cap="none" strike="noStrike">
                  <a:solidFill>
                    <a:schemeClr val="dk1"/>
                  </a:solidFill>
                  <a:latin typeface="Georgia"/>
                  <a:ea typeface="Georgia"/>
                  <a:cs typeface="Georgia"/>
                  <a:sym typeface="Georgia"/>
                </a:rPr>
                <a:t>In the modern practice of wine tourism, in addition to applying markers on the ground, routes are equipped:</a:t>
              </a:r>
              <a:endParaRPr b="0" i="0" sz="1600" u="none" cap="none" strike="noStrike">
                <a:solidFill>
                  <a:schemeClr val="dk1"/>
                </a:solidFill>
                <a:latin typeface="Georgia"/>
                <a:ea typeface="Georgia"/>
                <a:cs typeface="Georgia"/>
                <a:sym typeface="Georgia"/>
              </a:endParaRPr>
            </a:p>
          </p:txBody>
        </p:sp>
        <p:sp>
          <p:nvSpPr>
            <p:cNvPr id="281" name="Google Shape;281;p9"/>
            <p:cNvSpPr/>
            <p:nvPr/>
          </p:nvSpPr>
          <p:spPr>
            <a:xfrm>
              <a:off x="4978785" y="1212163"/>
              <a:ext cx="359663" cy="360061"/>
            </a:xfrm>
            <a:custGeom>
              <a:rect b="b" l="l" r="r" t="t"/>
              <a:pathLst>
                <a:path extrusionOk="0" h="120000" w="120000">
                  <a:moveTo>
                    <a:pt x="0" y="0"/>
                  </a:moveTo>
                  <a:lnTo>
                    <a:pt x="0" y="120000"/>
                  </a:lnTo>
                  <a:lnTo>
                    <a:pt x="120000" y="120000"/>
                  </a:lnTo>
                </a:path>
              </a:pathLst>
            </a:custGeom>
            <a:noFill/>
            <a:ln cap="flat" cmpd="sng" w="12700">
              <a:solidFill>
                <a:srgbClr val="487AA8"/>
              </a:solidFill>
              <a:prstDash val="solid"/>
              <a:miter lim="800000"/>
              <a:headEnd len="sm" w="sm" type="none"/>
              <a:tailEnd len="sm" w="sm" type="none"/>
            </a:ln>
          </p:spPr>
        </p:sp>
        <p:sp>
          <p:nvSpPr>
            <p:cNvPr id="282" name="Google Shape;282;p9"/>
            <p:cNvSpPr/>
            <p:nvPr/>
          </p:nvSpPr>
          <p:spPr>
            <a:xfrm>
              <a:off x="5338449" y="1332184"/>
              <a:ext cx="2058178" cy="480082"/>
            </a:xfrm>
            <a:prstGeom prst="roundRect">
              <a:avLst>
                <a:gd fmla="val 10000" name="adj"/>
              </a:avLst>
            </a:prstGeom>
            <a:solidFill>
              <a:srgbClr val="9CC2E5">
                <a:alpha val="89803"/>
              </a:srgbClr>
            </a:solidFill>
            <a:ln cap="flat" cmpd="sng" w="12700">
              <a:solidFill>
                <a:srgbClr val="3948A0"/>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3" name="Google Shape;283;p9"/>
            <p:cNvSpPr txBox="1"/>
            <p:nvPr/>
          </p:nvSpPr>
          <p:spPr>
            <a:xfrm>
              <a:off x="5352510" y="1346245"/>
              <a:ext cx="2030056" cy="451960"/>
            </a:xfrm>
            <a:prstGeom prst="rect">
              <a:avLst/>
            </a:prstGeom>
            <a:noFill/>
            <a:ln>
              <a:noFill/>
            </a:ln>
          </p:spPr>
          <p:txBody>
            <a:bodyPr anchorCtr="0" anchor="ctr" bIns="19050" lIns="28575" spcFirstLastPara="1" rIns="28575" wrap="square" tIns="19050">
              <a:noAutofit/>
            </a:bodyPr>
            <a:lstStyle/>
            <a:p>
              <a:pPr indent="0" lvl="0" marL="0" marR="0" rtl="0" algn="ctr">
                <a:lnSpc>
                  <a:spcPct val="90000"/>
                </a:lnSpc>
                <a:spcBef>
                  <a:spcPts val="0"/>
                </a:spcBef>
                <a:spcAft>
                  <a:spcPts val="0"/>
                </a:spcAft>
                <a:buNone/>
              </a:pPr>
              <a:r>
                <a:rPr b="0" i="0" lang="en-US" sz="1500" u="none" cap="none" strike="noStrike">
                  <a:solidFill>
                    <a:schemeClr val="dk1"/>
                  </a:solidFill>
                  <a:latin typeface="Georgia"/>
                  <a:ea typeface="Georgia"/>
                  <a:cs typeface="Georgia"/>
                  <a:sym typeface="Georgia"/>
                </a:rPr>
                <a:t>information stands</a:t>
              </a:r>
              <a:endParaRPr b="0" i="0" sz="1500" u="none" cap="none" strike="noStrike">
                <a:solidFill>
                  <a:schemeClr val="dk1"/>
                </a:solidFill>
                <a:latin typeface="Georgia"/>
                <a:ea typeface="Georgia"/>
                <a:cs typeface="Georgia"/>
                <a:sym typeface="Georgia"/>
              </a:endParaRPr>
            </a:p>
          </p:txBody>
        </p:sp>
        <p:sp>
          <p:nvSpPr>
            <p:cNvPr id="284" name="Google Shape;284;p9"/>
            <p:cNvSpPr/>
            <p:nvPr/>
          </p:nvSpPr>
          <p:spPr>
            <a:xfrm>
              <a:off x="4978785" y="1212163"/>
              <a:ext cx="359663" cy="960164"/>
            </a:xfrm>
            <a:custGeom>
              <a:rect b="b" l="l" r="r" t="t"/>
              <a:pathLst>
                <a:path extrusionOk="0" h="120000" w="120000">
                  <a:moveTo>
                    <a:pt x="0" y="0"/>
                  </a:moveTo>
                  <a:lnTo>
                    <a:pt x="0" y="120000"/>
                  </a:lnTo>
                  <a:lnTo>
                    <a:pt x="120000" y="120000"/>
                  </a:lnTo>
                </a:path>
              </a:pathLst>
            </a:custGeom>
            <a:noFill/>
            <a:ln cap="flat" cmpd="sng" w="12700">
              <a:solidFill>
                <a:srgbClr val="487AA8"/>
              </a:solidFill>
              <a:prstDash val="solid"/>
              <a:miter lim="800000"/>
              <a:headEnd len="sm" w="sm" type="none"/>
              <a:tailEnd len="sm" w="sm" type="none"/>
            </a:ln>
          </p:spPr>
        </p:sp>
        <p:sp>
          <p:nvSpPr>
            <p:cNvPr id="285" name="Google Shape;285;p9"/>
            <p:cNvSpPr/>
            <p:nvPr/>
          </p:nvSpPr>
          <p:spPr>
            <a:xfrm>
              <a:off x="5338449" y="1932287"/>
              <a:ext cx="1996643" cy="480082"/>
            </a:xfrm>
            <a:prstGeom prst="roundRect">
              <a:avLst>
                <a:gd fmla="val 10000" name="adj"/>
              </a:avLst>
            </a:prstGeom>
            <a:solidFill>
              <a:srgbClr val="9CC2E5">
                <a:alpha val="89803"/>
              </a:srgbClr>
            </a:solidFill>
            <a:ln cap="flat" cmpd="sng" w="12700">
              <a:solidFill>
                <a:srgbClr val="3948A0"/>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6" name="Google Shape;286;p9"/>
            <p:cNvSpPr txBox="1"/>
            <p:nvPr/>
          </p:nvSpPr>
          <p:spPr>
            <a:xfrm>
              <a:off x="5352510" y="1946348"/>
              <a:ext cx="1968521" cy="451960"/>
            </a:xfrm>
            <a:prstGeom prst="rect">
              <a:avLst/>
            </a:prstGeom>
            <a:noFill/>
            <a:ln>
              <a:noFill/>
            </a:ln>
          </p:spPr>
          <p:txBody>
            <a:bodyPr anchorCtr="0" anchor="ctr" bIns="19050" lIns="28575" spcFirstLastPara="1" rIns="28575" wrap="square" tIns="19050">
              <a:noAutofit/>
            </a:bodyPr>
            <a:lstStyle/>
            <a:p>
              <a:pPr indent="0" lvl="0" marL="0" marR="0" rtl="0" algn="ctr">
                <a:lnSpc>
                  <a:spcPct val="90000"/>
                </a:lnSpc>
                <a:spcBef>
                  <a:spcPts val="0"/>
                </a:spcBef>
                <a:spcAft>
                  <a:spcPts val="0"/>
                </a:spcAft>
                <a:buNone/>
              </a:pPr>
              <a:r>
                <a:rPr b="0" i="0" lang="en-US" sz="1500" u="none" cap="none" strike="noStrike">
                  <a:solidFill>
                    <a:schemeClr val="dk1"/>
                  </a:solidFill>
                  <a:latin typeface="Georgia"/>
                  <a:ea typeface="Georgia"/>
                  <a:cs typeface="Georgia"/>
                  <a:sym typeface="Georgia"/>
                </a:rPr>
                <a:t>road signs</a:t>
              </a:r>
              <a:endParaRPr b="0" i="0" sz="1500" u="none" cap="none" strike="noStrike">
                <a:solidFill>
                  <a:schemeClr val="dk1"/>
                </a:solidFill>
                <a:latin typeface="Georgia"/>
                <a:ea typeface="Georgia"/>
                <a:cs typeface="Georgia"/>
                <a:sym typeface="Georgia"/>
              </a:endParaRPr>
            </a:p>
          </p:txBody>
        </p:sp>
        <p:sp>
          <p:nvSpPr>
            <p:cNvPr id="287" name="Google Shape;287;p9"/>
            <p:cNvSpPr/>
            <p:nvPr/>
          </p:nvSpPr>
          <p:spPr>
            <a:xfrm>
              <a:off x="4978785" y="1212163"/>
              <a:ext cx="368189" cy="1546109"/>
            </a:xfrm>
            <a:custGeom>
              <a:rect b="b" l="l" r="r" t="t"/>
              <a:pathLst>
                <a:path extrusionOk="0" h="120000" w="120000">
                  <a:moveTo>
                    <a:pt x="0" y="0"/>
                  </a:moveTo>
                  <a:lnTo>
                    <a:pt x="0" y="120000"/>
                  </a:lnTo>
                  <a:lnTo>
                    <a:pt x="120000" y="120000"/>
                  </a:lnTo>
                </a:path>
              </a:pathLst>
            </a:custGeom>
            <a:noFill/>
            <a:ln cap="flat" cmpd="sng" w="12700">
              <a:solidFill>
                <a:srgbClr val="487AA8"/>
              </a:solidFill>
              <a:prstDash val="solid"/>
              <a:miter lim="800000"/>
              <a:headEnd len="sm" w="sm" type="none"/>
              <a:tailEnd len="sm" w="sm" type="none"/>
            </a:ln>
          </p:spPr>
        </p:sp>
        <p:sp>
          <p:nvSpPr>
            <p:cNvPr id="288" name="Google Shape;288;p9"/>
            <p:cNvSpPr/>
            <p:nvPr/>
          </p:nvSpPr>
          <p:spPr>
            <a:xfrm>
              <a:off x="5346975" y="2518232"/>
              <a:ext cx="4880217" cy="480082"/>
            </a:xfrm>
            <a:prstGeom prst="roundRect">
              <a:avLst>
                <a:gd fmla="val 10000" name="adj"/>
              </a:avLst>
            </a:prstGeom>
            <a:solidFill>
              <a:srgbClr val="9CC2E5">
                <a:alpha val="89803"/>
              </a:srgbClr>
            </a:solidFill>
            <a:ln cap="flat" cmpd="sng" w="12700">
              <a:solidFill>
                <a:srgbClr val="3948A0"/>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9" name="Google Shape;289;p9"/>
            <p:cNvSpPr txBox="1"/>
            <p:nvPr/>
          </p:nvSpPr>
          <p:spPr>
            <a:xfrm>
              <a:off x="5361036" y="2532293"/>
              <a:ext cx="4852095" cy="451960"/>
            </a:xfrm>
            <a:prstGeom prst="rect">
              <a:avLst/>
            </a:prstGeom>
            <a:noFill/>
            <a:ln>
              <a:noFill/>
            </a:ln>
          </p:spPr>
          <p:txBody>
            <a:bodyPr anchorCtr="0" anchor="ctr" bIns="19050" lIns="28575" spcFirstLastPara="1" rIns="28575" wrap="square" tIns="19050">
              <a:noAutofit/>
            </a:bodyPr>
            <a:lstStyle/>
            <a:p>
              <a:pPr indent="0" lvl="0" marL="0" marR="0" rtl="0" algn="ctr">
                <a:lnSpc>
                  <a:spcPct val="90000"/>
                </a:lnSpc>
                <a:spcBef>
                  <a:spcPts val="0"/>
                </a:spcBef>
                <a:spcAft>
                  <a:spcPts val="0"/>
                </a:spcAft>
                <a:buNone/>
              </a:pPr>
              <a:r>
                <a:rPr b="0" i="0" lang="en-US" sz="1500" u="none" cap="none" strike="noStrike">
                  <a:solidFill>
                    <a:schemeClr val="dk1"/>
                  </a:solidFill>
                  <a:latin typeface="Georgia"/>
                  <a:ea typeface="Georgia"/>
                  <a:cs typeface="Georgia"/>
                  <a:sym typeface="Georgia"/>
                </a:rPr>
                <a:t>auxiliary signs (places for accommodation, water, service station, tent camp, etc.).</a:t>
              </a:r>
              <a:endParaRPr b="0" i="0" sz="1500" u="none" cap="none" strike="noStrike">
                <a:solidFill>
                  <a:schemeClr val="dk1"/>
                </a:solidFill>
                <a:latin typeface="Georgia"/>
                <a:ea typeface="Georgia"/>
                <a:cs typeface="Georgia"/>
                <a:sym typeface="Georgia"/>
              </a:endParaRPr>
            </a:p>
          </p:txBody>
        </p:sp>
        <p:sp>
          <p:nvSpPr>
            <p:cNvPr id="290" name="Google Shape;290;p9"/>
            <p:cNvSpPr/>
            <p:nvPr/>
          </p:nvSpPr>
          <p:spPr>
            <a:xfrm>
              <a:off x="8461797" y="816662"/>
              <a:ext cx="2053801" cy="1523373"/>
            </a:xfrm>
            <a:prstGeom prst="roundRect">
              <a:avLst>
                <a:gd fmla="val 10000" name="adj"/>
              </a:avLst>
            </a:prstGeom>
            <a:solidFill>
              <a:schemeClr val="lt1"/>
            </a:solidFill>
            <a:ln cap="flat" cmpd="sng" w="12700">
              <a:solidFill>
                <a:schemeClr val="accent5"/>
              </a:solidFill>
              <a:prstDash val="solid"/>
              <a:miter lim="80000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1" name="Google Shape;291;p9"/>
            <p:cNvSpPr txBox="1"/>
            <p:nvPr/>
          </p:nvSpPr>
          <p:spPr>
            <a:xfrm>
              <a:off x="8506415" y="861280"/>
              <a:ext cx="1964565" cy="1434137"/>
            </a:xfrm>
            <a:prstGeom prst="rect">
              <a:avLst/>
            </a:prstGeom>
            <a:noFill/>
            <a:ln>
              <a:noFill/>
            </a:ln>
          </p:spPr>
          <p:txBody>
            <a:bodyPr anchorCtr="0" anchor="ctr" bIns="21575" lIns="32375" spcFirstLastPara="1" rIns="32375" wrap="square" tIns="21575">
              <a:noAutofit/>
            </a:bodyPr>
            <a:lstStyle/>
            <a:p>
              <a:pPr indent="0" lvl="0" marL="0" marR="0" rtl="0" algn="ctr">
                <a:lnSpc>
                  <a:spcPct val="90000"/>
                </a:lnSpc>
                <a:spcBef>
                  <a:spcPts val="0"/>
                </a:spcBef>
                <a:spcAft>
                  <a:spcPts val="0"/>
                </a:spcAft>
                <a:buNone/>
              </a:pPr>
              <a:r>
                <a:rPr b="0" i="0" lang="en-US" sz="1700" u="none" cap="none" strike="noStrike">
                  <a:solidFill>
                    <a:schemeClr val="dk1"/>
                  </a:solidFill>
                  <a:latin typeface="Georgia"/>
                  <a:ea typeface="Georgia"/>
                  <a:cs typeface="Georgia"/>
                  <a:sym typeface="Georgia"/>
                </a:rPr>
                <a:t>Routes are usually presented on paper or electronic media (respectively, in printed or e- format).</a:t>
              </a:r>
              <a:endParaRPr b="0" i="0" sz="1700" u="none" cap="none" strike="noStrike">
                <a:solidFill>
                  <a:schemeClr val="dk1"/>
                </a:solidFill>
                <a:latin typeface="Georgia"/>
                <a:ea typeface="Georgia"/>
                <a:cs typeface="Georgia"/>
                <a:sym typeface="Georgia"/>
              </a:endParaRPr>
            </a:p>
          </p:txBody>
        </p:sp>
      </p:grpSp>
      <p:sp>
        <p:nvSpPr>
          <p:cNvPr id="292" name="Google Shape;292;p9"/>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WINE TOUR GUIDING</a:t>
            </a:r>
            <a:endParaRPr/>
          </a:p>
        </p:txBody>
      </p:sp>
      <p:sp>
        <p:nvSpPr>
          <p:cNvPr id="293" name="Google Shape;293;p9"/>
          <p:cNvSpPr txBox="1"/>
          <p:nvPr>
            <p:ph type="title"/>
          </p:nvPr>
        </p:nvSpPr>
        <p:spPr>
          <a:xfrm>
            <a:off x="838200" y="1675967"/>
            <a:ext cx="10515600" cy="583139"/>
          </a:xfrm>
          <a:prstGeom prst="rect">
            <a:avLst/>
          </a:prstGeom>
          <a:solidFill>
            <a:srgbClr val="A71E3B"/>
          </a:solidFill>
          <a:ln>
            <a:noFill/>
          </a:ln>
        </p:spPr>
        <p:txBody>
          <a:bodyPr anchorCtr="0" anchor="b" bIns="45700" lIns="91425" spcFirstLastPara="1" rIns="91425" wrap="square" tIns="45700">
            <a:noAutofit/>
          </a:bodyPr>
          <a:lstStyle/>
          <a:p>
            <a:pPr indent="0" lvl="0" marL="0" rtl="0" algn="ctr">
              <a:lnSpc>
                <a:spcPct val="90000"/>
              </a:lnSpc>
              <a:spcBef>
                <a:spcPts val="0"/>
              </a:spcBef>
              <a:spcAft>
                <a:spcPts val="0"/>
              </a:spcAft>
              <a:buClr>
                <a:schemeClr val="lt1"/>
              </a:buClr>
              <a:buSzPts val="3000"/>
              <a:buFont typeface="Georgia"/>
              <a:buNone/>
            </a:pPr>
            <a:r>
              <a:rPr lang="en-US" sz="3000">
                <a:solidFill>
                  <a:schemeClr val="lt1"/>
                </a:solidFill>
              </a:rPr>
              <a:t>Responsibility of the wine tourism business (cont’d)</a:t>
            </a:r>
            <a:endParaRPr sz="3000">
              <a:solidFill>
                <a:schemeClr val="lt1"/>
              </a:solidFill>
            </a:endParaRPr>
          </a:p>
        </p:txBody>
      </p:sp>
      <p:sp>
        <p:nvSpPr>
          <p:cNvPr id="294" name="Google Shape;294;p9"/>
          <p:cNvSpPr/>
          <p:nvPr/>
        </p:nvSpPr>
        <p:spPr>
          <a:xfrm>
            <a:off x="824753" y="2375647"/>
            <a:ext cx="10529047" cy="341632"/>
          </a:xfrm>
          <a:prstGeom prst="rect">
            <a:avLst/>
          </a:prstGeom>
          <a:noFill/>
          <a:ln>
            <a:noFill/>
          </a:ln>
        </p:spPr>
        <p:txBody>
          <a:bodyPr anchorCtr="0" anchor="t" bIns="45700" lIns="91425" spcFirstLastPara="1" rIns="91425" wrap="square" tIns="45700">
            <a:spAutoFit/>
          </a:bodyPr>
          <a:lstStyle/>
          <a:p>
            <a:pPr indent="-358775" lvl="0" marL="358775" marR="0" rtl="0" algn="l">
              <a:lnSpc>
                <a:spcPct val="90000"/>
              </a:lnSpc>
              <a:spcBef>
                <a:spcPts val="0"/>
              </a:spcBef>
              <a:spcAft>
                <a:spcPts val="0"/>
              </a:spcAft>
              <a:buClr>
                <a:srgbClr val="A71E3B"/>
              </a:buClr>
              <a:buSzPts val="1800"/>
              <a:buFont typeface="Noto Sans Symbols"/>
              <a:buChar char="✔"/>
            </a:pPr>
            <a:r>
              <a:rPr b="1" i="1" lang="en-US" sz="1800" u="none" cap="none" strike="noStrike">
                <a:solidFill>
                  <a:srgbClr val="A71E3B"/>
                </a:solidFill>
                <a:latin typeface="Georgia"/>
                <a:ea typeface="Georgia"/>
                <a:cs typeface="Georgia"/>
                <a:sym typeface="Georgia"/>
              </a:rPr>
              <a:t>Identification of wineries, winemaking and tourism business, wine routes</a:t>
            </a:r>
            <a:endParaRPr b="1" i="1" sz="1800" u="none" cap="none" strike="noStrike">
              <a:solidFill>
                <a:srgbClr val="A71E3B"/>
              </a:solidFill>
              <a:latin typeface="Georgia"/>
              <a:ea typeface="Georgia"/>
              <a:cs typeface="Georgia"/>
              <a:sym typeface="Georgia"/>
            </a:endParaRPr>
          </a:p>
        </p:txBody>
      </p:sp>
    </p:spTree>
  </p:cSld>
  <p:clrMapOvr>
    <a:masterClrMapping/>
  </p:clrMapOvr>
</p:sld>
</file>

<file path=ppt/theme/theme1.xml><?xml version="1.0" encoding="utf-8"?>
<a:theme xmlns:a="http://schemas.openxmlformats.org/drawingml/2006/main" xmlns:r="http://schemas.openxmlformats.org/officeDocument/2006/relationships" name="Тема Office">
  <a:themeElements>
    <a:clrScheme name="Стандартная">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Тема Office">
  <a:themeElements>
    <a:clrScheme name="Стандартная">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Специальное оформление">
  <a:themeElements>
    <a:clrScheme name="Стандартная">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2021-11-20T15:09:31Z</dcterms:created>
  <dc:creator>Melikh</dc:creator>
</cp:coreProperties>
</file>