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handoutMasterIdLst>
    <p:handoutMasterId r:id="rId33"/>
  </p:handoutMasterIdLst>
  <p:sldIdLst>
    <p:sldId id="263" r:id="rId3"/>
    <p:sldId id="293" r:id="rId4"/>
    <p:sldId id="294" r:id="rId5"/>
    <p:sldId id="256" r:id="rId6"/>
    <p:sldId id="261" r:id="rId7"/>
    <p:sldId id="276" r:id="rId8"/>
    <p:sldId id="279" r:id="rId9"/>
    <p:sldId id="296" r:id="rId10"/>
    <p:sldId id="298" r:id="rId11"/>
    <p:sldId id="299" r:id="rId12"/>
    <p:sldId id="300" r:id="rId13"/>
    <p:sldId id="278" r:id="rId14"/>
    <p:sldId id="277" r:id="rId15"/>
    <p:sldId id="280" r:id="rId16"/>
    <p:sldId id="281" r:id="rId17"/>
    <p:sldId id="282" r:id="rId18"/>
    <p:sldId id="283" r:id="rId19"/>
    <p:sldId id="284" r:id="rId20"/>
    <p:sldId id="285" r:id="rId21"/>
    <p:sldId id="286" r:id="rId22"/>
    <p:sldId id="292" r:id="rId23"/>
    <p:sldId id="287" r:id="rId24"/>
    <p:sldId id="288" r:id="rId25"/>
    <p:sldId id="289" r:id="rId26"/>
    <p:sldId id="290" r:id="rId27"/>
    <p:sldId id="291" r:id="rId28"/>
    <p:sldId id="275" r:id="rId29"/>
    <p:sldId id="301" r:id="rId30"/>
    <p:sldId id="295" r:id="rId3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449D"/>
    <a:srgbClr val="A71E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331" y="53"/>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EF7D77-3E95-4061-8DE0-56E22B77D141}"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ru-RU"/>
        </a:p>
      </dgm:t>
    </dgm:pt>
    <dgm:pt modelId="{79FB29BD-2DB4-45A8-92ED-3E4B3ADAEB4F}">
      <dgm:prSet/>
      <dgm:spPr/>
      <dgm:t>
        <a:bodyPr/>
        <a:lstStyle/>
        <a:p>
          <a:pPr rtl="0"/>
          <a:r>
            <a:rPr lang="en-US" b="1" smtClean="0"/>
            <a:t>Sustainable tourism concept </a:t>
          </a:r>
          <a:r>
            <a:rPr lang="en-US" smtClean="0"/>
            <a:t>includes the satisfaction of current and future tourists and stakeholders of tourist destinations in economic, social and environmental aspects.</a:t>
          </a:r>
          <a:endParaRPr lang="en-US"/>
        </a:p>
      </dgm:t>
    </dgm:pt>
    <dgm:pt modelId="{C1C11598-E405-4FD2-90D0-33BD53A6B1B9}" type="parTrans" cxnId="{CC3E221E-E895-4B9F-BE29-A212494FEE73}">
      <dgm:prSet/>
      <dgm:spPr/>
      <dgm:t>
        <a:bodyPr/>
        <a:lstStyle/>
        <a:p>
          <a:endParaRPr lang="ru-RU"/>
        </a:p>
      </dgm:t>
    </dgm:pt>
    <dgm:pt modelId="{7DDA7B25-102F-42AB-9ECC-1B423717B370}" type="sibTrans" cxnId="{CC3E221E-E895-4B9F-BE29-A212494FEE73}">
      <dgm:prSet/>
      <dgm:spPr/>
      <dgm:t>
        <a:bodyPr/>
        <a:lstStyle/>
        <a:p>
          <a:endParaRPr lang="ru-RU"/>
        </a:p>
      </dgm:t>
    </dgm:pt>
    <dgm:pt modelId="{07437C1B-A3C8-4545-B17F-6237DB310D44}">
      <dgm:prSet/>
      <dgm:spPr/>
      <dgm:t>
        <a:bodyPr/>
        <a:lstStyle/>
        <a:p>
          <a:pPr rtl="0"/>
          <a:r>
            <a:rPr lang="en-US" smtClean="0"/>
            <a:t>The creation or revitalization of a tourist destination has its consequences, </a:t>
          </a:r>
          <a:r>
            <a:rPr lang="en-US" b="1" smtClean="0"/>
            <a:t>so it affects the future</a:t>
          </a:r>
          <a:r>
            <a:rPr lang="en-US" smtClean="0"/>
            <a:t>. On the one hand, they are positive, because first of all tourism gives people's life satisfaction, as well as the opportunity to organize additional jobs, which means increasing employment and income. On the other hand, environmental problems can be avoided only on the conditions of standardization and thorough study of all risk factors, because the intervention in any natural phenomenon has had many examples of negativity.</a:t>
          </a:r>
          <a:endParaRPr lang="en-US"/>
        </a:p>
      </dgm:t>
    </dgm:pt>
    <dgm:pt modelId="{DDFBBFF0-1B19-4AE0-8900-73E7E587F66F}" type="parTrans" cxnId="{32937DE9-8479-47A8-9053-19EBDC9DC741}">
      <dgm:prSet/>
      <dgm:spPr/>
      <dgm:t>
        <a:bodyPr/>
        <a:lstStyle/>
        <a:p>
          <a:endParaRPr lang="ru-RU"/>
        </a:p>
      </dgm:t>
    </dgm:pt>
    <dgm:pt modelId="{9D581F97-6987-41D5-9570-5539B77B6EE0}" type="sibTrans" cxnId="{32937DE9-8479-47A8-9053-19EBDC9DC741}">
      <dgm:prSet/>
      <dgm:spPr/>
      <dgm:t>
        <a:bodyPr/>
        <a:lstStyle/>
        <a:p>
          <a:endParaRPr lang="ru-RU"/>
        </a:p>
      </dgm:t>
    </dgm:pt>
    <dgm:pt modelId="{6A5D19E3-A73A-4F21-85D2-3959EFB9CBAC}" type="pres">
      <dgm:prSet presAssocID="{F5EF7D77-3E95-4061-8DE0-56E22B77D141}" presName="Name0" presStyleCnt="0">
        <dgm:presLayoutVars>
          <dgm:chMax val="7"/>
          <dgm:dir/>
          <dgm:animLvl val="lvl"/>
          <dgm:resizeHandles val="exact"/>
        </dgm:presLayoutVars>
      </dgm:prSet>
      <dgm:spPr/>
    </dgm:pt>
    <dgm:pt modelId="{6B53977F-36A7-49A6-8C48-229958CF04C7}" type="pres">
      <dgm:prSet presAssocID="{79FB29BD-2DB4-45A8-92ED-3E4B3ADAEB4F}" presName="circle1" presStyleLbl="node1" presStyleIdx="0" presStyleCnt="2"/>
      <dgm:spPr/>
    </dgm:pt>
    <dgm:pt modelId="{7F08F09C-4842-40AB-B994-C4532797A026}" type="pres">
      <dgm:prSet presAssocID="{79FB29BD-2DB4-45A8-92ED-3E4B3ADAEB4F}" presName="space" presStyleCnt="0"/>
      <dgm:spPr/>
    </dgm:pt>
    <dgm:pt modelId="{185CAF6F-29A5-4E3B-844F-2E9489B76891}" type="pres">
      <dgm:prSet presAssocID="{79FB29BD-2DB4-45A8-92ED-3E4B3ADAEB4F}" presName="rect1" presStyleLbl="alignAcc1" presStyleIdx="0" presStyleCnt="2"/>
      <dgm:spPr/>
    </dgm:pt>
    <dgm:pt modelId="{DF121C96-63AE-4FF3-B647-A5DBBAEE1D62}" type="pres">
      <dgm:prSet presAssocID="{07437C1B-A3C8-4545-B17F-6237DB310D44}" presName="vertSpace2" presStyleLbl="node1" presStyleIdx="0" presStyleCnt="2"/>
      <dgm:spPr/>
    </dgm:pt>
    <dgm:pt modelId="{1AF7AE52-5140-47F0-B1B7-E9AE258AB3B5}" type="pres">
      <dgm:prSet presAssocID="{07437C1B-A3C8-4545-B17F-6237DB310D44}" presName="circle2" presStyleLbl="node1" presStyleIdx="1" presStyleCnt="2"/>
      <dgm:spPr/>
    </dgm:pt>
    <dgm:pt modelId="{CA2F9045-1156-4040-A47A-E4729E96B505}" type="pres">
      <dgm:prSet presAssocID="{07437C1B-A3C8-4545-B17F-6237DB310D44}" presName="rect2" presStyleLbl="alignAcc1" presStyleIdx="1" presStyleCnt="2"/>
      <dgm:spPr/>
    </dgm:pt>
    <dgm:pt modelId="{2CC6F6DD-C81D-4A6F-9196-4F6009902902}" type="pres">
      <dgm:prSet presAssocID="{79FB29BD-2DB4-45A8-92ED-3E4B3ADAEB4F}" presName="rect1ParTxNoCh" presStyleLbl="alignAcc1" presStyleIdx="1" presStyleCnt="2">
        <dgm:presLayoutVars>
          <dgm:chMax val="1"/>
          <dgm:bulletEnabled val="1"/>
        </dgm:presLayoutVars>
      </dgm:prSet>
      <dgm:spPr/>
    </dgm:pt>
    <dgm:pt modelId="{98944E08-F690-486A-9CD3-C3F1C2695202}" type="pres">
      <dgm:prSet presAssocID="{07437C1B-A3C8-4545-B17F-6237DB310D44}" presName="rect2ParTxNoCh" presStyleLbl="alignAcc1" presStyleIdx="1" presStyleCnt="2">
        <dgm:presLayoutVars>
          <dgm:chMax val="1"/>
          <dgm:bulletEnabled val="1"/>
        </dgm:presLayoutVars>
      </dgm:prSet>
      <dgm:spPr/>
    </dgm:pt>
  </dgm:ptLst>
  <dgm:cxnLst>
    <dgm:cxn modelId="{B1A1F8CD-C768-41ED-B367-6125F393B0EE}" type="presOf" srcId="{F5EF7D77-3E95-4061-8DE0-56E22B77D141}" destId="{6A5D19E3-A73A-4F21-85D2-3959EFB9CBAC}" srcOrd="0" destOrd="0" presId="urn:microsoft.com/office/officeart/2005/8/layout/target3"/>
    <dgm:cxn modelId="{9AF12700-390E-4898-8390-E81625C33C8B}" type="presOf" srcId="{79FB29BD-2DB4-45A8-92ED-3E4B3ADAEB4F}" destId="{2CC6F6DD-C81D-4A6F-9196-4F6009902902}" srcOrd="1" destOrd="0" presId="urn:microsoft.com/office/officeart/2005/8/layout/target3"/>
    <dgm:cxn modelId="{CC3E221E-E895-4B9F-BE29-A212494FEE73}" srcId="{F5EF7D77-3E95-4061-8DE0-56E22B77D141}" destId="{79FB29BD-2DB4-45A8-92ED-3E4B3ADAEB4F}" srcOrd="0" destOrd="0" parTransId="{C1C11598-E405-4FD2-90D0-33BD53A6B1B9}" sibTransId="{7DDA7B25-102F-42AB-9ECC-1B423717B370}"/>
    <dgm:cxn modelId="{32937DE9-8479-47A8-9053-19EBDC9DC741}" srcId="{F5EF7D77-3E95-4061-8DE0-56E22B77D141}" destId="{07437C1B-A3C8-4545-B17F-6237DB310D44}" srcOrd="1" destOrd="0" parTransId="{DDFBBFF0-1B19-4AE0-8900-73E7E587F66F}" sibTransId="{9D581F97-6987-41D5-9570-5539B77B6EE0}"/>
    <dgm:cxn modelId="{176F6F42-3BDE-4045-B353-B36B404DABC7}" type="presOf" srcId="{07437C1B-A3C8-4545-B17F-6237DB310D44}" destId="{98944E08-F690-486A-9CD3-C3F1C2695202}" srcOrd="1" destOrd="0" presId="urn:microsoft.com/office/officeart/2005/8/layout/target3"/>
    <dgm:cxn modelId="{F79D34B1-DC4F-4282-AAAA-B72DA96D1262}" type="presOf" srcId="{79FB29BD-2DB4-45A8-92ED-3E4B3ADAEB4F}" destId="{185CAF6F-29A5-4E3B-844F-2E9489B76891}" srcOrd="0" destOrd="0" presId="urn:microsoft.com/office/officeart/2005/8/layout/target3"/>
    <dgm:cxn modelId="{4C36E9AF-B2C8-4143-A9AC-191AA1AE6751}" type="presOf" srcId="{07437C1B-A3C8-4545-B17F-6237DB310D44}" destId="{CA2F9045-1156-4040-A47A-E4729E96B505}" srcOrd="0" destOrd="0" presId="urn:microsoft.com/office/officeart/2005/8/layout/target3"/>
    <dgm:cxn modelId="{0416129F-B3F5-4350-A18B-BE58DC2D92F8}" type="presParOf" srcId="{6A5D19E3-A73A-4F21-85D2-3959EFB9CBAC}" destId="{6B53977F-36A7-49A6-8C48-229958CF04C7}" srcOrd="0" destOrd="0" presId="urn:microsoft.com/office/officeart/2005/8/layout/target3"/>
    <dgm:cxn modelId="{35CF7B7E-7F5D-4729-983D-C08D84D2D914}" type="presParOf" srcId="{6A5D19E3-A73A-4F21-85D2-3959EFB9CBAC}" destId="{7F08F09C-4842-40AB-B994-C4532797A026}" srcOrd="1" destOrd="0" presId="urn:microsoft.com/office/officeart/2005/8/layout/target3"/>
    <dgm:cxn modelId="{AE6A8639-D625-4F98-82A1-EEDEB4399534}" type="presParOf" srcId="{6A5D19E3-A73A-4F21-85D2-3959EFB9CBAC}" destId="{185CAF6F-29A5-4E3B-844F-2E9489B76891}" srcOrd="2" destOrd="0" presId="urn:microsoft.com/office/officeart/2005/8/layout/target3"/>
    <dgm:cxn modelId="{225BE473-184D-47C1-95D9-41F443B7298A}" type="presParOf" srcId="{6A5D19E3-A73A-4F21-85D2-3959EFB9CBAC}" destId="{DF121C96-63AE-4FF3-B647-A5DBBAEE1D62}" srcOrd="3" destOrd="0" presId="urn:microsoft.com/office/officeart/2005/8/layout/target3"/>
    <dgm:cxn modelId="{CDAE20B5-BFC9-4C95-872C-DDA3EE531DE9}" type="presParOf" srcId="{6A5D19E3-A73A-4F21-85D2-3959EFB9CBAC}" destId="{1AF7AE52-5140-47F0-B1B7-E9AE258AB3B5}" srcOrd="4" destOrd="0" presId="urn:microsoft.com/office/officeart/2005/8/layout/target3"/>
    <dgm:cxn modelId="{A85AE217-804B-4C10-806C-F33E78452B91}" type="presParOf" srcId="{6A5D19E3-A73A-4F21-85D2-3959EFB9CBAC}" destId="{CA2F9045-1156-4040-A47A-E4729E96B505}" srcOrd="5" destOrd="0" presId="urn:microsoft.com/office/officeart/2005/8/layout/target3"/>
    <dgm:cxn modelId="{43C0D615-CCD8-4B5D-8956-7D4F0E4CCDBB}" type="presParOf" srcId="{6A5D19E3-A73A-4F21-85D2-3959EFB9CBAC}" destId="{2CC6F6DD-C81D-4A6F-9196-4F6009902902}" srcOrd="6" destOrd="0" presId="urn:microsoft.com/office/officeart/2005/8/layout/target3"/>
    <dgm:cxn modelId="{CE4CAE94-39EB-48B1-A690-C8924C0C9E41}" type="presParOf" srcId="{6A5D19E3-A73A-4F21-85D2-3959EFB9CBAC}" destId="{98944E08-F690-486A-9CD3-C3F1C2695202}"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3977F-36A7-49A6-8C48-229958CF04C7}">
      <dsp:nvSpPr>
        <dsp:cNvPr id="0" name=""/>
        <dsp:cNvSpPr/>
      </dsp:nvSpPr>
      <dsp:spPr>
        <a:xfrm>
          <a:off x="0" y="0"/>
          <a:ext cx="3390687" cy="3390687"/>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5CAF6F-29A5-4E3B-844F-2E9489B76891}">
      <dsp:nvSpPr>
        <dsp:cNvPr id="0" name=""/>
        <dsp:cNvSpPr/>
      </dsp:nvSpPr>
      <dsp:spPr>
        <a:xfrm>
          <a:off x="1695343" y="0"/>
          <a:ext cx="4510103" cy="339068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b="1" kern="1200" smtClean="0"/>
            <a:t>Sustainable tourism concept </a:t>
          </a:r>
          <a:r>
            <a:rPr lang="en-US" sz="1200" kern="1200" smtClean="0"/>
            <a:t>includes the satisfaction of current and future tourists and stakeholders of tourist destinations in economic, social and environmental aspects.</a:t>
          </a:r>
          <a:endParaRPr lang="en-US" sz="1200" kern="1200"/>
        </a:p>
      </dsp:txBody>
      <dsp:txXfrm>
        <a:off x="1695343" y="0"/>
        <a:ext cx="4510103" cy="1610576"/>
      </dsp:txXfrm>
    </dsp:sp>
    <dsp:sp modelId="{1AF7AE52-5140-47F0-B1B7-E9AE258AB3B5}">
      <dsp:nvSpPr>
        <dsp:cNvPr id="0" name=""/>
        <dsp:cNvSpPr/>
      </dsp:nvSpPr>
      <dsp:spPr>
        <a:xfrm>
          <a:off x="890055" y="1610576"/>
          <a:ext cx="1610576" cy="1610576"/>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2F9045-1156-4040-A47A-E4729E96B505}">
      <dsp:nvSpPr>
        <dsp:cNvPr id="0" name=""/>
        <dsp:cNvSpPr/>
      </dsp:nvSpPr>
      <dsp:spPr>
        <a:xfrm>
          <a:off x="1695343" y="1610576"/>
          <a:ext cx="4510103" cy="161057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smtClean="0"/>
            <a:t>The creation or revitalization of a tourist destination has its consequences, </a:t>
          </a:r>
          <a:r>
            <a:rPr lang="en-US" sz="1200" b="1" kern="1200" smtClean="0"/>
            <a:t>so it affects the future</a:t>
          </a:r>
          <a:r>
            <a:rPr lang="en-US" sz="1200" kern="1200" smtClean="0"/>
            <a:t>. On the one hand, they are positive, because first of all tourism gives people's life satisfaction, as well as the opportunity to organize additional jobs, which means increasing employment and income. On the other hand, environmental problems can be avoided only on the conditions of standardization and thorough study of all risk factors, because the intervention in any natural phenomenon has had many examples of negativity.</a:t>
          </a:r>
          <a:endParaRPr lang="en-US" sz="1200" kern="1200"/>
        </a:p>
      </dsp:txBody>
      <dsp:txXfrm>
        <a:off x="1695343" y="1610576"/>
        <a:ext cx="4510103" cy="1610576"/>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The development of wine tourism and wine routes</a:t>
            </a:r>
            <a:endParaRPr lang="uk-UA"/>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9FE3240-2373-4F52-9581-8AFFC02EC0BF}" type="datetimeFigureOut">
              <a:rPr lang="uk-UA" smtClean="0"/>
              <a:t>13.02.2022</a:t>
            </a:fld>
            <a:endParaRPr lang="uk-UA"/>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E88D9B-9527-4B7B-A533-02F3E87ADF80}" type="slidenum">
              <a:rPr lang="uk-UA" smtClean="0"/>
              <a:t>‹#›</a:t>
            </a:fld>
            <a:endParaRPr lang="uk-UA"/>
          </a:p>
        </p:txBody>
      </p:sp>
    </p:spTree>
    <p:extLst>
      <p:ext uri="{BB962C8B-B14F-4D97-AF65-F5344CB8AC3E}">
        <p14:creationId xmlns:p14="http://schemas.microsoft.com/office/powerpoint/2010/main" val="18905319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smtClean="0"/>
              <a:t>The development of wine tourism and wine routes</a:t>
            </a:r>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DB11C-1906-4D9D-8281-D2E160BB71C7}" type="datetimeFigureOut">
              <a:rPr lang="uk-UA" smtClean="0"/>
              <a:t>13.02.2022</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DF12E2-9379-4049-87F4-D65146C59BA1}" type="slidenum">
              <a:rPr lang="uk-UA" smtClean="0"/>
              <a:t>‹#›</a:t>
            </a:fld>
            <a:endParaRPr lang="uk-UA"/>
          </a:p>
        </p:txBody>
      </p:sp>
    </p:spTree>
    <p:extLst>
      <p:ext uri="{BB962C8B-B14F-4D97-AF65-F5344CB8AC3E}">
        <p14:creationId xmlns:p14="http://schemas.microsoft.com/office/powerpoint/2010/main" val="1934653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96044" y="1753985"/>
            <a:ext cx="9071956" cy="1755978"/>
          </a:xfrm>
          <a:prstGeom prst="rect">
            <a:avLst/>
          </a:prstGeo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96044" y="3602038"/>
            <a:ext cx="9071956" cy="1655762"/>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ru-RU" smtClean="0"/>
              <a:t>Образец подзаголовка</a:t>
            </a:r>
            <a:endParaRPr lang="uk-UA"/>
          </a:p>
        </p:txBody>
      </p:sp>
    </p:spTree>
    <p:extLst>
      <p:ext uri="{BB962C8B-B14F-4D97-AF65-F5344CB8AC3E}">
        <p14:creationId xmlns:p14="http://schemas.microsoft.com/office/powerpoint/2010/main" val="19529667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72099"/>
            <a:ext cx="10515600" cy="518593"/>
          </a:xfrm>
          <a:prstGeom prst="rect">
            <a:avLst/>
          </a:prstGeom>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A2D80EE9-71EB-431D-BA4E-2F3373E2AD1B}"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35310099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FDB0F80F-141B-4467-9A1B-C63E2ACC8F2E}"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831659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C052F4C-37ED-48E8-A7D8-BA3C11B3048B}"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1624605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2"/>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5AC894-68C4-4403-BBD0-1C10309FD5B1}"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3861894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4BCA7DB-D36D-497D-B649-3FF20A6BEA7A}"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20897814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9"/>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9" y="1681163"/>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2" y="1681163"/>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2"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6964F2E5-37F3-41DA-ADFD-D137795D680F}" type="datetime1">
              <a:rPr lang="uk-UA" smtClean="0"/>
              <a:t>13.02.2022</a:t>
            </a:fld>
            <a:endParaRPr lang="uk-UA"/>
          </a:p>
        </p:txBody>
      </p:sp>
      <p:sp>
        <p:nvSpPr>
          <p:cNvPr id="8" name="Нижний колонтитул 7"/>
          <p:cNvSpPr>
            <a:spLocks noGrp="1"/>
          </p:cNvSpPr>
          <p:nvPr>
            <p:ph type="ftr" sz="quarter" idx="11"/>
          </p:nvPr>
        </p:nvSpPr>
        <p:spPr/>
        <p:txBody>
          <a:bodyPr/>
          <a:lstStyle/>
          <a:p>
            <a:r>
              <a:rPr lang="en-US" smtClean="0"/>
              <a:t>SUSTAINABLE DESTINATION MANAGEMENT</a:t>
            </a:r>
            <a:endParaRPr lang="uk-UA"/>
          </a:p>
        </p:txBody>
      </p:sp>
      <p:sp>
        <p:nvSpPr>
          <p:cNvPr id="9" name="Номер слайда 8"/>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10381774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4053F8F1-ECD2-459F-8A95-B22F13D1BF26}" type="datetime1">
              <a:rPr lang="uk-UA" smtClean="0"/>
              <a:t>13.02.2022</a:t>
            </a:fld>
            <a:endParaRPr lang="uk-UA"/>
          </a:p>
        </p:txBody>
      </p:sp>
      <p:sp>
        <p:nvSpPr>
          <p:cNvPr id="4" name="Нижний колонтитул 3"/>
          <p:cNvSpPr>
            <a:spLocks noGrp="1"/>
          </p:cNvSpPr>
          <p:nvPr>
            <p:ph type="ftr" sz="quarter" idx="11"/>
          </p:nvPr>
        </p:nvSpPr>
        <p:spPr/>
        <p:txBody>
          <a:bodyPr/>
          <a:lstStyle/>
          <a:p>
            <a:r>
              <a:rPr lang="en-US" smtClean="0"/>
              <a:t>SUSTAINABLE DESTINATION MANAGEMENT</a:t>
            </a:r>
            <a:endParaRPr lang="uk-UA"/>
          </a:p>
        </p:txBody>
      </p:sp>
      <p:sp>
        <p:nvSpPr>
          <p:cNvPr id="5" name="Номер слайда 4"/>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3299541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9923672-1683-4705-AC80-B9278BA2396A}" type="datetime1">
              <a:rPr lang="uk-UA" smtClean="0"/>
              <a:t>13.02.2022</a:t>
            </a:fld>
            <a:endParaRPr lang="uk-UA"/>
          </a:p>
        </p:txBody>
      </p:sp>
      <p:sp>
        <p:nvSpPr>
          <p:cNvPr id="3" name="Нижний колонтитул 2"/>
          <p:cNvSpPr>
            <a:spLocks noGrp="1"/>
          </p:cNvSpPr>
          <p:nvPr>
            <p:ph type="ftr" sz="quarter" idx="11"/>
          </p:nvPr>
        </p:nvSpPr>
        <p:spPr/>
        <p:txBody>
          <a:bodyPr/>
          <a:lstStyle/>
          <a:p>
            <a:r>
              <a:rPr lang="en-US" smtClean="0"/>
              <a:t>SUSTAINABLE DESTINATION MANAGEMENT</a:t>
            </a:r>
            <a:endParaRPr lang="uk-UA"/>
          </a:p>
        </p:txBody>
      </p:sp>
      <p:sp>
        <p:nvSpPr>
          <p:cNvPr id="4" name="Номер слайда 3"/>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10215022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523D3C9-CEBE-41A7-9948-3421C9897884}"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935128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9"/>
            <a:ext cx="6172200" cy="487362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652CC5C-5605-46F9-A50D-0FFCA33CFB28}"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2473476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675967"/>
            <a:ext cx="10515600" cy="751349"/>
          </a:xfrm>
          <a:prstGeom prst="rect">
            <a:avLst/>
          </a:prstGeom>
        </p:spPr>
        <p:txBody>
          <a:bodyPr/>
          <a:lstStyle/>
          <a:p>
            <a:r>
              <a:rPr lang="ru-RU" dirty="0" smtClean="0"/>
              <a:t>Образец заголовка</a:t>
            </a:r>
            <a:endParaRPr lang="uk-UA" dirty="0"/>
          </a:p>
        </p:txBody>
      </p:sp>
      <p:sp>
        <p:nvSpPr>
          <p:cNvPr id="3" name="Объект 2"/>
          <p:cNvSpPr>
            <a:spLocks noGrp="1"/>
          </p:cNvSpPr>
          <p:nvPr>
            <p:ph idx="1"/>
          </p:nvPr>
        </p:nvSpPr>
        <p:spPr>
          <a:xfrm>
            <a:off x="838200" y="2427316"/>
            <a:ext cx="10515600" cy="372445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392938A1-6606-4E9E-BD05-A41B8AB6FBD3}"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100837350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6DEAA76B-5851-43B8-A7E5-519A068AD032}"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3547087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2"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2"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696DC5A-1998-41E6-A238-F8A90417070D}"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3C943B4D-F949-470E-99D7-B121F3FE2F30}" type="slidenum">
              <a:rPr lang="uk-UA" smtClean="0"/>
              <a:t>‹#›</a:t>
            </a:fld>
            <a:endParaRPr lang="uk-UA"/>
          </a:p>
        </p:txBody>
      </p:sp>
    </p:spTree>
    <p:extLst>
      <p:ext uri="{BB962C8B-B14F-4D97-AF65-F5344CB8AC3E}">
        <p14:creationId xmlns:p14="http://schemas.microsoft.com/office/powerpoint/2010/main" val="2285524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1709742"/>
            <a:ext cx="10515600" cy="2852737"/>
          </a:xfrm>
          <a:prstGeom prst="rect">
            <a:avLst/>
          </a:prstGeo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6F0894E-A1D1-4D51-BBA4-080E6ADAD68B}" type="datetime1">
              <a:rPr lang="uk-UA" smtClean="0"/>
              <a:t>13.02.2022</a:t>
            </a:fld>
            <a:endParaRPr lang="uk-UA"/>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6" name="Номер слайда 5"/>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7950917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051784"/>
            <a:ext cx="10515600" cy="518593"/>
          </a:xfrm>
          <a:prstGeom prst="rect">
            <a:avLst/>
          </a:prstGeom>
        </p:spPr>
        <p:txBody>
          <a:bodyPr/>
          <a:lstStyle/>
          <a:p>
            <a:r>
              <a:rPr lang="ru-RU" smtClean="0"/>
              <a:t>Образец заголовка</a:t>
            </a:r>
            <a:endParaRPr lang="uk-UA"/>
          </a:p>
        </p:txBody>
      </p:sp>
      <p:sp>
        <p:nvSpPr>
          <p:cNvPr id="3" name="Объект 2"/>
          <p:cNvSpPr>
            <a:spLocks noGrp="1"/>
          </p:cNvSpPr>
          <p:nvPr>
            <p:ph sz="half" idx="1"/>
          </p:nvPr>
        </p:nvSpPr>
        <p:spPr>
          <a:xfrm>
            <a:off x="838200" y="2660073"/>
            <a:ext cx="5181600" cy="3516890"/>
          </a:xfrm>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Объект 3"/>
          <p:cNvSpPr>
            <a:spLocks noGrp="1"/>
          </p:cNvSpPr>
          <p:nvPr>
            <p:ph sz="half" idx="2"/>
          </p:nvPr>
        </p:nvSpPr>
        <p:spPr>
          <a:xfrm>
            <a:off x="6172200" y="2660073"/>
            <a:ext cx="5181600" cy="3516890"/>
          </a:xfrm>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5" name="Дата 4"/>
          <p:cNvSpPr>
            <a:spLocks noGrp="1"/>
          </p:cNvSpPr>
          <p:nvPr>
            <p:ph type="dt" sz="half" idx="10"/>
          </p:nvPr>
        </p:nvSpPr>
        <p:spPr/>
        <p:txBody>
          <a:bodyPr/>
          <a:lstStyle/>
          <a:p>
            <a:fld id="{56B91AD1-4C3A-485E-A760-57B795F99F99}"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386391327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712422"/>
            <a:ext cx="10515600" cy="936489"/>
          </a:xfrm>
          <a:prstGeom prst="rect">
            <a:avLst/>
          </a:prstGeom>
        </p:spPr>
        <p:txBody>
          <a:bodyPr/>
          <a:lstStyle/>
          <a:p>
            <a:r>
              <a:rPr lang="ru-RU" smtClean="0"/>
              <a:t>Образец заголовка</a:t>
            </a:r>
            <a:endParaRPr lang="uk-UA"/>
          </a:p>
        </p:txBody>
      </p:sp>
      <p:sp>
        <p:nvSpPr>
          <p:cNvPr id="3" name="Текст 2"/>
          <p:cNvSpPr>
            <a:spLocks noGrp="1"/>
          </p:cNvSpPr>
          <p:nvPr>
            <p:ph type="body" idx="1"/>
          </p:nvPr>
        </p:nvSpPr>
        <p:spPr>
          <a:xfrm>
            <a:off x="839789" y="2670641"/>
            <a:ext cx="5157787"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ru-RU" smtClean="0"/>
              <a:t>Образец текста</a:t>
            </a:r>
          </a:p>
        </p:txBody>
      </p:sp>
      <p:sp>
        <p:nvSpPr>
          <p:cNvPr id="4" name="Объект 3"/>
          <p:cNvSpPr>
            <a:spLocks noGrp="1"/>
          </p:cNvSpPr>
          <p:nvPr>
            <p:ph sz="half" idx="2"/>
          </p:nvPr>
        </p:nvSpPr>
        <p:spPr>
          <a:xfrm>
            <a:off x="839789" y="3516283"/>
            <a:ext cx="5157787" cy="26733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2" y="2670641"/>
            <a:ext cx="5183188" cy="82391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2" y="3494553"/>
            <a:ext cx="5183188" cy="269511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411FB568-8015-4A81-8859-BB083EAD16D6}" type="datetime1">
              <a:rPr lang="uk-UA" smtClean="0"/>
              <a:t>13.02.2022</a:t>
            </a:fld>
            <a:endParaRPr lang="uk-UA"/>
          </a:p>
        </p:txBody>
      </p:sp>
      <p:sp>
        <p:nvSpPr>
          <p:cNvPr id="8" name="Нижний колонтитул 7"/>
          <p:cNvSpPr>
            <a:spLocks noGrp="1"/>
          </p:cNvSpPr>
          <p:nvPr>
            <p:ph type="ftr" sz="quarter" idx="11"/>
          </p:nvPr>
        </p:nvSpPr>
        <p:spPr/>
        <p:txBody>
          <a:bodyPr/>
          <a:lstStyle/>
          <a:p>
            <a:r>
              <a:rPr lang="en-US" smtClean="0"/>
              <a:t>SUSTAINABLE DESTINATION MANAGEMENT</a:t>
            </a:r>
            <a:endParaRPr lang="uk-UA"/>
          </a:p>
        </p:txBody>
      </p:sp>
      <p:sp>
        <p:nvSpPr>
          <p:cNvPr id="9" name="Номер слайда 8"/>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291712501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778928"/>
            <a:ext cx="10515600" cy="518593"/>
          </a:xfrm>
          <a:prstGeom prst="rect">
            <a:avLst/>
          </a:prstGeom>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B8BA42DA-69DC-415D-B77C-C45228100E4E}" type="datetime1">
              <a:rPr lang="uk-UA" smtClean="0"/>
              <a:t>13.02.2022</a:t>
            </a:fld>
            <a:endParaRPr lang="uk-UA"/>
          </a:p>
        </p:txBody>
      </p:sp>
      <p:sp>
        <p:nvSpPr>
          <p:cNvPr id="4" name="Нижний колонтитул 3"/>
          <p:cNvSpPr>
            <a:spLocks noGrp="1"/>
          </p:cNvSpPr>
          <p:nvPr>
            <p:ph type="ftr" sz="quarter" idx="11"/>
          </p:nvPr>
        </p:nvSpPr>
        <p:spPr/>
        <p:txBody>
          <a:bodyPr/>
          <a:lstStyle/>
          <a:p>
            <a:r>
              <a:rPr lang="en-US" smtClean="0"/>
              <a:t>SUSTAINABLE DESTINATION MANAGEMENT</a:t>
            </a:r>
            <a:endParaRPr lang="uk-UA"/>
          </a:p>
        </p:txBody>
      </p:sp>
      <p:sp>
        <p:nvSpPr>
          <p:cNvPr id="5" name="Номер слайда 4"/>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6742934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E81D798-D495-4AE8-8B48-7A68EBAC3B98}" type="datetime1">
              <a:rPr lang="uk-UA" smtClean="0"/>
              <a:t>13.02.2022</a:t>
            </a:fld>
            <a:endParaRPr lang="uk-UA"/>
          </a:p>
        </p:txBody>
      </p:sp>
      <p:sp>
        <p:nvSpPr>
          <p:cNvPr id="3" name="Нижний колонтитул 2"/>
          <p:cNvSpPr>
            <a:spLocks noGrp="1"/>
          </p:cNvSpPr>
          <p:nvPr>
            <p:ph type="ftr" sz="quarter" idx="11"/>
          </p:nvPr>
        </p:nvSpPr>
        <p:spPr/>
        <p:txBody>
          <a:bodyPr/>
          <a:lstStyle/>
          <a:p>
            <a:r>
              <a:rPr lang="en-US" smtClean="0"/>
              <a:t>SUSTAINABLE DESTINATION MANAGEMENT</a:t>
            </a:r>
            <a:endParaRPr lang="uk-UA"/>
          </a:p>
        </p:txBody>
      </p:sp>
      <p:sp>
        <p:nvSpPr>
          <p:cNvPr id="4" name="Номер слайда 3"/>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27936135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1712422"/>
            <a:ext cx="3932237" cy="840278"/>
          </a:xfrm>
          <a:prstGeom prst="rect">
            <a:avLst/>
          </a:prstGeo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1712422"/>
            <a:ext cx="6172200" cy="414863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Текст 3"/>
          <p:cNvSpPr>
            <a:spLocks noGrp="1"/>
          </p:cNvSpPr>
          <p:nvPr>
            <p:ph type="body" sz="half" idx="2"/>
          </p:nvPr>
        </p:nvSpPr>
        <p:spPr>
          <a:xfrm>
            <a:off x="839788" y="2552700"/>
            <a:ext cx="3932237" cy="3316288"/>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B2EA500-2A43-4A79-9E77-3B6FC1FD2ED1}"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328573064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2103365"/>
            <a:ext cx="3932237" cy="831027"/>
          </a:xfrm>
          <a:prstGeom prst="rect">
            <a:avLst/>
          </a:prstGeom>
        </p:spPr>
        <p:txBody>
          <a:bodyPr anchor="b"/>
          <a:lstStyle>
            <a:lvl1pPr>
              <a:defRPr sz="3200"/>
            </a:lvl1pPr>
          </a:lstStyle>
          <a:p>
            <a:r>
              <a:rPr lang="ru-RU" dirty="0" smtClean="0"/>
              <a:t>Образец заголовка</a:t>
            </a:r>
            <a:endParaRPr lang="uk-UA" dirty="0"/>
          </a:p>
        </p:txBody>
      </p:sp>
      <p:sp>
        <p:nvSpPr>
          <p:cNvPr id="3" name="Рисунок 2"/>
          <p:cNvSpPr>
            <a:spLocks noGrp="1"/>
          </p:cNvSpPr>
          <p:nvPr>
            <p:ph type="pic" idx="1"/>
          </p:nvPr>
        </p:nvSpPr>
        <p:spPr>
          <a:xfrm>
            <a:off x="5183188" y="2103364"/>
            <a:ext cx="6172200" cy="3757685"/>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2" indent="0">
              <a:buNone/>
              <a:defRPr sz="2000"/>
            </a:lvl7pPr>
            <a:lvl8pPr marL="3200240" indent="0">
              <a:buNone/>
              <a:defRPr sz="2000"/>
            </a:lvl8pPr>
            <a:lvl9pPr marL="3657418" indent="0">
              <a:buNone/>
              <a:defRPr sz="2000"/>
            </a:lvl9pPr>
          </a:lstStyle>
          <a:p>
            <a:endParaRPr lang="uk-UA" dirty="0"/>
          </a:p>
        </p:txBody>
      </p:sp>
      <p:sp>
        <p:nvSpPr>
          <p:cNvPr id="4" name="Текст 3"/>
          <p:cNvSpPr>
            <a:spLocks noGrp="1"/>
          </p:cNvSpPr>
          <p:nvPr>
            <p:ph type="body" sz="half" idx="2"/>
          </p:nvPr>
        </p:nvSpPr>
        <p:spPr>
          <a:xfrm>
            <a:off x="839788" y="2934392"/>
            <a:ext cx="3932237" cy="2934595"/>
          </a:xfrm>
        </p:spPr>
        <p:txBody>
          <a:bodyPr/>
          <a:lstStyle>
            <a:lvl1pPr marL="0" indent="0">
              <a:buNone/>
              <a:defRPr sz="1600"/>
            </a:lvl1pPr>
            <a:lvl2pPr marL="457178" indent="0">
              <a:buNone/>
              <a:defRPr sz="1400"/>
            </a:lvl2pPr>
            <a:lvl3pPr marL="914354" indent="0">
              <a:buNone/>
              <a:defRPr sz="1200"/>
            </a:lvl3pPr>
            <a:lvl4pPr marL="1371532" indent="0">
              <a:buNone/>
              <a:defRPr sz="1000"/>
            </a:lvl4pPr>
            <a:lvl5pPr marL="1828709" indent="0">
              <a:buNone/>
              <a:defRPr sz="1000"/>
            </a:lvl5pPr>
            <a:lvl6pPr marL="2285886" indent="0">
              <a:buNone/>
              <a:defRPr sz="1000"/>
            </a:lvl6pPr>
            <a:lvl7pPr marL="2743062" indent="0">
              <a:buNone/>
              <a:defRPr sz="1000"/>
            </a:lvl7pPr>
            <a:lvl8pPr marL="3200240" indent="0">
              <a:buNone/>
              <a:defRPr sz="1000"/>
            </a:lvl8pPr>
            <a:lvl9pPr marL="365741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97D363C-C3B6-4C98-A24D-0DF5327E1650}" type="datetime1">
              <a:rPr lang="uk-UA" smtClean="0"/>
              <a:t>13.02.2022</a:t>
            </a:fld>
            <a:endParaRPr lang="uk-UA"/>
          </a:p>
        </p:txBody>
      </p:sp>
      <p:sp>
        <p:nvSpPr>
          <p:cNvPr id="6" name="Нижний колонтитул 5"/>
          <p:cNvSpPr>
            <a:spLocks noGrp="1"/>
          </p:cNvSpPr>
          <p:nvPr>
            <p:ph type="ftr" sz="quarter" idx="11"/>
          </p:nvPr>
        </p:nvSpPr>
        <p:spPr/>
        <p:txBody>
          <a:bodyPr/>
          <a:lstStyle/>
          <a:p>
            <a:r>
              <a:rPr lang="en-US" smtClean="0"/>
              <a:t>SUSTAINABLE DESTINATION MANAGEMENT</a:t>
            </a:r>
            <a:endParaRPr lang="uk-UA"/>
          </a:p>
        </p:txBody>
      </p:sp>
      <p:sp>
        <p:nvSpPr>
          <p:cNvPr id="7" name="Номер слайда 6"/>
          <p:cNvSpPr>
            <a:spLocks noGrp="1"/>
          </p:cNvSpPr>
          <p:nvPr>
            <p:ph type="sldNum" sz="quarter" idx="12"/>
          </p:nvPr>
        </p:nvSpPr>
        <p:spPr/>
        <p:txBody>
          <a:bodyPr/>
          <a:lstStyle/>
          <a:p>
            <a:fld id="{A24210FF-16C9-4A48-8A1D-C2276CF8BDA6}" type="slidenum">
              <a:rPr lang="uk-UA" smtClean="0"/>
              <a:t>‹#›</a:t>
            </a:fld>
            <a:endParaRPr lang="uk-UA"/>
          </a:p>
        </p:txBody>
      </p:sp>
    </p:spTree>
    <p:extLst>
      <p:ext uri="{BB962C8B-B14F-4D97-AF65-F5344CB8AC3E}">
        <p14:creationId xmlns:p14="http://schemas.microsoft.com/office/powerpoint/2010/main" val="10069120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19"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3000" b="-3000"/>
          </a:stretch>
        </a:blipFill>
        <a:effectLst/>
      </p:bgPr>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838200" y="1800436"/>
            <a:ext cx="10515600" cy="4351338"/>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uk-UA" dirty="0"/>
          </a:p>
        </p:txBody>
      </p:sp>
      <p:sp>
        <p:nvSpPr>
          <p:cNvPr id="4" name="Дата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4F2EB4-CE0E-4F30-A6FE-22EB273A6725}" type="datetime1">
              <a:rPr lang="uk-UA" smtClean="0"/>
              <a:t>13.02.2022</a:t>
            </a:fld>
            <a:endParaRPr lang="uk-UA" dirty="0"/>
          </a:p>
        </p:txBody>
      </p:sp>
      <p:sp>
        <p:nvSpPr>
          <p:cNvPr id="5" name="Нижний колонтитул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SUSTAINABLE DESTINATION MANAGEMENT</a:t>
            </a:r>
            <a:endParaRPr lang="uk-UA" dirty="0"/>
          </a:p>
        </p:txBody>
      </p:sp>
      <p:sp>
        <p:nvSpPr>
          <p:cNvPr id="6" name="Номер слайда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uk-UA" dirty="0"/>
          </a:p>
        </p:txBody>
      </p:sp>
      <p:pic>
        <p:nvPicPr>
          <p:cNvPr id="14" name="Рисунок 13"/>
          <p:cNvPicPr>
            <a:picLocks noChangeAspect="1"/>
          </p:cNvPicPr>
          <p:nvPr userDrawn="1"/>
        </p:nvPicPr>
        <p:blipFill>
          <a:blip r:embed="rId13">
            <a:extLst>
              <a:ext uri="{BEBA8EAE-BF5A-486C-A8C5-ECC9F3942E4B}">
                <a14:imgProps xmlns:a14="http://schemas.microsoft.com/office/drawing/2010/main">
                  <a14:imgLayer r:embed="rId14">
                    <a14:imgEffect>
                      <a14:saturation sat="108000"/>
                    </a14:imgEffect>
                  </a14:imgLayer>
                </a14:imgProps>
              </a:ext>
            </a:extLst>
          </a:blip>
          <a:stretch>
            <a:fillRect/>
          </a:stretch>
        </p:blipFill>
        <p:spPr>
          <a:xfrm>
            <a:off x="761437" y="118650"/>
            <a:ext cx="1720800" cy="1642185"/>
          </a:xfrm>
          <a:prstGeom prst="rect">
            <a:avLst/>
          </a:prstGeom>
          <a:blipFill dpi="0" rotWithShape="1">
            <a:blip r:embed="rId15">
              <a:alphaModFix amt="0"/>
              <a:extLst>
                <a:ext uri="{28A0092B-C50C-407E-A947-70E740481C1C}">
                  <a14:useLocalDpi xmlns:a14="http://schemas.microsoft.com/office/drawing/2010/main" val="0"/>
                </a:ext>
              </a:extLst>
            </a:blip>
            <a:srcRect/>
            <a:tile tx="0" ty="0" sx="100000" sy="100000" flip="y" algn="tl"/>
          </a:blipFill>
        </p:spPr>
      </p:pic>
      <p:pic>
        <p:nvPicPr>
          <p:cNvPr id="15" name="Рисунок 14"/>
          <p:cNvPicPr>
            <a:picLocks noChangeAspect="1"/>
          </p:cNvPicPr>
          <p:nvPr userDrawn="1"/>
        </p:nvPicPr>
        <p:blipFill>
          <a:blip r:embed="rId16"/>
          <a:stretch>
            <a:fillRect/>
          </a:stretch>
        </p:blipFill>
        <p:spPr>
          <a:xfrm>
            <a:off x="5235306" y="79050"/>
            <a:ext cx="1721387" cy="1721386"/>
          </a:xfrm>
          <a:prstGeom prst="rect">
            <a:avLst/>
          </a:prstGeom>
          <a:blipFill dpi="0" rotWithShape="1">
            <a:blip r:embed="rId17" cstate="print">
              <a:alphaModFix amt="0"/>
              <a:extLst>
                <a:ext uri="{28A0092B-C50C-407E-A947-70E740481C1C}">
                  <a14:useLocalDpi xmlns:a14="http://schemas.microsoft.com/office/drawing/2010/main" val="0"/>
                </a:ext>
              </a:extLst>
            </a:blip>
            <a:srcRect/>
            <a:stretch>
              <a:fillRect/>
            </a:stretch>
          </a:blipFill>
        </p:spPr>
      </p:pic>
      <p:pic>
        <p:nvPicPr>
          <p:cNvPr id="16" name="Рисунок 15"/>
          <p:cNvPicPr>
            <a:picLocks noChangeAspect="1"/>
          </p:cNvPicPr>
          <p:nvPr userDrawn="1"/>
        </p:nvPicPr>
        <p:blipFill>
          <a:blip r:embed="rId18"/>
          <a:stretch>
            <a:fillRect/>
          </a:stretch>
        </p:blipFill>
        <p:spPr>
          <a:xfrm>
            <a:off x="9632999" y="259746"/>
            <a:ext cx="1720800" cy="1367622"/>
          </a:xfrm>
          <a:prstGeom prst="rect">
            <a:avLst/>
          </a:prstGeom>
          <a:blipFill>
            <a:blip r:embed="rId19" cstate="print">
              <a:alphaModFix amt="0"/>
              <a:extLst>
                <a:ext uri="{28A0092B-C50C-407E-A947-70E740481C1C}">
                  <a14:useLocalDpi xmlns:a14="http://schemas.microsoft.com/office/drawing/2010/main" val="0"/>
                </a:ext>
              </a:extLst>
            </a:blip>
            <a:stretch>
              <a:fillRect/>
            </a:stretch>
          </a:blipFill>
        </p:spPr>
      </p:pic>
    </p:spTree>
    <p:extLst>
      <p:ext uri="{BB962C8B-B14F-4D97-AF65-F5344CB8AC3E}">
        <p14:creationId xmlns:p14="http://schemas.microsoft.com/office/powerpoint/2010/main" val="190591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hf sldNum="0" hd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5B75B7-D451-43A9-BFC0-C685FFE19883}" type="datetime1">
              <a:rPr lang="uk-UA" smtClean="0"/>
              <a:t>13.02.2022</a:t>
            </a:fld>
            <a:endParaRPr lang="uk-UA"/>
          </a:p>
        </p:txBody>
      </p:sp>
      <p:sp>
        <p:nvSpPr>
          <p:cNvPr id="5" name="Нижний колонтитул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SUSTAINABLE DESTINATION MANAGEMENT</a:t>
            </a:r>
            <a:endParaRPr lang="uk-UA"/>
          </a:p>
        </p:txBody>
      </p:sp>
      <p:sp>
        <p:nvSpPr>
          <p:cNvPr id="6" name="Номер слайда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943B4D-F949-470E-99D7-B121F3FE2F30}" type="slidenum">
              <a:rPr lang="uk-UA" smtClean="0"/>
              <a:t>‹#›</a:t>
            </a:fld>
            <a:endParaRPr lang="uk-UA"/>
          </a:p>
        </p:txBody>
      </p:sp>
    </p:spTree>
    <p:extLst>
      <p:ext uri="{BB962C8B-B14F-4D97-AF65-F5344CB8AC3E}">
        <p14:creationId xmlns:p14="http://schemas.microsoft.com/office/powerpoint/2010/main" val="616751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ec.europa.eu/regional_policy/sources/docgener/studies/pdf/reg_%20impacts_covid_tourism_en.pdf" TargetMode="Externa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etc-corporate.org/news/new-etc-report-investigates-impact-of-covid-19-on-tourists-sustainable-travel-attitudes/" TargetMode="External"/><Relationship Id="rId2" Type="http://schemas.openxmlformats.org/officeDocument/2006/relationships/hyperlink" Target="https://etc-corporate.org/uploads/2022/01/Sustainable-Travel-in-an-Era-of-Disruption-Impact-of-COVID-on-Sustainable-Tourism-Attitudes.pdf"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1" y="2250141"/>
            <a:ext cx="10515600" cy="2635624"/>
          </a:xfrm>
        </p:spPr>
        <p:txBody>
          <a:bodyPr/>
          <a:lstStyle/>
          <a:p>
            <a:pPr algn="ctr"/>
            <a:r>
              <a:rPr lang="en-US" cap="all" dirty="0">
                <a:solidFill>
                  <a:srgbClr val="A71E3B"/>
                </a:solidFill>
              </a:rPr>
              <a:t>Sustainable Destination Management</a:t>
            </a:r>
            <a:endParaRPr lang="uk-UA" cap="all" dirty="0"/>
          </a:p>
        </p:txBody>
      </p:sp>
      <p:sp>
        <p:nvSpPr>
          <p:cNvPr id="3" name="Текст 2"/>
          <p:cNvSpPr>
            <a:spLocks noGrp="1"/>
          </p:cNvSpPr>
          <p:nvPr>
            <p:ph type="body" idx="1"/>
          </p:nvPr>
        </p:nvSpPr>
        <p:spPr>
          <a:xfrm>
            <a:off x="831851" y="4984376"/>
            <a:ext cx="10515600" cy="1335742"/>
          </a:xfrm>
        </p:spPr>
        <p:txBody>
          <a:bodyPr>
            <a:normAutofit fontScale="92500" lnSpcReduction="20000"/>
          </a:bodyPr>
          <a:lstStyle/>
          <a:p>
            <a:pPr algn="ctr"/>
            <a:r>
              <a:rPr lang="en-US" b="1" cap="all" dirty="0" smtClean="0">
                <a:solidFill>
                  <a:srgbClr val="A71E3B"/>
                </a:solidFill>
              </a:rPr>
              <a:t>Part </a:t>
            </a:r>
            <a:r>
              <a:rPr lang="en-US" b="1" cap="all" dirty="0" smtClean="0">
                <a:solidFill>
                  <a:srgbClr val="A71E3B"/>
                </a:solidFill>
                <a:sym typeface="Symbol" panose="05050102010706020507" pitchFamily="18" charset="2"/>
              </a:rPr>
              <a:t></a:t>
            </a:r>
            <a:endParaRPr lang="en-US" b="1" cap="all" dirty="0">
              <a:solidFill>
                <a:srgbClr val="A71E3B"/>
              </a:solidFill>
              <a:sym typeface="Symbol" panose="05050102010706020507" pitchFamily="18" charset="2"/>
            </a:endParaRPr>
          </a:p>
          <a:p>
            <a:pPr algn="ctr"/>
            <a:r>
              <a:rPr lang="en-US" cap="all" dirty="0">
                <a:solidFill>
                  <a:srgbClr val="A71E3B"/>
                </a:solidFill>
              </a:rPr>
              <a:t>Wine tourism destination </a:t>
            </a:r>
            <a:r>
              <a:rPr lang="en-US" cap="all" dirty="0" smtClean="0">
                <a:solidFill>
                  <a:srgbClr val="A71E3B"/>
                </a:solidFill>
              </a:rPr>
              <a:t>profile:</a:t>
            </a:r>
          </a:p>
          <a:p>
            <a:pPr algn="ctr"/>
            <a:r>
              <a:rPr lang="en-US" cap="all" dirty="0" smtClean="0">
                <a:solidFill>
                  <a:srgbClr val="A71E3B"/>
                </a:solidFill>
              </a:rPr>
              <a:t>creation</a:t>
            </a:r>
            <a:r>
              <a:rPr lang="en-US" cap="all" dirty="0">
                <a:solidFill>
                  <a:srgbClr val="A71E3B"/>
                </a:solidFill>
              </a:rPr>
              <a:t>, sustainable development goals, analysis and monitoring indicators</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8480" y="1575177"/>
            <a:ext cx="6644640" cy="609600"/>
          </a:xfrm>
          <a:prstGeom prst="rect">
            <a:avLst/>
          </a:prstGeom>
        </p:spPr>
      </p:pic>
    </p:spTree>
    <p:extLst>
      <p:ext uri="{BB962C8B-B14F-4D97-AF65-F5344CB8AC3E}">
        <p14:creationId xmlns:p14="http://schemas.microsoft.com/office/powerpoint/2010/main" val="2348333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330824"/>
            <a:ext cx="10121153" cy="4025530"/>
          </a:xfrm>
        </p:spPr>
        <p:txBody>
          <a:bodyPr anchor="ctr">
            <a:noAutofit/>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Ensure healthy lives and promote well-being for all at all </a:t>
            </a:r>
            <a:r>
              <a:rPr lang="en-US" b="1" i="1" dirty="0" smtClean="0">
                <a:solidFill>
                  <a:srgbClr val="A71E3B"/>
                </a:solidFill>
                <a:latin typeface="Georgia" panose="02040502050405020303" pitchFamily="18" charset="0"/>
              </a:rPr>
              <a:t>ages</a:t>
            </a:r>
          </a:p>
          <a:p>
            <a:pPr marL="285750" indent="-285750" algn="just">
              <a:lnSpc>
                <a:spcPct val="100000"/>
              </a:lnSpc>
              <a:buFont typeface="Wingdings" panose="05000000000000000000" pitchFamily="2" charset="2"/>
              <a:buChar char="ü"/>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uk-UA"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pPr>
            <a:r>
              <a:rPr lang="en-US" b="1" dirty="0" smtClean="0">
                <a:solidFill>
                  <a:srgbClr val="34449D"/>
                </a:solidFill>
                <a:latin typeface="Georgia" panose="02040502050405020303" pitchFamily="18" charset="0"/>
              </a:rPr>
              <a:t>What is the way to achieve the third goal of sustainable development? </a:t>
            </a:r>
            <a:r>
              <a:rPr lang="en-US" b="1" dirty="0" smtClean="0">
                <a:solidFill>
                  <a:srgbClr val="34449D"/>
                </a:solidFill>
                <a:latin typeface="Georgia" panose="02040502050405020303" pitchFamily="18" charset="0"/>
              </a:rPr>
              <a:t>Observance of sanitary norms, indicators of safety of rest at the enterprises of hospitality</a:t>
            </a:r>
            <a:endParaRPr lang="uk-UA" b="1" dirty="0">
              <a:solidFill>
                <a:srgbClr val="34449D"/>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Прямоугольник 5"/>
          <p:cNvSpPr/>
          <p:nvPr/>
        </p:nvSpPr>
        <p:spPr>
          <a:xfrm>
            <a:off x="1048870" y="2943774"/>
            <a:ext cx="4075155" cy="369332"/>
          </a:xfrm>
          <a:prstGeom prst="rect">
            <a:avLst/>
          </a:prstGeom>
        </p:spPr>
        <p:txBody>
          <a:bodyPr wrap="none">
            <a:spAutoFit/>
          </a:bodyPr>
          <a:lstStyle/>
          <a:p>
            <a:pPr algn="ctr"/>
            <a:r>
              <a:rPr lang="en-US" cap="all" dirty="0">
                <a:solidFill>
                  <a:srgbClr val="293A97"/>
                </a:solidFill>
              </a:rPr>
              <a:t>real cases and best practices</a:t>
            </a:r>
            <a:endParaRPr lang="uk-UA" cap="all" dirty="0">
              <a:solidFill>
                <a:srgbClr val="293A97"/>
              </a:solidFill>
            </a:endParaRPr>
          </a:p>
        </p:txBody>
      </p:sp>
      <p:pic>
        <p:nvPicPr>
          <p:cNvPr id="7" name="Рисунок 6"/>
          <p:cNvPicPr>
            <a:picLocks noChangeAspect="1"/>
          </p:cNvPicPr>
          <p:nvPr/>
        </p:nvPicPr>
        <p:blipFill>
          <a:blip r:embed="rId2"/>
          <a:stretch>
            <a:fillRect/>
          </a:stretch>
        </p:blipFill>
        <p:spPr>
          <a:xfrm>
            <a:off x="1154200" y="3421342"/>
            <a:ext cx="3086105" cy="2128976"/>
          </a:xfrm>
          <a:prstGeom prst="rect">
            <a:avLst/>
          </a:prstGeom>
        </p:spPr>
      </p:pic>
      <p:sp>
        <p:nvSpPr>
          <p:cNvPr id="8" name="Скругленная прямоугольная выноска 7"/>
          <p:cNvSpPr/>
          <p:nvPr/>
        </p:nvSpPr>
        <p:spPr>
          <a:xfrm>
            <a:off x="4518212" y="3384824"/>
            <a:ext cx="6651810" cy="2316729"/>
          </a:xfrm>
          <a:prstGeom prst="wedgeRoundRectCallout">
            <a:avLst>
              <a:gd name="adj1" fmla="val -52762"/>
              <a:gd name="adj2" fmla="val -1634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smtClean="0">
                <a:solidFill>
                  <a:srgbClr val="A71E3B"/>
                </a:solidFill>
              </a:rPr>
              <a:t>South Africa</a:t>
            </a:r>
            <a:endParaRPr lang="ru-RU" sz="1200" b="1" dirty="0">
              <a:solidFill>
                <a:schemeClr val="tx1"/>
              </a:solidFill>
            </a:endParaRPr>
          </a:p>
          <a:p>
            <a:pPr algn="ctr"/>
            <a:r>
              <a:rPr lang="en-US" sz="1200" dirty="0">
                <a:solidFill>
                  <a:schemeClr val="tx1"/>
                </a:solidFill>
              </a:rPr>
              <a:t>The base of South Africa’s wine industry is the primary grape growers who do not process the grapes but provides it to the wine cellars. </a:t>
            </a:r>
            <a:r>
              <a:rPr lang="en-US" sz="1200" b="1" dirty="0" smtClean="0">
                <a:solidFill>
                  <a:schemeClr val="tx1"/>
                </a:solidFill>
              </a:rPr>
              <a:t>The </a:t>
            </a:r>
            <a:r>
              <a:rPr lang="en-US" sz="1200" b="1" dirty="0">
                <a:solidFill>
                  <a:schemeClr val="tx1"/>
                </a:solidFill>
              </a:rPr>
              <a:t>wine cellars that crush grapes typically provides wine tourism facilities</a:t>
            </a:r>
            <a:r>
              <a:rPr lang="en-US" sz="1200" b="1" dirty="0" smtClean="0">
                <a:solidFill>
                  <a:schemeClr val="tx1"/>
                </a:solidFill>
              </a:rPr>
              <a:t>.</a:t>
            </a:r>
            <a:r>
              <a:rPr lang="ru-RU" sz="1200" b="1" dirty="0" smtClean="0">
                <a:solidFill>
                  <a:schemeClr val="tx1"/>
                </a:solidFill>
              </a:rPr>
              <a:t> </a:t>
            </a:r>
            <a:r>
              <a:rPr lang="en-US" sz="1200" dirty="0" smtClean="0">
                <a:solidFill>
                  <a:schemeClr val="tx1"/>
                </a:solidFill>
              </a:rPr>
              <a:t>The </a:t>
            </a:r>
            <a:r>
              <a:rPr lang="en-US" sz="1200" dirty="0">
                <a:solidFill>
                  <a:schemeClr val="tx1"/>
                </a:solidFill>
              </a:rPr>
              <a:t>direct, indirect and induced </a:t>
            </a:r>
            <a:r>
              <a:rPr lang="en-US" sz="1200" b="1" dirty="0">
                <a:solidFill>
                  <a:srgbClr val="A71E3B"/>
                </a:solidFill>
              </a:rPr>
              <a:t>impact of the wine tourism industry </a:t>
            </a:r>
            <a:r>
              <a:rPr lang="en-US" sz="1200" dirty="0">
                <a:solidFill>
                  <a:schemeClr val="tx1"/>
                </a:solidFill>
              </a:rPr>
              <a:t>sees </a:t>
            </a:r>
            <a:r>
              <a:rPr lang="en-US" sz="1200" b="1" dirty="0">
                <a:solidFill>
                  <a:schemeClr val="tx1"/>
                </a:solidFill>
              </a:rPr>
              <a:t>36 406 employment </a:t>
            </a:r>
            <a:r>
              <a:rPr lang="en-US" sz="1200" dirty="0">
                <a:solidFill>
                  <a:schemeClr val="tx1"/>
                </a:solidFill>
              </a:rPr>
              <a:t>opportunities created in South Africa</a:t>
            </a:r>
            <a:r>
              <a:rPr lang="en-US" sz="1200" dirty="0" smtClean="0">
                <a:solidFill>
                  <a:schemeClr val="tx1"/>
                </a:solidFill>
              </a:rPr>
              <a:t>.</a:t>
            </a:r>
            <a:r>
              <a:rPr lang="ru-RU" sz="1200" dirty="0" smtClean="0">
                <a:solidFill>
                  <a:schemeClr val="tx1"/>
                </a:solidFill>
              </a:rPr>
              <a:t> </a:t>
            </a:r>
            <a:r>
              <a:rPr lang="en-US" sz="1200" dirty="0" smtClean="0">
                <a:solidFill>
                  <a:schemeClr val="tx1"/>
                </a:solidFill>
              </a:rPr>
              <a:t>The </a:t>
            </a:r>
            <a:r>
              <a:rPr lang="en-US" sz="1200" dirty="0">
                <a:solidFill>
                  <a:schemeClr val="tx1"/>
                </a:solidFill>
              </a:rPr>
              <a:t>South African wine industry is committed to adhering </a:t>
            </a:r>
            <a:r>
              <a:rPr lang="en-US" sz="1200" b="1" dirty="0">
                <a:solidFill>
                  <a:srgbClr val="A71E3B"/>
                </a:solidFill>
              </a:rPr>
              <a:t>to all regulations and implementing health and safety requirements </a:t>
            </a:r>
            <a:r>
              <a:rPr lang="en-US" sz="1200" dirty="0">
                <a:solidFill>
                  <a:schemeClr val="tx1"/>
                </a:solidFill>
              </a:rPr>
              <a:t>which will effectively address transmission risks of COVID-19 across the value-chain</a:t>
            </a:r>
            <a:r>
              <a:rPr lang="en-US" sz="1200" dirty="0" smtClean="0">
                <a:solidFill>
                  <a:schemeClr val="tx1"/>
                </a:solidFill>
              </a:rPr>
              <a:t>. </a:t>
            </a:r>
          </a:p>
          <a:p>
            <a:pPr algn="ctr"/>
            <a:endParaRPr lang="en-US" sz="8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https://www.wosa.co.za/Sustainability/Environmentally-Sustainable/Intro</a:t>
            </a:r>
            <a:r>
              <a:rPr lang="en-US" sz="800" dirty="0" smtClean="0">
                <a:solidFill>
                  <a:srgbClr val="293A96"/>
                </a:solidFill>
              </a:rPr>
              <a:t>/</a:t>
            </a:r>
            <a:endParaRPr lang="en-US" sz="800" dirty="0" smtClean="0">
              <a:solidFill>
                <a:srgbClr val="293A96"/>
              </a:solidFill>
            </a:endParaRPr>
          </a:p>
        </p:txBody>
      </p:sp>
    </p:spTree>
    <p:extLst>
      <p:ext uri="{BB962C8B-B14F-4D97-AF65-F5344CB8AC3E}">
        <p14:creationId xmlns:p14="http://schemas.microsoft.com/office/powerpoint/2010/main" val="16839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9" end="9"/>
                                            </p:txEl>
                                          </p:spTgt>
                                        </p:tgtEl>
                                        <p:attrNameLst>
                                          <p:attrName>style.visibility</p:attrName>
                                        </p:attrNameLst>
                                      </p:cBhvr>
                                      <p:to>
                                        <p:strVal val="visible"/>
                                      </p:to>
                                    </p:set>
                                    <p:animEffect transition="in" filter="wipe(up)">
                                      <p:cBhvr>
                                        <p:cTn id="17" dur="500"/>
                                        <p:tgtEl>
                                          <p:spTgt spid="4">
                                            <p:txEl>
                                              <p:pRg st="9" end="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330824"/>
            <a:ext cx="10121153" cy="4025530"/>
          </a:xfrm>
        </p:spPr>
        <p:txBody>
          <a:bodyPr anchor="ctr">
            <a:noAutofit/>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Ensure healthy lives and promote well-being for all at all </a:t>
            </a:r>
            <a:r>
              <a:rPr lang="en-US" b="1" i="1" dirty="0" smtClean="0">
                <a:solidFill>
                  <a:srgbClr val="A71E3B"/>
                </a:solidFill>
                <a:latin typeface="Georgia" panose="02040502050405020303" pitchFamily="18" charset="0"/>
              </a:rPr>
              <a:t>ages</a:t>
            </a:r>
          </a:p>
          <a:p>
            <a:pPr algn="just">
              <a:lnSpc>
                <a:spcPct val="100000"/>
              </a:lnSpc>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smtClean="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marL="285750" indent="-285750" algn="just">
              <a:lnSpc>
                <a:spcPct val="100000"/>
              </a:lnSpc>
              <a:buFont typeface="Wingdings" panose="05000000000000000000" pitchFamily="2" charset="2"/>
              <a:buChar char="ü"/>
            </a:pPr>
            <a:endParaRPr lang="en-US" b="1" i="1" dirty="0">
              <a:solidFill>
                <a:srgbClr val="A71E3B"/>
              </a:solidFill>
              <a:latin typeface="Georgia" panose="02040502050405020303" pitchFamily="18" charset="0"/>
              <a:ea typeface="Calibri" panose="020F0502020204030204" pitchFamily="34" charset="0"/>
              <a:cs typeface="Times New Roman" panose="02020603050405020304" pitchFamily="18" charset="0"/>
            </a:endParaRPr>
          </a:p>
          <a:p>
            <a:pPr algn="just">
              <a:lnSpc>
                <a:spcPct val="100000"/>
              </a:lnSpc>
            </a:pPr>
            <a:endParaRPr lang="uk-UA" dirty="0">
              <a:latin typeface="Calibri" panose="020F0502020204030204" pitchFamily="34" charset="0"/>
              <a:ea typeface="Calibri" panose="020F0502020204030204" pitchFamily="34" charset="0"/>
              <a:cs typeface="Times New Roman" panose="02020603050405020304" pitchFamily="18" charset="0"/>
            </a:endParaRPr>
          </a:p>
        </p:txBody>
      </p:sp>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Прямоугольник 5"/>
          <p:cNvSpPr/>
          <p:nvPr/>
        </p:nvSpPr>
        <p:spPr>
          <a:xfrm>
            <a:off x="1048870" y="2906751"/>
            <a:ext cx="4075155" cy="369332"/>
          </a:xfrm>
          <a:prstGeom prst="rect">
            <a:avLst/>
          </a:prstGeom>
        </p:spPr>
        <p:txBody>
          <a:bodyPr wrap="none">
            <a:spAutoFit/>
          </a:bodyPr>
          <a:lstStyle/>
          <a:p>
            <a:pPr algn="ctr"/>
            <a:r>
              <a:rPr lang="en-US" cap="all" dirty="0">
                <a:solidFill>
                  <a:srgbClr val="293A97"/>
                </a:solidFill>
              </a:rPr>
              <a:t>real cases and best practices</a:t>
            </a:r>
            <a:endParaRPr lang="uk-UA" cap="all" dirty="0">
              <a:solidFill>
                <a:srgbClr val="293A97"/>
              </a:solidFill>
            </a:endParaRPr>
          </a:p>
        </p:txBody>
      </p:sp>
      <p:sp>
        <p:nvSpPr>
          <p:cNvPr id="9" name="Скругленная прямоугольная выноска 8"/>
          <p:cNvSpPr/>
          <p:nvPr/>
        </p:nvSpPr>
        <p:spPr>
          <a:xfrm>
            <a:off x="1174376" y="3384824"/>
            <a:ext cx="9995646" cy="3043248"/>
          </a:xfrm>
          <a:prstGeom prst="wedgeRoundRectCallout">
            <a:avLst>
              <a:gd name="adj1" fmla="val -32224"/>
              <a:gd name="adj2" fmla="val -53067"/>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b="1" dirty="0" smtClean="0">
                <a:solidFill>
                  <a:schemeClr val="tx1"/>
                </a:solidFill>
              </a:rPr>
              <a:t>Protocol</a:t>
            </a:r>
            <a:r>
              <a:rPr lang="en-US" sz="1400" b="1" dirty="0">
                <a:solidFill>
                  <a:schemeClr val="tx1"/>
                </a:solidFill>
              </a:rPr>
              <a:t>: Wine tourism </a:t>
            </a:r>
            <a:r>
              <a:rPr lang="en-US" sz="1400" b="1" dirty="0" smtClean="0">
                <a:solidFill>
                  <a:schemeClr val="tx1"/>
                </a:solidFill>
              </a:rPr>
              <a:t>destinations (</a:t>
            </a:r>
            <a:r>
              <a:rPr lang="en-US" sz="1400" b="1" dirty="0">
                <a:solidFill>
                  <a:srgbClr val="A71E3B"/>
                </a:solidFill>
              </a:rPr>
              <a:t>South </a:t>
            </a:r>
            <a:r>
              <a:rPr lang="en-US" sz="1400" b="1" dirty="0" smtClean="0">
                <a:solidFill>
                  <a:srgbClr val="A71E3B"/>
                </a:solidFill>
              </a:rPr>
              <a:t>Africa, </a:t>
            </a:r>
            <a:r>
              <a:rPr lang="en-US" sz="1400" b="1" dirty="0" smtClean="0">
                <a:solidFill>
                  <a:schemeClr val="tx1"/>
                </a:solidFill>
              </a:rPr>
              <a:t>)</a:t>
            </a:r>
            <a:endParaRPr lang="en-US" sz="1400" b="1" dirty="0">
              <a:solidFill>
                <a:schemeClr val="tx1"/>
              </a:solidFill>
            </a:endParaRPr>
          </a:p>
          <a:p>
            <a:pPr algn="ctr"/>
            <a:r>
              <a:rPr lang="en-US" sz="1200" dirty="0" smtClean="0">
                <a:solidFill>
                  <a:schemeClr val="tx1"/>
                </a:solidFill>
              </a:rPr>
              <a:t>The protocol is </a:t>
            </a:r>
            <a:r>
              <a:rPr lang="en-US" sz="1200" dirty="0">
                <a:solidFill>
                  <a:schemeClr val="tx1"/>
                </a:solidFill>
              </a:rPr>
              <a:t>informed by the World Health </a:t>
            </a:r>
            <a:r>
              <a:rPr lang="en-US" sz="1200" dirty="0" err="1">
                <a:solidFill>
                  <a:schemeClr val="tx1"/>
                </a:solidFill>
              </a:rPr>
              <a:t>Organisation’s</a:t>
            </a:r>
            <a:r>
              <a:rPr lang="en-US" sz="1200" dirty="0">
                <a:solidFill>
                  <a:schemeClr val="tx1"/>
                </a:solidFill>
              </a:rPr>
              <a:t> guidelines, the Occupational Health and Safety Act, as well as the Government notice from the Department of Employment and </a:t>
            </a:r>
            <a:r>
              <a:rPr lang="en-US" sz="1200" dirty="0" err="1">
                <a:solidFill>
                  <a:schemeClr val="tx1"/>
                </a:solidFill>
              </a:rPr>
              <a:t>Labour</a:t>
            </a:r>
            <a:r>
              <a:rPr lang="en-US" sz="1200" dirty="0">
                <a:solidFill>
                  <a:schemeClr val="tx1"/>
                </a:solidFill>
              </a:rPr>
              <a:t> (</a:t>
            </a:r>
            <a:r>
              <a:rPr lang="en-US" sz="1200" dirty="0" err="1" smtClean="0">
                <a:solidFill>
                  <a:schemeClr val="tx1"/>
                </a:solidFill>
              </a:rPr>
              <a:t>DoEL</a:t>
            </a:r>
            <a:r>
              <a:rPr lang="en-US" sz="1200" dirty="0" smtClean="0">
                <a:solidFill>
                  <a:schemeClr val="tx1"/>
                </a:solidFill>
              </a:rPr>
              <a:t>)</a:t>
            </a:r>
          </a:p>
          <a:p>
            <a:pPr algn="ctr"/>
            <a:r>
              <a:rPr lang="en-US" sz="1200" b="1" dirty="0" smtClean="0">
                <a:solidFill>
                  <a:schemeClr val="tx1"/>
                </a:solidFill>
              </a:rPr>
              <a:t>The </a:t>
            </a:r>
            <a:r>
              <a:rPr lang="en-US" sz="1200" b="1" dirty="0">
                <a:solidFill>
                  <a:schemeClr val="tx1"/>
                </a:solidFill>
              </a:rPr>
              <a:t>safety of the workforce, customers and consumers are of utmost concern to the industry’s business longevity.</a:t>
            </a:r>
          </a:p>
          <a:p>
            <a:pPr algn="ctr"/>
            <a:r>
              <a:rPr lang="en-US" sz="1200" b="1" i="1" dirty="0" smtClean="0">
                <a:solidFill>
                  <a:srgbClr val="34449D"/>
                </a:solidFill>
              </a:rPr>
              <a:t>Key </a:t>
            </a:r>
            <a:r>
              <a:rPr lang="en-US" sz="1200" b="1" i="1" dirty="0">
                <a:solidFill>
                  <a:srgbClr val="34449D"/>
                </a:solidFill>
              </a:rPr>
              <a:t>Preventive Measures on Wine Routes</a:t>
            </a:r>
            <a:endParaRPr lang="en-US" sz="1200" b="1" i="1" dirty="0" smtClean="0">
              <a:solidFill>
                <a:srgbClr val="34449D"/>
              </a:solidFill>
            </a:endParaRPr>
          </a:p>
          <a:p>
            <a:pPr algn="ctr"/>
            <a:r>
              <a:rPr lang="en-US" sz="1400" b="1" i="1" dirty="0" smtClean="0"/>
              <a:t>Limit</a:t>
            </a:r>
            <a:r>
              <a:rPr lang="en-US" sz="1400" i="1" dirty="0" smtClean="0"/>
              <a:t> </a:t>
            </a:r>
            <a:r>
              <a:rPr lang="en-US" sz="1400" i="1" dirty="0"/>
              <a:t>number of people on tours and in tastings • </a:t>
            </a:r>
            <a:r>
              <a:rPr lang="en-US" sz="1400" b="1" i="1" dirty="0"/>
              <a:t>Consider</a:t>
            </a:r>
            <a:r>
              <a:rPr lang="en-US" sz="1400" i="1" dirty="0"/>
              <a:t> temperature testing on arrival • </a:t>
            </a:r>
            <a:r>
              <a:rPr lang="en-US" sz="1400" b="1" i="1" dirty="0"/>
              <a:t>Set up </a:t>
            </a:r>
            <a:r>
              <a:rPr lang="en-US" sz="1400" i="1" dirty="0"/>
              <a:t>self-guided tours and tastings • </a:t>
            </a:r>
            <a:r>
              <a:rPr lang="en-US" sz="1400" b="1" i="1" dirty="0"/>
              <a:t>Remove</a:t>
            </a:r>
            <a:r>
              <a:rPr lang="en-US" sz="1400" i="1" dirty="0"/>
              <a:t> all spittoons • </a:t>
            </a:r>
            <a:r>
              <a:rPr lang="en-US" sz="1400" b="1" i="1" dirty="0"/>
              <a:t>Consider </a:t>
            </a:r>
            <a:r>
              <a:rPr lang="en-US" sz="1400" i="1" dirty="0"/>
              <a:t>holding outdoor tastings • </a:t>
            </a:r>
            <a:r>
              <a:rPr lang="en-US" sz="1400" b="1" i="1" dirty="0"/>
              <a:t>Frequently </a:t>
            </a:r>
            <a:r>
              <a:rPr lang="en-US" sz="1400" i="1" dirty="0"/>
              <a:t>disinfect high-touch points, e.g. door handles, sales counters • </a:t>
            </a:r>
            <a:r>
              <a:rPr lang="en-US" sz="1400" b="1" i="1" dirty="0"/>
              <a:t>Modify</a:t>
            </a:r>
            <a:r>
              <a:rPr lang="en-US" sz="1400" i="1" dirty="0"/>
              <a:t> business hours when necessary to carry out thorough cleaning procedures • </a:t>
            </a:r>
            <a:r>
              <a:rPr lang="en-US" sz="1400" b="1" i="1" dirty="0" err="1"/>
              <a:t>Sanitise</a:t>
            </a:r>
            <a:r>
              <a:rPr lang="en-US" sz="1400" i="1" dirty="0"/>
              <a:t> equipment after each </a:t>
            </a:r>
            <a:r>
              <a:rPr lang="en-US" sz="1400" i="1" dirty="0" smtClean="0"/>
              <a:t>use</a:t>
            </a:r>
          </a:p>
          <a:p>
            <a:pPr algn="ctr"/>
            <a:r>
              <a:rPr lang="en-US" sz="1400" i="1" dirty="0" smtClean="0"/>
              <a:t> • </a:t>
            </a:r>
            <a:r>
              <a:rPr lang="en-US" sz="1400" b="1" i="1" dirty="0" smtClean="0"/>
              <a:t>Vehicles</a:t>
            </a:r>
            <a:r>
              <a:rPr lang="en-US" sz="1400" i="1" dirty="0" smtClean="0"/>
              <a:t> </a:t>
            </a:r>
            <a:r>
              <a:rPr lang="en-US" sz="1400" i="1" dirty="0"/>
              <a:t>and transportation</a:t>
            </a:r>
            <a:r>
              <a:rPr lang="en-US" sz="1400" i="1" dirty="0" smtClean="0"/>
              <a:t>:</a:t>
            </a:r>
          </a:p>
          <a:p>
            <a:pPr marL="171450" indent="-171450" algn="ctr">
              <a:buFontTx/>
              <a:buChar char="-"/>
            </a:pPr>
            <a:r>
              <a:rPr lang="en-US" sz="1400" i="1" dirty="0" smtClean="0"/>
              <a:t>Limit </a:t>
            </a:r>
            <a:r>
              <a:rPr lang="en-US" sz="1400" i="1" dirty="0"/>
              <a:t>number of people per </a:t>
            </a:r>
            <a:r>
              <a:rPr lang="en-US" sz="1400" i="1" dirty="0" smtClean="0"/>
              <a:t>vehicle</a:t>
            </a:r>
          </a:p>
          <a:p>
            <a:pPr marL="171450" indent="-171450" algn="ctr">
              <a:buFontTx/>
              <a:buChar char="-"/>
            </a:pPr>
            <a:r>
              <a:rPr lang="en-US" sz="1400" i="1" dirty="0" smtClean="0"/>
              <a:t>- </a:t>
            </a:r>
            <a:r>
              <a:rPr lang="en-US" sz="1400" i="1" dirty="0"/>
              <a:t>Hand </a:t>
            </a:r>
            <a:r>
              <a:rPr lang="en-US" sz="1400" i="1" dirty="0" err="1"/>
              <a:t>sanitisation</a:t>
            </a:r>
            <a:r>
              <a:rPr lang="en-US" sz="1400" i="1" dirty="0"/>
              <a:t> for drivers, guides and </a:t>
            </a:r>
            <a:r>
              <a:rPr lang="en-US" sz="1400" i="1" dirty="0" smtClean="0"/>
              <a:t>guests</a:t>
            </a: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a:t>
            </a:r>
            <a:r>
              <a:rPr lang="en-US" sz="800" dirty="0" smtClean="0">
                <a:solidFill>
                  <a:srgbClr val="293A96"/>
                </a:solidFill>
              </a:rPr>
              <a:t>wineland.b-cdn.net/wp-content/uploads/2020/05/Vinpro-SAWRF-Wine-Tourism-Health-Safety-Protocol.pdf</a:t>
            </a:r>
          </a:p>
          <a:p>
            <a:pPr algn="ctr"/>
            <a:r>
              <a:rPr lang="en-US" sz="800" dirty="0">
                <a:solidFill>
                  <a:srgbClr val="293A96"/>
                </a:solidFill>
              </a:rPr>
              <a:t>https://www.wineland.co.za/sa-wine-industry-health-safety-protocols/</a:t>
            </a:r>
            <a:endParaRPr lang="en-US" sz="800" dirty="0" smtClean="0">
              <a:solidFill>
                <a:srgbClr val="293A96"/>
              </a:solidFill>
            </a:endParaRPr>
          </a:p>
        </p:txBody>
      </p:sp>
    </p:spTree>
    <p:extLst>
      <p:ext uri="{BB962C8B-B14F-4D97-AF65-F5344CB8AC3E}">
        <p14:creationId xmlns:p14="http://schemas.microsoft.com/office/powerpoint/2010/main" val="137222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39790" y="2796988"/>
            <a:ext cx="6205447" cy="3072002"/>
          </a:xfrm>
        </p:spPr>
        <p:txBody>
          <a:bodyPr anchor="ctr">
            <a:normAutofit/>
          </a:bodyPr>
          <a:lstStyle/>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Wine tourism </a:t>
            </a:r>
            <a:r>
              <a:rPr lang="en-US" dirty="0">
                <a:ea typeface="Times New Roman" panose="02020603050405020304" pitchFamily="18" charset="0"/>
                <a:cs typeface="Times New Roman" panose="02020603050405020304" pitchFamily="18" charset="0"/>
              </a:rPr>
              <a:t>opens opportunities to achieve the fourth goal of sustainable development </a:t>
            </a:r>
            <a:r>
              <a:rPr lang="en-US" dirty="0">
                <a:solidFill>
                  <a:srgbClr val="A71E3B"/>
                </a:solidFill>
                <a:ea typeface="Times New Roman" panose="02020603050405020304" pitchFamily="18" charset="0"/>
                <a:cs typeface="Times New Roman" panose="02020603050405020304" pitchFamily="18" charset="0"/>
              </a:rPr>
              <a:t>“</a:t>
            </a:r>
            <a:r>
              <a:rPr lang="en-US" b="1" i="1" dirty="0">
                <a:solidFill>
                  <a:srgbClr val="A71E3B"/>
                </a:solidFill>
                <a:ea typeface="Times New Roman" panose="02020603050405020304" pitchFamily="18" charset="0"/>
                <a:cs typeface="Times New Roman" panose="02020603050405020304" pitchFamily="18" charset="0"/>
              </a:rPr>
              <a:t>Quality Education</a:t>
            </a:r>
            <a:r>
              <a:rPr lang="en-US" dirty="0">
                <a:solidFill>
                  <a:srgbClr val="A71E3B"/>
                </a:solidFill>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rPr>
              <a:t>because this is where providing a quality product inside the wine glass, which will then enjoy the wine tourist, providing quality and amazing attractions and supporting them in the off-season fluctuations </a:t>
            </a:r>
            <a:r>
              <a:rPr lang="en-US" dirty="0" smtClean="0">
                <a:ea typeface="Times New Roman" panose="02020603050405020304" pitchFamily="18" charset="0"/>
                <a:cs typeface="Times New Roman" panose="02020603050405020304" pitchFamily="18" charset="0"/>
                <a:sym typeface="Symbol" panose="05050102010706020507" pitchFamily="18" charset="2"/>
              </a:rPr>
              <a:t></a:t>
            </a:r>
            <a:r>
              <a:rPr lang="en-US" dirty="0" smtClean="0">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rPr>
              <a:t>not possible without qualified personnel.</a:t>
            </a:r>
            <a:endParaRPr lang="uk-UA" dirty="0">
              <a:ea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Given that most wine tourism locations are located in rural areas, the main decision to achieve quality education lies in the interest of local associations and business owners to </a:t>
            </a:r>
            <a:r>
              <a:rPr lang="en-US" dirty="0">
                <a:solidFill>
                  <a:srgbClr val="000000"/>
                </a:solidFill>
                <a:ea typeface="Times New Roman" panose="02020603050405020304" pitchFamily="18" charset="0"/>
                <a:cs typeface="Times New Roman" panose="02020603050405020304" pitchFamily="18" charset="0"/>
              </a:rPr>
              <a:t>bring back </a:t>
            </a:r>
            <a:r>
              <a:rPr lang="en-US" dirty="0">
                <a:solidFill>
                  <a:srgbClr val="000000"/>
                </a:solidFill>
                <a:ea typeface="Times New Roman" panose="02020603050405020304" pitchFamily="18" charset="0"/>
                <a:cs typeface="Times New Roman" panose="02020603050405020304" pitchFamily="18" charset="0"/>
              </a:rPr>
              <a:t>young people from urban to rural areas after training.</a:t>
            </a:r>
            <a:endParaRPr lang="uk-UA" dirty="0">
              <a:effectLst/>
              <a:ea typeface="Times New Roman" panose="02020603050405020304" pitchFamily="18" charset="0"/>
            </a:endParaRPr>
          </a:p>
        </p:txBody>
      </p:sp>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r="35090"/>
          <a:stretch/>
        </p:blipFill>
        <p:spPr>
          <a:xfrm>
            <a:off x="8059272" y="3443641"/>
            <a:ext cx="2178422" cy="2517069"/>
          </a:xfrm>
          <a:prstGeom prst="rect">
            <a:avLst/>
          </a:prstGeom>
        </p:spPr>
      </p:pic>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7" name="Скругленная прямоугольная выноска 6"/>
          <p:cNvSpPr/>
          <p:nvPr/>
        </p:nvSpPr>
        <p:spPr>
          <a:xfrm>
            <a:off x="7969450" y="2646529"/>
            <a:ext cx="2904737" cy="553871"/>
          </a:xfrm>
          <a:prstGeom prst="wedgeRoundRectCallout">
            <a:avLst>
              <a:gd name="adj1" fmla="val 9289"/>
              <a:gd name="adj2" fmla="val 10953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https://sdgs.un.org/topics/education</a:t>
            </a:r>
            <a:endParaRPr lang="en-US" sz="800" dirty="0" smtClean="0">
              <a:solidFill>
                <a:srgbClr val="293A96"/>
              </a:solidFill>
            </a:endParaRPr>
          </a:p>
        </p:txBody>
      </p:sp>
    </p:spTree>
    <p:extLst>
      <p:ext uri="{BB962C8B-B14F-4D97-AF65-F5344CB8AC3E}">
        <p14:creationId xmlns:p14="http://schemas.microsoft.com/office/powerpoint/2010/main" val="3431077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369290" y="2603992"/>
            <a:ext cx="6986100" cy="3536831"/>
          </a:xfrm>
        </p:spPr>
        <p:txBody>
          <a:bodyPr anchor="ctr">
            <a:normAutofit lnSpcReduction="10000"/>
          </a:bodyPr>
          <a:lstStyle/>
          <a:p>
            <a:pPr marL="285750" indent="-285750" algn="just">
              <a:lnSpc>
                <a:spcPct val="100000"/>
              </a:lnSpc>
              <a:buFont typeface="Wingdings" panose="05000000000000000000" pitchFamily="2" charset="2"/>
              <a:buChar char="ü"/>
            </a:pPr>
            <a:r>
              <a:rPr lang="en-US" b="1" i="1" dirty="0">
                <a:solidFill>
                  <a:srgbClr val="A71E3B"/>
                </a:solidFill>
                <a:ea typeface="Times New Roman" panose="02020603050405020304" pitchFamily="18" charset="0"/>
              </a:rPr>
              <a:t>Achieve gender equality and empower all women and girls</a:t>
            </a:r>
            <a:endParaRPr lang="uk-UA" sz="1200" dirty="0">
              <a:ea typeface="Times New Roman" panose="02020603050405020304" pitchFamily="18" charset="0"/>
            </a:endParaRPr>
          </a:p>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Gender equality.</a:t>
            </a:r>
            <a:r>
              <a:rPr lang="en-US" dirty="0">
                <a:solidFill>
                  <a:srgbClr val="34449D"/>
                </a:solidFill>
                <a:ea typeface="Times New Roman" panose="02020603050405020304" pitchFamily="18" charset="0"/>
                <a:cs typeface="Times New Roman" panose="02020603050405020304" pitchFamily="18" charset="0"/>
              </a:rPr>
              <a:t> </a:t>
            </a:r>
            <a:r>
              <a:rPr lang="en-US" dirty="0">
                <a:solidFill>
                  <a:srgbClr val="000000"/>
                </a:solidFill>
                <a:ea typeface="Times New Roman" panose="02020603050405020304" pitchFamily="18" charset="0"/>
                <a:cs typeface="Times New Roman" panose="02020603050405020304" pitchFamily="18" charset="0"/>
              </a:rPr>
              <a:t>It was not until 1777, when a famous woman winemaker was born, and others were excluded from the business world. Madame </a:t>
            </a:r>
            <a:r>
              <a:rPr lang="en-US" dirty="0" err="1">
                <a:solidFill>
                  <a:srgbClr val="000000"/>
                </a:solidFill>
                <a:ea typeface="Times New Roman" panose="02020603050405020304" pitchFamily="18" charset="0"/>
                <a:cs typeface="Times New Roman" panose="02020603050405020304" pitchFamily="18" charset="0"/>
              </a:rPr>
              <a:t>Clicquot</a:t>
            </a:r>
            <a:r>
              <a:rPr lang="en-US" dirty="0">
                <a:solidFill>
                  <a:srgbClr val="000000"/>
                </a:solidFill>
                <a:ea typeface="Times New Roman" panose="02020603050405020304" pitchFamily="18" charset="0"/>
                <a:cs typeface="Times New Roman" panose="02020603050405020304" pitchFamily="18" charset="0"/>
              </a:rPr>
              <a:t> dared to lead the company, become a leader for employees and a determined competitor in the wine industry. Her name has become a brand. The name is recognized by winemakers as a “standard” of quality.</a:t>
            </a:r>
            <a:endParaRPr lang="uk-UA" sz="1200" dirty="0">
              <a:ea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One can disagree with the fact that in wine tourism only men are employed and self-employed today, but in the field of viticulture and winemaking it is almost so.</a:t>
            </a:r>
            <a:endParaRPr lang="uk-UA" sz="1200" dirty="0">
              <a:ea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The pursuit of equality and women's rights, which means providing women with support in difficult situations (e.g. childbirth, upbringing, violence), is without exception mandatory for all destinations.</a:t>
            </a:r>
            <a:endParaRPr lang="uk-UA" dirty="0"/>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63" r="34510"/>
          <a:stretch/>
        </p:blipFill>
        <p:spPr>
          <a:xfrm>
            <a:off x="1717917" y="3366588"/>
            <a:ext cx="2235690" cy="2546268"/>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0" y="2554432"/>
            <a:ext cx="2904737" cy="675938"/>
          </a:xfrm>
          <a:prstGeom prst="wedgeRoundRectCallout">
            <a:avLst>
              <a:gd name="adj1" fmla="val -1204"/>
              <a:gd name="adj2" fmla="val 6747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https://www.veuveclicquot.com/en-int/our-house/madame-clicquot</a:t>
            </a:r>
            <a:endParaRPr lang="en-US" sz="800" dirty="0" smtClean="0">
              <a:solidFill>
                <a:srgbClr val="293A96"/>
              </a:solidFill>
            </a:endParaRPr>
          </a:p>
        </p:txBody>
      </p:sp>
    </p:spTree>
    <p:extLst>
      <p:ext uri="{BB962C8B-B14F-4D97-AF65-F5344CB8AC3E}">
        <p14:creationId xmlns:p14="http://schemas.microsoft.com/office/powerpoint/2010/main" val="3028931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483223"/>
            <a:ext cx="6798175" cy="4033955"/>
          </a:xfrm>
        </p:spPr>
        <p:txBody>
          <a:bodyPr anchor="ctr">
            <a:noAutofit/>
          </a:bodyPr>
          <a:lstStyle/>
          <a:p>
            <a:pPr marL="285750" indent="-285750" algn="just">
              <a:lnSpc>
                <a:spcPct val="107000"/>
              </a:lnSpc>
              <a:spcBef>
                <a:spcPts val="0"/>
              </a:spcBef>
            </a:pPr>
            <a:r>
              <a:rPr lang="en-US" b="1" dirty="0">
                <a:solidFill>
                  <a:srgbClr val="34449D"/>
                </a:solidFill>
                <a:ea typeface="Times New Roman" panose="02020603050405020304" pitchFamily="18" charset="0"/>
                <a:cs typeface="Times New Roman" panose="02020603050405020304" pitchFamily="18" charset="0"/>
              </a:rPr>
              <a:t>Among the global indicators of the achievement </a:t>
            </a:r>
            <a:r>
              <a:rPr lang="en-US" dirty="0">
                <a:ea typeface="Times New Roman" panose="02020603050405020304" pitchFamily="18" charset="0"/>
                <a:cs typeface="Times New Roman" panose="02020603050405020304" pitchFamily="18" charset="0"/>
              </a:rPr>
              <a:t>of the goal of sustainable development </a:t>
            </a:r>
            <a:r>
              <a:rPr lang="en-US" b="1" i="1" dirty="0">
                <a:solidFill>
                  <a:srgbClr val="A71E3B"/>
                </a:solidFill>
                <a:ea typeface="Times New Roman" panose="02020603050405020304" pitchFamily="18" charset="0"/>
                <a:cs typeface="Times New Roman" panose="02020603050405020304" pitchFamily="18" charset="0"/>
              </a:rPr>
              <a:t>“Clean Water and </a:t>
            </a:r>
            <a:r>
              <a:rPr lang="en-US" b="1" i="1" dirty="0" smtClean="0">
                <a:solidFill>
                  <a:srgbClr val="A71E3B"/>
                </a:solidFill>
                <a:ea typeface="Times New Roman" panose="02020603050405020304" pitchFamily="18" charset="0"/>
                <a:cs typeface="Times New Roman" panose="02020603050405020304" pitchFamily="18" charset="0"/>
              </a:rPr>
              <a:t> Sanitation</a:t>
            </a:r>
            <a:r>
              <a:rPr lang="en-US" b="1" i="1" dirty="0">
                <a:solidFill>
                  <a:srgbClr val="A71E3B"/>
                </a:solidFill>
                <a:ea typeface="Times New Roman" panose="02020603050405020304" pitchFamily="18" charset="0"/>
                <a:cs typeface="Times New Roman" panose="02020603050405020304" pitchFamily="18" charset="0"/>
              </a:rPr>
              <a:t>”</a:t>
            </a:r>
            <a:r>
              <a:rPr lang="en-US" dirty="0">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rPr>
              <a:t>is clearly achievable in the winery. </a:t>
            </a:r>
            <a:r>
              <a:rPr lang="en-US" dirty="0">
                <a:solidFill>
                  <a:srgbClr val="000000"/>
                </a:solidFill>
                <a:ea typeface="Times New Roman" panose="02020603050405020304" pitchFamily="18" charset="0"/>
                <a:cs typeface="Times New Roman" panose="02020603050405020304" pitchFamily="18" charset="0"/>
              </a:rPr>
              <a:t>These are the increase in the “share of safely treated domestic and industrial wastewater” and the </a:t>
            </a:r>
            <a:r>
              <a:rPr lang="en-US" dirty="0" smtClean="0">
                <a:solidFill>
                  <a:srgbClr val="000000"/>
                </a:solidFill>
                <a:ea typeface="Times New Roman" panose="02020603050405020304" pitchFamily="18" charset="0"/>
                <a:cs typeface="Times New Roman" panose="02020603050405020304" pitchFamily="18" charset="0"/>
              </a:rPr>
              <a:t>“</a:t>
            </a:r>
            <a:r>
              <a:rPr lang="en-US" dirty="0">
                <a:solidFill>
                  <a:srgbClr val="000000"/>
                </a:solidFill>
                <a:ea typeface="Times New Roman" panose="02020603050405020304" pitchFamily="18" charset="0"/>
                <a:cs typeface="Times New Roman" panose="02020603050405020304" pitchFamily="18" charset="0"/>
              </a:rPr>
              <a:t>efficiency of water use</a:t>
            </a:r>
            <a:r>
              <a:rPr lang="en-US" dirty="0" smtClean="0">
                <a:solidFill>
                  <a:srgbClr val="000000"/>
                </a:solidFill>
                <a:ea typeface="Times New Roman" panose="02020603050405020304" pitchFamily="18" charset="0"/>
                <a:cs typeface="Times New Roman" panose="02020603050405020304" pitchFamily="18" charset="0"/>
              </a:rPr>
              <a:t>”.</a:t>
            </a:r>
          </a:p>
          <a:p>
            <a:pPr marL="285750" indent="-285750" algn="just">
              <a:lnSpc>
                <a:spcPct val="107000"/>
              </a:lnSpc>
              <a:spcBef>
                <a:spcPts val="0"/>
              </a:spcBef>
            </a:pPr>
            <a:r>
              <a:rPr lang="en-US" dirty="0" smtClean="0">
                <a:solidFill>
                  <a:srgbClr val="000000"/>
                </a:solidFill>
                <a:ea typeface="Times New Roman" panose="02020603050405020304" pitchFamily="18" charset="0"/>
                <a:cs typeface="Times New Roman" panose="02020603050405020304" pitchFamily="18" charset="0"/>
              </a:rPr>
              <a:t>Self-analysis </a:t>
            </a:r>
            <a:r>
              <a:rPr lang="en-US" dirty="0">
                <a:solidFill>
                  <a:srgbClr val="000000"/>
                </a:solidFill>
                <a:ea typeface="Times New Roman" panose="02020603050405020304" pitchFamily="18" charset="0"/>
                <a:cs typeface="Times New Roman" panose="02020603050405020304" pitchFamily="18" charset="0"/>
              </a:rPr>
              <a:t>for representatives of the wine tourism business (owners, managers, etc.) should include the following questions:</a:t>
            </a:r>
            <a:endParaRPr lang="uk-UA" dirty="0">
              <a:ea typeface="Calibri" panose="020F0502020204030204" pitchFamily="34" charset="0"/>
              <a:cs typeface="Times New Roman" panose="02020603050405020304" pitchFamily="18" charset="0"/>
            </a:endParaRPr>
          </a:p>
          <a:p>
            <a:pPr marL="714375" lvl="0" indent="-349250" algn="just">
              <a:spcBef>
                <a:spcPts val="0"/>
              </a:spcBef>
              <a:buFont typeface="Arial" panose="020B0604020202020204" pitchFamily="34" charset="0"/>
              <a:buChar char="•"/>
              <a:tabLst>
                <a:tab pos="631825" algn="l"/>
              </a:tabLst>
            </a:pPr>
            <a:r>
              <a:rPr lang="en-US" b="1" dirty="0" smtClean="0">
                <a:solidFill>
                  <a:srgbClr val="34449D"/>
                </a:solidFill>
                <a:ea typeface="Times New Roman" panose="02020603050405020304" pitchFamily="18" charset="0"/>
                <a:cs typeface="Times New Roman" panose="02020603050405020304" pitchFamily="18" charset="0"/>
              </a:rPr>
              <a:t>What </a:t>
            </a:r>
            <a:r>
              <a:rPr lang="en-US" b="1" dirty="0">
                <a:solidFill>
                  <a:srgbClr val="34449D"/>
                </a:solidFill>
                <a:ea typeface="Times New Roman" panose="02020603050405020304" pitchFamily="18" charset="0"/>
                <a:cs typeface="Times New Roman" panose="02020603050405020304" pitchFamily="18" charset="0"/>
              </a:rPr>
              <a:t>domestic and industrial wastewater does our production and services produce?</a:t>
            </a:r>
            <a:endParaRPr lang="uk-UA" b="1" dirty="0">
              <a:solidFill>
                <a:srgbClr val="34449D"/>
              </a:solidFill>
              <a:cs typeface="Times New Roman" panose="02020603050405020304" pitchFamily="18" charset="0"/>
            </a:endParaRPr>
          </a:p>
          <a:p>
            <a:pPr marL="714375" lvl="0" indent="-349250" algn="just">
              <a:spcBef>
                <a:spcPts val="0"/>
              </a:spcBef>
              <a:buFont typeface="Arial" panose="020B0604020202020204" pitchFamily="34" charset="0"/>
              <a:buChar char="•"/>
              <a:tabLst>
                <a:tab pos="631825" algn="l"/>
              </a:tabLst>
            </a:pPr>
            <a:r>
              <a:rPr lang="en-US" b="1" dirty="0">
                <a:solidFill>
                  <a:srgbClr val="34449D"/>
                </a:solidFill>
                <a:ea typeface="Times New Roman" panose="02020603050405020304" pitchFamily="18" charset="0"/>
                <a:cs typeface="Times New Roman" panose="02020603050405020304" pitchFamily="18" charset="0"/>
              </a:rPr>
              <a:t>Do we know where the wastewater is now, who controls it?</a:t>
            </a:r>
            <a:endParaRPr lang="uk-UA" b="1" dirty="0">
              <a:solidFill>
                <a:srgbClr val="34449D"/>
              </a:solidFill>
              <a:cs typeface="Times New Roman" panose="02020603050405020304" pitchFamily="18" charset="0"/>
            </a:endParaRPr>
          </a:p>
          <a:p>
            <a:pPr marL="714375" lvl="0" indent="-349250" algn="just">
              <a:spcBef>
                <a:spcPts val="0"/>
              </a:spcBef>
              <a:buFont typeface="Arial" panose="020B0604020202020204" pitchFamily="34" charset="0"/>
              <a:buChar char="•"/>
              <a:tabLst>
                <a:tab pos="631825" algn="l"/>
              </a:tabLst>
            </a:pPr>
            <a:r>
              <a:rPr lang="en-US" b="1" dirty="0">
                <a:solidFill>
                  <a:srgbClr val="34449D"/>
                </a:solidFill>
                <a:ea typeface="Times New Roman" panose="02020603050405020304" pitchFamily="18" charset="0"/>
                <a:cs typeface="Times New Roman" panose="02020603050405020304" pitchFamily="18" charset="0"/>
              </a:rPr>
              <a:t>Do we have enough water meters in working order?</a:t>
            </a:r>
            <a:endParaRPr lang="uk-UA" b="1" dirty="0">
              <a:solidFill>
                <a:srgbClr val="34449D"/>
              </a:solidFill>
              <a:cs typeface="Times New Roman" panose="02020603050405020304" pitchFamily="18" charset="0"/>
            </a:endParaRPr>
          </a:p>
          <a:p>
            <a:pPr marL="714375" lvl="0" indent="-349250" algn="just">
              <a:spcBef>
                <a:spcPts val="0"/>
              </a:spcBef>
              <a:buFont typeface="Arial" panose="020B0604020202020204" pitchFamily="34" charset="0"/>
              <a:buChar char="•"/>
              <a:tabLst>
                <a:tab pos="631825" algn="l"/>
              </a:tabLst>
            </a:pPr>
            <a:r>
              <a:rPr lang="en-US" b="1" dirty="0">
                <a:solidFill>
                  <a:srgbClr val="34449D"/>
                </a:solidFill>
                <a:ea typeface="Times New Roman" panose="02020603050405020304" pitchFamily="18" charset="0"/>
                <a:cs typeface="Times New Roman" panose="02020603050405020304" pitchFamily="18" charset="0"/>
              </a:rPr>
              <a:t>Who can we turn to in an emergency?</a:t>
            </a:r>
            <a:endParaRPr lang="uk-UA" b="1" dirty="0">
              <a:solidFill>
                <a:srgbClr val="34449D"/>
              </a:solidFill>
              <a:cs typeface="Times New Roman" panose="02020603050405020304" pitchFamily="18" charset="0"/>
            </a:endParaRPr>
          </a:p>
          <a:p>
            <a:pPr marL="714375" indent="-349250">
              <a:spcBef>
                <a:spcPts val="0"/>
              </a:spcBef>
              <a:buFont typeface="Arial" panose="020B0604020202020204" pitchFamily="34" charset="0"/>
              <a:buChar char="•"/>
              <a:tabLst>
                <a:tab pos="631825" algn="l"/>
              </a:tabLst>
            </a:pPr>
            <a:r>
              <a:rPr lang="en-US" b="1" dirty="0">
                <a:solidFill>
                  <a:srgbClr val="34449D"/>
                </a:solidFill>
                <a:ea typeface="Times New Roman" panose="02020603050405020304" pitchFamily="18" charset="0"/>
                <a:cs typeface="Times New Roman" panose="02020603050405020304" pitchFamily="18" charset="0"/>
              </a:rPr>
              <a:t>Can we influence the productivity of vineyards and winemaking by changing water consumption regimes?</a:t>
            </a:r>
            <a:endParaRPr lang="uk-UA" b="1" dirty="0">
              <a:solidFill>
                <a:srgbClr val="34449D"/>
              </a:solidFill>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27945" r="-209"/>
          <a:stretch/>
        </p:blipFill>
        <p:spPr>
          <a:xfrm>
            <a:off x="8153399" y="3815067"/>
            <a:ext cx="2353235" cy="2442297"/>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7969450" y="2646529"/>
            <a:ext cx="2904737" cy="930389"/>
          </a:xfrm>
          <a:prstGeom prst="wedgeRoundRectCallout">
            <a:avLst>
              <a:gd name="adj1" fmla="val 8672"/>
              <a:gd name="adj2" fmla="val 8818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https://www.unwater.org/un-water-global-workshop-on-sdg-6-monitoring/</a:t>
            </a:r>
          </a:p>
          <a:p>
            <a:pPr algn="ctr"/>
            <a:r>
              <a:rPr lang="en-US" sz="800" dirty="0">
                <a:solidFill>
                  <a:srgbClr val="293A96"/>
                </a:solidFill>
              </a:rPr>
              <a:t>https://sdg6data.org/</a:t>
            </a:r>
            <a:endParaRPr lang="en-US" sz="800" dirty="0" smtClean="0">
              <a:solidFill>
                <a:srgbClr val="293A96"/>
              </a:solidFill>
            </a:endParaRPr>
          </a:p>
        </p:txBody>
      </p:sp>
    </p:spTree>
    <p:extLst>
      <p:ext uri="{BB962C8B-B14F-4D97-AF65-F5344CB8AC3E}">
        <p14:creationId xmlns:p14="http://schemas.microsoft.com/office/powerpoint/2010/main" val="351631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up)">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up)">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756212" y="2447365"/>
            <a:ext cx="7333130" cy="3908989"/>
          </a:xfrm>
        </p:spPr>
        <p:txBody>
          <a:bodyPr anchor="ctr">
            <a:noAutofit/>
          </a:bodyPr>
          <a:lstStyle/>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“Affordable and clean” </a:t>
            </a:r>
            <a:r>
              <a:rPr lang="en-US" dirty="0">
                <a:ea typeface="Times New Roman" panose="02020603050405020304" pitchFamily="18" charset="0"/>
                <a:cs typeface="Times New Roman" panose="02020603050405020304" pitchFamily="18" charset="0"/>
              </a:rPr>
              <a:t>a</a:t>
            </a:r>
            <a:r>
              <a:rPr lang="en-US" dirty="0">
                <a:solidFill>
                  <a:srgbClr val="000000"/>
                </a:solidFill>
                <a:ea typeface="Times New Roman" panose="02020603050405020304" pitchFamily="18" charset="0"/>
                <a:cs typeface="Times New Roman" panose="02020603050405020304" pitchFamily="18" charset="0"/>
              </a:rPr>
              <a:t>ccording to the World Bank (Population estimates based on UN population data), the Black Sea basin countries, where new tourist wine routes are planned in the “Sea of Wine” project, have 100% access to energy, but access to the latest technologies is distributed unevenly, so access to clean cooking, the use of renewable energy is also uneven.</a:t>
            </a:r>
            <a:endParaRPr lang="uk-UA" dirty="0">
              <a:ea typeface="Calibri" panose="020F0502020204030204" pitchFamily="34" charset="0"/>
              <a:cs typeface="Times New Roman" panose="02020603050405020304" pitchFamily="18" charset="0"/>
            </a:endParaRPr>
          </a:p>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Among the most common clean energy sources, wineries and tourist destinations can benefit:</a:t>
            </a:r>
            <a:endParaRPr lang="uk-UA" b="1" dirty="0">
              <a:solidFill>
                <a:srgbClr val="34449D"/>
              </a:solidFill>
              <a:ea typeface="Calibri" panose="020F0502020204030204" pitchFamily="34" charset="0"/>
              <a:cs typeface="Times New Roman" panose="02020603050405020304" pitchFamily="18" charset="0"/>
            </a:endParaRPr>
          </a:p>
          <a:p>
            <a:pPr marL="358775" lvl="0" indent="-358775" algn="just">
              <a:lnSpc>
                <a:spcPct val="100000"/>
              </a:lnSpc>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biomass (from forestry products, food crop residues, energy crops);</a:t>
            </a:r>
            <a:endParaRPr lang="uk-UA" b="1" dirty="0">
              <a:solidFill>
                <a:srgbClr val="34449D"/>
              </a:solidFill>
              <a:cs typeface="Times New Roman" panose="02020603050405020304" pitchFamily="18" charset="0"/>
            </a:endParaRPr>
          </a:p>
          <a:p>
            <a:pPr marL="358775" lvl="0" indent="-358775" algn="just">
              <a:lnSpc>
                <a:spcPct val="100000"/>
              </a:lnSpc>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solar, wind, hydropower.</a:t>
            </a:r>
            <a:endParaRPr lang="uk-UA" b="1" dirty="0">
              <a:solidFill>
                <a:srgbClr val="34449D"/>
              </a:solidFill>
              <a:cs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The choice of types of environmentally friendly energy lies in the plane of legality, terms of commissioning and operation of specific equipment and its cost.</a:t>
            </a:r>
            <a:endParaRPr lang="uk-UA" dirty="0">
              <a:effectLst/>
              <a:ea typeface="Calibri" panose="020F0502020204030204" pitchFamily="34" charset="0"/>
              <a:cs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736" r="34323"/>
          <a:stretch/>
        </p:blipFill>
        <p:spPr>
          <a:xfrm>
            <a:off x="1111624" y="3234187"/>
            <a:ext cx="2353074" cy="2657375"/>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1" y="2447366"/>
            <a:ext cx="2415827" cy="580256"/>
          </a:xfrm>
          <a:prstGeom prst="wedgeRoundRectCallout">
            <a:avLst>
              <a:gd name="adj1" fmla="val -9845"/>
              <a:gd name="adj2" fmla="val 8534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https://trackingsdg7.esmap.org/</a:t>
            </a:r>
            <a:endParaRPr lang="en-US" sz="800" dirty="0" smtClean="0">
              <a:solidFill>
                <a:srgbClr val="293A96"/>
              </a:solidFill>
            </a:endParaRPr>
          </a:p>
        </p:txBody>
      </p:sp>
    </p:spTree>
    <p:extLst>
      <p:ext uri="{BB962C8B-B14F-4D97-AF65-F5344CB8AC3E}">
        <p14:creationId xmlns:p14="http://schemas.microsoft.com/office/powerpoint/2010/main" val="780346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968187" y="2738906"/>
            <a:ext cx="7826189" cy="3518459"/>
          </a:xfrm>
        </p:spPr>
        <p:txBody>
          <a:bodyPr anchor="ctr">
            <a:noAutofit/>
          </a:bodyPr>
          <a:lstStyle/>
          <a:p>
            <a:pPr marL="358775" indent="-358775" algn="just">
              <a:lnSpc>
                <a:spcPct val="107000"/>
              </a:lnSpc>
              <a:spcBef>
                <a:spcPts val="0"/>
              </a:spcBef>
            </a:pP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The goal of sustainable development </a:t>
            </a:r>
            <a:r>
              <a:rPr lang="en-US" b="1" i="1" dirty="0">
                <a:solidFill>
                  <a:srgbClr val="A71E3B"/>
                </a:solidFill>
                <a:latin typeface="Georgia" panose="02040502050405020303" pitchFamily="18" charset="0"/>
                <a:ea typeface="Times New Roman" panose="02020603050405020304" pitchFamily="18" charset="0"/>
                <a:cs typeface="Times New Roman" panose="02020603050405020304" pitchFamily="18" charset="0"/>
              </a:rPr>
              <a:t>“Decent work and economic growth”</a:t>
            </a:r>
            <a:r>
              <a:rPr lang="en-US" b="1" i="1" dirty="0">
                <a:solidFill>
                  <a:srgbClr val="A71E3B"/>
                </a:solidFill>
                <a:latin typeface="Calibri" panose="020F0502020204030204" pitchFamily="34" charset="0"/>
                <a:ea typeface="Times New Roman" panose="02020603050405020304" pitchFamily="18" charset="0"/>
                <a:cs typeface="Times New Roman" panose="02020603050405020304" pitchFamily="18" charset="0"/>
              </a:rPr>
              <a:t> </a:t>
            </a:r>
            <a:r>
              <a:rPr lang="en-US" dirty="0">
                <a:latin typeface="Georgia" panose="02040502050405020303" pitchFamily="18" charset="0"/>
                <a:ea typeface="Times New Roman" panose="02020603050405020304" pitchFamily="18" charset="0"/>
                <a:cs typeface="Times New Roman" panose="02020603050405020304" pitchFamily="18" charset="0"/>
              </a:rPr>
              <a:t>is certainly provided by tourism in general and its specialized types.</a:t>
            </a:r>
            <a:r>
              <a:rPr lang="en-US"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US"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Wine tourism at all stages of the formation of the tourist product and wine destinations (from growing grapes to providing services to tourists) is also a resource for the well-being of the employed, self-employed and total income.</a:t>
            </a:r>
            <a:endParaRPr lang="uk-UA" sz="1100"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7000"/>
              </a:lnSpc>
              <a:spcBef>
                <a:spcPts val="0"/>
              </a:spcBef>
            </a:pPr>
            <a:r>
              <a:rPr lang="en-US"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Stakeholders of wine tourism will be appropriate to use questions for </a:t>
            </a:r>
            <a:r>
              <a:rPr lang="en-US" dirty="0" smtClean="0">
                <a:solidFill>
                  <a:srgbClr val="000000"/>
                </a:solidFill>
                <a:latin typeface="Georgia" panose="02040502050405020303" pitchFamily="18" charset="0"/>
                <a:ea typeface="Times New Roman" panose="02020603050405020304" pitchFamily="18" charset="0"/>
                <a:cs typeface="Times New Roman" panose="02020603050405020304" pitchFamily="18" charset="0"/>
              </a:rPr>
              <a:t>introspection:</a:t>
            </a:r>
            <a:endParaRPr lang="uk-UA" sz="1100" dirty="0">
              <a:latin typeface="Calibri" panose="020F0502020204030204" pitchFamily="34" charset="0"/>
              <a:ea typeface="Calibri" panose="020F0502020204030204" pitchFamily="34" charset="0"/>
              <a:cs typeface="Times New Roman" panose="02020603050405020304" pitchFamily="18" charset="0"/>
            </a:endParaRPr>
          </a:p>
          <a:p>
            <a:pPr marL="717550" indent="-358775" algn="just">
              <a:spcBef>
                <a:spcPts val="0"/>
              </a:spcBef>
              <a:buFont typeface="Arial" panose="020B0604020202020204" pitchFamily="34" charset="0"/>
              <a:buChar char="•"/>
            </a:pPr>
            <a:r>
              <a:rPr lang="en-US" b="1" dirty="0">
                <a:solidFill>
                  <a:srgbClr val="34449D"/>
                </a:solidFill>
                <a:latin typeface="Georgia" panose="02040502050405020303" pitchFamily="18" charset="0"/>
                <a:ea typeface="Times New Roman" panose="02020603050405020304" pitchFamily="18" charset="0"/>
              </a:rPr>
              <a:t>W</a:t>
            </a:r>
            <a:r>
              <a:rPr lang="en-US" b="1" dirty="0" smtClean="0">
                <a:solidFill>
                  <a:srgbClr val="34449D"/>
                </a:solidFill>
                <a:latin typeface="Georgia" panose="02040502050405020303" pitchFamily="18" charset="0"/>
                <a:ea typeface="Times New Roman" panose="02020603050405020304" pitchFamily="18" charset="0"/>
              </a:rPr>
              <a:t>hat </a:t>
            </a:r>
            <a:r>
              <a:rPr lang="en-US" b="1" dirty="0">
                <a:solidFill>
                  <a:srgbClr val="34449D"/>
                </a:solidFill>
                <a:latin typeface="Georgia" panose="02040502050405020303" pitchFamily="18" charset="0"/>
                <a:ea typeface="Times New Roman" panose="02020603050405020304" pitchFamily="18" charset="0"/>
              </a:rPr>
              <a:t>elements of our business create </a:t>
            </a:r>
            <a:r>
              <a:rPr lang="en-US" b="1" dirty="0" smtClean="0">
                <a:solidFill>
                  <a:srgbClr val="34449D"/>
                </a:solidFill>
                <a:latin typeface="Georgia" panose="02040502050405020303" pitchFamily="18" charset="0"/>
                <a:ea typeface="Times New Roman" panose="02020603050405020304" pitchFamily="18" charset="0"/>
              </a:rPr>
              <a:t>attract</a:t>
            </a:r>
            <a:r>
              <a:rPr lang="ru-RU" b="1" dirty="0" smtClean="0">
                <a:solidFill>
                  <a:srgbClr val="34449D"/>
                </a:solidFill>
                <a:latin typeface="Georgia" panose="02040502050405020303" pitchFamily="18" charset="0"/>
                <a:ea typeface="Times New Roman" panose="02020603050405020304" pitchFamily="18" charset="0"/>
              </a:rPr>
              <a:t> </a:t>
            </a:r>
            <a:r>
              <a:rPr lang="en-US" b="1" dirty="0" smtClean="0">
                <a:solidFill>
                  <a:srgbClr val="34449D"/>
                </a:solidFill>
                <a:latin typeface="Georgia" panose="02040502050405020303" pitchFamily="18" charset="0"/>
                <a:ea typeface="Times New Roman" panose="02020603050405020304" pitchFamily="18" charset="0"/>
              </a:rPr>
              <a:t>more </a:t>
            </a:r>
            <a:r>
              <a:rPr lang="en-US" b="1" dirty="0">
                <a:solidFill>
                  <a:srgbClr val="34449D"/>
                </a:solidFill>
                <a:latin typeface="Georgia" panose="02040502050405020303" pitchFamily="18" charset="0"/>
                <a:ea typeface="Times New Roman" panose="02020603050405020304" pitchFamily="18" charset="0"/>
              </a:rPr>
              <a:t>tourists, what areas attract VIP-clients, what measures to introduce to promote these areas?</a:t>
            </a:r>
            <a:endParaRPr lang="uk-UA" b="1" dirty="0">
              <a:solidFill>
                <a:srgbClr val="34449D"/>
              </a:solidFill>
            </a:endParaRPr>
          </a:p>
          <a:p>
            <a:pPr marL="717550" indent="-358775" algn="just">
              <a:lnSpc>
                <a:spcPct val="107000"/>
              </a:lnSpc>
              <a:spcBef>
                <a:spcPts val="0"/>
              </a:spcBef>
              <a:buFont typeface="Arial" panose="020B0604020202020204" pitchFamily="34" charset="0"/>
              <a:buChar char="•"/>
            </a:pP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W</a:t>
            </a:r>
            <a:r>
              <a:rPr lang="en-US" b="1" dirty="0" smtClean="0">
                <a:solidFill>
                  <a:srgbClr val="34449D"/>
                </a:solidFill>
                <a:latin typeface="Georgia" panose="02040502050405020303" pitchFamily="18" charset="0"/>
                <a:ea typeface="Times New Roman" panose="02020603050405020304" pitchFamily="18" charset="0"/>
                <a:cs typeface="Times New Roman" panose="02020603050405020304" pitchFamily="18" charset="0"/>
              </a:rPr>
              <a:t>here </a:t>
            </a: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visitors tend to stay longer, what services can we use to expand our business, can we make our wine tours more environmentally friendly, health-improving and adventurous?</a:t>
            </a:r>
            <a:endParaRPr lang="uk-UA" sz="1100" b="1" dirty="0">
              <a:solidFill>
                <a:srgbClr val="34449D"/>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4991" r="152"/>
          <a:stretch/>
        </p:blipFill>
        <p:spPr>
          <a:xfrm>
            <a:off x="9126071" y="3530949"/>
            <a:ext cx="2139957" cy="2474594"/>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9009529" y="2646530"/>
            <a:ext cx="1864658" cy="795918"/>
          </a:xfrm>
          <a:prstGeom prst="wedgeRoundRectCallout">
            <a:avLst>
              <a:gd name="adj1" fmla="val 26917"/>
              <a:gd name="adj2" fmla="val 66675"/>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https://www.imf.org/en/News/Articles/2021/02/24/na022521-</a:t>
            </a:r>
          </a:p>
          <a:p>
            <a:pPr algn="ctr"/>
            <a:r>
              <a:rPr lang="en-US" sz="800" dirty="0">
                <a:solidFill>
                  <a:srgbClr val="293A96"/>
                </a:solidFill>
              </a:rPr>
              <a:t>how-to-save-travel-and-tourism-in-a-post-pandemic-world</a:t>
            </a:r>
            <a:endParaRPr lang="en-US" sz="800" dirty="0" smtClean="0">
              <a:solidFill>
                <a:srgbClr val="293A96"/>
              </a:solidFill>
            </a:endParaRPr>
          </a:p>
        </p:txBody>
      </p:sp>
    </p:spTree>
    <p:extLst>
      <p:ext uri="{BB962C8B-B14F-4D97-AF65-F5344CB8AC3E}">
        <p14:creationId xmlns:p14="http://schemas.microsoft.com/office/powerpoint/2010/main" val="294430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428565" y="2483224"/>
            <a:ext cx="6926825" cy="3711388"/>
          </a:xfrm>
        </p:spPr>
        <p:txBody>
          <a:bodyPr anchor="ctr">
            <a:noAutofit/>
          </a:bodyPr>
          <a:lstStyle/>
          <a:p>
            <a:pPr marL="358775" indent="-358775" algn="just">
              <a:lnSpc>
                <a:spcPct val="100000"/>
              </a:lnSpc>
              <a:spcBef>
                <a:spcPts val="0"/>
              </a:spcBef>
            </a:pPr>
            <a:r>
              <a:rPr lang="en-US" b="1" dirty="0">
                <a:solidFill>
                  <a:srgbClr val="34449D"/>
                </a:solidFill>
                <a:ea typeface="Times New Roman" panose="02020603050405020304" pitchFamily="18" charset="0"/>
                <a:cs typeface="Times New Roman" panose="02020603050405020304" pitchFamily="18" charset="0"/>
              </a:rPr>
              <a:t>“Industries, Innovation and Infrastructure” </a:t>
            </a:r>
            <a:r>
              <a:rPr lang="en-US" dirty="0">
                <a:solidFill>
                  <a:srgbClr val="000000"/>
                </a:solidFill>
                <a:ea typeface="Times New Roman" panose="02020603050405020304" pitchFamily="18" charset="0"/>
                <a:cs typeface="Times New Roman" panose="02020603050405020304" pitchFamily="18" charset="0"/>
              </a:rPr>
              <a:t>and their progress in a particular country is achieved in different ways. In wine tourism, this goal of sustainable tourism is transformed into a list of tasks</a:t>
            </a:r>
            <a:r>
              <a:rPr lang="en-US" dirty="0" smtClean="0">
                <a:solidFill>
                  <a:srgbClr val="000000"/>
                </a:solidFill>
                <a:ea typeface="Times New Roman" panose="02020603050405020304" pitchFamily="18" charset="0"/>
                <a:cs typeface="Times New Roman" panose="02020603050405020304" pitchFamily="18" charset="0"/>
              </a:rPr>
              <a:t>:</a:t>
            </a:r>
          </a:p>
          <a:p>
            <a:pPr marL="358775" indent="-358775" algn="just">
              <a:lnSpc>
                <a:spcPct val="100000"/>
              </a:lnSpc>
              <a:spcBef>
                <a:spcPts val="0"/>
              </a:spcBef>
            </a:pPr>
            <a:endParaRPr lang="uk-UA" dirty="0">
              <a:ea typeface="Calibri" panose="020F0502020204030204" pitchFamily="34" charset="0"/>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renovation of water supply, sewerage and irrigation systems of vineyards and wineries;</a:t>
            </a:r>
            <a:endParaRPr lang="uk-UA" b="1" dirty="0">
              <a:solidFill>
                <a:srgbClr val="34449D"/>
              </a:solidFill>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installation and commissioning of clean energy equipment in production and hospitality;</a:t>
            </a:r>
            <a:endParaRPr lang="uk-UA" b="1" dirty="0">
              <a:solidFill>
                <a:srgbClr val="34449D"/>
              </a:solidFill>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strengthening partnerships with companies that are actively implementing </a:t>
            </a:r>
            <a:r>
              <a:rPr lang="en-US" b="1" dirty="0" err="1">
                <a:solidFill>
                  <a:srgbClr val="34449D"/>
                </a:solidFill>
                <a:ea typeface="Times New Roman" panose="02020603050405020304" pitchFamily="18" charset="0"/>
                <a:cs typeface="Times New Roman" panose="02020603050405020304" pitchFamily="18" charset="0"/>
              </a:rPr>
              <a:t>decarbonisation</a:t>
            </a:r>
            <a:r>
              <a:rPr lang="en-US" b="1" dirty="0">
                <a:solidFill>
                  <a:srgbClr val="34449D"/>
                </a:solidFill>
                <a:ea typeface="Times New Roman" panose="02020603050405020304" pitchFamily="18" charset="0"/>
                <a:cs typeface="Times New Roman" panose="02020603050405020304" pitchFamily="18" charset="0"/>
              </a:rPr>
              <a:t> methods in industry and transport, intensifying activities to reduce CO</a:t>
            </a:r>
            <a:r>
              <a:rPr lang="en-US" b="1" baseline="-25000" dirty="0">
                <a:solidFill>
                  <a:srgbClr val="34449D"/>
                </a:solidFill>
                <a:ea typeface="Times New Roman" panose="02020603050405020304" pitchFamily="18" charset="0"/>
                <a:cs typeface="Times New Roman" panose="02020603050405020304" pitchFamily="18" charset="0"/>
              </a:rPr>
              <a:t>2</a:t>
            </a:r>
            <a:r>
              <a:rPr lang="en-US" b="1" dirty="0">
                <a:solidFill>
                  <a:srgbClr val="34449D"/>
                </a:solidFill>
                <a:ea typeface="Times New Roman" panose="02020603050405020304" pitchFamily="18" charset="0"/>
                <a:cs typeface="Times New Roman" panose="02020603050405020304" pitchFamily="18" charset="0"/>
              </a:rPr>
              <a:t> emissions;</a:t>
            </a:r>
            <a:endParaRPr lang="uk-UA" b="1" dirty="0">
              <a:solidFill>
                <a:srgbClr val="34449D"/>
              </a:solidFill>
              <a:cs typeface="Times New Roman" panose="02020603050405020304" pitchFamily="18" charset="0"/>
            </a:endParaRPr>
          </a:p>
          <a:p>
            <a:pPr marL="717550" indent="-358775" algn="just">
              <a:lnSpc>
                <a:spcPct val="100000"/>
              </a:lnSpc>
              <a:spcBef>
                <a:spcPts val="0"/>
              </a:spcBef>
              <a:buFont typeface="Arial" panose="020B0604020202020204" pitchFamily="34" charset="0"/>
              <a:buChar char="•"/>
            </a:pPr>
            <a:r>
              <a:rPr lang="en-US" b="1" dirty="0">
                <a:solidFill>
                  <a:srgbClr val="34449D"/>
                </a:solidFill>
                <a:ea typeface="Times New Roman" panose="02020603050405020304" pitchFamily="18" charset="0"/>
                <a:cs typeface="Times New Roman" panose="02020603050405020304" pitchFamily="18" charset="0"/>
              </a:rPr>
              <a:t>initiating accessibility to rural areas where wine tourism facilities are located.</a:t>
            </a:r>
            <a:endParaRPr lang="uk-UA" b="1" dirty="0">
              <a:solidFill>
                <a:srgbClr val="34449D"/>
              </a:solidFill>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176" r="35443"/>
          <a:stretch/>
        </p:blipFill>
        <p:spPr>
          <a:xfrm>
            <a:off x="1945340" y="3328513"/>
            <a:ext cx="2352561" cy="2725705"/>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0" y="2483224"/>
            <a:ext cx="2904737" cy="708211"/>
          </a:xfrm>
          <a:prstGeom prst="wedgeRoundRectCallout">
            <a:avLst>
              <a:gd name="adj1" fmla="val 17005"/>
              <a:gd name="adj2" fmla="val 67857"/>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https://www.worldbank.org/en/news/video/2019/02/19/howto-</a:t>
            </a:r>
          </a:p>
          <a:p>
            <a:pPr algn="ctr"/>
            <a:r>
              <a:rPr lang="en-US" sz="800" dirty="0">
                <a:solidFill>
                  <a:srgbClr val="293A96"/>
                </a:solidFill>
              </a:rPr>
              <a:t>invest-smartly-in-infrastructure-to-limit-climate-change</a:t>
            </a:r>
            <a:endParaRPr lang="en-US" sz="800" dirty="0" smtClean="0">
              <a:solidFill>
                <a:srgbClr val="293A96"/>
              </a:solidFill>
            </a:endParaRPr>
          </a:p>
        </p:txBody>
      </p:sp>
    </p:spTree>
    <p:extLst>
      <p:ext uri="{BB962C8B-B14F-4D97-AF65-F5344CB8AC3E}">
        <p14:creationId xmlns:p14="http://schemas.microsoft.com/office/powerpoint/2010/main" val="426386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up)">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wipe(up)">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wipe(up)">
                                      <p:cBhvr>
                                        <p:cTn id="21" dur="500"/>
                                        <p:tgtEl>
                                          <p:spTgt spid="4">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wipe(up)">
                                      <p:cBhvr>
                                        <p:cTn id="26" dur="500"/>
                                        <p:tgtEl>
                                          <p:spTgt spid="4">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wipe(up)">
                                      <p:cBhvr>
                                        <p:cTn id="31"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456329"/>
            <a:ext cx="6624918" cy="3783106"/>
          </a:xfrm>
        </p:spPr>
        <p:txBody>
          <a:bodyPr anchor="ctr">
            <a:noAutofit/>
          </a:bodyPr>
          <a:lstStyle/>
          <a:p>
            <a:pPr marL="358775" indent="-358775" algn="just">
              <a:lnSpc>
                <a:spcPct val="107000"/>
              </a:lnSpc>
            </a:pPr>
            <a:r>
              <a:rPr lang="en-US" b="1" dirty="0">
                <a:solidFill>
                  <a:srgbClr val="34449D"/>
                </a:solidFill>
                <a:ea typeface="Times New Roman" panose="02020603050405020304" pitchFamily="18" charset="0"/>
                <a:cs typeface="Times New Roman" panose="02020603050405020304" pitchFamily="18" charset="0"/>
              </a:rPr>
              <a:t>“Reduced inequality” </a:t>
            </a:r>
            <a:r>
              <a:rPr lang="en-US" dirty="0">
                <a:solidFill>
                  <a:srgbClr val="000000"/>
                </a:solidFill>
                <a:ea typeface="Times New Roman" panose="02020603050405020304" pitchFamily="18" charset="0"/>
                <a:cs typeface="Times New Roman" panose="02020603050405020304" pitchFamily="18" charset="0"/>
              </a:rPr>
              <a:t>in a separate tourist destination, as a goal of sustainable development, is achieved by solving the following tasks:</a:t>
            </a:r>
            <a:endParaRPr lang="uk-UA" dirty="0">
              <a:ea typeface="Calibri" panose="020F0502020204030204" pitchFamily="34" charset="0"/>
              <a:cs typeface="Times New Roman" panose="02020603050405020304" pitchFamily="18" charset="0"/>
            </a:endParaRPr>
          </a:p>
          <a:p>
            <a:pPr marL="717550" indent="-358775" algn="just">
              <a:spcAft>
                <a:spcPts val="0"/>
              </a:spcAft>
              <a:buFont typeface="Arial" panose="020B0604020202020204" pitchFamily="34" charset="0"/>
              <a:buChar char="•"/>
            </a:pPr>
            <a:r>
              <a:rPr lang="en-US" b="1" dirty="0" smtClean="0">
                <a:solidFill>
                  <a:srgbClr val="34449D"/>
                </a:solidFill>
                <a:ea typeface="Times New Roman" panose="02020603050405020304" pitchFamily="18" charset="0"/>
              </a:rPr>
              <a:t>promoting </a:t>
            </a:r>
            <a:r>
              <a:rPr lang="en-US" b="1" dirty="0">
                <a:solidFill>
                  <a:srgbClr val="34449D"/>
                </a:solidFill>
                <a:ea typeface="Times New Roman" panose="02020603050405020304" pitchFamily="18" charset="0"/>
              </a:rPr>
              <a:t>the social, economic and political involvement of all, regardless of age, sex, disability, race, ethnicity, origin, religion, economic or other status (for example, recruiting people with disabilities);</a:t>
            </a:r>
            <a:endParaRPr lang="uk-UA" b="1" dirty="0">
              <a:solidFill>
                <a:srgbClr val="34449D"/>
              </a:solidFill>
            </a:endParaRPr>
          </a:p>
          <a:p>
            <a:pPr marL="717550" indent="-358775" algn="just">
              <a:spcAft>
                <a:spcPts val="0"/>
              </a:spcAft>
              <a:buFont typeface="Arial" panose="020B0604020202020204" pitchFamily="34" charset="0"/>
              <a:buChar char="•"/>
            </a:pPr>
            <a:r>
              <a:rPr lang="en-US" b="1" dirty="0" smtClean="0">
                <a:solidFill>
                  <a:srgbClr val="34449D"/>
                </a:solidFill>
                <a:ea typeface="Times New Roman" panose="02020603050405020304" pitchFamily="18" charset="0"/>
              </a:rPr>
              <a:t>initiation </a:t>
            </a:r>
            <a:r>
              <a:rPr lang="en-US" b="1" dirty="0">
                <a:solidFill>
                  <a:srgbClr val="34449D"/>
                </a:solidFill>
                <a:ea typeface="Times New Roman" panose="02020603050405020304" pitchFamily="18" charset="0"/>
              </a:rPr>
              <a:t>and holding of social actions to support women, children and people with disabilities (including during wine festivals, fairs, popular wine tourism events).</a:t>
            </a:r>
            <a:endParaRPr lang="uk-UA" b="1" dirty="0">
              <a:solidFill>
                <a:srgbClr val="34449D"/>
              </a:solidFill>
            </a:endParaRPr>
          </a:p>
          <a:p>
            <a:pPr marL="358775" indent="-358775" algn="just">
              <a:lnSpc>
                <a:spcPct val="107000"/>
              </a:lnSpc>
            </a:pPr>
            <a:r>
              <a:rPr lang="en-US" dirty="0">
                <a:solidFill>
                  <a:srgbClr val="000000"/>
                </a:solidFill>
                <a:ea typeface="Times New Roman" panose="02020603050405020304" pitchFamily="18" charset="0"/>
                <a:cs typeface="Times New Roman" panose="02020603050405020304" pitchFamily="18" charset="0"/>
              </a:rPr>
              <a:t>To accomplish these tasks, stakeholders can begin to achieve </a:t>
            </a:r>
            <a:r>
              <a:rPr lang="en-US" dirty="0" smtClean="0">
                <a:solidFill>
                  <a:srgbClr val="000000"/>
                </a:solidFill>
                <a:ea typeface="Times New Roman" panose="02020603050405020304" pitchFamily="18" charset="0"/>
                <a:cs typeface="Times New Roman" panose="02020603050405020304" pitchFamily="18" charset="0"/>
              </a:rPr>
              <a:t>the </a:t>
            </a:r>
            <a:r>
              <a:rPr lang="en-US" dirty="0">
                <a:solidFill>
                  <a:srgbClr val="000000"/>
                </a:solidFill>
                <a:ea typeface="Times New Roman" panose="02020603050405020304" pitchFamily="18" charset="0"/>
                <a:cs typeface="Times New Roman" panose="02020603050405020304" pitchFamily="18" charset="0"/>
              </a:rPr>
              <a:t>goal with a simple question. Do we have reliable statistics on these destination groups?</a:t>
            </a:r>
            <a:endParaRPr lang="uk-UA" dirty="0">
              <a:effectLst/>
              <a:ea typeface="Calibri" panose="020F0502020204030204" pitchFamily="34" charset="0"/>
              <a:cs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3977"/>
          <a:stretch/>
        </p:blipFill>
        <p:spPr>
          <a:xfrm>
            <a:off x="7865705" y="3682507"/>
            <a:ext cx="1941683" cy="2205682"/>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7969450" y="2646529"/>
            <a:ext cx="2904737" cy="930389"/>
          </a:xfrm>
          <a:prstGeom prst="wedgeRoundRectCallout">
            <a:avLst>
              <a:gd name="adj1" fmla="val 8981"/>
              <a:gd name="adj2" fmla="val 8240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https://unstats.un.org/sdgs/report/2019/goal-10/</a:t>
            </a:r>
            <a:endParaRPr lang="en-US" sz="800" dirty="0" smtClean="0">
              <a:solidFill>
                <a:srgbClr val="293A96"/>
              </a:solidFill>
            </a:endParaRPr>
          </a:p>
        </p:txBody>
      </p:sp>
    </p:spTree>
    <p:extLst>
      <p:ext uri="{BB962C8B-B14F-4D97-AF65-F5344CB8AC3E}">
        <p14:creationId xmlns:p14="http://schemas.microsoft.com/office/powerpoint/2010/main" val="386481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338918" y="2431830"/>
            <a:ext cx="6831105" cy="3751799"/>
          </a:xfrm>
        </p:spPr>
        <p:txBody>
          <a:bodyPr anchor="ctr">
            <a:normAutofit/>
          </a:bodyPr>
          <a:lstStyle/>
          <a:p>
            <a:pPr marL="285750" indent="-285750" algn="just">
              <a:lnSpc>
                <a:spcPct val="100000"/>
              </a:lnSpc>
              <a:buFont typeface="Wingdings" panose="05000000000000000000" pitchFamily="2" charset="2"/>
              <a:buChar char="ü"/>
            </a:pPr>
            <a:r>
              <a:rPr lang="en-US" b="1" i="1" dirty="0">
                <a:solidFill>
                  <a:srgbClr val="A71E3B"/>
                </a:solidFill>
                <a:ea typeface="Times New Roman" panose="02020603050405020304" pitchFamily="18" charset="0"/>
                <a:cs typeface="Times New Roman" panose="02020603050405020304" pitchFamily="18" charset="0"/>
              </a:rPr>
              <a:t>Make cities inclusive, safe, resilient and sustainable</a:t>
            </a:r>
            <a:endParaRPr lang="uk-UA" dirty="0">
              <a:ea typeface="Times New Roman" panose="02020603050405020304" pitchFamily="18" charset="0"/>
            </a:endParaRPr>
          </a:p>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Development of cities and communities</a:t>
            </a:r>
            <a:r>
              <a:rPr lang="en-US" dirty="0">
                <a:solidFill>
                  <a:srgbClr val="34449D"/>
                </a:solidFill>
                <a:ea typeface="Times New Roman" panose="02020603050405020304" pitchFamily="18" charset="0"/>
                <a:cs typeface="Times New Roman" panose="02020603050405020304" pitchFamily="18" charset="0"/>
              </a:rPr>
              <a:t>, </a:t>
            </a:r>
            <a:r>
              <a:rPr lang="en-US" dirty="0">
                <a:solidFill>
                  <a:srgbClr val="000000"/>
                </a:solidFill>
                <a:ea typeface="Times New Roman" panose="02020603050405020304" pitchFamily="18" charset="0"/>
                <a:cs typeface="Times New Roman" panose="02020603050405020304" pitchFamily="18" charset="0"/>
              </a:rPr>
              <a:t>involved in wine routes are always undisputed, because the flow of tourists leaves added value, taxes and social revenues. But the sustainability of this development requires the possession of information about it and additional efforts.</a:t>
            </a:r>
            <a:endParaRPr lang="uk-UA" dirty="0">
              <a:ea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You are a representative of the restaurant business in the city, maybe you represent a country estate, maybe you are a winemaker. </a:t>
            </a:r>
            <a:r>
              <a:rPr lang="en-US" b="1" dirty="0">
                <a:solidFill>
                  <a:srgbClr val="34449D"/>
                </a:solidFill>
                <a:ea typeface="Times New Roman" panose="02020603050405020304" pitchFamily="18" charset="0"/>
                <a:cs typeface="Times New Roman" panose="02020603050405020304" pitchFamily="18" charset="0"/>
              </a:rPr>
              <a:t>Do you know the consequences of infrastructure overload?</a:t>
            </a:r>
            <a:endParaRPr lang="uk-UA" b="1" dirty="0">
              <a:solidFill>
                <a:srgbClr val="34449D"/>
              </a:solidFill>
              <a:ea typeface="Times New Roman" panose="02020603050405020304" pitchFamily="18" charset="0"/>
            </a:endParaRPr>
          </a:p>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Have you seen slum dwellers near your location? Do you know who to turn to and how to help such people?</a:t>
            </a:r>
            <a:endParaRPr lang="uk-UA" b="1" dirty="0">
              <a:solidFill>
                <a:srgbClr val="34449D"/>
              </a:solidFill>
              <a:effectLst/>
              <a:ea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4" t="-249" r="35817" b="249"/>
          <a:stretch/>
        </p:blipFill>
        <p:spPr>
          <a:xfrm>
            <a:off x="2232212" y="3712167"/>
            <a:ext cx="2006544" cy="2345956"/>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0" y="2483547"/>
            <a:ext cx="2904737" cy="930389"/>
          </a:xfrm>
          <a:prstGeom prst="wedgeRoundRectCallout">
            <a:avLst>
              <a:gd name="adj1" fmla="val 22252"/>
              <a:gd name="adj2" fmla="val 79514"/>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https://iclei.org/en/our_approach.html</a:t>
            </a:r>
            <a:endParaRPr lang="en-US" sz="800" dirty="0" smtClean="0">
              <a:solidFill>
                <a:srgbClr val="293A96"/>
              </a:solidFill>
            </a:endParaRPr>
          </a:p>
        </p:txBody>
      </p:sp>
    </p:spTree>
    <p:extLst>
      <p:ext uri="{BB962C8B-B14F-4D97-AF65-F5344CB8AC3E}">
        <p14:creationId xmlns:p14="http://schemas.microsoft.com/office/powerpoint/2010/main" val="350810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675967"/>
            <a:ext cx="10515600" cy="636927"/>
          </a:xfrm>
          <a:solidFill>
            <a:srgbClr val="A71E3B"/>
          </a:solidFill>
          <a:ln>
            <a:noFill/>
          </a:ln>
        </p:spPr>
        <p:txBody>
          <a:bodyPr/>
          <a:lstStyle/>
          <a:p>
            <a:pPr algn="ctr"/>
            <a:r>
              <a:rPr lang="en-US" sz="3600" dirty="0">
                <a:solidFill>
                  <a:schemeClr val="bg1"/>
                </a:solidFill>
              </a:rPr>
              <a:t>Learning Objectives</a:t>
            </a:r>
            <a:endParaRPr lang="uk-UA" sz="3600" dirty="0">
              <a:solidFill>
                <a:schemeClr val="bg1"/>
              </a:solidFill>
            </a:endParaRPr>
          </a:p>
        </p:txBody>
      </p:sp>
      <p:sp>
        <p:nvSpPr>
          <p:cNvPr id="3" name="Объект 2"/>
          <p:cNvSpPr>
            <a:spLocks noGrp="1"/>
          </p:cNvSpPr>
          <p:nvPr>
            <p:ph idx="1"/>
          </p:nvPr>
        </p:nvSpPr>
        <p:spPr>
          <a:xfrm>
            <a:off x="838200" y="2427316"/>
            <a:ext cx="10515600" cy="3847978"/>
          </a:xfrm>
        </p:spPr>
        <p:txBody>
          <a:bodyPr anchor="ctr">
            <a:normAutofit fontScale="92500" lnSpcReduction="10000"/>
          </a:bodyPr>
          <a:lstStyle/>
          <a:p>
            <a:pPr marL="0" indent="0">
              <a:buNone/>
            </a:pPr>
            <a:r>
              <a:rPr lang="en-US" sz="2000" b="1" dirty="0">
                <a:solidFill>
                  <a:srgbClr val="293A97"/>
                </a:solidFill>
              </a:rPr>
              <a:t>After studying this chapter, you should be able to</a:t>
            </a:r>
            <a:r>
              <a:rPr lang="en-US" sz="2000" b="1" dirty="0" smtClean="0">
                <a:solidFill>
                  <a:srgbClr val="293A97"/>
                </a:solidFill>
              </a:rPr>
              <a:t>:</a:t>
            </a:r>
          </a:p>
          <a:p>
            <a:pPr marL="358775" indent="-358775">
              <a:lnSpc>
                <a:spcPct val="110000"/>
              </a:lnSpc>
            </a:pPr>
            <a:r>
              <a:rPr lang="en-US" sz="2000" b="1" dirty="0"/>
              <a:t>Identify the 17 goals of sustainable development</a:t>
            </a:r>
          </a:p>
          <a:p>
            <a:pPr marL="358775" indent="-358775">
              <a:lnSpc>
                <a:spcPct val="110000"/>
              </a:lnSpc>
            </a:pPr>
            <a:r>
              <a:rPr lang="en-US" sz="2000" b="1" dirty="0"/>
              <a:t>Discuss the way to achieve the each goal of sustainable development</a:t>
            </a:r>
          </a:p>
          <a:p>
            <a:pPr marL="358775" indent="-358775">
              <a:lnSpc>
                <a:spcPct val="110000"/>
              </a:lnSpc>
            </a:pPr>
            <a:r>
              <a:rPr lang="en-US" sz="2000" b="1" dirty="0"/>
              <a:t>Determine the ways to achieve and monitor sustainable development goals</a:t>
            </a:r>
          </a:p>
          <a:p>
            <a:pPr marL="358775" indent="-358775">
              <a:lnSpc>
                <a:spcPct val="110000"/>
              </a:lnSpc>
            </a:pPr>
            <a:r>
              <a:rPr lang="en-US" sz="2000" b="1" dirty="0"/>
              <a:t>Identify specific actions to achieve goals of sustainable development</a:t>
            </a:r>
          </a:p>
          <a:p>
            <a:pPr marL="358775" indent="-358775">
              <a:lnSpc>
                <a:spcPct val="110000"/>
              </a:lnSpc>
            </a:pPr>
            <a:r>
              <a:rPr lang="en-US" sz="2000" b="1" dirty="0"/>
              <a:t>Identify the key performance indicators of the sustainability program (of winery, DMOs, region)</a:t>
            </a:r>
          </a:p>
          <a:p>
            <a:pPr marL="358775" indent="-358775">
              <a:lnSpc>
                <a:spcPct val="110000"/>
              </a:lnSpc>
            </a:pPr>
            <a:r>
              <a:rPr lang="en-US" sz="2000" b="1" dirty="0"/>
              <a:t>Understand the sustainable development of the wine tourism business</a:t>
            </a:r>
          </a:p>
          <a:p>
            <a:pPr marL="358775" indent="-358775">
              <a:lnSpc>
                <a:spcPct val="110000"/>
              </a:lnSpc>
            </a:pPr>
            <a:r>
              <a:rPr lang="en-US" sz="2000" b="1" dirty="0"/>
              <a:t>Evaluate and discuss the level of sustainable development of winery, DMOs, region</a:t>
            </a:r>
            <a:endParaRPr lang="en-US" sz="2000" b="1" dirty="0"/>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tint val="75000"/>
                  </a:prstClr>
                </a:solidFill>
                <a:effectLst/>
                <a:uLnTx/>
                <a:uFillTx/>
                <a:latin typeface="Georgia"/>
                <a:ea typeface="+mn-ea"/>
                <a:cs typeface="+mn-cs"/>
              </a:rPr>
              <a:t>WINE TOUR GUIDING</a:t>
            </a:r>
            <a:endParaRPr kumimoji="0" lang="uk-UA" sz="1200" b="0" i="0" u="none" strike="noStrike" kern="1200" cap="none" spc="0" normalizeH="0" baseline="0" noProof="0">
              <a:ln>
                <a:noFill/>
              </a:ln>
              <a:solidFill>
                <a:prstClr val="black">
                  <a:tint val="75000"/>
                </a:prstClr>
              </a:solidFill>
              <a:effectLst/>
              <a:uLnTx/>
              <a:uFillTx/>
              <a:latin typeface="Georgia"/>
              <a:ea typeface="+mn-ea"/>
              <a:cs typeface="+mn-cs"/>
            </a:endParaRPr>
          </a:p>
        </p:txBody>
      </p:sp>
    </p:spTree>
    <p:extLst>
      <p:ext uri="{BB962C8B-B14F-4D97-AF65-F5344CB8AC3E}">
        <p14:creationId xmlns:p14="http://schemas.microsoft.com/office/powerpoint/2010/main" val="1495488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charRg st="52" end="101"/>
                                            </p:txEl>
                                          </p:spTgt>
                                        </p:tgtEl>
                                        <p:attrNameLst>
                                          <p:attrName>style.visibility</p:attrName>
                                        </p:attrNameLst>
                                      </p:cBhvr>
                                      <p:to>
                                        <p:strVal val="visible"/>
                                      </p:to>
                                    </p:set>
                                    <p:animEffect transition="in" filter="wipe(up)">
                                      <p:cBhvr>
                                        <p:cTn id="12" dur="500"/>
                                        <p:tgtEl>
                                          <p:spTgt spid="3">
                                            <p:txEl>
                                              <p:charRg st="52" end="10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charRg st="101" end="169"/>
                                            </p:txEl>
                                          </p:spTgt>
                                        </p:tgtEl>
                                        <p:attrNameLst>
                                          <p:attrName>style.visibility</p:attrName>
                                        </p:attrNameLst>
                                      </p:cBhvr>
                                      <p:to>
                                        <p:strVal val="visible"/>
                                      </p:to>
                                    </p:set>
                                    <p:animEffect transition="in" filter="wipe(up)">
                                      <p:cBhvr>
                                        <p:cTn id="17" dur="500"/>
                                        <p:tgtEl>
                                          <p:spTgt spid="3">
                                            <p:txEl>
                                              <p:charRg st="101" end="16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charRg st="169" end="241"/>
                                            </p:txEl>
                                          </p:spTgt>
                                        </p:tgtEl>
                                        <p:attrNameLst>
                                          <p:attrName>style.visibility</p:attrName>
                                        </p:attrNameLst>
                                      </p:cBhvr>
                                      <p:to>
                                        <p:strVal val="visible"/>
                                      </p:to>
                                    </p:set>
                                    <p:animEffect transition="in" filter="wipe(up)">
                                      <p:cBhvr>
                                        <p:cTn id="22" dur="500"/>
                                        <p:tgtEl>
                                          <p:spTgt spid="3">
                                            <p:txEl>
                                              <p:charRg st="169" end="24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charRg st="241" end="311"/>
                                            </p:txEl>
                                          </p:spTgt>
                                        </p:tgtEl>
                                        <p:attrNameLst>
                                          <p:attrName>style.visibility</p:attrName>
                                        </p:attrNameLst>
                                      </p:cBhvr>
                                      <p:to>
                                        <p:strVal val="visible"/>
                                      </p:to>
                                    </p:set>
                                    <p:animEffect transition="in" filter="wipe(up)">
                                      <p:cBhvr>
                                        <p:cTn id="27" dur="500"/>
                                        <p:tgtEl>
                                          <p:spTgt spid="3">
                                            <p:txEl>
                                              <p:charRg st="241" end="31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charRg st="311" end="407"/>
                                            </p:txEl>
                                          </p:spTgt>
                                        </p:tgtEl>
                                        <p:attrNameLst>
                                          <p:attrName>style.visibility</p:attrName>
                                        </p:attrNameLst>
                                      </p:cBhvr>
                                      <p:to>
                                        <p:strVal val="visible"/>
                                      </p:to>
                                    </p:set>
                                    <p:animEffect transition="in" filter="wipe(up)">
                                      <p:cBhvr>
                                        <p:cTn id="32" dur="500"/>
                                        <p:tgtEl>
                                          <p:spTgt spid="3">
                                            <p:txEl>
                                              <p:charRg st="311" end="40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xEl>
                                              <p:charRg st="407" end="475"/>
                                            </p:txEl>
                                          </p:spTgt>
                                        </p:tgtEl>
                                        <p:attrNameLst>
                                          <p:attrName>style.visibility</p:attrName>
                                        </p:attrNameLst>
                                      </p:cBhvr>
                                      <p:to>
                                        <p:strVal val="visible"/>
                                      </p:to>
                                    </p:set>
                                    <p:animEffect transition="in" filter="wipe(up)">
                                      <p:cBhvr>
                                        <p:cTn id="37" dur="500"/>
                                        <p:tgtEl>
                                          <p:spTgt spid="3">
                                            <p:txEl>
                                              <p:charRg st="407" end="47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
                                            <p:txEl>
                                              <p:charRg st="475" end="557"/>
                                            </p:txEl>
                                          </p:spTgt>
                                        </p:tgtEl>
                                        <p:attrNameLst>
                                          <p:attrName>style.visibility</p:attrName>
                                        </p:attrNameLst>
                                      </p:cBhvr>
                                      <p:to>
                                        <p:strVal val="visible"/>
                                      </p:to>
                                    </p:set>
                                    <p:animEffect transition="in" filter="wipe(up)">
                                      <p:cBhvr>
                                        <p:cTn id="42" dur="500"/>
                                        <p:tgtEl>
                                          <p:spTgt spid="3">
                                            <p:txEl>
                                              <p:charRg st="475" end="55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581834"/>
            <a:ext cx="6598024" cy="3287155"/>
          </a:xfrm>
        </p:spPr>
        <p:txBody>
          <a:bodyPr anchor="ctr">
            <a:normAutofit/>
          </a:bodyPr>
          <a:lstStyle/>
          <a:p>
            <a:pPr marL="358775" indent="-358775" algn="just">
              <a:lnSpc>
                <a:spcPct val="107000"/>
              </a:lnSpc>
            </a:pPr>
            <a:r>
              <a:rPr lang="en-US" b="1" dirty="0">
                <a:solidFill>
                  <a:srgbClr val="34449D"/>
                </a:solidFill>
                <a:ea typeface="Times New Roman" panose="02020603050405020304" pitchFamily="18" charset="0"/>
                <a:cs typeface="Times New Roman" panose="02020603050405020304" pitchFamily="18" charset="0"/>
              </a:rPr>
              <a:t>The goal of sustainable development </a:t>
            </a:r>
            <a:r>
              <a:rPr lang="en-US" b="1" i="1" dirty="0">
                <a:solidFill>
                  <a:srgbClr val="A71E3B"/>
                </a:solidFill>
                <a:ea typeface="Times New Roman" panose="02020603050405020304" pitchFamily="18" charset="0"/>
                <a:cs typeface="Times New Roman" panose="02020603050405020304" pitchFamily="18" charset="0"/>
              </a:rPr>
              <a:t>“Responsible consumption and production” </a:t>
            </a:r>
            <a:r>
              <a:rPr lang="en-US" dirty="0">
                <a:ea typeface="Times New Roman" panose="02020603050405020304" pitchFamily="18" charset="0"/>
                <a:cs typeface="Times New Roman" panose="02020603050405020304" pitchFamily="18" charset="0"/>
              </a:rPr>
              <a:t>requires clarification of each term.</a:t>
            </a:r>
            <a:endParaRPr lang="uk-UA" dirty="0">
              <a:ea typeface="Calibri" panose="020F0502020204030204" pitchFamily="34" charset="0"/>
              <a:cs typeface="Times New Roman" panose="02020603050405020304" pitchFamily="18" charset="0"/>
            </a:endParaRPr>
          </a:p>
          <a:p>
            <a:pPr marL="358775" lvl="0" indent="-358775" algn="just">
              <a:tabLst>
                <a:tab pos="457200" algn="l"/>
              </a:tabLst>
            </a:pPr>
            <a:r>
              <a:rPr lang="en-US" dirty="0" smtClean="0">
                <a:solidFill>
                  <a:srgbClr val="000000"/>
                </a:solidFill>
                <a:ea typeface="Times New Roman" panose="02020603050405020304" pitchFamily="18" charset="0"/>
                <a:cs typeface="Times New Roman" panose="02020603050405020304" pitchFamily="18" charset="0"/>
              </a:rPr>
              <a:t>“</a:t>
            </a:r>
            <a:r>
              <a:rPr lang="en-US" b="1" dirty="0" smtClean="0">
                <a:solidFill>
                  <a:srgbClr val="A71E3B"/>
                </a:solidFill>
                <a:ea typeface="Times New Roman" panose="02020603050405020304" pitchFamily="18" charset="0"/>
                <a:cs typeface="Times New Roman" panose="02020603050405020304" pitchFamily="18" charset="0"/>
              </a:rPr>
              <a:t>Responsible</a:t>
            </a:r>
            <a:r>
              <a:rPr lang="en-US" dirty="0" smtClean="0">
                <a:solidFill>
                  <a:srgbClr val="000000"/>
                </a:solidFill>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sym typeface="Symbol" panose="05050102010706020507" pitchFamily="18" charset="2"/>
              </a:rPr>
              <a:t></a:t>
            </a:r>
            <a:r>
              <a:rPr lang="en-US" dirty="0" smtClean="0">
                <a:solidFill>
                  <a:srgbClr val="000000"/>
                </a:solidFill>
                <a:ea typeface="Times New Roman" panose="02020603050405020304" pitchFamily="18" charset="0"/>
                <a:cs typeface="Times New Roman" panose="02020603050405020304" pitchFamily="18" charset="0"/>
              </a:rPr>
              <a:t> without </a:t>
            </a:r>
            <a:r>
              <a:rPr lang="en-US" dirty="0">
                <a:solidFill>
                  <a:srgbClr val="000000"/>
                </a:solidFill>
                <a:ea typeface="Times New Roman" panose="02020603050405020304" pitchFamily="18" charset="0"/>
                <a:cs typeface="Times New Roman" panose="02020603050405020304" pitchFamily="18" charset="0"/>
              </a:rPr>
              <a:t>threatening the needs of future </a:t>
            </a:r>
            <a:r>
              <a:rPr lang="en-US" dirty="0" smtClean="0">
                <a:solidFill>
                  <a:srgbClr val="000000"/>
                </a:solidFill>
                <a:ea typeface="Times New Roman" panose="02020603050405020304" pitchFamily="18" charset="0"/>
                <a:cs typeface="Times New Roman" panose="02020603050405020304" pitchFamily="18" charset="0"/>
              </a:rPr>
              <a:t>generations.</a:t>
            </a:r>
            <a:endParaRPr lang="uk-UA" dirty="0">
              <a:cs typeface="Times New Roman" panose="02020603050405020304" pitchFamily="18" charset="0"/>
            </a:endParaRPr>
          </a:p>
          <a:p>
            <a:pPr marL="358775" lvl="0" indent="-358775" algn="just">
              <a:tabLst>
                <a:tab pos="457200" algn="l"/>
              </a:tabLst>
            </a:pPr>
            <a:r>
              <a:rPr lang="en-US" dirty="0" smtClean="0">
                <a:solidFill>
                  <a:srgbClr val="000000"/>
                </a:solidFill>
                <a:ea typeface="Times New Roman" panose="02020603050405020304" pitchFamily="18" charset="0"/>
                <a:cs typeface="Times New Roman" panose="02020603050405020304" pitchFamily="18" charset="0"/>
              </a:rPr>
              <a:t>“</a:t>
            </a:r>
            <a:r>
              <a:rPr lang="en-US" b="1" dirty="0" smtClean="0">
                <a:solidFill>
                  <a:srgbClr val="A71E3B"/>
                </a:solidFill>
                <a:ea typeface="Times New Roman" panose="02020603050405020304" pitchFamily="18" charset="0"/>
                <a:cs typeface="Times New Roman" panose="02020603050405020304" pitchFamily="18" charset="0"/>
              </a:rPr>
              <a:t>Consumption</a:t>
            </a:r>
            <a:r>
              <a:rPr lang="en-US" dirty="0" smtClean="0">
                <a:solidFill>
                  <a:srgbClr val="000000"/>
                </a:solidFill>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sym typeface="Symbol" panose="05050102010706020507" pitchFamily="18" charset="2"/>
              </a:rPr>
              <a:t></a:t>
            </a:r>
            <a:r>
              <a:rPr lang="en-US" dirty="0" smtClean="0">
                <a:solidFill>
                  <a:srgbClr val="000000"/>
                </a:solidFill>
                <a:ea typeface="Times New Roman" panose="02020603050405020304" pitchFamily="18" charset="0"/>
                <a:cs typeface="Times New Roman" panose="02020603050405020304" pitchFamily="18" charset="0"/>
              </a:rPr>
              <a:t> without </a:t>
            </a:r>
            <a:r>
              <a:rPr lang="en-US" dirty="0">
                <a:solidFill>
                  <a:srgbClr val="000000"/>
                </a:solidFill>
                <a:ea typeface="Times New Roman" panose="02020603050405020304" pitchFamily="18" charset="0"/>
                <a:cs typeface="Times New Roman" panose="02020603050405020304" pitchFamily="18" charset="0"/>
              </a:rPr>
              <a:t>the threat of environmental degradation;</a:t>
            </a:r>
            <a:endParaRPr lang="uk-UA" dirty="0">
              <a:cs typeface="Times New Roman" panose="02020603050405020304" pitchFamily="18" charset="0"/>
            </a:endParaRPr>
          </a:p>
          <a:p>
            <a:pPr marL="358775" lvl="0" indent="-358775" algn="just">
              <a:tabLst>
                <a:tab pos="457200" algn="l"/>
              </a:tabLst>
            </a:pPr>
            <a:r>
              <a:rPr lang="en-US" dirty="0" smtClean="0">
                <a:solidFill>
                  <a:srgbClr val="000000"/>
                </a:solidFill>
                <a:ea typeface="Times New Roman" panose="02020603050405020304" pitchFamily="18" charset="0"/>
                <a:cs typeface="Times New Roman" panose="02020603050405020304" pitchFamily="18" charset="0"/>
              </a:rPr>
              <a:t>“</a:t>
            </a:r>
            <a:r>
              <a:rPr lang="en-US" b="1" dirty="0" smtClean="0">
                <a:solidFill>
                  <a:srgbClr val="A71E3B"/>
                </a:solidFill>
                <a:ea typeface="Times New Roman" panose="02020603050405020304" pitchFamily="18" charset="0"/>
                <a:cs typeface="Times New Roman" panose="02020603050405020304" pitchFamily="18" charset="0"/>
              </a:rPr>
              <a:t>Production</a:t>
            </a:r>
            <a:r>
              <a:rPr lang="en-US" dirty="0">
                <a:solidFill>
                  <a:srgbClr val="000000"/>
                </a:solidFill>
                <a:ea typeface="Times New Roman" panose="02020603050405020304" pitchFamily="18" charset="0"/>
                <a:cs typeface="Times New Roman" panose="02020603050405020304" pitchFamily="18" charset="0"/>
              </a:rPr>
              <a:t>” </a:t>
            </a:r>
            <a:r>
              <a:rPr lang="en-US" dirty="0">
                <a:ea typeface="Times New Roman" panose="02020603050405020304" pitchFamily="18" charset="0"/>
                <a:cs typeface="Times New Roman" panose="02020603050405020304" pitchFamily="18" charset="0"/>
                <a:sym typeface="Symbol" panose="05050102010706020507" pitchFamily="18" charset="2"/>
              </a:rPr>
              <a:t></a:t>
            </a:r>
            <a:r>
              <a:rPr lang="en-US" dirty="0" smtClean="0">
                <a:solidFill>
                  <a:srgbClr val="000000"/>
                </a:solidFill>
                <a:ea typeface="Times New Roman" panose="02020603050405020304" pitchFamily="18" charset="0"/>
                <a:cs typeface="Times New Roman" panose="02020603050405020304" pitchFamily="18" charset="0"/>
              </a:rPr>
              <a:t> </a:t>
            </a:r>
            <a:r>
              <a:rPr lang="en-US" dirty="0">
                <a:solidFill>
                  <a:srgbClr val="000000"/>
                </a:solidFill>
                <a:ea typeface="Times New Roman" panose="02020603050405020304" pitchFamily="18" charset="0"/>
                <a:cs typeface="Times New Roman" panose="02020603050405020304" pitchFamily="18" charset="0"/>
              </a:rPr>
              <a:t>the transition to a low-carbon and green economy.</a:t>
            </a:r>
            <a:endParaRPr lang="uk-UA" dirty="0">
              <a:cs typeface="Times New Roman" panose="02020603050405020304" pitchFamily="18" charset="0"/>
            </a:endParaRPr>
          </a:p>
          <a:p>
            <a:pPr algn="ctr"/>
            <a:r>
              <a:rPr lang="en-US" b="1" dirty="0">
                <a:solidFill>
                  <a:srgbClr val="34449D"/>
                </a:solidFill>
                <a:ea typeface="Times New Roman" panose="02020603050405020304" pitchFamily="18" charset="0"/>
                <a:cs typeface="Times New Roman" panose="02020603050405020304" pitchFamily="18" charset="0"/>
              </a:rPr>
              <a:t>These clarifications on the concepts of SCP (Sustainable Consumption and Production) produce the foundation of economic efficiency: to produce more and better at lower </a:t>
            </a:r>
            <a:r>
              <a:rPr lang="en-US" b="1" dirty="0" smtClean="0">
                <a:solidFill>
                  <a:srgbClr val="34449D"/>
                </a:solidFill>
                <a:ea typeface="Times New Roman" panose="02020603050405020304" pitchFamily="18" charset="0"/>
                <a:cs typeface="Times New Roman" panose="02020603050405020304" pitchFamily="18" charset="0"/>
              </a:rPr>
              <a:t>costs.</a:t>
            </a:r>
            <a:endParaRPr lang="uk-UA" b="1" dirty="0">
              <a:solidFill>
                <a:srgbClr val="34449D"/>
              </a:solidFill>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5894" r="333"/>
          <a:stretch/>
        </p:blipFill>
        <p:spPr>
          <a:xfrm>
            <a:off x="7938796" y="3532456"/>
            <a:ext cx="2029958" cy="2387293"/>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7969450" y="2646529"/>
            <a:ext cx="2904737" cy="706271"/>
          </a:xfrm>
          <a:prstGeom prst="wedgeRoundRectCallout">
            <a:avLst>
              <a:gd name="adj1" fmla="val 12375"/>
              <a:gd name="adj2" fmla="val 10187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https://www.unep.org/explore-topics/resource-efficiency/whatwe-</a:t>
            </a:r>
          </a:p>
          <a:p>
            <a:pPr algn="ctr"/>
            <a:r>
              <a:rPr lang="en-US" sz="800" dirty="0">
                <a:solidFill>
                  <a:srgbClr val="293A96"/>
                </a:solidFill>
              </a:rPr>
              <a:t>do/sustainable-consumption-and-production-policies</a:t>
            </a:r>
            <a:endParaRPr lang="en-US" sz="800" dirty="0" smtClean="0">
              <a:solidFill>
                <a:srgbClr val="293A96"/>
              </a:solidFill>
            </a:endParaRPr>
          </a:p>
        </p:txBody>
      </p:sp>
    </p:spTree>
    <p:extLst>
      <p:ext uri="{BB962C8B-B14F-4D97-AF65-F5344CB8AC3E}">
        <p14:creationId xmlns:p14="http://schemas.microsoft.com/office/powerpoint/2010/main" val="147836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en-US" smtClean="0"/>
              <a:t>SUSTAINABLE DESTINATION MANAGEMENT</a:t>
            </a:r>
            <a:endParaRPr lang="uk-UA"/>
          </a:p>
        </p:txBody>
      </p:sp>
      <p:pic>
        <p:nvPicPr>
          <p:cNvPr id="4" name="Рисунок 3"/>
          <p:cNvPicPr>
            <a:picLocks noChangeAspect="1"/>
          </p:cNvPicPr>
          <p:nvPr/>
        </p:nvPicPr>
        <p:blipFill>
          <a:blip r:embed="rId2"/>
          <a:stretch>
            <a:fillRect/>
          </a:stretch>
        </p:blipFill>
        <p:spPr>
          <a:xfrm>
            <a:off x="1048870" y="3461442"/>
            <a:ext cx="2206943" cy="1963082"/>
          </a:xfrm>
          <a:prstGeom prst="rect">
            <a:avLst/>
          </a:prstGeom>
        </p:spPr>
      </p:pic>
      <p:sp>
        <p:nvSpPr>
          <p:cNvPr id="5" name="Заголовок 1"/>
          <p:cNvSpPr txBox="1">
            <a:spLocks/>
          </p:cNvSpPr>
          <p:nvPr/>
        </p:nvSpPr>
        <p:spPr>
          <a:xfrm>
            <a:off x="1048870" y="1675968"/>
            <a:ext cx="10121153" cy="592104"/>
          </a:xfrm>
          <a:prstGeom prst="rect">
            <a:avLst/>
          </a:prstGeom>
          <a:solidFill>
            <a:srgbClr val="A71E3B"/>
          </a:solidFill>
          <a:ln>
            <a:noFill/>
          </a:ln>
        </p:spPr>
        <p:txBody>
          <a:bodyPr/>
          <a:lstStyle>
            <a:lvl1pPr algn="l" defTabSz="914354"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ctr">
              <a:tabLst>
                <a:tab pos="457200" algn="l"/>
              </a:tabLst>
            </a:pPr>
            <a:r>
              <a:rPr lang="en-US" sz="2400" b="1" dirty="0">
                <a:solidFill>
                  <a:schemeClr val="bg1"/>
                </a:solidFill>
                <a:latin typeface="Georgia" panose="02040502050405020303" pitchFamily="18" charset="0"/>
              </a:rPr>
              <a:t>The 17 goals of sustainable development (cont’d)</a:t>
            </a:r>
            <a:endParaRPr lang="en-US" sz="2400" b="1" dirty="0">
              <a:solidFill>
                <a:schemeClr val="bg1"/>
              </a:solidFill>
              <a:latin typeface="Georgia" panose="02040502050405020303" pitchFamily="18" charset="0"/>
            </a:endParaRPr>
          </a:p>
        </p:txBody>
      </p:sp>
      <p:sp>
        <p:nvSpPr>
          <p:cNvPr id="7" name="Скругленная прямоугольная выноска 6"/>
          <p:cNvSpPr/>
          <p:nvPr/>
        </p:nvSpPr>
        <p:spPr>
          <a:xfrm>
            <a:off x="3766802" y="3374633"/>
            <a:ext cx="7485529" cy="2817141"/>
          </a:xfrm>
          <a:prstGeom prst="wedgeRoundRectCallout">
            <a:avLst>
              <a:gd name="adj1" fmla="val -56286"/>
              <a:gd name="adj2" fmla="val -1483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err="1" smtClean="0">
                <a:solidFill>
                  <a:srgbClr val="34449D"/>
                </a:solidFill>
              </a:rPr>
              <a:t>CalRecycle</a:t>
            </a:r>
            <a:r>
              <a:rPr lang="en-US" sz="1200" b="1" dirty="0" smtClean="0">
                <a:solidFill>
                  <a:srgbClr val="34449D"/>
                </a:solidFill>
              </a:rPr>
              <a:t> (</a:t>
            </a:r>
            <a:r>
              <a:rPr lang="en-US" sz="1200" b="1" dirty="0" smtClean="0">
                <a:solidFill>
                  <a:srgbClr val="A71E3B"/>
                </a:solidFill>
              </a:rPr>
              <a:t>CA, USA</a:t>
            </a:r>
            <a:r>
              <a:rPr lang="en-US" sz="1200" b="1" dirty="0" smtClean="0">
                <a:solidFill>
                  <a:srgbClr val="34449D"/>
                </a:solidFill>
              </a:rPr>
              <a:t>)</a:t>
            </a:r>
          </a:p>
          <a:p>
            <a:pPr algn="ctr"/>
            <a:r>
              <a:rPr lang="en-US" sz="1200" b="1" dirty="0">
                <a:solidFill>
                  <a:schemeClr val="tx1"/>
                </a:solidFill>
              </a:rPr>
              <a:t>California's Department of Resources Recycling and Recovery (</a:t>
            </a:r>
            <a:r>
              <a:rPr lang="en-US" sz="1200" b="1" dirty="0" err="1">
                <a:solidFill>
                  <a:schemeClr val="tx1"/>
                </a:solidFill>
              </a:rPr>
              <a:t>CalRecycle</a:t>
            </a:r>
            <a:r>
              <a:rPr lang="en-US" sz="1200" b="1" dirty="0">
                <a:solidFill>
                  <a:schemeClr val="tx1"/>
                </a:solidFill>
              </a:rPr>
              <a:t>) brings together the state's recycling and waste management programs and continues a tradition of environmental </a:t>
            </a:r>
            <a:r>
              <a:rPr lang="en-US" sz="1200" b="1" dirty="0" smtClean="0">
                <a:solidFill>
                  <a:schemeClr val="tx1"/>
                </a:solidFill>
              </a:rPr>
              <a:t>stewardship</a:t>
            </a:r>
            <a:endParaRPr lang="en-US" sz="1200" b="1" dirty="0">
              <a:solidFill>
                <a:schemeClr val="tx1"/>
              </a:solidFill>
            </a:endParaRPr>
          </a:p>
          <a:p>
            <a:pPr algn="ctr"/>
            <a:endParaRPr lang="en-US" sz="500" dirty="0" smtClean="0">
              <a:solidFill>
                <a:schemeClr val="tx1"/>
              </a:solidFill>
            </a:endParaRPr>
          </a:p>
          <a:p>
            <a:pPr algn="ctr"/>
            <a:r>
              <a:rPr lang="en-US" sz="1200" dirty="0" smtClean="0">
                <a:solidFill>
                  <a:schemeClr val="tx1"/>
                </a:solidFill>
              </a:rPr>
              <a:t>Food </a:t>
            </a:r>
            <a:r>
              <a:rPr lang="en-US" sz="1200" dirty="0">
                <a:solidFill>
                  <a:schemeClr val="tx1"/>
                </a:solidFill>
              </a:rPr>
              <a:t>waste alone accounts for approximately </a:t>
            </a:r>
            <a:r>
              <a:rPr lang="en-US" sz="1200" b="1" dirty="0">
                <a:solidFill>
                  <a:srgbClr val="34449D"/>
                </a:solidFill>
              </a:rPr>
              <a:t>17-18% of total </a:t>
            </a:r>
            <a:r>
              <a:rPr lang="en-US" sz="1200" dirty="0">
                <a:solidFill>
                  <a:schemeClr val="tx1"/>
                </a:solidFill>
              </a:rPr>
              <a:t>landfill disposal. Increasing food waste prevention, encouraging edible food rescue, and expanding the composting and in-vessel digestion of organic waste will help reduce methane emissions from organic waste</a:t>
            </a:r>
            <a:r>
              <a:rPr lang="en-US" sz="1200" dirty="0" smtClean="0">
                <a:solidFill>
                  <a:schemeClr val="tx1"/>
                </a:solidFill>
              </a:rPr>
              <a:t>. </a:t>
            </a:r>
            <a:r>
              <a:rPr lang="en-US" sz="1200" b="1" dirty="0" smtClean="0">
                <a:solidFill>
                  <a:srgbClr val="34449D"/>
                </a:solidFill>
              </a:rPr>
              <a:t>The </a:t>
            </a:r>
            <a:r>
              <a:rPr lang="en-US" sz="1200" b="1" dirty="0">
                <a:solidFill>
                  <a:srgbClr val="34449D"/>
                </a:solidFill>
              </a:rPr>
              <a:t>law grants </a:t>
            </a:r>
            <a:r>
              <a:rPr lang="en-US" sz="1200" b="1" dirty="0" err="1">
                <a:solidFill>
                  <a:srgbClr val="34449D"/>
                </a:solidFill>
              </a:rPr>
              <a:t>CalRecycle</a:t>
            </a:r>
            <a:r>
              <a:rPr lang="en-US" sz="1200" b="1" dirty="0">
                <a:solidFill>
                  <a:srgbClr val="34449D"/>
                </a:solidFill>
              </a:rPr>
              <a:t> the regulatory </a:t>
            </a:r>
            <a:r>
              <a:rPr lang="en-US" sz="1200" dirty="0">
                <a:solidFill>
                  <a:schemeClr val="tx1"/>
                </a:solidFill>
              </a:rPr>
              <a:t>authority required to achieve the organic waste disposal reduction targets and establishes an </a:t>
            </a:r>
            <a:r>
              <a:rPr lang="en-US" sz="1200" b="1" dirty="0">
                <a:solidFill>
                  <a:srgbClr val="A71E3B"/>
                </a:solidFill>
              </a:rPr>
              <a:t>additional target that not less than </a:t>
            </a:r>
            <a:r>
              <a:rPr lang="en-US" sz="1200" b="1" dirty="0" smtClean="0">
                <a:solidFill>
                  <a:srgbClr val="A71E3B"/>
                </a:solidFill>
              </a:rPr>
              <a:t>20</a:t>
            </a:r>
            <a:r>
              <a:rPr lang="ru-RU" sz="1200" b="1" dirty="0" smtClean="0">
                <a:solidFill>
                  <a:srgbClr val="A71E3B"/>
                </a:solidFill>
              </a:rPr>
              <a:t>%</a:t>
            </a:r>
            <a:r>
              <a:rPr lang="en-US" sz="1200" b="1" dirty="0" smtClean="0">
                <a:solidFill>
                  <a:srgbClr val="A71E3B"/>
                </a:solidFill>
              </a:rPr>
              <a:t> </a:t>
            </a:r>
            <a:r>
              <a:rPr lang="en-US" sz="1200" b="1" dirty="0">
                <a:solidFill>
                  <a:srgbClr val="A71E3B"/>
                </a:solidFill>
              </a:rPr>
              <a:t>of currently disposed</a:t>
            </a:r>
            <a:r>
              <a:rPr lang="en-US" sz="1200" dirty="0">
                <a:solidFill>
                  <a:schemeClr val="tx1"/>
                </a:solidFill>
              </a:rPr>
              <a:t> edible food is recovered for human consumption by 2025</a:t>
            </a:r>
            <a:r>
              <a:rPr lang="en-US" sz="1200" dirty="0" smtClean="0">
                <a:solidFill>
                  <a:schemeClr val="tx1"/>
                </a:solidFill>
              </a:rPr>
              <a:t>.</a:t>
            </a:r>
            <a:endParaRPr lang="ru-RU" sz="1200" dirty="0" smtClean="0">
              <a:solidFill>
                <a:schemeClr val="tx1"/>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https://tourism4sdgs.org</a:t>
            </a:r>
            <a:r>
              <a:rPr lang="en-US" sz="800" dirty="0" smtClean="0">
                <a:solidFill>
                  <a:srgbClr val="293A96"/>
                </a:solidFill>
              </a:rPr>
              <a:t>/</a:t>
            </a:r>
            <a:endParaRPr lang="ru-RU" sz="800" dirty="0" smtClean="0">
              <a:solidFill>
                <a:srgbClr val="293A96"/>
              </a:solidFill>
            </a:endParaRPr>
          </a:p>
          <a:p>
            <a:pPr algn="ctr"/>
            <a:r>
              <a:rPr lang="en-US" sz="800" dirty="0">
                <a:solidFill>
                  <a:srgbClr val="293A96"/>
                </a:solidFill>
              </a:rPr>
              <a:t>https://</a:t>
            </a:r>
            <a:r>
              <a:rPr lang="en-US" sz="800" dirty="0" smtClean="0">
                <a:solidFill>
                  <a:srgbClr val="293A96"/>
                </a:solidFill>
              </a:rPr>
              <a:t>www.calrecycle.ca.gov/organics/slcp/education</a:t>
            </a:r>
            <a:endParaRPr lang="ru-RU" sz="800" dirty="0" smtClean="0">
              <a:solidFill>
                <a:srgbClr val="293A96"/>
              </a:solidFill>
            </a:endParaRPr>
          </a:p>
          <a:p>
            <a:pPr algn="ctr"/>
            <a:r>
              <a:rPr lang="en-US" sz="800" dirty="0">
                <a:solidFill>
                  <a:srgbClr val="293A96"/>
                </a:solidFill>
              </a:rPr>
              <a:t>https://</a:t>
            </a:r>
            <a:r>
              <a:rPr lang="en-US" sz="800" dirty="0" smtClean="0">
                <a:solidFill>
                  <a:srgbClr val="293A96"/>
                </a:solidFill>
              </a:rPr>
              <a:t>www.youtube.com/watch?v=w0h5u4MMpLs</a:t>
            </a:r>
            <a:endParaRPr lang="ru-RU" sz="800" dirty="0" smtClean="0">
              <a:solidFill>
                <a:srgbClr val="293A96"/>
              </a:solidFill>
            </a:endParaRPr>
          </a:p>
          <a:p>
            <a:pPr algn="ctr"/>
            <a:r>
              <a:rPr lang="en-US" sz="800" dirty="0">
                <a:solidFill>
                  <a:srgbClr val="293A96"/>
                </a:solidFill>
              </a:rPr>
              <a:t>https://www.calcities.org/home/advocacy/policy-areas-and-committees/environmental-quality/sb-1383-implementation#:~:text=SB%201383%20regulations%20are%20to,2020%20and%2075%25%20by%202025.</a:t>
            </a:r>
            <a:endParaRPr lang="en-US" sz="800" dirty="0" smtClean="0">
              <a:solidFill>
                <a:srgbClr val="293A96"/>
              </a:solidFill>
            </a:endParaRPr>
          </a:p>
        </p:txBody>
      </p:sp>
      <p:sp>
        <p:nvSpPr>
          <p:cNvPr id="8" name="Прямоугольник 7"/>
          <p:cNvSpPr/>
          <p:nvPr/>
        </p:nvSpPr>
        <p:spPr>
          <a:xfrm>
            <a:off x="1048870" y="2943774"/>
            <a:ext cx="4075155" cy="369332"/>
          </a:xfrm>
          <a:prstGeom prst="rect">
            <a:avLst/>
          </a:prstGeom>
        </p:spPr>
        <p:txBody>
          <a:bodyPr wrap="none">
            <a:spAutoFit/>
          </a:bodyPr>
          <a:lstStyle/>
          <a:p>
            <a:pPr algn="ctr"/>
            <a:r>
              <a:rPr lang="en-US" cap="all" dirty="0">
                <a:solidFill>
                  <a:srgbClr val="293A97"/>
                </a:solidFill>
              </a:rPr>
              <a:t>real cases and best practices</a:t>
            </a:r>
            <a:endParaRPr lang="uk-UA" cap="all" dirty="0">
              <a:solidFill>
                <a:srgbClr val="293A97"/>
              </a:solidFill>
            </a:endParaRPr>
          </a:p>
        </p:txBody>
      </p:sp>
      <p:sp>
        <p:nvSpPr>
          <p:cNvPr id="9" name="Прямоугольник 8"/>
          <p:cNvSpPr/>
          <p:nvPr/>
        </p:nvSpPr>
        <p:spPr>
          <a:xfrm>
            <a:off x="1048870" y="2543693"/>
            <a:ext cx="4931158" cy="338554"/>
          </a:xfrm>
          <a:prstGeom prst="rect">
            <a:avLst/>
          </a:prstGeom>
        </p:spPr>
        <p:txBody>
          <a:bodyPr wrap="none">
            <a:spAutoFit/>
          </a:bodyPr>
          <a:lstStyle/>
          <a:p>
            <a:pPr marL="285750" indent="-285750" algn="just" defTabSz="914354">
              <a:spcBef>
                <a:spcPts val="1000"/>
              </a:spcBef>
              <a:buFont typeface="Wingdings" panose="05000000000000000000" pitchFamily="2" charset="2"/>
              <a:buChar char="ü"/>
            </a:pPr>
            <a:r>
              <a:rPr lang="en-US" sz="1600" b="1" i="1" dirty="0">
                <a:solidFill>
                  <a:srgbClr val="A71E3B"/>
                </a:solidFill>
                <a:ea typeface="Times New Roman" panose="02020603050405020304" pitchFamily="18" charset="0"/>
                <a:cs typeface="Times New Roman" panose="02020603050405020304" pitchFamily="18" charset="0"/>
              </a:rPr>
              <a:t>Responsible consumption and production</a:t>
            </a:r>
            <a:endParaRPr lang="uk-UA" sz="1600" b="1" i="1" dirty="0">
              <a:solidFill>
                <a:srgbClr val="A71E3B"/>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1970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249"/>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361766" y="2474259"/>
            <a:ext cx="7808258" cy="3774141"/>
          </a:xfrm>
        </p:spPr>
        <p:txBody>
          <a:bodyPr anchor="ctr">
            <a:noAutofit/>
          </a:bodyPr>
          <a:lstStyle/>
          <a:p>
            <a:pPr marL="285750" indent="-285750" algn="just">
              <a:lnSpc>
                <a:spcPct val="120000"/>
              </a:lnSpc>
              <a:buFont typeface="Wingdings" panose="05000000000000000000" pitchFamily="2" charset="2"/>
              <a:buChar char="ü"/>
            </a:pPr>
            <a:r>
              <a:rPr lang="en-US" b="1" i="1" dirty="0">
                <a:solidFill>
                  <a:srgbClr val="A71E3B"/>
                </a:solidFill>
                <a:ea typeface="Times New Roman" panose="02020603050405020304" pitchFamily="18" charset="0"/>
                <a:cs typeface="Times New Roman" panose="02020603050405020304" pitchFamily="18" charset="0"/>
              </a:rPr>
              <a:t>Take urgent action to combat climate change and its impacts</a:t>
            </a:r>
            <a:endParaRPr lang="uk-UA" dirty="0">
              <a:ea typeface="Calibri" panose="020F0502020204030204" pitchFamily="34" charset="0"/>
              <a:cs typeface="Times New Roman" panose="02020603050405020304" pitchFamily="18" charset="0"/>
            </a:endParaRPr>
          </a:p>
          <a:p>
            <a:pPr marL="358775" indent="-358775" algn="just">
              <a:lnSpc>
                <a:spcPct val="120000"/>
              </a:lnSpc>
              <a:spcBef>
                <a:spcPts val="0"/>
              </a:spcBef>
            </a:pPr>
            <a:r>
              <a:rPr lang="en-US" b="1" dirty="0">
                <a:solidFill>
                  <a:srgbClr val="34449D"/>
                </a:solidFill>
                <a:ea typeface="Times New Roman" panose="02020603050405020304" pitchFamily="18" charset="0"/>
                <a:cs typeface="Times New Roman" panose="02020603050405020304" pitchFamily="18" charset="0"/>
              </a:rPr>
              <a:t>We can act and fight climate change </a:t>
            </a:r>
            <a:r>
              <a:rPr lang="en-US" dirty="0">
                <a:ea typeface="Times New Roman" panose="02020603050405020304" pitchFamily="18" charset="0"/>
                <a:cs typeface="Times New Roman" panose="02020603050405020304" pitchFamily="18" charset="0"/>
              </a:rPr>
              <a:t>jointly, together</a:t>
            </a:r>
            <a:r>
              <a:rPr lang="en-US" dirty="0">
                <a:solidFill>
                  <a:srgbClr val="000000"/>
                </a:solidFill>
                <a:ea typeface="Times New Roman" panose="02020603050405020304" pitchFamily="18" charset="0"/>
                <a:cs typeface="Times New Roman" panose="02020603050405020304" pitchFamily="18" charset="0"/>
              </a:rPr>
              <a:t>. Thanks to new approaches to grape growing, innovations in harvesting and storage, introduction of modern technologies in wine production and the use of irrigation, the negative effects of climate change can be mitigated.</a:t>
            </a:r>
            <a:endParaRPr lang="uk-UA" dirty="0">
              <a:ea typeface="Calibri" panose="020F0502020204030204" pitchFamily="34" charset="0"/>
              <a:cs typeface="Times New Roman" panose="02020603050405020304" pitchFamily="18" charset="0"/>
            </a:endParaRPr>
          </a:p>
          <a:p>
            <a:pPr marL="358775" indent="-358775" algn="just">
              <a:lnSpc>
                <a:spcPct val="120000"/>
              </a:lnSpc>
              <a:spcBef>
                <a:spcPts val="0"/>
              </a:spcBef>
            </a:pPr>
            <a:r>
              <a:rPr lang="en-US" dirty="0">
                <a:solidFill>
                  <a:srgbClr val="000000"/>
                </a:solidFill>
                <a:ea typeface="Times New Roman" panose="02020603050405020304" pitchFamily="18" charset="0"/>
                <a:cs typeface="Times New Roman" panose="02020603050405020304" pitchFamily="18" charset="0"/>
              </a:rPr>
              <a:t>Wine tourism stakeholders should be aware of:</a:t>
            </a:r>
            <a:endParaRPr lang="uk-UA" dirty="0">
              <a:ea typeface="Calibri" panose="020F0502020204030204" pitchFamily="34" charset="0"/>
              <a:cs typeface="Times New Roman" panose="02020603050405020304" pitchFamily="18" charset="0"/>
            </a:endParaRPr>
          </a:p>
          <a:p>
            <a:pPr marL="717550" lvl="0" indent="-358775" algn="just">
              <a:lnSpc>
                <a:spcPct val="12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issues of negative impact of climate change - to promote knowledge in the field of sustainable development;</a:t>
            </a:r>
            <a:endParaRPr lang="uk-UA" b="1" dirty="0">
              <a:solidFill>
                <a:srgbClr val="34449D"/>
              </a:solidFill>
              <a:cs typeface="Times New Roman" panose="02020603050405020304" pitchFamily="18" charset="0"/>
            </a:endParaRPr>
          </a:p>
          <a:p>
            <a:pPr marL="717550" lvl="0" indent="-358775" algn="just">
              <a:lnSpc>
                <a:spcPct val="12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opportunities to grow and purchase new grape varieties with high resistance to heat and drought;</a:t>
            </a:r>
            <a:endParaRPr lang="uk-UA" b="1" dirty="0">
              <a:solidFill>
                <a:srgbClr val="34449D"/>
              </a:solidFill>
              <a:cs typeface="Times New Roman" panose="02020603050405020304" pitchFamily="18" charset="0"/>
            </a:endParaRPr>
          </a:p>
          <a:p>
            <a:pPr marL="717550" lvl="0" indent="-358775" algn="just">
              <a:lnSpc>
                <a:spcPct val="120000"/>
              </a:lnSpc>
              <a:spcBef>
                <a:spcPts val="0"/>
              </a:spcBef>
              <a:buFont typeface="Arial" panose="020B0604020202020204" pitchFamily="34" charset="0"/>
              <a:buChar char="•"/>
              <a:tabLst>
                <a:tab pos="457200" algn="l"/>
              </a:tabLst>
            </a:pPr>
            <a:r>
              <a:rPr lang="en-US" b="1" dirty="0" smtClean="0">
                <a:solidFill>
                  <a:srgbClr val="34449D"/>
                </a:solidFill>
                <a:ea typeface="Times New Roman" panose="02020603050405020304" pitchFamily="18" charset="0"/>
                <a:cs typeface="Times New Roman" panose="02020603050405020304" pitchFamily="18" charset="0"/>
              </a:rPr>
              <a:t>moving </a:t>
            </a:r>
            <a:r>
              <a:rPr lang="en-US" b="1" dirty="0">
                <a:solidFill>
                  <a:srgbClr val="34449D"/>
                </a:solidFill>
                <a:ea typeface="Times New Roman" panose="02020603050405020304" pitchFamily="18" charset="0"/>
                <a:cs typeface="Times New Roman" panose="02020603050405020304" pitchFamily="18" charset="0"/>
              </a:rPr>
              <a:t>vineyards to cooler regions and areas at higher altitudes;</a:t>
            </a:r>
            <a:endParaRPr lang="uk-UA" b="1" dirty="0">
              <a:solidFill>
                <a:srgbClr val="34449D"/>
              </a:solidFill>
              <a:cs typeface="Times New Roman" panose="02020603050405020304" pitchFamily="18" charset="0"/>
            </a:endParaRPr>
          </a:p>
          <a:p>
            <a:pPr marL="717550" lvl="0" indent="-358775" algn="just">
              <a:lnSpc>
                <a:spcPct val="12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changes in the organoleptic properties of </a:t>
            </a: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wine and wine prices in the event of unexpected climate change.</a:t>
            </a:r>
            <a:endParaRPr lang="uk-UA" b="1" dirty="0">
              <a:solidFill>
                <a:srgbClr val="34449D"/>
              </a:solidFill>
              <a:effectLst/>
              <a:cs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922" r="37308"/>
          <a:stretch/>
        </p:blipFill>
        <p:spPr>
          <a:xfrm>
            <a:off x="1488142" y="3352802"/>
            <a:ext cx="1802068" cy="2124633"/>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73015" y="2474260"/>
            <a:ext cx="2082561" cy="663388"/>
          </a:xfrm>
          <a:prstGeom prst="wedgeRoundRectCallout">
            <a:avLst>
              <a:gd name="adj1" fmla="val 3425"/>
              <a:gd name="adj2" fmla="val 8244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https://public.wmo.int/en</a:t>
            </a:r>
            <a:endParaRPr lang="en-US" sz="800" dirty="0" smtClean="0">
              <a:solidFill>
                <a:srgbClr val="293A96"/>
              </a:solidFill>
            </a:endParaRPr>
          </a:p>
        </p:txBody>
      </p:sp>
    </p:spTree>
    <p:extLst>
      <p:ext uri="{BB962C8B-B14F-4D97-AF65-F5344CB8AC3E}">
        <p14:creationId xmlns:p14="http://schemas.microsoft.com/office/powerpoint/2010/main" val="3651405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up)">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up)">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724960"/>
            <a:ext cx="6872817" cy="3415864"/>
          </a:xfrm>
        </p:spPr>
        <p:txBody>
          <a:bodyPr anchor="ctr">
            <a:normAutofit fontScale="92500" lnSpcReduction="20000"/>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ea typeface="Times New Roman" panose="02020603050405020304" pitchFamily="18" charset="0"/>
                <a:cs typeface="Times New Roman" panose="02020603050405020304" pitchFamily="18" charset="0"/>
              </a:rPr>
              <a:t>Conserve and sustainably use the oceans, seas and marine resources</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Preservation and rational use of oceans, seas and marine resources </a:t>
            </a:r>
            <a:r>
              <a:rPr lang="en-US" dirty="0">
                <a:latin typeface="Georgia" panose="02040502050405020303" pitchFamily="18" charset="0"/>
                <a:ea typeface="Times New Roman" panose="02020603050405020304" pitchFamily="18" charset="0"/>
                <a:cs typeface="Times New Roman" panose="02020603050405020304" pitchFamily="18" charset="0"/>
              </a:rPr>
              <a:t>have a direct impact on the terroir (local) wines of participants in The Sea of Wine project</a:t>
            </a:r>
            <a:r>
              <a:rPr lang="en-US" b="1" i="1" dirty="0">
                <a:solidFill>
                  <a:srgbClr val="A71E3B"/>
                </a:solidFill>
                <a:latin typeface="Georgia" panose="02040502050405020303" pitchFamily="18" charset="0"/>
                <a:ea typeface="Times New Roman" panose="02020603050405020304" pitchFamily="18" charset="0"/>
                <a:cs typeface="Times New Roman" panose="02020603050405020304" pitchFamily="18" charset="0"/>
              </a:rPr>
              <a:t>.</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r>
              <a:rPr lang="en-US"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The countries of the Black Sea basin must preserve the uniqueness of their geographical location: unique marine biodiversity, unique ecosystem, unique geological processes or incomparable beauty. Wine tourism stakeholders and tourists themselves can help monitor marine nature. An example of this is:</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717550" lvl="0" indent="-358775" algn="just">
              <a:lnSpc>
                <a:spcPct val="100000"/>
              </a:lnSpc>
              <a:buFont typeface="Arial" panose="020B0604020202020204" pitchFamily="34" charset="0"/>
              <a:buChar char="•"/>
              <a:tabLst>
                <a:tab pos="457200" algn="l"/>
              </a:tabLst>
            </a:pP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financial assistance, investment and information support for the activities of specialized laboratories;</a:t>
            </a:r>
            <a:endParaRPr lang="uk-UA" b="1" dirty="0">
              <a:solidFill>
                <a:srgbClr val="34449D"/>
              </a:solidFill>
              <a:cs typeface="Times New Roman" panose="02020603050405020304" pitchFamily="18" charset="0"/>
            </a:endParaRPr>
          </a:p>
          <a:p>
            <a:pPr marL="717550" indent="-358775" algn="just">
              <a:lnSpc>
                <a:spcPct val="100000"/>
              </a:lnSpc>
              <a:buFont typeface="Arial" panose="020B0604020202020204" pitchFamily="34" charset="0"/>
              <a:buChar char="•"/>
            </a:pPr>
            <a:r>
              <a:rPr lang="en-US" b="1" dirty="0">
                <a:solidFill>
                  <a:srgbClr val="34449D"/>
                </a:solidFill>
                <a:latin typeface="Georgia" panose="02040502050405020303" pitchFamily="18" charset="0"/>
                <a:ea typeface="Times New Roman" panose="02020603050405020304" pitchFamily="18" charset="0"/>
                <a:cs typeface="Times New Roman" panose="02020603050405020304" pitchFamily="18" charset="0"/>
              </a:rPr>
              <a:t> preventing the appearance of plastic in the water, accumulation in landfills, in the natural environment.</a:t>
            </a:r>
            <a:endParaRPr lang="uk-UA" b="1" dirty="0">
              <a:solidFill>
                <a:srgbClr val="34449D"/>
              </a:solidFill>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6256" r="332" b="1287"/>
          <a:stretch/>
        </p:blipFill>
        <p:spPr>
          <a:xfrm>
            <a:off x="7921687" y="3605198"/>
            <a:ext cx="1957419" cy="2285301"/>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7969450" y="2646530"/>
            <a:ext cx="2904737" cy="643518"/>
          </a:xfrm>
          <a:prstGeom prst="wedgeRoundRectCallout">
            <a:avLst>
              <a:gd name="adj1" fmla="val 10524"/>
              <a:gd name="adj2" fmla="val 122072"/>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https://www.unep.org/interactive/beat-plastic-pollution/</a:t>
            </a:r>
            <a:endParaRPr lang="en-US" sz="800" dirty="0" smtClean="0">
              <a:solidFill>
                <a:srgbClr val="293A96"/>
              </a:solidFill>
            </a:endParaRPr>
          </a:p>
        </p:txBody>
      </p:sp>
    </p:spTree>
    <p:extLst>
      <p:ext uri="{BB962C8B-B14F-4D97-AF65-F5344CB8AC3E}">
        <p14:creationId xmlns:p14="http://schemas.microsoft.com/office/powerpoint/2010/main" val="109120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496235" y="2492188"/>
            <a:ext cx="7673787" cy="3864166"/>
          </a:xfrm>
        </p:spPr>
        <p:txBody>
          <a:bodyPr anchor="ctr">
            <a:noAutofit/>
          </a:bodyPr>
          <a:lstStyle/>
          <a:p>
            <a:pPr marL="358775" indent="-358775" algn="just">
              <a:lnSpc>
                <a:spcPct val="100000"/>
              </a:lnSpc>
              <a:spcBef>
                <a:spcPts val="0"/>
              </a:spcBef>
            </a:pPr>
            <a:r>
              <a:rPr lang="en-US" b="1" dirty="0">
                <a:solidFill>
                  <a:srgbClr val="34449D"/>
                </a:solidFill>
                <a:ea typeface="Times New Roman" panose="02020603050405020304" pitchFamily="18" charset="0"/>
                <a:cs typeface="Times New Roman" panose="02020603050405020304" pitchFamily="18" charset="0"/>
              </a:rPr>
              <a:t>Sustainably manage forests, combat desertification, halt and reverse land degradation, halt biodiversity </a:t>
            </a:r>
            <a:r>
              <a:rPr lang="en-US" b="1" dirty="0" smtClean="0">
                <a:solidFill>
                  <a:srgbClr val="34449D"/>
                </a:solidFill>
                <a:ea typeface="Times New Roman" panose="02020603050405020304" pitchFamily="18" charset="0"/>
                <a:cs typeface="Times New Roman" panose="02020603050405020304" pitchFamily="18" charset="0"/>
              </a:rPr>
              <a:t>loss. </a:t>
            </a:r>
            <a:r>
              <a:rPr lang="en-US" b="1" i="1" dirty="0" smtClean="0">
                <a:solidFill>
                  <a:srgbClr val="A71E3B"/>
                </a:solidFill>
                <a:ea typeface="Times New Roman" panose="02020603050405020304" pitchFamily="18" charset="0"/>
                <a:cs typeface="Times New Roman" panose="02020603050405020304" pitchFamily="18" charset="0"/>
              </a:rPr>
              <a:t>“Life on Land” </a:t>
            </a:r>
            <a:r>
              <a:rPr lang="en-US" dirty="0">
                <a:ea typeface="Times New Roman" panose="02020603050405020304" pitchFamily="18" charset="0"/>
                <a:cs typeface="Times New Roman" panose="02020603050405020304" pitchFamily="18" charset="0"/>
              </a:rPr>
              <a:t>as a goal of sustainable development for grape and wine producers is of great importance</a:t>
            </a:r>
            <a:r>
              <a:rPr lang="en-US" dirty="0">
                <a:solidFill>
                  <a:srgbClr val="000000"/>
                </a:solidFill>
                <a:ea typeface="Times New Roman" panose="02020603050405020304" pitchFamily="18" charset="0"/>
                <a:cs typeface="Times New Roman" panose="02020603050405020304" pitchFamily="18" charset="0"/>
              </a:rPr>
              <a:t>. But achieving the goals of sustainable development is impossible without expanding the range of activities, respectively, without caring for the environment.</a:t>
            </a:r>
            <a:endParaRPr lang="uk-UA" dirty="0">
              <a:ea typeface="Calibri" panose="020F0502020204030204" pitchFamily="34" charset="0"/>
              <a:cs typeface="Times New Roman" panose="02020603050405020304" pitchFamily="18" charset="0"/>
            </a:endParaRPr>
          </a:p>
          <a:p>
            <a:pPr marL="358775" indent="-358775" algn="just">
              <a:lnSpc>
                <a:spcPct val="100000"/>
              </a:lnSpc>
              <a:spcBef>
                <a:spcPts val="0"/>
              </a:spcBef>
            </a:pPr>
            <a:r>
              <a:rPr lang="en-US" dirty="0">
                <a:solidFill>
                  <a:srgbClr val="000000"/>
                </a:solidFill>
                <a:ea typeface="Times New Roman" panose="02020603050405020304" pitchFamily="18" charset="0"/>
                <a:cs typeface="Times New Roman" panose="02020603050405020304" pitchFamily="18" charset="0"/>
              </a:rPr>
              <a:t>The results of self-analysis of economic and managerial activities of enterprises included in wine routes should include answers to questions:</a:t>
            </a:r>
            <a:endParaRPr lang="uk-UA" dirty="0">
              <a:ea typeface="Calibri" panose="020F0502020204030204" pitchFamily="34" charset="0"/>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whether we are aware of cases of poaching and illegal trade in wild animals in the tourist destination;</a:t>
            </a:r>
            <a:endParaRPr lang="uk-UA" b="1" dirty="0">
              <a:solidFill>
                <a:srgbClr val="34449D"/>
              </a:solidFill>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do we know how to reduce the risk of extinction of animals, plants, microorganisms;</a:t>
            </a:r>
            <a:endParaRPr lang="uk-UA" b="1" dirty="0">
              <a:solidFill>
                <a:srgbClr val="34449D"/>
              </a:solidFill>
              <a:cs typeface="Times New Roman" panose="02020603050405020304" pitchFamily="18" charset="0"/>
            </a:endParaRPr>
          </a:p>
          <a:p>
            <a:pPr marL="717550" lvl="0" indent="-358775" algn="just">
              <a:lnSpc>
                <a:spcPct val="100000"/>
              </a:lnSpc>
              <a:spcBef>
                <a:spcPts val="0"/>
              </a:spcBef>
              <a:buFont typeface="Arial" panose="020B0604020202020204" pitchFamily="34" charset="0"/>
              <a:buChar char="•"/>
              <a:tabLst>
                <a:tab pos="457200" algn="l"/>
              </a:tabLst>
            </a:pPr>
            <a:r>
              <a:rPr lang="en-US" b="1" dirty="0">
                <a:solidFill>
                  <a:srgbClr val="34449D"/>
                </a:solidFill>
                <a:ea typeface="Times New Roman" panose="02020603050405020304" pitchFamily="18" charset="0"/>
                <a:cs typeface="Times New Roman" panose="02020603050405020304" pitchFamily="18" charset="0"/>
              </a:rPr>
              <a:t>do we know, in general, what are the animals, plants, microorganisms, whether we are able to provide complete information to tourists about the risk of their extinction.</a:t>
            </a:r>
            <a:endParaRPr lang="uk-UA" b="1" dirty="0">
              <a:solidFill>
                <a:srgbClr val="34449D"/>
              </a:solidFill>
              <a:effectLst/>
              <a:cs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10" r="36189"/>
          <a:stretch/>
        </p:blipFill>
        <p:spPr>
          <a:xfrm>
            <a:off x="959223" y="3269104"/>
            <a:ext cx="2473377" cy="2907578"/>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0" y="2438784"/>
            <a:ext cx="2241177" cy="734722"/>
          </a:xfrm>
          <a:prstGeom prst="wedgeRoundRectCallout">
            <a:avLst>
              <a:gd name="adj1" fmla="val -7245"/>
              <a:gd name="adj2" fmla="val 6634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https://www.decadeonrestoration.org/</a:t>
            </a:r>
            <a:endParaRPr lang="en-US" sz="800" dirty="0" smtClean="0">
              <a:solidFill>
                <a:srgbClr val="293A96"/>
              </a:solidFill>
            </a:endParaRPr>
          </a:p>
        </p:txBody>
      </p:sp>
    </p:spTree>
    <p:extLst>
      <p:ext uri="{BB962C8B-B14F-4D97-AF65-F5344CB8AC3E}">
        <p14:creationId xmlns:p14="http://schemas.microsoft.com/office/powerpoint/2010/main" val="391673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590799"/>
            <a:ext cx="6481483" cy="3541059"/>
          </a:xfrm>
        </p:spPr>
        <p:txBody>
          <a:bodyPr anchor="ctr">
            <a:normAutofit/>
          </a:bodyPr>
          <a:lstStyle/>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“Promote just, peaceful and inclusive societies”</a:t>
            </a:r>
            <a:r>
              <a:rPr lang="en-US" dirty="0">
                <a:solidFill>
                  <a:srgbClr val="34449D"/>
                </a:solidFill>
                <a:ea typeface="Times New Roman" panose="02020603050405020304" pitchFamily="18" charset="0"/>
                <a:cs typeface="Times New Roman" panose="02020603050405020304" pitchFamily="18" charset="0"/>
              </a:rPr>
              <a:t>– </a:t>
            </a:r>
            <a:r>
              <a:rPr lang="en-US" dirty="0">
                <a:solidFill>
                  <a:srgbClr val="000000"/>
                </a:solidFill>
                <a:ea typeface="Times New Roman" panose="02020603050405020304" pitchFamily="18" charset="0"/>
                <a:cs typeface="Times New Roman" panose="02020603050405020304" pitchFamily="18" charset="0"/>
              </a:rPr>
              <a:t>means acting from within, resisting bullying, being aware of peace and violence, law and </a:t>
            </a:r>
            <a:r>
              <a:rPr lang="en-US" dirty="0" smtClean="0">
                <a:solidFill>
                  <a:srgbClr val="000000"/>
                </a:solidFill>
                <a:ea typeface="Times New Roman" panose="02020603050405020304" pitchFamily="18" charset="0"/>
                <a:cs typeface="Times New Roman" panose="02020603050405020304" pitchFamily="18" charset="0"/>
              </a:rPr>
              <a:t>irresponsibility</a:t>
            </a:r>
            <a:r>
              <a:rPr lang="en-US" dirty="0">
                <a:solidFill>
                  <a:srgbClr val="000000"/>
                </a:solidFill>
                <a:ea typeface="Times New Roman" panose="02020603050405020304" pitchFamily="18" charset="0"/>
                <a:cs typeface="Times New Roman" panose="02020603050405020304" pitchFamily="18" charset="0"/>
              </a:rPr>
              <a:t>.</a:t>
            </a:r>
            <a:endParaRPr lang="uk-UA" dirty="0">
              <a:ea typeface="Times New Roman" panose="02020603050405020304" pitchFamily="18" charset="0"/>
            </a:endParaRPr>
          </a:p>
          <a:p>
            <a:pPr marL="717550" algn="just">
              <a:lnSpc>
                <a:spcPct val="100000"/>
              </a:lnSpc>
            </a:pPr>
            <a:r>
              <a:rPr lang="en-US" b="1" dirty="0">
                <a:solidFill>
                  <a:srgbClr val="34449D"/>
                </a:solidFill>
                <a:ea typeface="Times New Roman" panose="02020603050405020304" pitchFamily="18" charset="0"/>
                <a:cs typeface="Times New Roman" panose="02020603050405020304" pitchFamily="18" charset="0"/>
              </a:rPr>
              <a:t>Are you aware of cases of corruption, deterioration of people's health due to the imperfections of the judiciary, disputes with the police?</a:t>
            </a:r>
            <a:endParaRPr lang="uk-UA" b="1" dirty="0">
              <a:solidFill>
                <a:srgbClr val="34449D"/>
              </a:solidFill>
              <a:ea typeface="Times New Roman" panose="02020603050405020304" pitchFamily="18" charset="0"/>
            </a:endParaRPr>
          </a:p>
          <a:p>
            <a:pPr marL="717550" algn="just">
              <a:lnSpc>
                <a:spcPct val="100000"/>
              </a:lnSpc>
            </a:pPr>
            <a:r>
              <a:rPr lang="en-US" b="1" dirty="0">
                <a:solidFill>
                  <a:srgbClr val="34449D"/>
                </a:solidFill>
                <a:ea typeface="Times New Roman" panose="02020603050405020304" pitchFamily="18" charset="0"/>
                <a:cs typeface="Times New Roman" panose="02020603050405020304" pitchFamily="18" charset="0"/>
              </a:rPr>
              <a:t>Do your visitors, tourists, guests know who to turn to in case of offenses?</a:t>
            </a:r>
            <a:endParaRPr lang="uk-UA" b="1" dirty="0">
              <a:solidFill>
                <a:srgbClr val="34449D"/>
              </a:solidFill>
              <a:ea typeface="Times New Roman" panose="02020603050405020304" pitchFamily="18" charset="0"/>
            </a:endParaRPr>
          </a:p>
          <a:p>
            <a:pPr marL="717550" algn="just">
              <a:lnSpc>
                <a:spcPct val="100000"/>
              </a:lnSpc>
            </a:pPr>
            <a:r>
              <a:rPr lang="en-US" b="1" dirty="0">
                <a:solidFill>
                  <a:srgbClr val="34449D"/>
                </a:solidFill>
                <a:ea typeface="Times New Roman" panose="02020603050405020304" pitchFamily="18" charset="0"/>
                <a:cs typeface="Times New Roman" panose="02020603050405020304" pitchFamily="18" charset="0"/>
              </a:rPr>
              <a:t>Do you promote transparent relations in the team, collective, destination?</a:t>
            </a:r>
            <a:endParaRPr lang="uk-UA" b="1" dirty="0">
              <a:solidFill>
                <a:srgbClr val="34449D"/>
              </a:solidFill>
              <a:ea typeface="Times New Roman" panose="02020603050405020304" pitchFamily="18" charset="0"/>
            </a:endParaRPr>
          </a:p>
          <a:p>
            <a:pPr marL="717550" algn="just">
              <a:lnSpc>
                <a:spcPct val="100000"/>
              </a:lnSpc>
            </a:pPr>
            <a:r>
              <a:rPr lang="en-US" b="1" dirty="0">
                <a:solidFill>
                  <a:srgbClr val="34449D"/>
                </a:solidFill>
                <a:ea typeface="Times New Roman" panose="02020603050405020304" pitchFamily="18" charset="0"/>
                <a:cs typeface="Times New Roman" panose="02020603050405020304" pitchFamily="18" charset="0"/>
              </a:rPr>
              <a:t>Can you assess the risk of tourists staying in the destination? How to reduce it? Who to consult?</a:t>
            </a:r>
            <a:endParaRPr lang="uk-UA" b="1" dirty="0">
              <a:solidFill>
                <a:srgbClr val="34449D"/>
              </a:solidFill>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36797" r="513"/>
          <a:stretch/>
        </p:blipFill>
        <p:spPr>
          <a:xfrm>
            <a:off x="7977672" y="3309676"/>
            <a:ext cx="2197269" cy="2628736"/>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7969450" y="2646529"/>
            <a:ext cx="2904737" cy="663147"/>
          </a:xfrm>
          <a:prstGeom prst="wedgeRoundRectCallout">
            <a:avLst>
              <a:gd name="adj1" fmla="val 21326"/>
              <a:gd name="adj2" fmla="val 81096"/>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https://e-justice.europa.eu/home?action=home</a:t>
            </a:r>
            <a:endParaRPr lang="en-US" sz="800" dirty="0" smtClean="0">
              <a:solidFill>
                <a:srgbClr val="293A96"/>
              </a:solidFill>
            </a:endParaRPr>
          </a:p>
        </p:txBody>
      </p:sp>
    </p:spTree>
    <p:extLst>
      <p:ext uri="{BB962C8B-B14F-4D97-AF65-F5344CB8AC3E}">
        <p14:creationId xmlns:p14="http://schemas.microsoft.com/office/powerpoint/2010/main" val="247215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267383" y="2431830"/>
            <a:ext cx="7088007" cy="3751799"/>
          </a:xfrm>
        </p:spPr>
        <p:txBody>
          <a:bodyPr anchor="ctr">
            <a:normAutofit/>
          </a:bodyPr>
          <a:lstStyle/>
          <a:p>
            <a:pPr marL="285750" indent="-285750" algn="just">
              <a:lnSpc>
                <a:spcPct val="100000"/>
              </a:lnSpc>
              <a:buFont typeface="Wingdings" panose="05000000000000000000" pitchFamily="2" charset="2"/>
              <a:buChar char="ü"/>
            </a:pPr>
            <a:r>
              <a:rPr lang="en-US" b="1" i="1" dirty="0">
                <a:solidFill>
                  <a:srgbClr val="A71E3B"/>
                </a:solidFill>
                <a:ea typeface="Times New Roman" panose="02020603050405020304" pitchFamily="18" charset="0"/>
                <a:cs typeface="Times New Roman" panose="02020603050405020304" pitchFamily="18" charset="0"/>
              </a:rPr>
              <a:t>Revitalize the global partnership for sustainable development</a:t>
            </a:r>
            <a:endParaRPr lang="uk-UA" dirty="0">
              <a:ea typeface="Times New Roman" panose="02020603050405020304" pitchFamily="18" charset="0"/>
            </a:endParaRPr>
          </a:p>
          <a:p>
            <a:pPr marL="358775" indent="-358775" algn="just">
              <a:lnSpc>
                <a:spcPct val="100000"/>
              </a:lnSpc>
            </a:pPr>
            <a:r>
              <a:rPr lang="en-US" b="1" dirty="0">
                <a:solidFill>
                  <a:srgbClr val="34449D"/>
                </a:solidFill>
                <a:ea typeface="Times New Roman" panose="02020603050405020304" pitchFamily="18" charset="0"/>
                <a:cs typeface="Times New Roman" panose="02020603050405020304" pitchFamily="18" charset="0"/>
              </a:rPr>
              <a:t>The Partnership for Sustainable Development </a:t>
            </a:r>
            <a:r>
              <a:rPr lang="en-US" dirty="0">
                <a:ea typeface="Times New Roman" panose="02020603050405020304" pitchFamily="18" charset="0"/>
                <a:cs typeface="Times New Roman" panose="02020603050405020304" pitchFamily="18" charset="0"/>
              </a:rPr>
              <a:t>puts people and the Earth at the heart of all action</a:t>
            </a:r>
            <a:r>
              <a:rPr lang="en-US" dirty="0">
                <a:solidFill>
                  <a:srgbClr val="000000"/>
                </a:solidFill>
                <a:ea typeface="Times New Roman" panose="02020603050405020304" pitchFamily="18" charset="0"/>
                <a:cs typeface="Times New Roman" panose="02020603050405020304" pitchFamily="18" charset="0"/>
              </a:rPr>
              <a:t>. Without the exchange of knowledge about the sustainability of development, without the concrete actions of each element of destinations and clusters, it is impossible to preserve everything we have for future generations: neither nature, nor relationships, nor people themselves.</a:t>
            </a:r>
            <a:endParaRPr lang="uk-UA" dirty="0">
              <a:ea typeface="Times New Roman" panose="02020603050405020304" pitchFamily="18" charset="0"/>
            </a:endParaRPr>
          </a:p>
          <a:p>
            <a:pPr marL="358775" indent="-358775" algn="just">
              <a:lnSpc>
                <a:spcPct val="100000"/>
              </a:lnSpc>
            </a:pPr>
            <a:r>
              <a:rPr lang="en-US" dirty="0">
                <a:solidFill>
                  <a:srgbClr val="000000"/>
                </a:solidFill>
                <a:ea typeface="Times New Roman" panose="02020603050405020304" pitchFamily="18" charset="0"/>
                <a:cs typeface="Times New Roman" panose="02020603050405020304" pitchFamily="18" charset="0"/>
              </a:rPr>
              <a:t>The priority is to achieve goal 17, which is related to </a:t>
            </a:r>
            <a:r>
              <a:rPr lang="en-US" b="1" dirty="0">
                <a:solidFill>
                  <a:srgbClr val="34449D"/>
                </a:solidFill>
                <a:ea typeface="Times New Roman" panose="02020603050405020304" pitchFamily="18" charset="0"/>
                <a:cs typeface="Times New Roman" panose="02020603050405020304" pitchFamily="18" charset="0"/>
              </a:rPr>
              <a:t>IT technologies </a:t>
            </a:r>
            <a:r>
              <a:rPr lang="en-US" dirty="0">
                <a:solidFill>
                  <a:srgbClr val="000000"/>
                </a:solidFill>
                <a:ea typeface="Times New Roman" panose="02020603050405020304" pitchFamily="18" charset="0"/>
                <a:cs typeface="Times New Roman" panose="02020603050405020304" pitchFamily="18" charset="0"/>
              </a:rPr>
              <a:t>in tourism and awareness of tourists about the safety of their travels. Moreover, both their own security and the security of the territories of the route they plan to overcome.</a:t>
            </a:r>
            <a:endParaRPr lang="uk-UA" dirty="0">
              <a:effectLst/>
              <a:ea typeface="Times New Roman" panose="02020603050405020304" pitchFamily="18" charset="0"/>
            </a:endParaRP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176" r="37494" b="1309"/>
          <a:stretch/>
        </p:blipFill>
        <p:spPr>
          <a:xfrm>
            <a:off x="2178424" y="3486254"/>
            <a:ext cx="2088959" cy="2466801"/>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133863" y="2555865"/>
            <a:ext cx="2904737" cy="757665"/>
          </a:xfrm>
          <a:prstGeom prst="wedgeRoundRectCallout">
            <a:avLst>
              <a:gd name="adj1" fmla="val -7994"/>
              <a:gd name="adj2" fmla="val 8820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https://tourism4-0.org/about/</a:t>
            </a:r>
            <a:endParaRPr lang="en-US" sz="800" dirty="0" smtClean="0">
              <a:solidFill>
                <a:srgbClr val="293A96"/>
              </a:solidFill>
            </a:endParaRPr>
          </a:p>
        </p:txBody>
      </p:sp>
    </p:spTree>
    <p:extLst>
      <p:ext uri="{BB962C8B-B14F-4D97-AF65-F5344CB8AC3E}">
        <p14:creationId xmlns:p14="http://schemas.microsoft.com/office/powerpoint/2010/main" val="181756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7" name="Заголовок 1"/>
          <p:cNvSpPr txBox="1">
            <a:spLocks/>
          </p:cNvSpPr>
          <p:nvPr/>
        </p:nvSpPr>
        <p:spPr>
          <a:xfrm>
            <a:off x="1048870" y="1675968"/>
            <a:ext cx="10121153" cy="493492"/>
          </a:xfrm>
          <a:prstGeom prst="rect">
            <a:avLst/>
          </a:prstGeom>
          <a:solidFill>
            <a:srgbClr val="A71E3B"/>
          </a:solidFill>
          <a:ln>
            <a:noFill/>
          </a:ln>
        </p:spPr>
        <p:txBody>
          <a:bodyPr/>
          <a:lstStyle>
            <a:lvl1pPr algn="l" defTabSz="914354"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ctr">
              <a:tabLst>
                <a:tab pos="457200" algn="l"/>
              </a:tabLst>
            </a:pPr>
            <a:r>
              <a:rPr lang="en-US" sz="2400" b="1" dirty="0">
                <a:solidFill>
                  <a:schemeClr val="bg1"/>
                </a:solidFill>
                <a:latin typeface="Georgia" panose="02040502050405020303" pitchFamily="18" charset="0"/>
              </a:rPr>
              <a:t>Ways to achieve and monitor </a:t>
            </a:r>
            <a:r>
              <a:rPr lang="en-US" sz="2400" b="1" dirty="0" smtClean="0">
                <a:solidFill>
                  <a:schemeClr val="bg1"/>
                </a:solidFill>
                <a:latin typeface="Georgia" panose="02040502050405020303" pitchFamily="18" charset="0"/>
              </a:rPr>
              <a:t>sustainable </a:t>
            </a:r>
            <a:r>
              <a:rPr lang="en-US" sz="2400" b="1" dirty="0">
                <a:solidFill>
                  <a:schemeClr val="bg1"/>
                </a:solidFill>
                <a:latin typeface="Georgia" panose="02040502050405020303" pitchFamily="18" charset="0"/>
              </a:rPr>
              <a:t>development </a:t>
            </a:r>
            <a:r>
              <a:rPr lang="en-US" sz="2400" b="1" dirty="0" smtClean="0">
                <a:solidFill>
                  <a:schemeClr val="bg1"/>
                </a:solidFill>
                <a:latin typeface="Georgia" panose="02040502050405020303" pitchFamily="18" charset="0"/>
              </a:rPr>
              <a:t>goals</a:t>
            </a:r>
            <a:endParaRPr lang="en-US" sz="2400" b="1" dirty="0">
              <a:solidFill>
                <a:schemeClr val="bg1"/>
              </a:solidFill>
              <a:latin typeface="Georgia" panose="02040502050405020303" pitchFamily="18" charset="0"/>
            </a:endParaRPr>
          </a:p>
        </p:txBody>
      </p:sp>
      <p:sp>
        <p:nvSpPr>
          <p:cNvPr id="6" name="Скругленный прямоугольник 5"/>
          <p:cNvSpPr/>
          <p:nvPr/>
        </p:nvSpPr>
        <p:spPr>
          <a:xfrm>
            <a:off x="1891553" y="2379292"/>
            <a:ext cx="8570259" cy="196859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b="1" dirty="0">
                <a:solidFill>
                  <a:srgbClr val="A71E3B"/>
                </a:solidFill>
              </a:rPr>
              <a:t>The </a:t>
            </a:r>
            <a:r>
              <a:rPr lang="en-US" b="1" dirty="0" smtClean="0">
                <a:solidFill>
                  <a:srgbClr val="A71E3B"/>
                </a:solidFill>
              </a:rPr>
              <a:t>17 </a:t>
            </a:r>
            <a:r>
              <a:rPr lang="en-US" b="1" dirty="0">
                <a:solidFill>
                  <a:srgbClr val="A71E3B"/>
                </a:solidFill>
              </a:rPr>
              <a:t>Sustainable Development Goals (SDGs) is monitored and assessed through a system of indicators</a:t>
            </a:r>
            <a:r>
              <a:rPr lang="en-US" dirty="0"/>
              <a:t>, many of which can be localized by gathering data at the territorial </a:t>
            </a:r>
            <a:r>
              <a:rPr lang="en-US" dirty="0" smtClean="0"/>
              <a:t>level.</a:t>
            </a:r>
          </a:p>
          <a:p>
            <a:pPr algn="ctr"/>
            <a:r>
              <a:rPr lang="en-US" dirty="0" smtClean="0"/>
              <a:t>Indicators </a:t>
            </a:r>
            <a:r>
              <a:rPr lang="en-US" dirty="0"/>
              <a:t>is the backbone of monitoring progress towards the SDGs at the </a:t>
            </a:r>
            <a:r>
              <a:rPr lang="en-US" b="1" dirty="0">
                <a:solidFill>
                  <a:srgbClr val="34449D"/>
                </a:solidFill>
              </a:rPr>
              <a:t>local, national, regional, and global levels</a:t>
            </a:r>
            <a:r>
              <a:rPr lang="en-US" dirty="0"/>
              <a:t>. A sound indicator framework is turn the SDGs and their targets into a management tool.</a:t>
            </a:r>
            <a:endParaRPr lang="uk-UA" dirty="0"/>
          </a:p>
          <a:p>
            <a:pPr algn="ctr"/>
            <a:endParaRPr lang="uk-UA" dirty="0"/>
          </a:p>
        </p:txBody>
      </p:sp>
      <p:sp>
        <p:nvSpPr>
          <p:cNvPr id="8" name="Скругленный прямоугольник 7"/>
          <p:cNvSpPr/>
          <p:nvPr/>
        </p:nvSpPr>
        <p:spPr>
          <a:xfrm>
            <a:off x="1048870" y="4607203"/>
            <a:ext cx="10121153" cy="1489829"/>
          </a:xfrm>
          <a:prstGeom prst="roundRect">
            <a:avLst>
              <a:gd name="adj" fmla="val 19427"/>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600" b="1" dirty="0">
                <a:solidFill>
                  <a:srgbClr val="34449D"/>
                </a:solidFill>
              </a:rPr>
              <a:t>A key performance indicator (KPI) </a:t>
            </a:r>
            <a:r>
              <a:rPr lang="en-US" sz="1600" dirty="0"/>
              <a:t>is a measured value indicating how effective an organization is in achieving its key SDGs. Choosing the right KPIs is essential to the success of any sustainability program. </a:t>
            </a:r>
          </a:p>
          <a:p>
            <a:pPr algn="ctr"/>
            <a:r>
              <a:rPr lang="en-US" sz="1600" dirty="0"/>
              <a:t>The timing and frequency of inspections should take into account inherent safety, health, and environmental risks. </a:t>
            </a:r>
            <a:r>
              <a:rPr lang="en-US" sz="1600" b="1" dirty="0">
                <a:solidFill>
                  <a:srgbClr val="34449D"/>
                </a:solidFill>
              </a:rPr>
              <a:t>The end goal of effective monitoring programs is a safer and more sustainable environment.</a:t>
            </a:r>
            <a:endParaRPr lang="uk-UA" sz="1600" b="1" dirty="0">
              <a:solidFill>
                <a:srgbClr val="34449D"/>
              </a:solidFill>
            </a:endParaRPr>
          </a:p>
        </p:txBody>
      </p:sp>
    </p:spTree>
    <p:extLst>
      <p:ext uri="{BB962C8B-B14F-4D97-AF65-F5344CB8AC3E}">
        <p14:creationId xmlns:p14="http://schemas.microsoft.com/office/powerpoint/2010/main" val="357240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084728" y="3739190"/>
            <a:ext cx="10049436" cy="2105798"/>
          </a:xfrm>
        </p:spPr>
        <p:txBody>
          <a:bodyPr anchor="ctr">
            <a:normAutofit/>
          </a:bodyPr>
          <a:lstStyle/>
          <a:p>
            <a:pPr marL="342900" lvl="0" indent="-342900" algn="just">
              <a:lnSpc>
                <a:spcPct val="110000"/>
              </a:lnSpc>
              <a:tabLst>
                <a:tab pos="457200" algn="l"/>
              </a:tabLst>
            </a:pPr>
            <a:r>
              <a:rPr lang="en-US" sz="1600" b="1" cap="all" dirty="0" smtClean="0">
                <a:solidFill>
                  <a:srgbClr val="000000"/>
                </a:solidFill>
                <a:latin typeface="Georgia" panose="02040502050405020303" pitchFamily="18" charset="0"/>
                <a:ea typeface="Times New Roman" panose="02020603050405020304" pitchFamily="18" charset="0"/>
                <a:cs typeface="Times New Roman" panose="02020603050405020304" pitchFamily="18" charset="0"/>
              </a:rPr>
              <a:t>join</a:t>
            </a:r>
            <a:r>
              <a:rPr lang="en-US" sz="1600" dirty="0" smtClean="0">
                <a:solidFill>
                  <a:srgbClr val="000000"/>
                </a:solidFill>
                <a:latin typeface="Georgia" panose="02040502050405020303" pitchFamily="18" charset="0"/>
                <a:ea typeface="Times New Roman" panose="02020603050405020304" pitchFamily="18" charset="0"/>
                <a:cs typeface="Times New Roman" panose="02020603050405020304" pitchFamily="18" charset="0"/>
              </a:rPr>
              <a:t> </a:t>
            </a:r>
            <a:r>
              <a:rPr lang="en-US" sz="1600"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an association, cluster, destination management body, but to initiate such an association;</a:t>
            </a:r>
            <a:endParaRPr lang="uk-UA" sz="1600" dirty="0">
              <a:cs typeface="Times New Roman" panose="02020603050405020304" pitchFamily="18" charset="0"/>
            </a:endParaRPr>
          </a:p>
          <a:p>
            <a:pPr marL="342900" lvl="0" indent="-342900" algn="just">
              <a:lnSpc>
                <a:spcPct val="11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try to turn </a:t>
            </a:r>
            <a:r>
              <a:rPr lang="en-US" sz="1600"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the name of the destination into a brand of the territory with official assessment and certification;</a:t>
            </a:r>
            <a:endParaRPr lang="uk-UA" sz="1600" dirty="0">
              <a:cs typeface="Times New Roman" panose="02020603050405020304" pitchFamily="18" charset="0"/>
            </a:endParaRPr>
          </a:p>
          <a:p>
            <a:pPr marL="342900" lvl="0" indent="-342900" algn="just">
              <a:lnSpc>
                <a:spcPct val="11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join</a:t>
            </a:r>
            <a:r>
              <a:rPr lang="en-US" sz="1600"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 the tourist business to any production and services, to expand the range (products and services);</a:t>
            </a:r>
            <a:endParaRPr lang="uk-UA" sz="1600" dirty="0">
              <a:cs typeface="Times New Roman" panose="02020603050405020304" pitchFamily="18" charset="0"/>
            </a:endParaRPr>
          </a:p>
          <a:p>
            <a:pPr marL="342900" lvl="0" indent="-342900" algn="just">
              <a:lnSpc>
                <a:spcPct val="11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connect IT-technologies </a:t>
            </a:r>
            <a:r>
              <a:rPr lang="en-US" sz="1600"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to any tourist business, report transparently;</a:t>
            </a:r>
            <a:endParaRPr lang="uk-UA" sz="1600" dirty="0">
              <a:effectLst/>
              <a:cs typeface="Times New Roman" panose="02020603050405020304" pitchFamily="18" charset="0"/>
            </a:endParaRPr>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7" name="Заголовок 1"/>
          <p:cNvSpPr txBox="1">
            <a:spLocks/>
          </p:cNvSpPr>
          <p:nvPr/>
        </p:nvSpPr>
        <p:spPr>
          <a:xfrm>
            <a:off x="1048870" y="1675967"/>
            <a:ext cx="10121153" cy="744503"/>
          </a:xfrm>
          <a:prstGeom prst="rect">
            <a:avLst/>
          </a:prstGeom>
          <a:solidFill>
            <a:srgbClr val="A71E3B"/>
          </a:solidFill>
          <a:ln>
            <a:noFill/>
          </a:ln>
        </p:spPr>
        <p:txBody>
          <a:bodyPr/>
          <a:lstStyle>
            <a:lvl1pPr algn="l" defTabSz="914354"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ctr">
              <a:tabLst>
                <a:tab pos="457200" algn="l"/>
              </a:tabLst>
            </a:pPr>
            <a:r>
              <a:rPr lang="en-US" sz="2400" b="1" dirty="0">
                <a:solidFill>
                  <a:schemeClr val="bg1"/>
                </a:solidFill>
                <a:latin typeface="Georgia" panose="02040502050405020303" pitchFamily="18" charset="0"/>
              </a:rPr>
              <a:t>Ways to achieve and monitor </a:t>
            </a:r>
            <a:r>
              <a:rPr lang="en-US" sz="2400" b="1" dirty="0" smtClean="0">
                <a:solidFill>
                  <a:schemeClr val="bg1"/>
                </a:solidFill>
                <a:latin typeface="Georgia" panose="02040502050405020303" pitchFamily="18" charset="0"/>
              </a:rPr>
              <a:t>sustainable </a:t>
            </a:r>
            <a:r>
              <a:rPr lang="en-US" sz="2400" b="1" dirty="0">
                <a:solidFill>
                  <a:schemeClr val="bg1"/>
                </a:solidFill>
                <a:latin typeface="Georgia" panose="02040502050405020303" pitchFamily="18" charset="0"/>
              </a:rPr>
              <a:t>development goals (cont’d)</a:t>
            </a:r>
          </a:p>
        </p:txBody>
      </p:sp>
      <p:sp>
        <p:nvSpPr>
          <p:cNvPr id="9" name="Прямоугольник 8"/>
          <p:cNvSpPr/>
          <p:nvPr/>
        </p:nvSpPr>
        <p:spPr>
          <a:xfrm>
            <a:off x="1111623" y="2967335"/>
            <a:ext cx="10058399" cy="646331"/>
          </a:xfrm>
          <a:prstGeom prst="rect">
            <a:avLst/>
          </a:prstGeom>
        </p:spPr>
        <p:txBody>
          <a:bodyPr wrap="square">
            <a:spAutoFit/>
          </a:bodyPr>
          <a:lstStyle/>
          <a:p>
            <a:pPr algn="ctr"/>
            <a:r>
              <a:rPr lang="en-US" b="1" dirty="0">
                <a:solidFill>
                  <a:srgbClr val="34449D"/>
                </a:solidFill>
              </a:rPr>
              <a:t>There are many facts of good practice to choose the trajectory of your business (tourism, wine, recreation, etc.):</a:t>
            </a:r>
          </a:p>
        </p:txBody>
      </p:sp>
    </p:spTree>
    <p:extLst>
      <p:ext uri="{BB962C8B-B14F-4D97-AF65-F5344CB8AC3E}">
        <p14:creationId xmlns:p14="http://schemas.microsoft.com/office/powerpoint/2010/main" val="63021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up)">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up)">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up)">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1048870" y="3424517"/>
            <a:ext cx="10121153" cy="2752445"/>
          </a:xfrm>
        </p:spPr>
        <p:txBody>
          <a:bodyPr anchor="ctr">
            <a:normAutofit lnSpcReduction="10000"/>
          </a:bodyPr>
          <a:lstStyle/>
          <a:p>
            <a:pPr marL="342900" lvl="0" indent="-342900" algn="just">
              <a:lnSpc>
                <a:spcPct val="10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evaluate and re-evaluate </a:t>
            </a:r>
            <a:r>
              <a:rPr lang="en-US" sz="1600" dirty="0">
                <a:solidFill>
                  <a:srgbClr val="000000"/>
                </a:solidFill>
                <a:ea typeface="Times New Roman" panose="02020603050405020304" pitchFamily="18" charset="0"/>
                <a:cs typeface="Times New Roman" panose="02020603050405020304" pitchFamily="18" charset="0"/>
              </a:rPr>
              <a:t>non-financial indicators - indicators of sustainability, indicators of responsibility;</a:t>
            </a:r>
            <a:endParaRPr lang="uk-UA" sz="1600" dirty="0">
              <a:cs typeface="Times New Roman" panose="02020603050405020304" pitchFamily="18" charset="0"/>
            </a:endParaRPr>
          </a:p>
          <a:p>
            <a:pPr marL="342900" lvl="0" indent="-342900" algn="just">
              <a:lnSpc>
                <a:spcPct val="10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do not leave </a:t>
            </a:r>
            <a:r>
              <a:rPr lang="en-US" sz="1600" dirty="0">
                <a:solidFill>
                  <a:srgbClr val="000000"/>
                </a:solidFill>
                <a:ea typeface="Times New Roman" panose="02020603050405020304" pitchFamily="18" charset="0"/>
                <a:cs typeface="Times New Roman" panose="02020603050405020304" pitchFamily="18" charset="0"/>
              </a:rPr>
              <a:t>economic efficiency “alone”, always consider income together with social and environmental efficiency;</a:t>
            </a:r>
            <a:endParaRPr lang="uk-UA" sz="1600" dirty="0">
              <a:cs typeface="Times New Roman" panose="02020603050405020304" pitchFamily="18" charset="0"/>
            </a:endParaRPr>
          </a:p>
          <a:p>
            <a:pPr marL="342900" lvl="0" indent="-342900" algn="just">
              <a:lnSpc>
                <a:spcPct val="10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learn and teach</a:t>
            </a:r>
            <a:r>
              <a:rPr lang="en-US" sz="1600" dirty="0">
                <a:solidFill>
                  <a:srgbClr val="000000"/>
                </a:solidFill>
                <a:ea typeface="Times New Roman" panose="02020603050405020304" pitchFamily="18" charset="0"/>
                <a:cs typeface="Times New Roman" panose="02020603050405020304" pitchFamily="18" charset="0"/>
              </a:rPr>
              <a:t>, exchange ideas of sustainable development;</a:t>
            </a:r>
            <a:endParaRPr lang="uk-UA" sz="1600" dirty="0">
              <a:cs typeface="Times New Roman" panose="02020603050405020304" pitchFamily="18" charset="0"/>
            </a:endParaRPr>
          </a:p>
          <a:p>
            <a:pPr marL="342900" lvl="0" indent="-342900" algn="just">
              <a:lnSpc>
                <a:spcPct val="10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combine</a:t>
            </a:r>
            <a:r>
              <a:rPr lang="en-US" sz="1600" dirty="0">
                <a:solidFill>
                  <a:srgbClr val="000000"/>
                </a:solidFill>
                <a:ea typeface="Times New Roman" panose="02020603050405020304" pitchFamily="18" charset="0"/>
                <a:cs typeface="Times New Roman" panose="02020603050405020304" pitchFamily="18" charset="0"/>
              </a:rPr>
              <a:t> reality and the future, to establish a line between current and potential indicators, to determine the resources of sustainable development;</a:t>
            </a:r>
            <a:endParaRPr lang="uk-UA" sz="1600" dirty="0">
              <a:cs typeface="Times New Roman" panose="02020603050405020304" pitchFamily="18" charset="0"/>
            </a:endParaRPr>
          </a:p>
          <a:p>
            <a:pPr marL="342900" lvl="0" indent="-342900" algn="just">
              <a:lnSpc>
                <a:spcPct val="100000"/>
              </a:lnSpc>
              <a:tabLst>
                <a:tab pos="457200" algn="l"/>
              </a:tabLst>
            </a:pPr>
            <a:r>
              <a:rPr lang="en-US" sz="1600" b="1" cap="all" dirty="0">
                <a:solidFill>
                  <a:srgbClr val="000000"/>
                </a:solidFill>
                <a:latin typeface="Georgia" panose="02040502050405020303" pitchFamily="18" charset="0"/>
                <a:ea typeface="Times New Roman" panose="02020603050405020304" pitchFamily="18" charset="0"/>
                <a:cs typeface="Times New Roman" panose="02020603050405020304" pitchFamily="18" charset="0"/>
              </a:rPr>
              <a:t>today (neither tomorrow nor in a year) </a:t>
            </a:r>
            <a:r>
              <a:rPr lang="en-US" sz="1600" dirty="0">
                <a:solidFill>
                  <a:srgbClr val="000000"/>
                </a:solidFill>
                <a:ea typeface="Times New Roman" panose="02020603050405020304" pitchFamily="18" charset="0"/>
                <a:cs typeface="Times New Roman" panose="02020603050405020304" pitchFamily="18" charset="0"/>
              </a:rPr>
              <a:t>set 3-4 clear goals and identify specific actions to achieve these goals.</a:t>
            </a:r>
            <a:endParaRPr lang="uk-UA" sz="1600" dirty="0">
              <a:effectLst/>
              <a:cs typeface="Times New Roman" panose="02020603050405020304" pitchFamily="18" charset="0"/>
            </a:endParaRPr>
          </a:p>
        </p:txBody>
      </p:sp>
      <p:sp>
        <p:nvSpPr>
          <p:cNvPr id="5" name="Нижний колонтитул 4"/>
          <p:cNvSpPr>
            <a:spLocks noGrp="1"/>
          </p:cNvSpPr>
          <p:nvPr>
            <p:ph type="ftr" sz="quarter" idx="11"/>
          </p:nvPr>
        </p:nvSpPr>
        <p:spPr/>
        <p:txBody>
          <a:bodyPr/>
          <a:lstStyle/>
          <a:p>
            <a:r>
              <a:rPr lang="en-US" smtClean="0"/>
              <a:t>SUSTAINABLE DESTINATION MANAGEMENT</a:t>
            </a:r>
            <a:endParaRPr lang="uk-UA"/>
          </a:p>
        </p:txBody>
      </p:sp>
      <p:sp>
        <p:nvSpPr>
          <p:cNvPr id="7" name="Заголовок 1"/>
          <p:cNvSpPr txBox="1">
            <a:spLocks/>
          </p:cNvSpPr>
          <p:nvPr/>
        </p:nvSpPr>
        <p:spPr>
          <a:xfrm>
            <a:off x="1048870" y="1675967"/>
            <a:ext cx="10121153" cy="744503"/>
          </a:xfrm>
          <a:prstGeom prst="rect">
            <a:avLst/>
          </a:prstGeom>
          <a:solidFill>
            <a:srgbClr val="A71E3B"/>
          </a:solidFill>
          <a:ln>
            <a:noFill/>
          </a:ln>
        </p:spPr>
        <p:txBody>
          <a:bodyPr/>
          <a:lstStyle>
            <a:lvl1pPr algn="l" defTabSz="914354"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lgn="ctr">
              <a:tabLst>
                <a:tab pos="457200" algn="l"/>
              </a:tabLst>
            </a:pPr>
            <a:r>
              <a:rPr lang="en-US" sz="2400" b="1" dirty="0">
                <a:solidFill>
                  <a:schemeClr val="bg1"/>
                </a:solidFill>
                <a:latin typeface="Georgia" panose="02040502050405020303" pitchFamily="18" charset="0"/>
              </a:rPr>
              <a:t>Ways to achieve and monitor </a:t>
            </a:r>
            <a:r>
              <a:rPr lang="en-US" sz="2400" b="1" dirty="0" smtClean="0">
                <a:solidFill>
                  <a:schemeClr val="bg1"/>
                </a:solidFill>
                <a:latin typeface="Georgia" panose="02040502050405020303" pitchFamily="18" charset="0"/>
              </a:rPr>
              <a:t>sustainable </a:t>
            </a:r>
            <a:r>
              <a:rPr lang="en-US" sz="2400" b="1" dirty="0">
                <a:solidFill>
                  <a:schemeClr val="bg1"/>
                </a:solidFill>
                <a:latin typeface="Georgia" panose="02040502050405020303" pitchFamily="18" charset="0"/>
              </a:rPr>
              <a:t>development goals (cont’d)</a:t>
            </a:r>
          </a:p>
        </p:txBody>
      </p:sp>
      <p:sp>
        <p:nvSpPr>
          <p:cNvPr id="8" name="Прямоугольник 7"/>
          <p:cNvSpPr/>
          <p:nvPr/>
        </p:nvSpPr>
        <p:spPr>
          <a:xfrm>
            <a:off x="1172135" y="2707244"/>
            <a:ext cx="10058399" cy="646331"/>
          </a:xfrm>
          <a:prstGeom prst="rect">
            <a:avLst/>
          </a:prstGeom>
        </p:spPr>
        <p:txBody>
          <a:bodyPr wrap="square">
            <a:spAutoFit/>
          </a:bodyPr>
          <a:lstStyle/>
          <a:p>
            <a:pPr algn="ctr"/>
            <a:r>
              <a:rPr lang="en-US" b="1" dirty="0">
                <a:solidFill>
                  <a:srgbClr val="34449D"/>
                </a:solidFill>
              </a:rPr>
              <a:t>There are many facts of good practice to choose the trajectory of your business (tourism, wine, recreation, etc.):</a:t>
            </a:r>
          </a:p>
        </p:txBody>
      </p:sp>
    </p:spTree>
    <p:extLst>
      <p:ext uri="{BB962C8B-B14F-4D97-AF65-F5344CB8AC3E}">
        <p14:creationId xmlns:p14="http://schemas.microsoft.com/office/powerpoint/2010/main" val="42940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up)">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Chapter Outline</a:t>
            </a:r>
            <a:endParaRPr lang="uk-UA" sz="3600" dirty="0">
              <a:solidFill>
                <a:schemeClr val="bg1"/>
              </a:solidFill>
            </a:endParaRPr>
          </a:p>
        </p:txBody>
      </p:sp>
      <p:sp>
        <p:nvSpPr>
          <p:cNvPr id="3" name="Объект 2"/>
          <p:cNvSpPr>
            <a:spLocks noGrp="1"/>
          </p:cNvSpPr>
          <p:nvPr>
            <p:ph idx="1"/>
          </p:nvPr>
        </p:nvSpPr>
        <p:spPr>
          <a:xfrm>
            <a:off x="1048870" y="2545976"/>
            <a:ext cx="10121153" cy="3666565"/>
          </a:xfrm>
        </p:spPr>
        <p:txBody>
          <a:bodyPr numCol="2">
            <a:normAutofit/>
          </a:bodyPr>
          <a:lstStyle/>
          <a:p>
            <a:pPr marL="342900" indent="-342900">
              <a:tabLst>
                <a:tab pos="457200" algn="l"/>
              </a:tabLst>
            </a:pPr>
            <a:r>
              <a:rPr lang="en-US" sz="1600" b="1" dirty="0">
                <a:solidFill>
                  <a:srgbClr val="A71E3B"/>
                </a:solidFill>
                <a:latin typeface="Georgia" panose="02040502050405020303" pitchFamily="18" charset="0"/>
              </a:rPr>
              <a:t>Sustainable tourism </a:t>
            </a:r>
            <a:r>
              <a:rPr lang="en-US" sz="1600" b="1" dirty="0" smtClean="0">
                <a:solidFill>
                  <a:srgbClr val="A71E3B"/>
                </a:solidFill>
                <a:latin typeface="Georgia" panose="02040502050405020303" pitchFamily="18" charset="0"/>
              </a:rPr>
              <a:t>concept</a:t>
            </a:r>
          </a:p>
          <a:p>
            <a:pPr marL="342900" indent="-342900">
              <a:tabLst>
                <a:tab pos="457200" algn="l"/>
              </a:tabLst>
            </a:pPr>
            <a:r>
              <a:rPr lang="en-US" sz="1600" b="1" dirty="0" smtClean="0">
                <a:solidFill>
                  <a:srgbClr val="A71E3B"/>
                </a:solidFill>
                <a:latin typeface="Georgia" panose="02040502050405020303" pitchFamily="18" charset="0"/>
              </a:rPr>
              <a:t>The </a:t>
            </a:r>
            <a:r>
              <a:rPr lang="en-US" sz="1600" b="1" dirty="0">
                <a:solidFill>
                  <a:srgbClr val="A71E3B"/>
                </a:solidFill>
                <a:latin typeface="Georgia" panose="02040502050405020303" pitchFamily="18" charset="0"/>
              </a:rPr>
              <a:t>17 </a:t>
            </a:r>
            <a:r>
              <a:rPr lang="en-US" sz="1600" b="1" dirty="0" smtClean="0">
                <a:solidFill>
                  <a:srgbClr val="A71E3B"/>
                </a:solidFill>
                <a:latin typeface="Georgia" panose="02040502050405020303" pitchFamily="18" charset="0"/>
              </a:rPr>
              <a:t>goals of </a:t>
            </a:r>
            <a:r>
              <a:rPr lang="en-US" sz="1600" b="1" dirty="0">
                <a:solidFill>
                  <a:srgbClr val="A71E3B"/>
                </a:solidFill>
                <a:latin typeface="Georgia" panose="02040502050405020303" pitchFamily="18" charset="0"/>
              </a:rPr>
              <a:t>sustainable </a:t>
            </a:r>
            <a:r>
              <a:rPr lang="en-US" sz="1600" b="1" dirty="0" smtClean="0">
                <a:solidFill>
                  <a:srgbClr val="A71E3B"/>
                </a:solidFill>
                <a:latin typeface="Georgia" panose="02040502050405020303" pitchFamily="18" charset="0"/>
              </a:rPr>
              <a:t>development</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End poverty in all its forms </a:t>
            </a:r>
            <a:r>
              <a:rPr lang="en-US" sz="1600" dirty="0" smtClean="0">
                <a:latin typeface="Georgia" panose="02040502050405020303" pitchFamily="18" charset="0"/>
              </a:rPr>
              <a:t>everywhere</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Zero Hunger</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Ensure healthy lives and promote well-being for all at all ages</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Quality </a:t>
            </a:r>
            <a:r>
              <a:rPr lang="en-US" sz="1600" dirty="0" smtClean="0">
                <a:latin typeface="Georgia" panose="02040502050405020303" pitchFamily="18" charset="0"/>
              </a:rPr>
              <a:t>Education</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Achieve gender equality and empower all women and girls</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Clean Water and  Sanitation</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Affordable and clean</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Decent work and economic growth</a:t>
            </a:r>
          </a:p>
          <a:p>
            <a:pPr marL="644525" indent="-285750">
              <a:spcBef>
                <a:spcPts val="0"/>
              </a:spcBef>
              <a:buFont typeface="Wingdings" panose="05000000000000000000" pitchFamily="2" charset="2"/>
              <a:buChar char="ü"/>
              <a:tabLst>
                <a:tab pos="457200" algn="l"/>
              </a:tabLst>
            </a:pPr>
            <a:r>
              <a:rPr lang="en-US" sz="1600" dirty="0" smtClean="0">
                <a:latin typeface="Georgia" panose="02040502050405020303" pitchFamily="18" charset="0"/>
              </a:rPr>
              <a:t>Industries</a:t>
            </a:r>
            <a:r>
              <a:rPr lang="en-US" sz="1600" dirty="0">
                <a:latin typeface="Georgia" panose="02040502050405020303" pitchFamily="18" charset="0"/>
              </a:rPr>
              <a:t>, Innovation and Infrastructure</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Reduced inequality</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Make cities inclusive, safe, resilient and sustainable</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Responsible consumption and </a:t>
            </a:r>
            <a:r>
              <a:rPr lang="en-US" sz="1600" dirty="0" smtClean="0">
                <a:latin typeface="Georgia" panose="02040502050405020303" pitchFamily="18" charset="0"/>
              </a:rPr>
              <a:t>production</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Take urgent action to combat climate change and its impacts</a:t>
            </a:r>
          </a:p>
          <a:p>
            <a:pPr marL="644525" indent="-285750">
              <a:spcBef>
                <a:spcPts val="0"/>
              </a:spcBef>
              <a:buFont typeface="Wingdings" panose="05000000000000000000" pitchFamily="2" charset="2"/>
              <a:buChar char="ü"/>
              <a:tabLst>
                <a:tab pos="457200" algn="l"/>
              </a:tabLst>
            </a:pPr>
            <a:r>
              <a:rPr lang="en-US" sz="1600" dirty="0" smtClean="0">
                <a:latin typeface="Georgia" panose="02040502050405020303" pitchFamily="18" charset="0"/>
              </a:rPr>
              <a:t>Conserve </a:t>
            </a:r>
            <a:r>
              <a:rPr lang="en-US" sz="1600" dirty="0">
                <a:latin typeface="Georgia" panose="02040502050405020303" pitchFamily="18" charset="0"/>
              </a:rPr>
              <a:t>and sustainably use the oceans, seas and marine resources</a:t>
            </a:r>
          </a:p>
          <a:p>
            <a:pPr marL="644525" indent="-285750">
              <a:spcBef>
                <a:spcPts val="0"/>
              </a:spcBef>
              <a:buFont typeface="Wingdings" panose="05000000000000000000" pitchFamily="2" charset="2"/>
              <a:buChar char="ü"/>
              <a:tabLst>
                <a:tab pos="457200" algn="l"/>
              </a:tabLst>
            </a:pPr>
            <a:r>
              <a:rPr lang="en-US" sz="1600" dirty="0" smtClean="0">
                <a:latin typeface="Georgia" panose="02040502050405020303" pitchFamily="18" charset="0"/>
              </a:rPr>
              <a:t>Life </a:t>
            </a:r>
            <a:r>
              <a:rPr lang="en-US" sz="1600" dirty="0">
                <a:latin typeface="Georgia" panose="02040502050405020303" pitchFamily="18" charset="0"/>
              </a:rPr>
              <a:t>on Land</a:t>
            </a:r>
            <a:endParaRPr lang="en-US" sz="1600" dirty="0" smtClean="0">
              <a:latin typeface="Georgia" panose="02040502050405020303" pitchFamily="18" charset="0"/>
            </a:endParaRP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Promote just, peaceful and inclusive </a:t>
            </a:r>
            <a:r>
              <a:rPr lang="en-US" sz="1600" dirty="0" smtClean="0">
                <a:latin typeface="Georgia" panose="02040502050405020303" pitchFamily="18" charset="0"/>
              </a:rPr>
              <a:t>societies</a:t>
            </a:r>
          </a:p>
          <a:p>
            <a:pPr marL="644525" indent="-285750">
              <a:spcBef>
                <a:spcPts val="0"/>
              </a:spcBef>
              <a:buFont typeface="Wingdings" panose="05000000000000000000" pitchFamily="2" charset="2"/>
              <a:buChar char="ü"/>
              <a:tabLst>
                <a:tab pos="457200" algn="l"/>
              </a:tabLst>
            </a:pPr>
            <a:r>
              <a:rPr lang="en-US" sz="1600" dirty="0">
                <a:latin typeface="Georgia" panose="02040502050405020303" pitchFamily="18" charset="0"/>
              </a:rPr>
              <a:t>Revitalize the global partnership for sustainable </a:t>
            </a:r>
            <a:r>
              <a:rPr lang="en-US" sz="1600" dirty="0" smtClean="0">
                <a:latin typeface="Georgia" panose="02040502050405020303" pitchFamily="18" charset="0"/>
              </a:rPr>
              <a:t>development</a:t>
            </a:r>
          </a:p>
          <a:p>
            <a:pPr marL="342900" indent="-342900">
              <a:tabLst>
                <a:tab pos="457200" algn="l"/>
              </a:tabLst>
            </a:pPr>
            <a:r>
              <a:rPr lang="en-US" sz="1600" b="1" dirty="0">
                <a:solidFill>
                  <a:srgbClr val="A71E3B"/>
                </a:solidFill>
                <a:latin typeface="Georgia" panose="02040502050405020303" pitchFamily="18" charset="0"/>
              </a:rPr>
              <a:t>Ways to achieve and monitor sustainable development goals</a:t>
            </a:r>
          </a:p>
          <a:p>
            <a:pPr marL="358775" indent="0">
              <a:spcBef>
                <a:spcPts val="0"/>
              </a:spcBef>
              <a:buNone/>
              <a:tabLst>
                <a:tab pos="457200" algn="l"/>
              </a:tabLst>
            </a:pPr>
            <a:endParaRPr lang="en-US" sz="1400" dirty="0">
              <a:latin typeface="Georgia" panose="02040502050405020303" pitchFamily="18" charset="0"/>
            </a:endParaRPr>
          </a:p>
          <a:p>
            <a:pPr marL="358775" indent="0">
              <a:spcBef>
                <a:spcPts val="0"/>
              </a:spcBef>
              <a:buNone/>
              <a:tabLst>
                <a:tab pos="457200" algn="l"/>
              </a:tabLst>
            </a:pPr>
            <a:endParaRPr lang="en-US" sz="1400" dirty="0">
              <a:latin typeface="Georgia" panose="02040502050405020303" pitchFamily="18" charset="0"/>
            </a:endParaRPr>
          </a:p>
        </p:txBody>
      </p:sp>
      <p:sp>
        <p:nvSpPr>
          <p:cNvPr id="4" name="Нижний колонтитул 3"/>
          <p:cNvSpPr>
            <a:spLocks noGrp="1"/>
          </p:cNvSpPr>
          <p:nvPr>
            <p:ph type="ftr" sz="quarter" idx="11"/>
          </p:nvPr>
        </p:nvSpPr>
        <p:spPr/>
        <p:txBody>
          <a:bodyPr/>
          <a:lstStyle/>
          <a:p>
            <a:r>
              <a:rPr lang="en-US" smtClean="0"/>
              <a:t>WINE TOUR GUIDING</a:t>
            </a:r>
            <a:endParaRPr lang="uk-UA"/>
          </a:p>
        </p:txBody>
      </p:sp>
    </p:spTree>
    <p:extLst>
      <p:ext uri="{BB962C8B-B14F-4D97-AF65-F5344CB8AC3E}">
        <p14:creationId xmlns:p14="http://schemas.microsoft.com/office/powerpoint/2010/main" val="316732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up)">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up)">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up)">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up)">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up)">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up)">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wipe(up)">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wipe(up)">
                                      <p:cBhvr>
                                        <p:cTn id="67" dur="5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wipe(up)">
                                      <p:cBhvr>
                                        <p:cTn id="72" dur="500"/>
                                        <p:tgtEl>
                                          <p:spTgt spid="3">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wipe(up)">
                                      <p:cBhvr>
                                        <p:cTn id="77" dur="500"/>
                                        <p:tgtEl>
                                          <p:spTgt spid="3">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Effect transition="in" filter="wipe(up)">
                                      <p:cBhvr>
                                        <p:cTn id="82" dur="500"/>
                                        <p:tgtEl>
                                          <p:spTgt spid="3">
                                            <p:txEl>
                                              <p:pRg st="15" end="1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3">
                                            <p:txEl>
                                              <p:pRg st="16" end="16"/>
                                            </p:txEl>
                                          </p:spTgt>
                                        </p:tgtEl>
                                        <p:attrNameLst>
                                          <p:attrName>style.visibility</p:attrName>
                                        </p:attrNameLst>
                                      </p:cBhvr>
                                      <p:to>
                                        <p:strVal val="visible"/>
                                      </p:to>
                                    </p:set>
                                    <p:animEffect transition="in" filter="wipe(up)">
                                      <p:cBhvr>
                                        <p:cTn id="87" dur="500"/>
                                        <p:tgtEl>
                                          <p:spTgt spid="3">
                                            <p:txEl>
                                              <p:pRg st="16" end="1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3">
                                            <p:txEl>
                                              <p:pRg st="17" end="17"/>
                                            </p:txEl>
                                          </p:spTgt>
                                        </p:tgtEl>
                                        <p:attrNameLst>
                                          <p:attrName>style.visibility</p:attrName>
                                        </p:attrNameLst>
                                      </p:cBhvr>
                                      <p:to>
                                        <p:strVal val="visible"/>
                                      </p:to>
                                    </p:set>
                                    <p:animEffect transition="in" filter="wipe(up)">
                                      <p:cBhvr>
                                        <p:cTn id="92" dur="500"/>
                                        <p:tgtEl>
                                          <p:spTgt spid="3">
                                            <p:txEl>
                                              <p:pRg st="17" end="17"/>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3">
                                            <p:txEl>
                                              <p:pRg st="18" end="18"/>
                                            </p:txEl>
                                          </p:spTgt>
                                        </p:tgtEl>
                                        <p:attrNameLst>
                                          <p:attrName>style.visibility</p:attrName>
                                        </p:attrNameLst>
                                      </p:cBhvr>
                                      <p:to>
                                        <p:strVal val="visible"/>
                                      </p:to>
                                    </p:set>
                                    <p:animEffect transition="in" filter="wipe(up)">
                                      <p:cBhvr>
                                        <p:cTn id="97" dur="500"/>
                                        <p:tgtEl>
                                          <p:spTgt spid="3">
                                            <p:txEl>
                                              <p:pRg st="18" end="18"/>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3">
                                            <p:txEl>
                                              <p:pRg st="19" end="19"/>
                                            </p:txEl>
                                          </p:spTgt>
                                        </p:tgtEl>
                                        <p:attrNameLst>
                                          <p:attrName>style.visibility</p:attrName>
                                        </p:attrNameLst>
                                      </p:cBhvr>
                                      <p:to>
                                        <p:strVal val="visible"/>
                                      </p:to>
                                    </p:set>
                                    <p:animEffect transition="in" filter="wipe(up)">
                                      <p:cBhvr>
                                        <p:cTn id="102" dur="500"/>
                                        <p:tgtEl>
                                          <p:spTgt spid="3">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1048870" y="2474259"/>
          <a:ext cx="6205447" cy="3390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Рисунок 1"/>
          <p:cNvPicPr>
            <a:picLocks noGrp="1" noChangeAspect="1"/>
          </p:cNvPicPr>
          <p:nvPr>
            <p:ph type="pic" idx="1"/>
          </p:nvPr>
        </p:nvPicPr>
        <p:blipFill rotWithShape="1">
          <a:blip r:embed="rId7" cstate="print">
            <a:extLst>
              <a:ext uri="{28A0092B-C50C-407E-A947-70E740481C1C}">
                <a14:useLocalDpi xmlns:a14="http://schemas.microsoft.com/office/drawing/2010/main" val="0"/>
              </a:ext>
            </a:extLst>
          </a:blip>
          <a:srcRect l="-781" r="38814"/>
          <a:stretch/>
        </p:blipFill>
        <p:spPr>
          <a:xfrm>
            <a:off x="8041341" y="3550401"/>
            <a:ext cx="2330822" cy="2496232"/>
          </a:xfrm>
        </p:spPr>
      </p:pic>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Sustainable T</a:t>
            </a:r>
            <a:r>
              <a:rPr lang="en-US" sz="3600" dirty="0" smtClean="0">
                <a:solidFill>
                  <a:schemeClr val="bg1"/>
                </a:solidFill>
              </a:rPr>
              <a:t>ourism Concept</a:t>
            </a:r>
            <a:endParaRPr lang="uk-UA" sz="3600" dirty="0">
              <a:solidFill>
                <a:schemeClr val="bg1"/>
              </a:solidFill>
            </a:endParaRPr>
          </a:p>
        </p:txBody>
      </p:sp>
      <p:sp>
        <p:nvSpPr>
          <p:cNvPr id="6" name="Скругленная прямоугольная выноска 5"/>
          <p:cNvSpPr/>
          <p:nvPr/>
        </p:nvSpPr>
        <p:spPr>
          <a:xfrm>
            <a:off x="7539318" y="2474259"/>
            <a:ext cx="3334869" cy="950259"/>
          </a:xfrm>
          <a:prstGeom prst="wedgeRoundRectCallout">
            <a:avLst>
              <a:gd name="adj1" fmla="val 25955"/>
              <a:gd name="adj2" fmla="val 6217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https://www.un.org/sustainabledevelopment/sustainabledevelopment-</a:t>
            </a:r>
          </a:p>
          <a:p>
            <a:pPr algn="ctr"/>
            <a:r>
              <a:rPr lang="en-US" sz="800" dirty="0">
                <a:solidFill>
                  <a:srgbClr val="293A96"/>
                </a:solidFill>
              </a:rPr>
              <a:t>goals/</a:t>
            </a:r>
          </a:p>
          <a:p>
            <a:pPr algn="ctr"/>
            <a:r>
              <a:rPr lang="en-US" sz="800" dirty="0">
                <a:solidFill>
                  <a:srgbClr val="293A96"/>
                </a:solidFill>
              </a:rPr>
              <a:t>https://www.gstcouncil.org/</a:t>
            </a:r>
          </a:p>
          <a:p>
            <a:pPr algn="ctr"/>
            <a:r>
              <a:rPr lang="en-US" sz="800" dirty="0">
                <a:solidFill>
                  <a:srgbClr val="293A96"/>
                </a:solidFill>
              </a:rPr>
              <a:t>https://en.unesco.org/sustainabledevelopmentgoals</a:t>
            </a:r>
            <a:endParaRPr lang="en-US" sz="800" dirty="0" smtClean="0">
              <a:solidFill>
                <a:srgbClr val="293A96"/>
              </a:solidFill>
            </a:endParaRPr>
          </a:p>
        </p:txBody>
      </p:sp>
    </p:spTree>
    <p:extLst>
      <p:ext uri="{BB962C8B-B14F-4D97-AF65-F5344CB8AC3E}">
        <p14:creationId xmlns:p14="http://schemas.microsoft.com/office/powerpoint/2010/main" val="273645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625787" y="2527195"/>
            <a:ext cx="6544235" cy="3622593"/>
          </a:xfrm>
        </p:spPr>
        <p:txBody>
          <a:bodyPr anchor="ctr">
            <a:normAutofit fontScale="92500"/>
          </a:bodyPr>
          <a:lstStyle/>
          <a:p>
            <a:pPr marL="358775" indent="-358775"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End poverty in all its forms everywhere</a:t>
            </a:r>
            <a:endParaRPr lang="uk-UA" i="1" dirty="0">
              <a:solidFill>
                <a:srgbClr val="A71E3B"/>
              </a:solidFill>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r>
              <a:rPr lang="en-US" b="1" dirty="0">
                <a:solidFill>
                  <a:srgbClr val="34449D"/>
                </a:solidFill>
                <a:latin typeface="Georgia" panose="02040502050405020303" pitchFamily="18" charset="0"/>
              </a:rPr>
              <a:t>Overcoming poverty</a:t>
            </a:r>
            <a:r>
              <a:rPr lang="en-US" dirty="0">
                <a:solidFill>
                  <a:srgbClr val="34449D"/>
                </a:solidFill>
                <a:latin typeface="Georgia" panose="02040502050405020303" pitchFamily="18" charset="0"/>
              </a:rPr>
              <a:t>, </a:t>
            </a:r>
            <a:r>
              <a:rPr lang="en-US" dirty="0">
                <a:latin typeface="Georgia" panose="02040502050405020303" pitchFamily="18" charset="0"/>
              </a:rPr>
              <a:t>as </a:t>
            </a:r>
            <a:r>
              <a:rPr lang="en-US" dirty="0">
                <a:solidFill>
                  <a:srgbClr val="000000"/>
                </a:solidFill>
                <a:latin typeface="Georgia" panose="02040502050405020303" pitchFamily="18" charset="0"/>
              </a:rPr>
              <a:t>the first goal of sustainable development among the 17 goals created in 2015 at the United Nations General Assembly, is definitely related to the development of the destination of wine tourism.</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r>
              <a:rPr lang="en-US" dirty="0">
                <a:solidFill>
                  <a:srgbClr val="000000"/>
                </a:solidFill>
                <a:latin typeface="Georgia" panose="02040502050405020303" pitchFamily="18" charset="0"/>
              </a:rPr>
              <a:t>Viticulture, wine production, its promotion through tourism, hospitality with all possible services, tastings and support for the operation of tourist attractions </a:t>
            </a:r>
            <a:r>
              <a:rPr lang="en-US" dirty="0" smtClean="0">
                <a:solidFill>
                  <a:srgbClr val="000000"/>
                </a:solidFill>
                <a:latin typeface="Georgia" panose="02040502050405020303" pitchFamily="18" charset="0"/>
                <a:sym typeface="Symbol" panose="05050102010706020507" pitchFamily="18" charset="2"/>
              </a:rPr>
              <a:t></a:t>
            </a:r>
            <a:r>
              <a:rPr lang="en-US" dirty="0" smtClean="0">
                <a:solidFill>
                  <a:srgbClr val="000000"/>
                </a:solidFill>
                <a:latin typeface="Georgia" panose="02040502050405020303" pitchFamily="18" charset="0"/>
              </a:rPr>
              <a:t> </a:t>
            </a:r>
            <a:r>
              <a:rPr lang="en-US" dirty="0">
                <a:solidFill>
                  <a:srgbClr val="000000"/>
                </a:solidFill>
                <a:latin typeface="Georgia" panose="02040502050405020303" pitchFamily="18" charset="0"/>
              </a:rPr>
              <a:t>creates new jobs, new areas of responsibility of business owners. As a result, taxes and social revenues are increasing, which is a direct factor in the fight against poverty and an influential tool of social protection. Thus, in order to achieve the goal, a necessary condition for the development of the destination is reliable statistical information on employment in tourism and other related areas of management and transparency of the tax system.</a:t>
            </a:r>
            <a:endParaRPr lang="en-US" dirty="0" smtClean="0"/>
          </a:p>
        </p:txBody>
      </p:sp>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pic>
        <p:nvPicPr>
          <p:cNvPr id="5" name="Рисунок 4"/>
          <p:cNvPicPr>
            <a:picLocks noChangeAspect="1"/>
          </p:cNvPicPr>
          <p:nvPr/>
        </p:nvPicPr>
        <p:blipFill>
          <a:blip r:embed="rId2"/>
          <a:stretch>
            <a:fillRect/>
          </a:stretch>
        </p:blipFill>
        <p:spPr>
          <a:xfrm>
            <a:off x="2465293" y="3725674"/>
            <a:ext cx="1957333" cy="2206091"/>
          </a:xfrm>
          <a:prstGeom prst="rect">
            <a:avLst/>
          </a:prstGeom>
        </p:spPr>
      </p:pic>
      <p:sp>
        <p:nvSpPr>
          <p:cNvPr id="6"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a:t>
            </a:r>
          </a:p>
        </p:txBody>
      </p:sp>
      <p:sp>
        <p:nvSpPr>
          <p:cNvPr id="7" name="Скругленная прямоугольная выноска 6"/>
          <p:cNvSpPr/>
          <p:nvPr/>
        </p:nvSpPr>
        <p:spPr>
          <a:xfrm>
            <a:off x="1048870" y="2527195"/>
            <a:ext cx="2904737" cy="930389"/>
          </a:xfrm>
          <a:prstGeom prst="wedgeRoundRectCallout">
            <a:avLst>
              <a:gd name="adj1" fmla="val 23486"/>
              <a:gd name="adj2" fmla="val 83368"/>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and Learn more</a:t>
            </a:r>
          </a:p>
          <a:p>
            <a:pPr algn="ctr"/>
            <a:r>
              <a:rPr lang="en-US" sz="800" dirty="0">
                <a:solidFill>
                  <a:srgbClr val="293A96"/>
                </a:solidFill>
              </a:rPr>
              <a:t>https://www.un.org/sustainabledevelopment/wpcontent/</a:t>
            </a:r>
          </a:p>
          <a:p>
            <a:pPr algn="ctr"/>
            <a:r>
              <a:rPr lang="en-US" sz="800" dirty="0">
                <a:solidFill>
                  <a:srgbClr val="293A96"/>
                </a:solidFill>
              </a:rPr>
              <a:t>uploads/2019/07/E_Infographic_01.pdf</a:t>
            </a:r>
            <a:endParaRPr lang="en-US" sz="800" dirty="0" smtClean="0">
              <a:solidFill>
                <a:srgbClr val="293A96"/>
              </a:solidFill>
            </a:endParaRPr>
          </a:p>
        </p:txBody>
      </p:sp>
    </p:spTree>
    <p:extLst>
      <p:ext uri="{BB962C8B-B14F-4D97-AF65-F5344CB8AC3E}">
        <p14:creationId xmlns:p14="http://schemas.microsoft.com/office/powerpoint/2010/main" val="330084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689412"/>
            <a:ext cx="6676681" cy="3179578"/>
          </a:xfrm>
        </p:spPr>
        <p:txBody>
          <a:bodyPr anchor="ctr">
            <a:normAutofit fontScale="92500"/>
          </a:bodyPr>
          <a:lstStyle/>
          <a:p>
            <a:pPr marL="358775" indent="-358775" algn="just">
              <a:lnSpc>
                <a:spcPct val="107000"/>
              </a:lnSpc>
              <a:buFont typeface="Wingdings" panose="05000000000000000000" pitchFamily="2" charset="2"/>
              <a:buChar char="ü"/>
            </a:pPr>
            <a:r>
              <a:rPr lang="uk-UA" b="1" dirty="0" err="1">
                <a:solidFill>
                  <a:srgbClr val="A71E3B"/>
                </a:solidFill>
              </a:rPr>
              <a:t>Zero</a:t>
            </a:r>
            <a:r>
              <a:rPr lang="uk-UA" b="1" dirty="0">
                <a:solidFill>
                  <a:srgbClr val="A71E3B"/>
                </a:solidFill>
              </a:rPr>
              <a:t> </a:t>
            </a:r>
            <a:r>
              <a:rPr lang="uk-UA" b="1" dirty="0" err="1">
                <a:solidFill>
                  <a:srgbClr val="A71E3B"/>
                </a:solidFill>
              </a:rPr>
              <a:t>Hunger</a:t>
            </a:r>
            <a:endParaRPr lang="uk-UA" dirty="0">
              <a:solidFill>
                <a:srgbClr val="A71E3B"/>
              </a:solidFill>
              <a:ea typeface="Calibri" panose="020F0502020204030204" pitchFamily="34" charset="0"/>
              <a:cs typeface="Times New Roman" panose="02020603050405020304" pitchFamily="18" charset="0"/>
            </a:endParaRPr>
          </a:p>
          <a:p>
            <a:pPr marL="358775" indent="-358775" algn="just">
              <a:lnSpc>
                <a:spcPct val="107000"/>
              </a:lnSpc>
            </a:pPr>
            <a:r>
              <a:rPr lang="en-US" b="1" dirty="0">
                <a:solidFill>
                  <a:srgbClr val="34449D"/>
                </a:solidFill>
              </a:rPr>
              <a:t>Overcoming hunger </a:t>
            </a:r>
            <a:r>
              <a:rPr lang="en-US" dirty="0"/>
              <a:t>through wine tourism is possible, although this problem is more affecting regions outside the Earth's wine zones.</a:t>
            </a:r>
            <a:endParaRPr lang="uk-UA" dirty="0">
              <a:ea typeface="Calibri" panose="020F0502020204030204" pitchFamily="34" charset="0"/>
              <a:cs typeface="Times New Roman" panose="02020603050405020304" pitchFamily="18" charset="0"/>
            </a:endParaRPr>
          </a:p>
          <a:p>
            <a:pPr marL="358775" indent="-358775" algn="just">
              <a:lnSpc>
                <a:spcPct val="107000"/>
              </a:lnSpc>
            </a:pPr>
            <a:r>
              <a:rPr lang="en-US" dirty="0">
                <a:solidFill>
                  <a:srgbClr val="000000"/>
                </a:solidFill>
              </a:rPr>
              <a:t>By supporting the competitiveness of small farmers to increase food production. Not only grapes, wine, but also other products that can act as a gastronomic pair to wine </a:t>
            </a:r>
            <a:r>
              <a:rPr lang="en-US" dirty="0" smtClean="0">
                <a:solidFill>
                  <a:srgbClr val="000000"/>
                </a:solidFill>
                <a:sym typeface="Symbol" panose="05050102010706020507" pitchFamily="18" charset="2"/>
              </a:rPr>
              <a:t></a:t>
            </a:r>
            <a:r>
              <a:rPr lang="en-US" dirty="0" smtClean="0">
                <a:solidFill>
                  <a:srgbClr val="000000"/>
                </a:solidFill>
              </a:rPr>
              <a:t> </a:t>
            </a:r>
            <a:r>
              <a:rPr lang="en-US" dirty="0">
                <a:solidFill>
                  <a:srgbClr val="000000"/>
                </a:solidFill>
              </a:rPr>
              <a:t>cheese, honey, jams, meat products, bread.</a:t>
            </a:r>
            <a:endParaRPr lang="uk-UA" dirty="0">
              <a:ea typeface="Calibri" panose="020F0502020204030204" pitchFamily="34" charset="0"/>
              <a:cs typeface="Times New Roman" panose="02020603050405020304" pitchFamily="18" charset="0"/>
            </a:endParaRPr>
          </a:p>
          <a:p>
            <a:pPr marL="358775" indent="-358775" algn="just">
              <a:lnSpc>
                <a:spcPct val="107000"/>
              </a:lnSpc>
            </a:pPr>
            <a:r>
              <a:rPr lang="en-US" dirty="0">
                <a:solidFill>
                  <a:srgbClr val="000000"/>
                </a:solidFill>
              </a:rPr>
              <a:t>Through the formation of the destination brand, it is possible to increase the economic level of artisans who are able to produce ethnic souvenirs, gastronomic gifts and other </a:t>
            </a:r>
            <a:r>
              <a:rPr lang="en-US" dirty="0">
                <a:solidFill>
                  <a:srgbClr val="000000"/>
                </a:solidFill>
              </a:rPr>
              <a:t>handmade </a:t>
            </a:r>
            <a:r>
              <a:rPr lang="en-US" dirty="0">
                <a:solidFill>
                  <a:srgbClr val="000000"/>
                </a:solidFill>
              </a:rPr>
              <a:t>products. </a:t>
            </a:r>
            <a:r>
              <a:rPr lang="en-US" dirty="0">
                <a:solidFill>
                  <a:srgbClr val="000000"/>
                </a:solidFill>
              </a:rPr>
              <a:t>Wine festivals are one of the methods to achieve the second goal of sustainable development.</a:t>
            </a:r>
            <a:endParaRPr lang="uk-UA" dirty="0">
              <a:effectLst/>
              <a:ea typeface="Calibri" panose="020F0502020204030204" pitchFamily="34" charset="0"/>
              <a:cs typeface="Times New Roman" panose="02020603050405020304" pitchFamily="18" charset="0"/>
            </a:endParaRPr>
          </a:p>
        </p:txBody>
      </p:sp>
      <p:sp>
        <p:nvSpPr>
          <p:cNvPr id="13" name="Нижний колонтитул 12"/>
          <p:cNvSpPr>
            <a:spLocks noGrp="1"/>
          </p:cNvSpPr>
          <p:nvPr>
            <p:ph type="ftr" sz="quarter" idx="11"/>
          </p:nvPr>
        </p:nvSpPr>
        <p:spPr/>
        <p:txBody>
          <a:bodyPr/>
          <a:lstStyle/>
          <a:p>
            <a:r>
              <a:rPr lang="en-US" cap="all" dirty="0" smtClean="0">
                <a:solidFill>
                  <a:schemeClr val="bg1">
                    <a:lumMod val="50000"/>
                  </a:schemeClr>
                </a:solidFill>
              </a:rPr>
              <a:t>SUSTAINABLE DESTINATION MANAGEMENT</a:t>
            </a:r>
            <a:endParaRPr lang="uk-UA" dirty="0">
              <a:solidFill>
                <a:schemeClr val="bg1">
                  <a:lumMod val="50000"/>
                </a:schemeClr>
              </a:solidFill>
            </a:endParaRPr>
          </a:p>
        </p:txBody>
      </p:sp>
      <p:pic>
        <p:nvPicPr>
          <p:cNvPr id="5" name="Рисунок 4"/>
          <p:cNvPicPr>
            <a:picLocks noChangeAspect="1"/>
          </p:cNvPicPr>
          <p:nvPr/>
        </p:nvPicPr>
        <p:blipFill>
          <a:blip r:embed="rId2"/>
          <a:stretch>
            <a:fillRect/>
          </a:stretch>
        </p:blipFill>
        <p:spPr>
          <a:xfrm>
            <a:off x="7725552" y="3624109"/>
            <a:ext cx="1884614" cy="2488563"/>
          </a:xfrm>
          <a:prstGeom prst="rect">
            <a:avLst/>
          </a:prstGeom>
        </p:spPr>
      </p:pic>
      <p:sp>
        <p:nvSpPr>
          <p:cNvPr id="6"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7" name="Скругленная прямоугольная выноска 6"/>
          <p:cNvSpPr/>
          <p:nvPr/>
        </p:nvSpPr>
        <p:spPr>
          <a:xfrm>
            <a:off x="7969450" y="2646529"/>
            <a:ext cx="3200573" cy="930389"/>
          </a:xfrm>
          <a:prstGeom prst="wedgeRoundRectCallout">
            <a:avLst>
              <a:gd name="adj1" fmla="val 3734"/>
              <a:gd name="adj2" fmla="val 7855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https://www.fao.org/news/story/en/item/1268059/icode</a:t>
            </a:r>
            <a:r>
              <a:rPr lang="en-US" sz="800" dirty="0" smtClean="0">
                <a:solidFill>
                  <a:srgbClr val="293A96"/>
                </a:solidFill>
              </a:rPr>
              <a:t>/</a:t>
            </a:r>
            <a:endParaRPr lang="en-US" sz="800" dirty="0">
              <a:solidFill>
                <a:srgbClr val="293A96"/>
              </a:solidFill>
            </a:endParaRPr>
          </a:p>
        </p:txBody>
      </p:sp>
    </p:spTree>
    <p:extLst>
      <p:ext uri="{BB962C8B-B14F-4D97-AF65-F5344CB8AC3E}">
        <p14:creationId xmlns:p14="http://schemas.microsoft.com/office/powerpoint/2010/main" val="115807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up)">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446494" y="2766348"/>
            <a:ext cx="6723529" cy="3284827"/>
          </a:xfrm>
        </p:spPr>
        <p:txBody>
          <a:bodyPr anchor="ctr">
            <a:normAutofit/>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Ensure healthy lives and promote well-being for all at all ages</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r>
              <a:rPr lang="en-US" b="1" dirty="0">
                <a:solidFill>
                  <a:srgbClr val="34449D"/>
                </a:solidFill>
                <a:latin typeface="Georgia" panose="02040502050405020303" pitchFamily="18" charset="0"/>
              </a:rPr>
              <a:t>Ensuring a healthy lifestyle </a:t>
            </a:r>
            <a:r>
              <a:rPr lang="en-US" dirty="0">
                <a:solidFill>
                  <a:srgbClr val="000000"/>
                </a:solidFill>
                <a:latin typeface="Georgia" panose="02040502050405020303" pitchFamily="18" charset="0"/>
              </a:rPr>
              <a:t>through tourism is undeniable. But the risk of emergencies may suspend the intensification of activities in the tourism </a:t>
            </a:r>
            <a:r>
              <a:rPr lang="en-US" dirty="0" smtClean="0">
                <a:solidFill>
                  <a:srgbClr val="000000"/>
                </a:solidFill>
                <a:latin typeface="Georgia" panose="02040502050405020303" pitchFamily="18" charset="0"/>
              </a:rPr>
              <a:t>market.</a:t>
            </a:r>
          </a:p>
          <a:p>
            <a:pPr marL="358775" indent="-358775" algn="just">
              <a:lnSpc>
                <a:spcPct val="100000"/>
              </a:lnSpc>
            </a:pPr>
            <a:r>
              <a:rPr lang="en-US" b="1" dirty="0" smtClean="0">
                <a:solidFill>
                  <a:srgbClr val="34449D"/>
                </a:solidFill>
                <a:latin typeface="Georgia" panose="02040502050405020303" pitchFamily="18" charset="0"/>
              </a:rPr>
              <a:t>Tourism </a:t>
            </a:r>
            <a:r>
              <a:rPr lang="en-US" b="1" dirty="0">
                <a:solidFill>
                  <a:srgbClr val="34449D"/>
                </a:solidFill>
                <a:latin typeface="Georgia" panose="02040502050405020303" pitchFamily="18" charset="0"/>
              </a:rPr>
              <a:t>has been one of the fastest </a:t>
            </a:r>
            <a:r>
              <a:rPr lang="en-US" dirty="0">
                <a:solidFill>
                  <a:srgbClr val="000000"/>
                </a:solidFill>
                <a:latin typeface="Georgia" panose="02040502050405020303" pitchFamily="18" charset="0"/>
              </a:rPr>
              <a:t>(</a:t>
            </a:r>
            <a:r>
              <a:rPr lang="en-US" dirty="0" err="1">
                <a:solidFill>
                  <a:srgbClr val="000000"/>
                </a:solidFill>
                <a:latin typeface="Georgia" panose="02040502050405020303" pitchFamily="18" charset="0"/>
              </a:rPr>
              <a:t>befor</a:t>
            </a:r>
            <a:r>
              <a:rPr lang="en-US" dirty="0">
                <a:solidFill>
                  <a:srgbClr val="000000"/>
                </a:solidFill>
                <a:latin typeface="Georgia" panose="02040502050405020303" pitchFamily="18" charset="0"/>
              </a:rPr>
              <a:t> pandemic COVID-19) sectors of the economy. Tourism drives cities, but in the region, it also contributes to local, coastal, rural and remote communities which have specific advantages, especially in a </a:t>
            </a:r>
            <a:r>
              <a:rPr lang="en-US" dirty="0" smtClean="0">
                <a:solidFill>
                  <a:srgbClr val="000000"/>
                </a:solidFill>
                <a:latin typeface="Georgia" panose="02040502050405020303" pitchFamily="18" charset="0"/>
              </a:rPr>
              <a:t>post-COVID-19 </a:t>
            </a:r>
            <a:r>
              <a:rPr lang="en-US" dirty="0">
                <a:solidFill>
                  <a:srgbClr val="000000"/>
                </a:solidFill>
                <a:latin typeface="Georgia" panose="02040502050405020303" pitchFamily="18" charset="0"/>
              </a:rPr>
              <a:t>recovery </a:t>
            </a:r>
            <a:r>
              <a:rPr lang="en-US" dirty="0" smtClean="0">
                <a:solidFill>
                  <a:srgbClr val="000000"/>
                </a:solidFill>
                <a:latin typeface="Georgia" panose="02040502050405020303" pitchFamily="18" charset="0"/>
              </a:rPr>
              <a:t>scenario.</a:t>
            </a:r>
          </a:p>
        </p:txBody>
      </p:sp>
      <p:pic>
        <p:nvPicPr>
          <p:cNvPr id="2" name="Рисунок 1"/>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l="-176" r="34137"/>
          <a:stretch/>
        </p:blipFill>
        <p:spPr>
          <a:xfrm>
            <a:off x="2031795" y="3370729"/>
            <a:ext cx="2282523" cy="2592263"/>
          </a:xfrm>
        </p:spPr>
      </p:pic>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Скругленная прямоугольная выноска 5"/>
          <p:cNvSpPr/>
          <p:nvPr/>
        </p:nvSpPr>
        <p:spPr>
          <a:xfrm>
            <a:off x="1048870" y="2512173"/>
            <a:ext cx="2904737" cy="634440"/>
          </a:xfrm>
          <a:prstGeom prst="wedgeRoundRectCallout">
            <a:avLst>
              <a:gd name="adj1" fmla="val 20400"/>
              <a:gd name="adj2" fmla="val 8394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sz="500" dirty="0" smtClean="0">
              <a:solidFill>
                <a:srgbClr val="293A96"/>
              </a:solidFill>
            </a:endParaRPr>
          </a:p>
          <a:p>
            <a:pPr algn="ctr"/>
            <a:r>
              <a:rPr lang="en-US" sz="800" b="1" dirty="0" smtClean="0">
                <a:solidFill>
                  <a:srgbClr val="293A96"/>
                </a:solidFill>
              </a:rPr>
              <a:t>Link </a:t>
            </a:r>
            <a:r>
              <a:rPr lang="en-US" sz="800" b="1" dirty="0">
                <a:solidFill>
                  <a:srgbClr val="293A96"/>
                </a:solidFill>
              </a:rPr>
              <a:t>and Learn </a:t>
            </a:r>
            <a:r>
              <a:rPr lang="en-US" sz="800" b="1" dirty="0" smtClean="0">
                <a:solidFill>
                  <a:srgbClr val="293A96"/>
                </a:solidFill>
              </a:rPr>
              <a:t>more</a:t>
            </a:r>
          </a:p>
          <a:p>
            <a:pPr algn="ctr"/>
            <a:r>
              <a:rPr lang="en-US" sz="800" dirty="0">
                <a:solidFill>
                  <a:srgbClr val="293A96"/>
                </a:solidFill>
              </a:rPr>
              <a:t>https://unstats.un.org/sdgs/report/2020/goal-03/</a:t>
            </a:r>
            <a:endParaRPr lang="en-US" sz="800" dirty="0" smtClean="0">
              <a:solidFill>
                <a:srgbClr val="293A96"/>
              </a:solidFill>
            </a:endParaRPr>
          </a:p>
        </p:txBody>
      </p:sp>
    </p:spTree>
    <p:extLst>
      <p:ext uri="{BB962C8B-B14F-4D97-AF65-F5344CB8AC3E}">
        <p14:creationId xmlns:p14="http://schemas.microsoft.com/office/powerpoint/2010/main" val="2342543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up)">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up)">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384612"/>
            <a:ext cx="10121153" cy="3971742"/>
          </a:xfrm>
        </p:spPr>
        <p:txBody>
          <a:bodyPr anchor="ctr">
            <a:normAutofit fontScale="92500" lnSpcReduction="10000"/>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Ensure healthy lives and promote well-being for all at all ages</a:t>
            </a:r>
            <a:endParaRPr lang="uk-UA" dirty="0">
              <a:latin typeface="Calibri" panose="020F0502020204030204" pitchFamily="34" charset="0"/>
              <a:ea typeface="Calibri" panose="020F0502020204030204" pitchFamily="34" charset="0"/>
              <a:cs typeface="Times New Roman" panose="02020603050405020304" pitchFamily="18" charset="0"/>
            </a:endParaRPr>
          </a:p>
          <a:p>
            <a:pPr marL="358775" indent="-358775" algn="just">
              <a:lnSpc>
                <a:spcPct val="100000"/>
              </a:lnSpc>
            </a:pPr>
            <a:endParaRPr lang="en-US" sz="500" b="1" dirty="0" smtClean="0">
              <a:solidFill>
                <a:srgbClr val="34449D"/>
              </a:solidFill>
              <a:latin typeface="Georgia" panose="02040502050405020303" pitchFamily="18" charset="0"/>
            </a:endParaRPr>
          </a:p>
          <a:p>
            <a:pPr marL="358775" indent="-358775" algn="just">
              <a:lnSpc>
                <a:spcPct val="100000"/>
              </a:lnSpc>
            </a:pPr>
            <a:endParaRPr lang="en-US" sz="500" b="1" dirty="0" smtClean="0">
              <a:solidFill>
                <a:srgbClr val="34449D"/>
              </a:solidFill>
              <a:latin typeface="Georgia" panose="02040502050405020303" pitchFamily="18" charset="0"/>
            </a:endParaRPr>
          </a:p>
          <a:p>
            <a:pPr marL="358775" indent="-358775" algn="just">
              <a:lnSpc>
                <a:spcPct val="100000"/>
              </a:lnSpc>
            </a:pPr>
            <a:r>
              <a:rPr lang="en-US" b="1" dirty="0" smtClean="0">
                <a:solidFill>
                  <a:srgbClr val="34449D"/>
                </a:solidFill>
                <a:latin typeface="Georgia" panose="02040502050405020303" pitchFamily="18" charset="0"/>
              </a:rPr>
              <a:t>Interest </a:t>
            </a:r>
            <a:r>
              <a:rPr lang="en-US" b="1" dirty="0">
                <a:solidFill>
                  <a:srgbClr val="34449D"/>
                </a:solidFill>
                <a:latin typeface="Georgia" panose="02040502050405020303" pitchFamily="18" charset="0"/>
              </a:rPr>
              <a:t>in the domestic markets of regional tourism products was noted in some places among the representatives of tourist regions</a:t>
            </a:r>
            <a:r>
              <a:rPr lang="en-US" b="1" dirty="0" smtClean="0">
                <a:solidFill>
                  <a:srgbClr val="34449D"/>
                </a:solidFill>
                <a:latin typeface="Georgia" panose="02040502050405020303" pitchFamily="18" charset="0"/>
              </a:rPr>
              <a:t>.</a:t>
            </a:r>
          </a:p>
          <a:p>
            <a:pPr marL="358775" indent="-358775" algn="just">
              <a:lnSpc>
                <a:spcPct val="100000"/>
              </a:lnSpc>
            </a:pPr>
            <a:endParaRPr lang="en-US" sz="500" b="1" dirty="0">
              <a:solidFill>
                <a:srgbClr val="34449D"/>
              </a:solidFill>
              <a:latin typeface="Georgia" panose="02040502050405020303" pitchFamily="18" charset="0"/>
            </a:endParaRPr>
          </a:p>
          <a:p>
            <a:pPr>
              <a:lnSpc>
                <a:spcPct val="110000"/>
              </a:lnSpc>
            </a:pPr>
            <a:r>
              <a:rPr lang="en-US" sz="1500" dirty="0" smtClean="0">
                <a:solidFill>
                  <a:srgbClr val="000000"/>
                </a:solidFill>
                <a:latin typeface="Georgia" panose="02040502050405020303" pitchFamily="18" charset="0"/>
              </a:rPr>
              <a:t>According to the report</a:t>
            </a:r>
            <a:r>
              <a:rPr lang="ru-RU" sz="1500" dirty="0" smtClean="0">
                <a:solidFill>
                  <a:srgbClr val="000000"/>
                </a:solidFill>
                <a:latin typeface="Georgia" panose="02040502050405020303" pitchFamily="18" charset="0"/>
              </a:rPr>
              <a:t> </a:t>
            </a:r>
            <a:r>
              <a:rPr lang="en-US" sz="1500" dirty="0" err="1" smtClean="0">
                <a:solidFill>
                  <a:srgbClr val="000000"/>
                </a:solidFill>
                <a:latin typeface="Georgia" panose="02040502050405020303" pitchFamily="18" charset="0"/>
              </a:rPr>
              <a:t>Europian</a:t>
            </a:r>
            <a:r>
              <a:rPr lang="en-US" sz="1500" dirty="0" smtClean="0">
                <a:solidFill>
                  <a:srgbClr val="000000"/>
                </a:solidFill>
                <a:latin typeface="Georgia" panose="02040502050405020303" pitchFamily="18" charset="0"/>
              </a:rPr>
              <a:t> Commission Directorate-General for Regional and Urban Policy  (</a:t>
            </a:r>
            <a:r>
              <a:rPr lang="en-US" sz="1500" dirty="0" smtClean="0">
                <a:solidFill>
                  <a:srgbClr val="000000"/>
                </a:solidFill>
                <a:latin typeface="Georgia" panose="02040502050405020303" pitchFamily="18" charset="0"/>
                <a:hlinkClick r:id="rId2"/>
              </a:rPr>
              <a:t>https://ec.europa.eu/regional_policy/sources/docgener/studies/pdf/reg_%20impacts_covid_tourism_en.pdf</a:t>
            </a:r>
            <a:r>
              <a:rPr lang="en-US" sz="1500" dirty="0" smtClean="0">
                <a:solidFill>
                  <a:srgbClr val="000000"/>
                </a:solidFill>
                <a:latin typeface="Georgia" panose="02040502050405020303" pitchFamily="18" charset="0"/>
              </a:rPr>
              <a:t>) </a:t>
            </a:r>
            <a:r>
              <a:rPr lang="ru-RU" sz="1500" dirty="0" smtClean="0">
                <a:solidFill>
                  <a:srgbClr val="000000"/>
                </a:solidFill>
                <a:latin typeface="Georgia" panose="02040502050405020303" pitchFamily="18" charset="0"/>
              </a:rPr>
              <a:t>“</a:t>
            </a:r>
            <a:r>
              <a:rPr lang="en-US" sz="1500" dirty="0" smtClean="0">
                <a:solidFill>
                  <a:srgbClr val="000000"/>
                </a:solidFill>
                <a:latin typeface="Georgia" panose="02040502050405020303" pitchFamily="18" charset="0"/>
              </a:rPr>
              <a:t>Regional impacts of the COVID-19 crisis</a:t>
            </a:r>
            <a:r>
              <a:rPr lang="ru-RU" sz="1500" dirty="0" smtClean="0">
                <a:solidFill>
                  <a:srgbClr val="000000"/>
                </a:solidFill>
                <a:latin typeface="Georgia" panose="02040502050405020303" pitchFamily="18" charset="0"/>
              </a:rPr>
              <a:t> </a:t>
            </a:r>
            <a:r>
              <a:rPr lang="en-US" sz="1500" dirty="0" smtClean="0">
                <a:solidFill>
                  <a:srgbClr val="000000"/>
                </a:solidFill>
                <a:latin typeface="Georgia" panose="02040502050405020303" pitchFamily="18" charset="0"/>
              </a:rPr>
              <a:t>on the tourist sector</a:t>
            </a:r>
            <a:r>
              <a:rPr lang="en-US" sz="1500" dirty="0" smtClean="0">
                <a:latin typeface="Georgia" panose="02040502050405020303" pitchFamily="18" charset="0"/>
              </a:rPr>
              <a:t>”</a:t>
            </a:r>
            <a:r>
              <a:rPr lang="en-US" sz="1500" dirty="0" smtClean="0">
                <a:solidFill>
                  <a:srgbClr val="000000"/>
                </a:solidFill>
                <a:latin typeface="Georgia" panose="02040502050405020303" pitchFamily="18" charset="0"/>
              </a:rPr>
              <a:t>:</a:t>
            </a:r>
          </a:p>
          <a:p>
            <a:pPr marL="1076325" algn="just">
              <a:lnSpc>
                <a:spcPct val="110000"/>
              </a:lnSpc>
            </a:pPr>
            <a:r>
              <a:rPr lang="ru-RU" sz="1500" dirty="0">
                <a:solidFill>
                  <a:srgbClr val="000000"/>
                </a:solidFill>
                <a:latin typeface="Georgia" panose="02040502050405020303" pitchFamily="18" charset="0"/>
              </a:rPr>
              <a:t> </a:t>
            </a:r>
            <a:r>
              <a:rPr lang="ru-RU" sz="1500" dirty="0" smtClean="0">
                <a:solidFill>
                  <a:srgbClr val="000000"/>
                </a:solidFill>
                <a:latin typeface="Georgia" panose="02040502050405020303" pitchFamily="18" charset="0"/>
              </a:rPr>
              <a:t>“</a:t>
            </a:r>
            <a:r>
              <a:rPr lang="en-US" sz="1500" dirty="0" smtClean="0">
                <a:solidFill>
                  <a:srgbClr val="000000"/>
                </a:solidFill>
                <a:latin typeface="Georgia" panose="02040502050405020303" pitchFamily="18" charset="0"/>
              </a:rPr>
              <a:t>In 2020, the COVID-19 pandemic put a sudden halt to tourism leading to unprecedented declines. Tourism is possibly the most affected  </a:t>
            </a:r>
            <a:r>
              <a:rPr lang="en-US" sz="1500" dirty="0" err="1" smtClean="0">
                <a:solidFill>
                  <a:srgbClr val="000000"/>
                </a:solidFill>
                <a:latin typeface="Georgia" panose="02040502050405020303" pitchFamily="18" charset="0"/>
              </a:rPr>
              <a:t>ector</a:t>
            </a:r>
            <a:r>
              <a:rPr lang="en-US" sz="1500" dirty="0" smtClean="0">
                <a:solidFill>
                  <a:srgbClr val="000000"/>
                </a:solidFill>
                <a:latin typeface="Georgia" panose="02040502050405020303" pitchFamily="18" charset="0"/>
              </a:rPr>
              <a:t> by the COVID-19 pandemic. In October 2020, the OECD  </a:t>
            </a:r>
            <a:r>
              <a:rPr lang="en-US" sz="1500" dirty="0" err="1" smtClean="0">
                <a:solidFill>
                  <a:srgbClr val="000000"/>
                </a:solidFill>
                <a:latin typeface="Georgia" panose="02040502050405020303" pitchFamily="18" charset="0"/>
              </a:rPr>
              <a:t>stimated</a:t>
            </a:r>
            <a:r>
              <a:rPr lang="en-US" sz="1500" dirty="0" smtClean="0">
                <a:solidFill>
                  <a:srgbClr val="000000"/>
                </a:solidFill>
                <a:latin typeface="Georgia" panose="02040502050405020303" pitchFamily="18" charset="0"/>
              </a:rPr>
              <a:t> a decline in international tourism of some </a:t>
            </a:r>
            <a:r>
              <a:rPr lang="en-US" sz="1500" b="1" dirty="0" smtClean="0">
                <a:solidFill>
                  <a:srgbClr val="34449D"/>
                </a:solidFill>
                <a:latin typeface="Georgia" panose="02040502050405020303" pitchFamily="18" charset="0"/>
              </a:rPr>
              <a:t>80%</a:t>
            </a:r>
            <a:r>
              <a:rPr lang="en-US" sz="1500" dirty="0" smtClean="0">
                <a:solidFill>
                  <a:srgbClr val="000000"/>
                </a:solidFill>
                <a:latin typeface="Georgia" panose="02040502050405020303" pitchFamily="18" charset="0"/>
              </a:rPr>
              <a:t>. However, impacts vary from region to region. Urban and coastal  tourism in the Mediterranean saw the largest declines. Urban tourism declined with considerable variations between urban areas in 2020 (e.g. </a:t>
            </a:r>
            <a:r>
              <a:rPr lang="en-US" sz="1500" b="1" dirty="0" smtClean="0">
                <a:solidFill>
                  <a:srgbClr val="34449D"/>
                </a:solidFill>
                <a:latin typeface="Georgia" panose="02040502050405020303" pitchFamily="18" charset="0"/>
              </a:rPr>
              <a:t>-80% </a:t>
            </a:r>
            <a:r>
              <a:rPr lang="en-US" sz="1500" dirty="0" smtClean="0">
                <a:solidFill>
                  <a:srgbClr val="000000"/>
                </a:solidFill>
                <a:latin typeface="Georgia" panose="02040502050405020303" pitchFamily="18" charset="0"/>
              </a:rPr>
              <a:t>in Dublin and </a:t>
            </a:r>
            <a:r>
              <a:rPr lang="en-US" sz="1500" b="1" dirty="0" smtClean="0">
                <a:solidFill>
                  <a:srgbClr val="34449D"/>
                </a:solidFill>
                <a:latin typeface="Georgia" panose="02040502050405020303" pitchFamily="18" charset="0"/>
              </a:rPr>
              <a:t>-55% </a:t>
            </a:r>
            <a:r>
              <a:rPr lang="en-US" sz="1500" dirty="0" smtClean="0">
                <a:solidFill>
                  <a:srgbClr val="000000"/>
                </a:solidFill>
                <a:latin typeface="Georgia" panose="02040502050405020303" pitchFamily="18" charset="0"/>
              </a:rPr>
              <a:t>in Hamburg). Destinations largely relying on air travel and international tourism were most hit. On the other hand, many coastal and rural tourism regions with strong domestic markets were less severely </a:t>
            </a:r>
            <a:r>
              <a:rPr lang="en-US" sz="1500" dirty="0">
                <a:solidFill>
                  <a:srgbClr val="000000"/>
                </a:solidFill>
                <a:latin typeface="Georgia" panose="02040502050405020303" pitchFamily="18" charset="0"/>
              </a:rPr>
              <a:t>affected. </a:t>
            </a:r>
            <a:r>
              <a:rPr lang="en-US" sz="1500" dirty="0" smtClean="0">
                <a:solidFill>
                  <a:srgbClr val="000000"/>
                </a:solidFill>
                <a:latin typeface="Georgia" panose="02040502050405020303" pitchFamily="18" charset="0"/>
              </a:rPr>
              <a:t>”</a:t>
            </a:r>
            <a:endParaRPr lang="en-US" sz="1500" dirty="0" smtClean="0">
              <a:solidFill>
                <a:srgbClr val="000000"/>
              </a:solidFill>
              <a:latin typeface="Georgia" panose="02040502050405020303" pitchFamily="18" charset="0"/>
            </a:endParaRPr>
          </a:p>
        </p:txBody>
      </p:sp>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8" name="Прямоугольник 7"/>
          <p:cNvSpPr/>
          <p:nvPr/>
        </p:nvSpPr>
        <p:spPr>
          <a:xfrm>
            <a:off x="1048870" y="2728621"/>
            <a:ext cx="4075155" cy="369332"/>
          </a:xfrm>
          <a:prstGeom prst="rect">
            <a:avLst/>
          </a:prstGeom>
        </p:spPr>
        <p:txBody>
          <a:bodyPr wrap="none">
            <a:spAutoFit/>
          </a:bodyPr>
          <a:lstStyle/>
          <a:p>
            <a:pPr algn="ctr"/>
            <a:r>
              <a:rPr lang="en-US" cap="all" dirty="0">
                <a:solidFill>
                  <a:srgbClr val="293A97"/>
                </a:solidFill>
              </a:rPr>
              <a:t>real cases and best practices</a:t>
            </a:r>
            <a:endParaRPr lang="uk-UA" cap="all" dirty="0">
              <a:solidFill>
                <a:srgbClr val="293A97"/>
              </a:solidFill>
            </a:endParaRPr>
          </a:p>
        </p:txBody>
      </p:sp>
    </p:spTree>
    <p:extLst>
      <p:ext uri="{BB962C8B-B14F-4D97-AF65-F5344CB8AC3E}">
        <p14:creationId xmlns:p14="http://schemas.microsoft.com/office/powerpoint/2010/main" val="141015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wipe(up)">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ipe(up)">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wipe(up)">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048870" y="2528047"/>
            <a:ext cx="10121153" cy="3334872"/>
          </a:xfrm>
        </p:spPr>
        <p:txBody>
          <a:bodyPr anchor="ctr">
            <a:noAutofit/>
          </a:bodyPr>
          <a:lstStyle/>
          <a:p>
            <a:pPr marL="285750" indent="-285750" algn="just">
              <a:lnSpc>
                <a:spcPct val="100000"/>
              </a:lnSpc>
              <a:buFont typeface="Wingdings" panose="05000000000000000000" pitchFamily="2" charset="2"/>
              <a:buChar char="ü"/>
            </a:pPr>
            <a:r>
              <a:rPr lang="en-US" b="1" i="1" dirty="0">
                <a:solidFill>
                  <a:srgbClr val="A71E3B"/>
                </a:solidFill>
                <a:latin typeface="Georgia" panose="02040502050405020303" pitchFamily="18" charset="0"/>
              </a:rPr>
              <a:t>Ensure healthy lives and promote well-being for all at all </a:t>
            </a:r>
            <a:r>
              <a:rPr lang="en-US" b="1" i="1" dirty="0" smtClean="0">
                <a:solidFill>
                  <a:srgbClr val="A71E3B"/>
                </a:solidFill>
                <a:latin typeface="Georgia" panose="02040502050405020303" pitchFamily="18" charset="0"/>
              </a:rPr>
              <a:t>ages</a:t>
            </a:r>
          </a:p>
          <a:p>
            <a:pPr algn="just">
              <a:lnSpc>
                <a:spcPct val="100000"/>
              </a:lnSpc>
            </a:pPr>
            <a:endParaRPr lang="en-US" b="1" i="1" dirty="0" smtClean="0">
              <a:solidFill>
                <a:srgbClr val="A71E3B"/>
              </a:solidFill>
              <a:latin typeface="Georgia" panose="02040502050405020303" pitchFamily="18" charset="0"/>
            </a:endParaRPr>
          </a:p>
          <a:p>
            <a:pPr algn="just">
              <a:lnSpc>
                <a:spcPct val="100000"/>
              </a:lnSpc>
            </a:pPr>
            <a:endParaRPr lang="uk-UA" dirty="0">
              <a:latin typeface="Calibri" panose="020F0502020204030204" pitchFamily="34" charset="0"/>
              <a:ea typeface="Calibri" panose="020F0502020204030204" pitchFamily="34" charset="0"/>
              <a:cs typeface="Times New Roman" panose="02020603050405020304" pitchFamily="18" charset="0"/>
            </a:endParaRPr>
          </a:p>
          <a:p>
            <a:pPr algn="ctr">
              <a:lnSpc>
                <a:spcPct val="120000"/>
              </a:lnSpc>
              <a:spcBef>
                <a:spcPts val="0"/>
              </a:spcBef>
            </a:pPr>
            <a:r>
              <a:rPr lang="en-US" sz="1400" dirty="0">
                <a:solidFill>
                  <a:srgbClr val="000000"/>
                </a:solidFill>
                <a:latin typeface="Georgia" panose="02040502050405020303" pitchFamily="18" charset="0"/>
              </a:rPr>
              <a:t>According </a:t>
            </a:r>
            <a:r>
              <a:rPr lang="en-US" sz="1400" dirty="0">
                <a:solidFill>
                  <a:srgbClr val="000000"/>
                </a:solidFill>
                <a:latin typeface="Georgia" panose="02040502050405020303" pitchFamily="18" charset="0"/>
              </a:rPr>
              <a:t>to the report European Travel Commission </a:t>
            </a:r>
            <a:r>
              <a:rPr lang="ru-RU" sz="1400" dirty="0">
                <a:solidFill>
                  <a:srgbClr val="000000"/>
                </a:solidFill>
                <a:latin typeface="Georgia" panose="02040502050405020303" pitchFamily="18" charset="0"/>
              </a:rPr>
              <a:t>“</a:t>
            </a:r>
            <a:r>
              <a:rPr lang="en-US" sz="1400" dirty="0">
                <a:solidFill>
                  <a:srgbClr val="000000"/>
                </a:solidFill>
                <a:latin typeface="Georgia" panose="02040502050405020303" pitchFamily="18" charset="0"/>
              </a:rPr>
              <a:t>SUSTAINABLE TRAVEL IN AN ERA OF DISRUPTION, 2022</a:t>
            </a:r>
            <a:r>
              <a:rPr lang="en-US" sz="1400" dirty="0">
                <a:solidFill>
                  <a:srgbClr val="000000"/>
                </a:solidFill>
                <a:latin typeface="Georgia" panose="02040502050405020303" pitchFamily="18" charset="0"/>
              </a:rPr>
              <a:t>”</a:t>
            </a:r>
          </a:p>
          <a:p>
            <a:pPr algn="ctr">
              <a:lnSpc>
                <a:spcPct val="100000"/>
              </a:lnSpc>
              <a:spcBef>
                <a:spcPts val="0"/>
              </a:spcBef>
            </a:pPr>
            <a:r>
              <a:rPr lang="ru-RU" sz="1200" dirty="0" smtClean="0">
                <a:solidFill>
                  <a:srgbClr val="000000"/>
                </a:solidFill>
                <a:latin typeface="Georgia" panose="02040502050405020303" pitchFamily="18" charset="0"/>
              </a:rPr>
              <a:t>(</a:t>
            </a:r>
            <a:r>
              <a:rPr lang="en-US" sz="1200" dirty="0">
                <a:solidFill>
                  <a:srgbClr val="000000"/>
                </a:solidFill>
                <a:latin typeface="Georgia" panose="02040502050405020303" pitchFamily="18" charset="0"/>
                <a:hlinkClick r:id="rId2"/>
              </a:rPr>
              <a:t>https://</a:t>
            </a:r>
            <a:r>
              <a:rPr lang="en-US" sz="1200" dirty="0" smtClean="0">
                <a:solidFill>
                  <a:srgbClr val="000000"/>
                </a:solidFill>
                <a:latin typeface="Georgia" panose="02040502050405020303" pitchFamily="18" charset="0"/>
                <a:hlinkClick r:id="rId2"/>
              </a:rPr>
              <a:t>etc-corporate.org/uploads/2022/01/Sustainable-Travel-in-an-Era-of-Disruption-Impact-of-COVID-on-Sustainable-Tourism-Attitudes.pdf</a:t>
            </a:r>
            <a:endParaRPr lang="en-US" sz="1200" dirty="0" smtClean="0">
              <a:solidFill>
                <a:srgbClr val="000000"/>
              </a:solidFill>
              <a:latin typeface="Georgia" panose="02040502050405020303" pitchFamily="18" charset="0"/>
            </a:endParaRPr>
          </a:p>
          <a:p>
            <a:pPr algn="ctr">
              <a:lnSpc>
                <a:spcPct val="100000"/>
              </a:lnSpc>
              <a:spcBef>
                <a:spcPts val="0"/>
              </a:spcBef>
            </a:pPr>
            <a:r>
              <a:rPr lang="en-US" sz="1200" dirty="0" smtClean="0">
                <a:solidFill>
                  <a:srgbClr val="000000"/>
                </a:solidFill>
                <a:latin typeface="Georgia" panose="02040502050405020303" pitchFamily="18" charset="0"/>
              </a:rPr>
              <a:t>and</a:t>
            </a:r>
          </a:p>
          <a:p>
            <a:pPr algn="ctr">
              <a:lnSpc>
                <a:spcPct val="100000"/>
              </a:lnSpc>
              <a:spcBef>
                <a:spcPts val="0"/>
              </a:spcBef>
            </a:pPr>
            <a:r>
              <a:rPr lang="en-US" sz="1200" dirty="0" smtClean="0">
                <a:solidFill>
                  <a:srgbClr val="000000"/>
                </a:solidFill>
                <a:latin typeface="Georgia" panose="02040502050405020303" pitchFamily="18" charset="0"/>
                <a:hlinkClick r:id="rId3"/>
              </a:rPr>
              <a:t>https</a:t>
            </a:r>
            <a:r>
              <a:rPr lang="en-US" sz="1200" dirty="0">
                <a:solidFill>
                  <a:srgbClr val="000000"/>
                </a:solidFill>
                <a:latin typeface="Georgia" panose="02040502050405020303" pitchFamily="18" charset="0"/>
                <a:hlinkClick r:id="rId3"/>
              </a:rPr>
              <a:t>://etc-corporate.org/news/new-etc-report-investigates-impact-of-covid-19-on-tourists-sustainable-travel-attitudes</a:t>
            </a:r>
            <a:r>
              <a:rPr lang="en-US" sz="1200" dirty="0" smtClean="0">
                <a:solidFill>
                  <a:srgbClr val="000000"/>
                </a:solidFill>
                <a:latin typeface="Georgia" panose="02040502050405020303" pitchFamily="18" charset="0"/>
                <a:hlinkClick r:id="rId3"/>
              </a:rPr>
              <a:t>/</a:t>
            </a:r>
            <a:r>
              <a:rPr lang="ru-RU" sz="1200" dirty="0" smtClean="0">
                <a:solidFill>
                  <a:srgbClr val="000000"/>
                </a:solidFill>
                <a:latin typeface="Georgia" panose="02040502050405020303" pitchFamily="18" charset="0"/>
              </a:rPr>
              <a:t>)</a:t>
            </a:r>
            <a:endParaRPr lang="en-US" sz="1200" dirty="0">
              <a:solidFill>
                <a:srgbClr val="000000"/>
              </a:solidFill>
              <a:latin typeface="Georgia" panose="02040502050405020303" pitchFamily="18" charset="0"/>
            </a:endParaRPr>
          </a:p>
          <a:p>
            <a:pPr algn="ctr"/>
            <a:r>
              <a:rPr lang="ru-RU" sz="1400" dirty="0">
                <a:solidFill>
                  <a:srgbClr val="000000"/>
                </a:solidFill>
                <a:latin typeface="Georgia" panose="02040502050405020303" pitchFamily="18" charset="0"/>
              </a:rPr>
              <a:t>“</a:t>
            </a:r>
            <a:r>
              <a:rPr lang="en-US" sz="1400" dirty="0" err="1">
                <a:solidFill>
                  <a:srgbClr val="000000"/>
                </a:solidFill>
                <a:latin typeface="Georgia" panose="02040502050405020303" pitchFamily="18" charset="0"/>
              </a:rPr>
              <a:t>Travellers</a:t>
            </a:r>
            <a:r>
              <a:rPr lang="en-US" sz="1400" dirty="0">
                <a:solidFill>
                  <a:srgbClr val="000000"/>
                </a:solidFill>
                <a:latin typeface="Georgia" panose="02040502050405020303" pitchFamily="18" charset="0"/>
              </a:rPr>
              <a:t> </a:t>
            </a:r>
            <a:r>
              <a:rPr lang="en-US" sz="1400" dirty="0">
                <a:solidFill>
                  <a:srgbClr val="000000"/>
                </a:solidFill>
                <a:latin typeface="Georgia" panose="02040502050405020303" pitchFamily="18" charset="0"/>
              </a:rPr>
              <a:t>are most likely to adopt sustainable practices in the </a:t>
            </a:r>
            <a:r>
              <a:rPr lang="en-US" sz="1400" dirty="0" err="1">
                <a:solidFill>
                  <a:srgbClr val="000000"/>
                </a:solidFill>
                <a:latin typeface="Georgia" panose="02040502050405020303" pitchFamily="18" charset="0"/>
              </a:rPr>
              <a:t>behavioural</a:t>
            </a:r>
            <a:r>
              <a:rPr lang="en-US" sz="1400" dirty="0">
                <a:solidFill>
                  <a:srgbClr val="000000"/>
                </a:solidFill>
                <a:latin typeface="Georgia" panose="02040502050405020303" pitchFamily="18" charset="0"/>
              </a:rPr>
              <a:t> category of interacting with the local community and immersing in local life, learning about the local traditions and trades, buying local products and choosing locally owned restaurants while in the destination</a:t>
            </a:r>
            <a:r>
              <a:rPr lang="en-US" sz="1400" dirty="0">
                <a:solidFill>
                  <a:srgbClr val="000000"/>
                </a:solidFill>
                <a:latin typeface="Georgia" panose="02040502050405020303" pitchFamily="18" charset="0"/>
              </a:rPr>
              <a:t>. On </a:t>
            </a:r>
            <a:r>
              <a:rPr lang="en-US" sz="1400" dirty="0">
                <a:solidFill>
                  <a:srgbClr val="000000"/>
                </a:solidFill>
                <a:latin typeface="Georgia" panose="02040502050405020303" pitchFamily="18" charset="0"/>
              </a:rPr>
              <a:t>the other hand, </a:t>
            </a:r>
            <a:r>
              <a:rPr lang="en-US" sz="1400" dirty="0" err="1">
                <a:solidFill>
                  <a:srgbClr val="000000"/>
                </a:solidFill>
                <a:latin typeface="Georgia" panose="02040502050405020303" pitchFamily="18" charset="0"/>
              </a:rPr>
              <a:t>travellers</a:t>
            </a:r>
            <a:r>
              <a:rPr lang="en-US" sz="1400" dirty="0">
                <a:solidFill>
                  <a:srgbClr val="000000"/>
                </a:solidFill>
                <a:latin typeface="Georgia" panose="02040502050405020303" pitchFamily="18" charset="0"/>
              </a:rPr>
              <a:t> are least likely to opt for alternative transportation modes and consider booking with eco-certified service providers. Money and time are constraints that were found to have a significant impact on the likelihood of adopting more sustainable travel practices in the </a:t>
            </a:r>
            <a:r>
              <a:rPr lang="en-US" sz="1400" dirty="0">
                <a:solidFill>
                  <a:srgbClr val="000000"/>
                </a:solidFill>
                <a:latin typeface="Georgia" panose="02040502050405020303" pitchFamily="18" charset="0"/>
              </a:rPr>
              <a:t>future”</a:t>
            </a:r>
          </a:p>
        </p:txBody>
      </p:sp>
      <p:sp>
        <p:nvSpPr>
          <p:cNvPr id="13" name="Нижний колонтитул 12"/>
          <p:cNvSpPr>
            <a:spLocks noGrp="1"/>
          </p:cNvSpPr>
          <p:nvPr>
            <p:ph type="ftr" sz="quarter" idx="11"/>
          </p:nvPr>
        </p:nvSpPr>
        <p:spPr/>
        <p:txBody>
          <a:bodyPr/>
          <a:lstStyle/>
          <a:p>
            <a:r>
              <a:rPr lang="en-US" smtClean="0"/>
              <a:t>SUSTAINABLE DESTINATION MANAGEMENT</a:t>
            </a:r>
            <a:endParaRPr lang="uk-UA" dirty="0"/>
          </a:p>
        </p:txBody>
      </p:sp>
      <p:sp>
        <p:nvSpPr>
          <p:cNvPr id="5" name="Заголовок 1"/>
          <p:cNvSpPr>
            <a:spLocks noGrp="1"/>
          </p:cNvSpPr>
          <p:nvPr>
            <p:ph type="title"/>
          </p:nvPr>
        </p:nvSpPr>
        <p:spPr>
          <a:xfrm>
            <a:off x="1048870" y="1675967"/>
            <a:ext cx="10121153" cy="583139"/>
          </a:xfrm>
          <a:solidFill>
            <a:srgbClr val="A71E3B"/>
          </a:solidFill>
          <a:ln>
            <a:noFill/>
          </a:ln>
        </p:spPr>
        <p:txBody>
          <a:bodyPr/>
          <a:lstStyle/>
          <a:p>
            <a:pPr algn="ctr"/>
            <a:r>
              <a:rPr lang="en-US" sz="3600" dirty="0">
                <a:solidFill>
                  <a:schemeClr val="bg1"/>
                </a:solidFill>
              </a:rPr>
              <a:t>The 17 goals of sustainable development (cont’d)</a:t>
            </a:r>
          </a:p>
        </p:txBody>
      </p:sp>
      <p:sp>
        <p:nvSpPr>
          <p:cNvPr id="6" name="Прямоугольник 5"/>
          <p:cNvSpPr/>
          <p:nvPr/>
        </p:nvSpPr>
        <p:spPr>
          <a:xfrm>
            <a:off x="977151" y="3033421"/>
            <a:ext cx="4075155" cy="369332"/>
          </a:xfrm>
          <a:prstGeom prst="rect">
            <a:avLst/>
          </a:prstGeom>
        </p:spPr>
        <p:txBody>
          <a:bodyPr wrap="none">
            <a:spAutoFit/>
          </a:bodyPr>
          <a:lstStyle/>
          <a:p>
            <a:pPr algn="ctr"/>
            <a:r>
              <a:rPr lang="en-US" cap="all" dirty="0">
                <a:solidFill>
                  <a:srgbClr val="293A97"/>
                </a:solidFill>
              </a:rPr>
              <a:t>real cases and best practices</a:t>
            </a:r>
            <a:endParaRPr lang="uk-UA" cap="all" dirty="0">
              <a:solidFill>
                <a:srgbClr val="293A97"/>
              </a:solidFill>
            </a:endParaRPr>
          </a:p>
        </p:txBody>
      </p:sp>
    </p:spTree>
    <p:extLst>
      <p:ext uri="{BB962C8B-B14F-4D97-AF65-F5344CB8AC3E}">
        <p14:creationId xmlns:p14="http://schemas.microsoft.com/office/powerpoint/2010/main" val="151276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up)">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wipe(up)">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wipe(up)">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up)">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wipe(up)">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wipe(up)">
                                      <p:cBhvr>
                                        <p:cTn id="37"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Другая 3">
      <a:majorFont>
        <a:latin typeface="Georgia"/>
        <a:ea typeface=""/>
        <a:cs typeface=""/>
      </a:majorFont>
      <a:minorFont>
        <a:latin typeface="Georgi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3706</TotalTime>
  <Words>3975</Words>
  <Application>Microsoft Office PowerPoint</Application>
  <PresentationFormat>Широкоэкранный</PresentationFormat>
  <Paragraphs>307</Paragraphs>
  <Slides>29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29</vt:i4>
      </vt:variant>
    </vt:vector>
  </HeadingPairs>
  <TitlesOfParts>
    <vt:vector size="38" baseType="lpstr">
      <vt:lpstr>Arial</vt:lpstr>
      <vt:lpstr>Calibri</vt:lpstr>
      <vt:lpstr>Calibri Light</vt:lpstr>
      <vt:lpstr>Georgia</vt:lpstr>
      <vt:lpstr>Symbol</vt:lpstr>
      <vt:lpstr>Times New Roman</vt:lpstr>
      <vt:lpstr>Wingdings</vt:lpstr>
      <vt:lpstr>Тема Office</vt:lpstr>
      <vt:lpstr>Специальное оформление</vt:lpstr>
      <vt:lpstr>Sustainable Destination Management</vt:lpstr>
      <vt:lpstr>Learning Objectives</vt:lpstr>
      <vt:lpstr>Chapter Outline</vt:lpstr>
      <vt:lpstr>Sustainable Tourism Concept</vt:lpstr>
      <vt:lpstr>The 17 goals of sustainable development</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Презентация PowerPoint</vt:lpstr>
      <vt:lpstr>The 17 goals of sustainable development (cont’d)</vt:lpstr>
      <vt:lpstr>The 17 goals of sustainable development (cont’d)</vt:lpstr>
      <vt:lpstr>The 17 goals of sustainable development (cont’d)</vt:lpstr>
      <vt:lpstr>The 17 goals of sustainable development (cont’d)</vt:lpstr>
      <vt:lpstr>The 17 goals of sustainable development (cont’d)</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The development of wine tourism and wine routes</dc:title>
  <dc:creator>Melikh</dc:creator>
  <cp:lastModifiedBy>Olena</cp:lastModifiedBy>
  <cp:revision>250</cp:revision>
  <dcterms:created xsi:type="dcterms:W3CDTF">2021-11-20T15:09:31Z</dcterms:created>
  <dcterms:modified xsi:type="dcterms:W3CDTF">2022-02-13T20:38:34Z</dcterms:modified>
</cp:coreProperties>
</file>