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Lst>
  <p:notesMasterIdLst>
    <p:notesMasterId r:id="rId21"/>
  </p:notesMasterIdLst>
  <p:handoutMasterIdLst>
    <p:handoutMasterId r:id="rId22"/>
  </p:handoutMasterIdLst>
  <p:sldIdLst>
    <p:sldId id="263" r:id="rId3"/>
    <p:sldId id="289" r:id="rId4"/>
    <p:sldId id="290" r:id="rId5"/>
    <p:sldId id="256" r:id="rId6"/>
    <p:sldId id="261" r:id="rId7"/>
    <p:sldId id="276" r:id="rId8"/>
    <p:sldId id="277" r:id="rId9"/>
    <p:sldId id="280" r:id="rId10"/>
    <p:sldId id="282" r:id="rId11"/>
    <p:sldId id="281" r:id="rId12"/>
    <p:sldId id="288" r:id="rId13"/>
    <p:sldId id="283" r:id="rId14"/>
    <p:sldId id="284" r:id="rId15"/>
    <p:sldId id="292" r:id="rId16"/>
    <p:sldId id="285" r:id="rId17"/>
    <p:sldId id="287" r:id="rId18"/>
    <p:sldId id="275" r:id="rId19"/>
    <p:sldId id="291" r:id="rId20"/>
  </p:sldIdLst>
  <p:sldSz cx="12192000" cy="6858000"/>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3A96"/>
    <a:srgbClr val="A71E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662" autoAdjust="0"/>
    <p:restoredTop sz="94660"/>
  </p:normalViewPr>
  <p:slideViewPr>
    <p:cSldViewPr snapToGrid="0">
      <p:cViewPr varScale="1">
        <p:scale>
          <a:sx n="87" d="100"/>
          <a:sy n="87" d="100"/>
        </p:scale>
        <p:origin x="86" y="125"/>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63B594-EF76-4E70-A8D5-7FFFCCDC441A}" type="doc">
      <dgm:prSet loTypeId="urn:microsoft.com/office/officeart/2005/8/layout/process1" loCatId="process" qsTypeId="urn:microsoft.com/office/officeart/2005/8/quickstyle/simple3" qsCatId="simple" csTypeId="urn:microsoft.com/office/officeart/2005/8/colors/accent1_1" csCatId="accent1" phldr="1"/>
      <dgm:spPr/>
      <dgm:t>
        <a:bodyPr/>
        <a:lstStyle/>
        <a:p>
          <a:endParaRPr lang="ru-RU"/>
        </a:p>
      </dgm:t>
    </dgm:pt>
    <dgm:pt modelId="{85D4CEC2-DA18-464C-8B56-7261892DE597}">
      <dgm:prSet>
        <dgm:style>
          <a:lnRef idx="2">
            <a:schemeClr val="accent5"/>
          </a:lnRef>
          <a:fillRef idx="1">
            <a:schemeClr val="lt1"/>
          </a:fillRef>
          <a:effectRef idx="0">
            <a:schemeClr val="accent5"/>
          </a:effectRef>
          <a:fontRef idx="minor">
            <a:schemeClr val="dk1"/>
          </a:fontRef>
        </dgm:style>
      </dgm:prSet>
      <dgm:spPr/>
      <dgm:t>
        <a:bodyPr/>
        <a:lstStyle/>
        <a:p>
          <a:pPr rtl="0"/>
          <a:r>
            <a:rPr lang="en-US" b="1" smtClean="0"/>
            <a:t>Key partners</a:t>
          </a:r>
          <a:r>
            <a:rPr lang="en-US" smtClean="0"/>
            <a:t>, as they are defined in theory (for example, in the Business Model Canvas), are the main suppliers of defining resources and the main “links” between business results and consumers.</a:t>
          </a:r>
          <a:endParaRPr lang="en-US"/>
        </a:p>
      </dgm:t>
    </dgm:pt>
    <dgm:pt modelId="{B45C1FD4-C923-48C6-8CCD-7F3CAABBB920}" type="parTrans" cxnId="{6D218D80-C166-4B83-B073-E63E908DBA49}">
      <dgm:prSet/>
      <dgm:spPr/>
      <dgm:t>
        <a:bodyPr/>
        <a:lstStyle/>
        <a:p>
          <a:endParaRPr lang="ru-RU"/>
        </a:p>
      </dgm:t>
    </dgm:pt>
    <dgm:pt modelId="{4FA280FC-3986-406B-843E-06BF4E5B6986}" type="sibTrans" cxnId="{6D218D80-C166-4B83-B073-E63E908DBA49}">
      <dgm:prSet/>
      <dgm:spPr/>
      <dgm:t>
        <a:bodyPr/>
        <a:lstStyle/>
        <a:p>
          <a:endParaRPr lang="ru-RU"/>
        </a:p>
      </dgm:t>
    </dgm:pt>
    <dgm:pt modelId="{F3D07338-C598-4948-A46E-0B8D1B9B8D89}">
      <dgm:prSet>
        <dgm:style>
          <a:lnRef idx="2">
            <a:schemeClr val="accent5"/>
          </a:lnRef>
          <a:fillRef idx="1">
            <a:schemeClr val="lt1"/>
          </a:fillRef>
          <a:effectRef idx="0">
            <a:schemeClr val="accent5"/>
          </a:effectRef>
          <a:fontRef idx="minor">
            <a:schemeClr val="dk1"/>
          </a:fontRef>
        </dgm:style>
      </dgm:prSet>
      <dgm:spPr/>
      <dgm:t>
        <a:bodyPr/>
        <a:lstStyle/>
        <a:p>
          <a:pPr rtl="0"/>
          <a:r>
            <a:rPr lang="en-US" smtClean="0"/>
            <a:t>For representatives of wineries, </a:t>
          </a:r>
          <a:r>
            <a:rPr lang="en-US" b="1" smtClean="0"/>
            <a:t>key partners in the wine tourism industry </a:t>
          </a:r>
          <a:r>
            <a:rPr lang="en-US" smtClean="0"/>
            <a:t>are: suppliers of resources for wine production, owners of vineyards, tourism enterprises (tour operators, agencies), owners (representatives) of hotel, restaurant, tasting, entertainment business, etc.</a:t>
          </a:r>
          <a:endParaRPr lang="en-US"/>
        </a:p>
      </dgm:t>
    </dgm:pt>
    <dgm:pt modelId="{032B0CC6-ED66-4FAC-AC0B-96F54DF788EF}" type="parTrans" cxnId="{CDB49109-D641-49F7-A766-B290A3D84F86}">
      <dgm:prSet/>
      <dgm:spPr/>
      <dgm:t>
        <a:bodyPr/>
        <a:lstStyle/>
        <a:p>
          <a:endParaRPr lang="ru-RU"/>
        </a:p>
      </dgm:t>
    </dgm:pt>
    <dgm:pt modelId="{C31206AD-CFA6-4A0C-A90C-C048820F6653}" type="sibTrans" cxnId="{CDB49109-D641-49F7-A766-B290A3D84F86}">
      <dgm:prSet/>
      <dgm:spPr/>
      <dgm:t>
        <a:bodyPr/>
        <a:lstStyle/>
        <a:p>
          <a:endParaRPr lang="ru-RU"/>
        </a:p>
      </dgm:t>
    </dgm:pt>
    <dgm:pt modelId="{697712D0-D4BB-4ADC-855B-5BC3428B0E7F}">
      <dgm:prSet>
        <dgm:style>
          <a:lnRef idx="2">
            <a:schemeClr val="accent5"/>
          </a:lnRef>
          <a:fillRef idx="1">
            <a:schemeClr val="lt1"/>
          </a:fillRef>
          <a:effectRef idx="0">
            <a:schemeClr val="accent5"/>
          </a:effectRef>
          <a:fontRef idx="minor">
            <a:schemeClr val="dk1"/>
          </a:fontRef>
        </dgm:style>
      </dgm:prSet>
      <dgm:spPr/>
      <dgm:t>
        <a:bodyPr/>
        <a:lstStyle/>
        <a:p>
          <a:pPr rtl="0"/>
          <a:r>
            <a:rPr lang="en-US" b="1" smtClean="0"/>
            <a:t>The circle of key partners is expanding </a:t>
          </a:r>
          <a:r>
            <a:rPr lang="en-US" smtClean="0"/>
            <a:t>in the conditions of developed relations within the destination and ensuring its sustainable development. For example, environmental activity leads to an increase in the number of interested partners in their sustainability.</a:t>
          </a:r>
          <a:endParaRPr lang="en-US"/>
        </a:p>
      </dgm:t>
    </dgm:pt>
    <dgm:pt modelId="{A5313AF7-F3A8-4300-BB81-D23ECEB564DC}" type="parTrans" cxnId="{2A685BEB-C6EE-47A5-A1BA-7EEFF5C111C0}">
      <dgm:prSet/>
      <dgm:spPr/>
      <dgm:t>
        <a:bodyPr/>
        <a:lstStyle/>
        <a:p>
          <a:endParaRPr lang="ru-RU"/>
        </a:p>
      </dgm:t>
    </dgm:pt>
    <dgm:pt modelId="{936A504A-5C10-4A43-8932-2219BBEDE2B6}" type="sibTrans" cxnId="{2A685BEB-C6EE-47A5-A1BA-7EEFF5C111C0}">
      <dgm:prSet/>
      <dgm:spPr/>
      <dgm:t>
        <a:bodyPr/>
        <a:lstStyle/>
        <a:p>
          <a:endParaRPr lang="ru-RU"/>
        </a:p>
      </dgm:t>
    </dgm:pt>
    <dgm:pt modelId="{4A4DFF2F-A06A-4919-B109-D595739FCF4C}" type="pres">
      <dgm:prSet presAssocID="{5363B594-EF76-4E70-A8D5-7FFFCCDC441A}" presName="Name0" presStyleCnt="0">
        <dgm:presLayoutVars>
          <dgm:dir/>
          <dgm:resizeHandles val="exact"/>
        </dgm:presLayoutVars>
      </dgm:prSet>
      <dgm:spPr/>
      <dgm:t>
        <a:bodyPr/>
        <a:lstStyle/>
        <a:p>
          <a:endParaRPr lang="ru-RU"/>
        </a:p>
      </dgm:t>
    </dgm:pt>
    <dgm:pt modelId="{321219FE-DB68-4A18-8145-492DD658B313}" type="pres">
      <dgm:prSet presAssocID="{85D4CEC2-DA18-464C-8B56-7261892DE597}" presName="node" presStyleLbl="node1" presStyleIdx="0" presStyleCnt="3">
        <dgm:presLayoutVars>
          <dgm:bulletEnabled val="1"/>
        </dgm:presLayoutVars>
      </dgm:prSet>
      <dgm:spPr/>
      <dgm:t>
        <a:bodyPr/>
        <a:lstStyle/>
        <a:p>
          <a:endParaRPr lang="ru-RU"/>
        </a:p>
      </dgm:t>
    </dgm:pt>
    <dgm:pt modelId="{8ACC2618-FD6A-4C44-9B2A-47D6192433ED}" type="pres">
      <dgm:prSet presAssocID="{4FA280FC-3986-406B-843E-06BF4E5B6986}" presName="sibTrans" presStyleLbl="sibTrans2D1" presStyleIdx="0" presStyleCnt="2"/>
      <dgm:spPr/>
      <dgm:t>
        <a:bodyPr/>
        <a:lstStyle/>
        <a:p>
          <a:endParaRPr lang="ru-RU"/>
        </a:p>
      </dgm:t>
    </dgm:pt>
    <dgm:pt modelId="{3FEBFD86-4A6A-4956-8B26-754CA9AD07F6}" type="pres">
      <dgm:prSet presAssocID="{4FA280FC-3986-406B-843E-06BF4E5B6986}" presName="connectorText" presStyleLbl="sibTrans2D1" presStyleIdx="0" presStyleCnt="2"/>
      <dgm:spPr/>
      <dgm:t>
        <a:bodyPr/>
        <a:lstStyle/>
        <a:p>
          <a:endParaRPr lang="ru-RU"/>
        </a:p>
      </dgm:t>
    </dgm:pt>
    <dgm:pt modelId="{9E0C7218-264A-4600-A436-9EF0B58AE5EC}" type="pres">
      <dgm:prSet presAssocID="{F3D07338-C598-4948-A46E-0B8D1B9B8D89}" presName="node" presStyleLbl="node1" presStyleIdx="1" presStyleCnt="3">
        <dgm:presLayoutVars>
          <dgm:bulletEnabled val="1"/>
        </dgm:presLayoutVars>
      </dgm:prSet>
      <dgm:spPr/>
      <dgm:t>
        <a:bodyPr/>
        <a:lstStyle/>
        <a:p>
          <a:endParaRPr lang="ru-RU"/>
        </a:p>
      </dgm:t>
    </dgm:pt>
    <dgm:pt modelId="{C7AAC8F8-8C4C-4BB5-9D8B-B3FA1FFEC4D9}" type="pres">
      <dgm:prSet presAssocID="{C31206AD-CFA6-4A0C-A90C-C048820F6653}" presName="sibTrans" presStyleLbl="sibTrans2D1" presStyleIdx="1" presStyleCnt="2"/>
      <dgm:spPr/>
      <dgm:t>
        <a:bodyPr/>
        <a:lstStyle/>
        <a:p>
          <a:endParaRPr lang="ru-RU"/>
        </a:p>
      </dgm:t>
    </dgm:pt>
    <dgm:pt modelId="{BF066E23-AABD-4D04-8271-7228EDBF8275}" type="pres">
      <dgm:prSet presAssocID="{C31206AD-CFA6-4A0C-A90C-C048820F6653}" presName="connectorText" presStyleLbl="sibTrans2D1" presStyleIdx="1" presStyleCnt="2"/>
      <dgm:spPr/>
      <dgm:t>
        <a:bodyPr/>
        <a:lstStyle/>
        <a:p>
          <a:endParaRPr lang="ru-RU"/>
        </a:p>
      </dgm:t>
    </dgm:pt>
    <dgm:pt modelId="{25DB51DC-7149-45A6-8767-E8EA4118A90B}" type="pres">
      <dgm:prSet presAssocID="{697712D0-D4BB-4ADC-855B-5BC3428B0E7F}" presName="node" presStyleLbl="node1" presStyleIdx="2" presStyleCnt="3">
        <dgm:presLayoutVars>
          <dgm:bulletEnabled val="1"/>
        </dgm:presLayoutVars>
      </dgm:prSet>
      <dgm:spPr/>
      <dgm:t>
        <a:bodyPr/>
        <a:lstStyle/>
        <a:p>
          <a:endParaRPr lang="ru-RU"/>
        </a:p>
      </dgm:t>
    </dgm:pt>
  </dgm:ptLst>
  <dgm:cxnLst>
    <dgm:cxn modelId="{5429131F-7F16-4ACB-A0C7-4039BCBDA535}" type="presOf" srcId="{85D4CEC2-DA18-464C-8B56-7261892DE597}" destId="{321219FE-DB68-4A18-8145-492DD658B313}" srcOrd="0" destOrd="0" presId="urn:microsoft.com/office/officeart/2005/8/layout/process1"/>
    <dgm:cxn modelId="{CDB49109-D641-49F7-A766-B290A3D84F86}" srcId="{5363B594-EF76-4E70-A8D5-7FFFCCDC441A}" destId="{F3D07338-C598-4948-A46E-0B8D1B9B8D89}" srcOrd="1" destOrd="0" parTransId="{032B0CC6-ED66-4FAC-AC0B-96F54DF788EF}" sibTransId="{C31206AD-CFA6-4A0C-A90C-C048820F6653}"/>
    <dgm:cxn modelId="{2A685BEB-C6EE-47A5-A1BA-7EEFF5C111C0}" srcId="{5363B594-EF76-4E70-A8D5-7FFFCCDC441A}" destId="{697712D0-D4BB-4ADC-855B-5BC3428B0E7F}" srcOrd="2" destOrd="0" parTransId="{A5313AF7-F3A8-4300-BB81-D23ECEB564DC}" sibTransId="{936A504A-5C10-4A43-8932-2219BBEDE2B6}"/>
    <dgm:cxn modelId="{595D0CF0-4E8A-4328-98B5-16082A32D7CD}" type="presOf" srcId="{4FA280FC-3986-406B-843E-06BF4E5B6986}" destId="{3FEBFD86-4A6A-4956-8B26-754CA9AD07F6}" srcOrd="1" destOrd="0" presId="urn:microsoft.com/office/officeart/2005/8/layout/process1"/>
    <dgm:cxn modelId="{2C696D1C-A8BD-477C-8CA4-8A4C8C80B4B4}" type="presOf" srcId="{C31206AD-CFA6-4A0C-A90C-C048820F6653}" destId="{BF066E23-AABD-4D04-8271-7228EDBF8275}" srcOrd="1" destOrd="0" presId="urn:microsoft.com/office/officeart/2005/8/layout/process1"/>
    <dgm:cxn modelId="{FCC65C54-BF19-42E7-8793-50CFFA145EB2}" type="presOf" srcId="{4FA280FC-3986-406B-843E-06BF4E5B6986}" destId="{8ACC2618-FD6A-4C44-9B2A-47D6192433ED}" srcOrd="0" destOrd="0" presId="urn:microsoft.com/office/officeart/2005/8/layout/process1"/>
    <dgm:cxn modelId="{6D218D80-C166-4B83-B073-E63E908DBA49}" srcId="{5363B594-EF76-4E70-A8D5-7FFFCCDC441A}" destId="{85D4CEC2-DA18-464C-8B56-7261892DE597}" srcOrd="0" destOrd="0" parTransId="{B45C1FD4-C923-48C6-8CCD-7F3CAABBB920}" sibTransId="{4FA280FC-3986-406B-843E-06BF4E5B6986}"/>
    <dgm:cxn modelId="{7B0F4253-C464-4E70-A3CD-DCDB0526CE55}" type="presOf" srcId="{C31206AD-CFA6-4A0C-A90C-C048820F6653}" destId="{C7AAC8F8-8C4C-4BB5-9D8B-B3FA1FFEC4D9}" srcOrd="0" destOrd="0" presId="urn:microsoft.com/office/officeart/2005/8/layout/process1"/>
    <dgm:cxn modelId="{05E7FBF1-CD25-40DD-9816-5DF8CF7E1C6E}" type="presOf" srcId="{697712D0-D4BB-4ADC-855B-5BC3428B0E7F}" destId="{25DB51DC-7149-45A6-8767-E8EA4118A90B}" srcOrd="0" destOrd="0" presId="urn:microsoft.com/office/officeart/2005/8/layout/process1"/>
    <dgm:cxn modelId="{2FC96538-D9CC-4557-B923-0B40BDF62E6E}" type="presOf" srcId="{F3D07338-C598-4948-A46E-0B8D1B9B8D89}" destId="{9E0C7218-264A-4600-A436-9EF0B58AE5EC}" srcOrd="0" destOrd="0" presId="urn:microsoft.com/office/officeart/2005/8/layout/process1"/>
    <dgm:cxn modelId="{3F7E1DE0-312E-46A3-9E37-EAC39B557351}" type="presOf" srcId="{5363B594-EF76-4E70-A8D5-7FFFCCDC441A}" destId="{4A4DFF2F-A06A-4919-B109-D595739FCF4C}" srcOrd="0" destOrd="0" presId="urn:microsoft.com/office/officeart/2005/8/layout/process1"/>
    <dgm:cxn modelId="{B6B769D2-4250-4813-AA25-98C348EE8956}" type="presParOf" srcId="{4A4DFF2F-A06A-4919-B109-D595739FCF4C}" destId="{321219FE-DB68-4A18-8145-492DD658B313}" srcOrd="0" destOrd="0" presId="urn:microsoft.com/office/officeart/2005/8/layout/process1"/>
    <dgm:cxn modelId="{A1E8CB43-0D4F-4DA0-9074-2D5940E30BB4}" type="presParOf" srcId="{4A4DFF2F-A06A-4919-B109-D595739FCF4C}" destId="{8ACC2618-FD6A-4C44-9B2A-47D6192433ED}" srcOrd="1" destOrd="0" presId="urn:microsoft.com/office/officeart/2005/8/layout/process1"/>
    <dgm:cxn modelId="{64FCB7F9-5D7B-46E9-B637-EA053932888C}" type="presParOf" srcId="{8ACC2618-FD6A-4C44-9B2A-47D6192433ED}" destId="{3FEBFD86-4A6A-4956-8B26-754CA9AD07F6}" srcOrd="0" destOrd="0" presId="urn:microsoft.com/office/officeart/2005/8/layout/process1"/>
    <dgm:cxn modelId="{93F753D7-F621-411B-AAAC-3F3DA43FAF60}" type="presParOf" srcId="{4A4DFF2F-A06A-4919-B109-D595739FCF4C}" destId="{9E0C7218-264A-4600-A436-9EF0B58AE5EC}" srcOrd="2" destOrd="0" presId="urn:microsoft.com/office/officeart/2005/8/layout/process1"/>
    <dgm:cxn modelId="{FE6D8D03-3CF2-409B-9647-1CFCF1620AEF}" type="presParOf" srcId="{4A4DFF2F-A06A-4919-B109-D595739FCF4C}" destId="{C7AAC8F8-8C4C-4BB5-9D8B-B3FA1FFEC4D9}" srcOrd="3" destOrd="0" presId="urn:microsoft.com/office/officeart/2005/8/layout/process1"/>
    <dgm:cxn modelId="{67972453-68C3-4AAA-9FE0-B8D279D75BE0}" type="presParOf" srcId="{C7AAC8F8-8C4C-4BB5-9D8B-B3FA1FFEC4D9}" destId="{BF066E23-AABD-4D04-8271-7228EDBF8275}" srcOrd="0" destOrd="0" presId="urn:microsoft.com/office/officeart/2005/8/layout/process1"/>
    <dgm:cxn modelId="{7A4826BE-5068-4DD4-94F0-CC75C01D9BAC}" type="presParOf" srcId="{4A4DFF2F-A06A-4919-B109-D595739FCF4C}" destId="{25DB51DC-7149-45A6-8767-E8EA4118A90B}"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8854D01-7B4F-43C6-9206-CF34BA0ABFF4}" type="doc">
      <dgm:prSet loTypeId="urn:microsoft.com/office/officeart/2005/8/layout/vList2" loCatId="list" qsTypeId="urn:microsoft.com/office/officeart/2005/8/quickstyle/simple3" qsCatId="simple" csTypeId="urn:microsoft.com/office/officeart/2005/8/colors/accent1_1" csCatId="accent1" phldr="1"/>
      <dgm:spPr/>
      <dgm:t>
        <a:bodyPr/>
        <a:lstStyle/>
        <a:p>
          <a:endParaRPr lang="ru-RU"/>
        </a:p>
      </dgm:t>
    </dgm:pt>
    <dgm:pt modelId="{DB58D6EA-A533-4865-9BA4-C25CD849B935}">
      <dgm:prSet>
        <dgm:style>
          <a:lnRef idx="2">
            <a:schemeClr val="accent1"/>
          </a:lnRef>
          <a:fillRef idx="1">
            <a:schemeClr val="lt1"/>
          </a:fillRef>
          <a:effectRef idx="0">
            <a:schemeClr val="accent1"/>
          </a:effectRef>
          <a:fontRef idx="minor">
            <a:schemeClr val="dk1"/>
          </a:fontRef>
        </dgm:style>
      </dgm:prSet>
      <dgm:spPr/>
      <dgm:t>
        <a:bodyPr/>
        <a:lstStyle/>
        <a:p>
          <a:pPr algn="ctr" rtl="0"/>
          <a:r>
            <a:rPr lang="en-US" b="1" dirty="0" smtClean="0"/>
            <a:t>Partnership occurs also outside the destination by geographical area.</a:t>
          </a:r>
          <a:r>
            <a:rPr lang="en-US" dirty="0" smtClean="0"/>
            <a:t> Sometimes such cooperation becomes synonymous and close to the </a:t>
          </a:r>
          <a:r>
            <a:rPr lang="en-US" b="1" dirty="0" smtClean="0"/>
            <a:t>definition of “cluster”</a:t>
          </a:r>
          <a:r>
            <a:rPr lang="en-US" dirty="0" smtClean="0"/>
            <a:t>.</a:t>
          </a:r>
          <a:endParaRPr lang="en-US" dirty="0"/>
        </a:p>
      </dgm:t>
    </dgm:pt>
    <dgm:pt modelId="{36A22E0E-6DE2-4AE8-8BD5-532FD0E0B506}" type="parTrans" cxnId="{D99753C8-BD20-462F-8AF8-C2E1A71B77AF}">
      <dgm:prSet/>
      <dgm:spPr/>
      <dgm:t>
        <a:bodyPr/>
        <a:lstStyle/>
        <a:p>
          <a:endParaRPr lang="ru-RU"/>
        </a:p>
      </dgm:t>
    </dgm:pt>
    <dgm:pt modelId="{E668A02D-D3A9-4FEC-89FA-546CC088DD99}" type="sibTrans" cxnId="{D99753C8-BD20-462F-8AF8-C2E1A71B77AF}">
      <dgm:prSet/>
      <dgm:spPr/>
      <dgm:t>
        <a:bodyPr/>
        <a:lstStyle/>
        <a:p>
          <a:endParaRPr lang="ru-RU"/>
        </a:p>
      </dgm:t>
    </dgm:pt>
    <dgm:pt modelId="{A8C39AD6-99D6-40F8-9642-9B06E6B59735}">
      <dgm:prSet>
        <dgm:style>
          <a:lnRef idx="2">
            <a:schemeClr val="accent1"/>
          </a:lnRef>
          <a:fillRef idx="1">
            <a:schemeClr val="lt1"/>
          </a:fillRef>
          <a:effectRef idx="0">
            <a:schemeClr val="accent1"/>
          </a:effectRef>
          <a:fontRef idx="minor">
            <a:schemeClr val="dk1"/>
          </a:fontRef>
        </dgm:style>
      </dgm:prSet>
      <dgm:spPr/>
      <dgm:t>
        <a:bodyPr/>
        <a:lstStyle/>
        <a:p>
          <a:pPr algn="just" rtl="0"/>
          <a:r>
            <a:rPr lang="en-US" dirty="0" smtClean="0"/>
            <a:t>The theory of cost-effective associations in theory dates back to the beginning of the XX century, and the effectiveness of successful clusters in industry dates back to the end of the XX century - </a:t>
          </a:r>
          <a:r>
            <a:rPr lang="en-US" b="1" dirty="0" smtClean="0"/>
            <a:t>just more popular cluster theory is the theory of Michael Porter</a:t>
          </a:r>
          <a:r>
            <a:rPr lang="en-US" dirty="0" smtClean="0"/>
            <a:t>, which was presented in </a:t>
          </a:r>
          <a:r>
            <a:rPr lang="en-US" b="1" dirty="0" smtClean="0"/>
            <a:t>1998</a:t>
          </a:r>
          <a:r>
            <a:rPr lang="en-US" dirty="0" smtClean="0"/>
            <a:t> in “Clusters and competition: New agendas for governments, companies, and institutions”.</a:t>
          </a:r>
          <a:endParaRPr lang="en-US" dirty="0"/>
        </a:p>
      </dgm:t>
    </dgm:pt>
    <dgm:pt modelId="{3C52522E-CA75-4A85-A3A6-B0B87973959B}" type="parTrans" cxnId="{18D2275A-A949-436C-8A18-FCDEB0A26D5A}">
      <dgm:prSet/>
      <dgm:spPr/>
      <dgm:t>
        <a:bodyPr/>
        <a:lstStyle/>
        <a:p>
          <a:endParaRPr lang="ru-RU"/>
        </a:p>
      </dgm:t>
    </dgm:pt>
    <dgm:pt modelId="{D8C7A6C3-EC20-4F5B-B890-814ECD6CB028}" type="sibTrans" cxnId="{18D2275A-A949-436C-8A18-FCDEB0A26D5A}">
      <dgm:prSet/>
      <dgm:spPr/>
      <dgm:t>
        <a:bodyPr/>
        <a:lstStyle/>
        <a:p>
          <a:endParaRPr lang="ru-RU"/>
        </a:p>
      </dgm:t>
    </dgm:pt>
    <dgm:pt modelId="{0B5C85FE-7840-46DF-8B31-BC8865B0881D}">
      <dgm:prSet>
        <dgm:style>
          <a:lnRef idx="2">
            <a:schemeClr val="accent1"/>
          </a:lnRef>
          <a:fillRef idx="1">
            <a:schemeClr val="lt1"/>
          </a:fillRef>
          <a:effectRef idx="0">
            <a:schemeClr val="accent1"/>
          </a:effectRef>
          <a:fontRef idx="minor">
            <a:schemeClr val="dk1"/>
          </a:fontRef>
        </dgm:style>
      </dgm:prSet>
      <dgm:spPr/>
      <dgm:t>
        <a:bodyPr/>
        <a:lstStyle/>
        <a:p>
          <a:pPr algn="ctr" rtl="0"/>
          <a:r>
            <a:rPr lang="en-US" dirty="0" smtClean="0"/>
            <a:t>Thus, it is believed that clusters in tourism have been studied not so long ago: about the beginning of the XXI century.</a:t>
          </a:r>
          <a:endParaRPr lang="en-US" dirty="0"/>
        </a:p>
      </dgm:t>
    </dgm:pt>
    <dgm:pt modelId="{35577236-1DD2-459E-80D2-FFB2F7BB1158}" type="parTrans" cxnId="{8CF1981F-8D09-4A31-A9C9-68030EEE57B4}">
      <dgm:prSet/>
      <dgm:spPr/>
      <dgm:t>
        <a:bodyPr/>
        <a:lstStyle/>
        <a:p>
          <a:endParaRPr lang="ru-RU"/>
        </a:p>
      </dgm:t>
    </dgm:pt>
    <dgm:pt modelId="{3A728A96-2C5B-425F-91BA-1F82B745B188}" type="sibTrans" cxnId="{8CF1981F-8D09-4A31-A9C9-68030EEE57B4}">
      <dgm:prSet/>
      <dgm:spPr/>
      <dgm:t>
        <a:bodyPr/>
        <a:lstStyle/>
        <a:p>
          <a:endParaRPr lang="ru-RU"/>
        </a:p>
      </dgm:t>
    </dgm:pt>
    <dgm:pt modelId="{9AC12E32-5DD5-4B62-A4B7-914ECAA795B5}" type="pres">
      <dgm:prSet presAssocID="{C8854D01-7B4F-43C6-9206-CF34BA0ABFF4}" presName="linear" presStyleCnt="0">
        <dgm:presLayoutVars>
          <dgm:animLvl val="lvl"/>
          <dgm:resizeHandles val="exact"/>
        </dgm:presLayoutVars>
      </dgm:prSet>
      <dgm:spPr/>
      <dgm:t>
        <a:bodyPr/>
        <a:lstStyle/>
        <a:p>
          <a:endParaRPr lang="ru-RU"/>
        </a:p>
      </dgm:t>
    </dgm:pt>
    <dgm:pt modelId="{64E9340F-1E09-447E-B204-EF1CECD401AD}" type="pres">
      <dgm:prSet presAssocID="{DB58D6EA-A533-4865-9BA4-C25CD849B935}" presName="parentText" presStyleLbl="node1" presStyleIdx="0" presStyleCnt="3">
        <dgm:presLayoutVars>
          <dgm:chMax val="0"/>
          <dgm:bulletEnabled val="1"/>
        </dgm:presLayoutVars>
      </dgm:prSet>
      <dgm:spPr/>
      <dgm:t>
        <a:bodyPr/>
        <a:lstStyle/>
        <a:p>
          <a:endParaRPr lang="ru-RU"/>
        </a:p>
      </dgm:t>
    </dgm:pt>
    <dgm:pt modelId="{EC41AF7F-BA08-483E-A535-1A2F78C3A347}" type="pres">
      <dgm:prSet presAssocID="{E668A02D-D3A9-4FEC-89FA-546CC088DD99}" presName="spacer" presStyleCnt="0"/>
      <dgm:spPr/>
    </dgm:pt>
    <dgm:pt modelId="{F098AE84-DFE8-491F-AE1B-9230F5263113}" type="pres">
      <dgm:prSet presAssocID="{A8C39AD6-99D6-40F8-9642-9B06E6B59735}" presName="parentText" presStyleLbl="node1" presStyleIdx="1" presStyleCnt="3">
        <dgm:presLayoutVars>
          <dgm:chMax val="0"/>
          <dgm:bulletEnabled val="1"/>
        </dgm:presLayoutVars>
      </dgm:prSet>
      <dgm:spPr/>
      <dgm:t>
        <a:bodyPr/>
        <a:lstStyle/>
        <a:p>
          <a:endParaRPr lang="ru-RU"/>
        </a:p>
      </dgm:t>
    </dgm:pt>
    <dgm:pt modelId="{A1212D13-3C84-4784-8784-345D54200F7B}" type="pres">
      <dgm:prSet presAssocID="{D8C7A6C3-EC20-4F5B-B890-814ECD6CB028}" presName="spacer" presStyleCnt="0"/>
      <dgm:spPr/>
    </dgm:pt>
    <dgm:pt modelId="{C9B5A29F-4FC0-44BE-9115-6924D1D3BDB5}" type="pres">
      <dgm:prSet presAssocID="{0B5C85FE-7840-46DF-8B31-BC8865B0881D}" presName="parentText" presStyleLbl="node1" presStyleIdx="2" presStyleCnt="3">
        <dgm:presLayoutVars>
          <dgm:chMax val="0"/>
          <dgm:bulletEnabled val="1"/>
        </dgm:presLayoutVars>
      </dgm:prSet>
      <dgm:spPr/>
      <dgm:t>
        <a:bodyPr/>
        <a:lstStyle/>
        <a:p>
          <a:endParaRPr lang="ru-RU"/>
        </a:p>
      </dgm:t>
    </dgm:pt>
  </dgm:ptLst>
  <dgm:cxnLst>
    <dgm:cxn modelId="{81E0B9D8-EA58-4D7E-8829-89C06919CAF0}" type="presOf" srcId="{C8854D01-7B4F-43C6-9206-CF34BA0ABFF4}" destId="{9AC12E32-5DD5-4B62-A4B7-914ECAA795B5}" srcOrd="0" destOrd="0" presId="urn:microsoft.com/office/officeart/2005/8/layout/vList2"/>
    <dgm:cxn modelId="{D99753C8-BD20-462F-8AF8-C2E1A71B77AF}" srcId="{C8854D01-7B4F-43C6-9206-CF34BA0ABFF4}" destId="{DB58D6EA-A533-4865-9BA4-C25CD849B935}" srcOrd="0" destOrd="0" parTransId="{36A22E0E-6DE2-4AE8-8BD5-532FD0E0B506}" sibTransId="{E668A02D-D3A9-4FEC-89FA-546CC088DD99}"/>
    <dgm:cxn modelId="{8CF1981F-8D09-4A31-A9C9-68030EEE57B4}" srcId="{C8854D01-7B4F-43C6-9206-CF34BA0ABFF4}" destId="{0B5C85FE-7840-46DF-8B31-BC8865B0881D}" srcOrd="2" destOrd="0" parTransId="{35577236-1DD2-459E-80D2-FFB2F7BB1158}" sibTransId="{3A728A96-2C5B-425F-91BA-1F82B745B188}"/>
    <dgm:cxn modelId="{07A6CCB0-37D7-4D10-99E6-E05CE49AE762}" type="presOf" srcId="{0B5C85FE-7840-46DF-8B31-BC8865B0881D}" destId="{C9B5A29F-4FC0-44BE-9115-6924D1D3BDB5}" srcOrd="0" destOrd="0" presId="urn:microsoft.com/office/officeart/2005/8/layout/vList2"/>
    <dgm:cxn modelId="{3ACE3F01-80AF-47FF-9241-0F73D0160867}" type="presOf" srcId="{A8C39AD6-99D6-40F8-9642-9B06E6B59735}" destId="{F098AE84-DFE8-491F-AE1B-9230F5263113}" srcOrd="0" destOrd="0" presId="urn:microsoft.com/office/officeart/2005/8/layout/vList2"/>
    <dgm:cxn modelId="{18D2275A-A949-436C-8A18-FCDEB0A26D5A}" srcId="{C8854D01-7B4F-43C6-9206-CF34BA0ABFF4}" destId="{A8C39AD6-99D6-40F8-9642-9B06E6B59735}" srcOrd="1" destOrd="0" parTransId="{3C52522E-CA75-4A85-A3A6-B0B87973959B}" sibTransId="{D8C7A6C3-EC20-4F5B-B890-814ECD6CB028}"/>
    <dgm:cxn modelId="{22AAC6DA-0577-4720-A40B-FF7967488316}" type="presOf" srcId="{DB58D6EA-A533-4865-9BA4-C25CD849B935}" destId="{64E9340F-1E09-447E-B204-EF1CECD401AD}" srcOrd="0" destOrd="0" presId="urn:microsoft.com/office/officeart/2005/8/layout/vList2"/>
    <dgm:cxn modelId="{E572634A-D068-4C84-9D3C-660A2550928B}" type="presParOf" srcId="{9AC12E32-5DD5-4B62-A4B7-914ECAA795B5}" destId="{64E9340F-1E09-447E-B204-EF1CECD401AD}" srcOrd="0" destOrd="0" presId="urn:microsoft.com/office/officeart/2005/8/layout/vList2"/>
    <dgm:cxn modelId="{BD4956AE-4C31-486C-9FE5-42E380423C31}" type="presParOf" srcId="{9AC12E32-5DD5-4B62-A4B7-914ECAA795B5}" destId="{EC41AF7F-BA08-483E-A535-1A2F78C3A347}" srcOrd="1" destOrd="0" presId="urn:microsoft.com/office/officeart/2005/8/layout/vList2"/>
    <dgm:cxn modelId="{4909DD6A-479E-40CC-8F7C-20D8508CC79D}" type="presParOf" srcId="{9AC12E32-5DD5-4B62-A4B7-914ECAA795B5}" destId="{F098AE84-DFE8-491F-AE1B-9230F5263113}" srcOrd="2" destOrd="0" presId="urn:microsoft.com/office/officeart/2005/8/layout/vList2"/>
    <dgm:cxn modelId="{24A8B54C-5D6A-40FA-9B2C-C733E0E87D1F}" type="presParOf" srcId="{9AC12E32-5DD5-4B62-A4B7-914ECAA795B5}" destId="{A1212D13-3C84-4784-8784-345D54200F7B}" srcOrd="3" destOrd="0" presId="urn:microsoft.com/office/officeart/2005/8/layout/vList2"/>
    <dgm:cxn modelId="{F11E7255-DC89-413F-88BB-1D8CBE821E99}" type="presParOf" srcId="{9AC12E32-5DD5-4B62-A4B7-914ECAA795B5}" destId="{C9B5A29F-4FC0-44BE-9115-6924D1D3BDB5}"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9F00361-0D21-4F91-A370-15819C91FDAE}" type="doc">
      <dgm:prSet loTypeId="urn:microsoft.com/office/officeart/2005/8/layout/vList2" loCatId="list" qsTypeId="urn:microsoft.com/office/officeart/2005/8/quickstyle/simple3" qsCatId="simple" csTypeId="urn:microsoft.com/office/officeart/2005/8/colors/accent1_1" csCatId="accent1" phldr="1"/>
      <dgm:spPr/>
      <dgm:t>
        <a:bodyPr/>
        <a:lstStyle/>
        <a:p>
          <a:endParaRPr lang="ru-RU"/>
        </a:p>
      </dgm:t>
    </dgm:pt>
    <dgm:pt modelId="{A233DE01-06AB-43FD-A4C8-85619A7AEECC}">
      <dgm:prSet>
        <dgm:style>
          <a:lnRef idx="2">
            <a:schemeClr val="accent1"/>
          </a:lnRef>
          <a:fillRef idx="1">
            <a:schemeClr val="lt1"/>
          </a:fillRef>
          <a:effectRef idx="0">
            <a:schemeClr val="accent1"/>
          </a:effectRef>
          <a:fontRef idx="minor">
            <a:schemeClr val="dk1"/>
          </a:fontRef>
        </dgm:style>
      </dgm:prSet>
      <dgm:spPr/>
      <dgm:t>
        <a:bodyPr/>
        <a:lstStyle/>
        <a:p>
          <a:pPr rtl="0"/>
          <a:r>
            <a:rPr lang="en-US" b="1" smtClean="0"/>
            <a:t>Effective business model</a:t>
          </a:r>
          <a:r>
            <a:rPr lang="en-US" smtClean="0"/>
            <a:t>, for example, business in a cluster, leads to increased value added and increased income of business owners. And do tourists (consumers of services and products) receive bonuses and preferences from such association and cooperation? Of course, yes.</a:t>
          </a:r>
          <a:endParaRPr lang="en-US"/>
        </a:p>
      </dgm:t>
    </dgm:pt>
    <dgm:pt modelId="{9DEE8B72-2152-41B8-AAB1-97B8B801E004}" type="parTrans" cxnId="{2BD90042-61AD-4326-A524-3ED795E733E0}">
      <dgm:prSet/>
      <dgm:spPr/>
      <dgm:t>
        <a:bodyPr/>
        <a:lstStyle/>
        <a:p>
          <a:endParaRPr lang="ru-RU"/>
        </a:p>
      </dgm:t>
    </dgm:pt>
    <dgm:pt modelId="{7A7FD9FB-F448-4C02-A6C9-519948CA41E6}" type="sibTrans" cxnId="{2BD90042-61AD-4326-A524-3ED795E733E0}">
      <dgm:prSet/>
      <dgm:spPr/>
      <dgm:t>
        <a:bodyPr/>
        <a:lstStyle/>
        <a:p>
          <a:endParaRPr lang="ru-RU"/>
        </a:p>
      </dgm:t>
    </dgm:pt>
    <dgm:pt modelId="{7972EABE-5226-4023-B9B0-C16B31CEA805}">
      <dgm:prSet>
        <dgm:style>
          <a:lnRef idx="2">
            <a:schemeClr val="accent1"/>
          </a:lnRef>
          <a:fillRef idx="1">
            <a:schemeClr val="lt1"/>
          </a:fillRef>
          <a:effectRef idx="0">
            <a:schemeClr val="accent1"/>
          </a:effectRef>
          <a:fontRef idx="minor">
            <a:schemeClr val="dk1"/>
          </a:fontRef>
        </dgm:style>
      </dgm:prSet>
      <dgm:spPr/>
      <dgm:t>
        <a:bodyPr/>
        <a:lstStyle/>
        <a:p>
          <a:pPr rtl="0"/>
          <a:r>
            <a:rPr lang="en-US" b="1" dirty="0" smtClean="0"/>
            <a:t>Satisfaction with the service in one location will increase loyalty in another location if these locations are two elements of the same cluster. </a:t>
          </a:r>
          <a:r>
            <a:rPr lang="en-US" dirty="0" smtClean="0"/>
            <a:t>And not only advertising or popularity through one or another brand (and the brand is an attribute of a certain destination and cluster) are of great importance here. </a:t>
          </a:r>
          <a:endParaRPr lang="en-US" dirty="0"/>
        </a:p>
      </dgm:t>
    </dgm:pt>
    <dgm:pt modelId="{DADC9EBB-C064-42A6-B71C-14C4F9DBD8B6}" type="parTrans" cxnId="{430F1549-FD06-4860-A2E0-F66F9A2D7F24}">
      <dgm:prSet/>
      <dgm:spPr/>
      <dgm:t>
        <a:bodyPr/>
        <a:lstStyle/>
        <a:p>
          <a:endParaRPr lang="ru-RU"/>
        </a:p>
      </dgm:t>
    </dgm:pt>
    <dgm:pt modelId="{8FD4E1CA-5229-41EB-B08C-691A50BFD264}" type="sibTrans" cxnId="{430F1549-FD06-4860-A2E0-F66F9A2D7F24}">
      <dgm:prSet/>
      <dgm:spPr/>
      <dgm:t>
        <a:bodyPr/>
        <a:lstStyle/>
        <a:p>
          <a:endParaRPr lang="ru-RU"/>
        </a:p>
      </dgm:t>
    </dgm:pt>
    <dgm:pt modelId="{741A1610-1F29-475C-B914-B728B1A5EA49}" type="pres">
      <dgm:prSet presAssocID="{39F00361-0D21-4F91-A370-15819C91FDAE}" presName="linear" presStyleCnt="0">
        <dgm:presLayoutVars>
          <dgm:animLvl val="lvl"/>
          <dgm:resizeHandles val="exact"/>
        </dgm:presLayoutVars>
      </dgm:prSet>
      <dgm:spPr/>
      <dgm:t>
        <a:bodyPr/>
        <a:lstStyle/>
        <a:p>
          <a:endParaRPr lang="ru-RU"/>
        </a:p>
      </dgm:t>
    </dgm:pt>
    <dgm:pt modelId="{E4615880-AC9D-4EBF-8EFF-AA7A891FD058}" type="pres">
      <dgm:prSet presAssocID="{A233DE01-06AB-43FD-A4C8-85619A7AEECC}" presName="parentText" presStyleLbl="node1" presStyleIdx="0" presStyleCnt="2">
        <dgm:presLayoutVars>
          <dgm:chMax val="0"/>
          <dgm:bulletEnabled val="1"/>
        </dgm:presLayoutVars>
      </dgm:prSet>
      <dgm:spPr/>
      <dgm:t>
        <a:bodyPr/>
        <a:lstStyle/>
        <a:p>
          <a:endParaRPr lang="ru-RU"/>
        </a:p>
      </dgm:t>
    </dgm:pt>
    <dgm:pt modelId="{D96248B0-DEC0-4FC5-900E-E8D0C1348A9C}" type="pres">
      <dgm:prSet presAssocID="{7A7FD9FB-F448-4C02-A6C9-519948CA41E6}" presName="spacer" presStyleCnt="0"/>
      <dgm:spPr/>
    </dgm:pt>
    <dgm:pt modelId="{FBC75B76-EF9E-4514-B719-54DDE1CF80EE}" type="pres">
      <dgm:prSet presAssocID="{7972EABE-5226-4023-B9B0-C16B31CEA805}" presName="parentText" presStyleLbl="node1" presStyleIdx="1" presStyleCnt="2">
        <dgm:presLayoutVars>
          <dgm:chMax val="0"/>
          <dgm:bulletEnabled val="1"/>
        </dgm:presLayoutVars>
      </dgm:prSet>
      <dgm:spPr/>
      <dgm:t>
        <a:bodyPr/>
        <a:lstStyle/>
        <a:p>
          <a:endParaRPr lang="ru-RU"/>
        </a:p>
      </dgm:t>
    </dgm:pt>
  </dgm:ptLst>
  <dgm:cxnLst>
    <dgm:cxn modelId="{430F1549-FD06-4860-A2E0-F66F9A2D7F24}" srcId="{39F00361-0D21-4F91-A370-15819C91FDAE}" destId="{7972EABE-5226-4023-B9B0-C16B31CEA805}" srcOrd="1" destOrd="0" parTransId="{DADC9EBB-C064-42A6-B71C-14C4F9DBD8B6}" sibTransId="{8FD4E1CA-5229-41EB-B08C-691A50BFD264}"/>
    <dgm:cxn modelId="{4B5F4688-FB0D-4A8B-B34A-51AE149EA643}" type="presOf" srcId="{7972EABE-5226-4023-B9B0-C16B31CEA805}" destId="{FBC75B76-EF9E-4514-B719-54DDE1CF80EE}" srcOrd="0" destOrd="0" presId="urn:microsoft.com/office/officeart/2005/8/layout/vList2"/>
    <dgm:cxn modelId="{2BD90042-61AD-4326-A524-3ED795E733E0}" srcId="{39F00361-0D21-4F91-A370-15819C91FDAE}" destId="{A233DE01-06AB-43FD-A4C8-85619A7AEECC}" srcOrd="0" destOrd="0" parTransId="{9DEE8B72-2152-41B8-AAB1-97B8B801E004}" sibTransId="{7A7FD9FB-F448-4C02-A6C9-519948CA41E6}"/>
    <dgm:cxn modelId="{50D2EB0D-DE02-4925-A2BB-C8B7DA972815}" type="presOf" srcId="{39F00361-0D21-4F91-A370-15819C91FDAE}" destId="{741A1610-1F29-475C-B914-B728B1A5EA49}" srcOrd="0" destOrd="0" presId="urn:microsoft.com/office/officeart/2005/8/layout/vList2"/>
    <dgm:cxn modelId="{B9D7BD0D-498E-403A-902B-184B2BF53832}" type="presOf" srcId="{A233DE01-06AB-43FD-A4C8-85619A7AEECC}" destId="{E4615880-AC9D-4EBF-8EFF-AA7A891FD058}" srcOrd="0" destOrd="0" presId="urn:microsoft.com/office/officeart/2005/8/layout/vList2"/>
    <dgm:cxn modelId="{B86A0555-9F64-4702-B914-CB993452E9C9}" type="presParOf" srcId="{741A1610-1F29-475C-B914-B728B1A5EA49}" destId="{E4615880-AC9D-4EBF-8EFF-AA7A891FD058}" srcOrd="0" destOrd="0" presId="urn:microsoft.com/office/officeart/2005/8/layout/vList2"/>
    <dgm:cxn modelId="{98A43FAF-B4E4-41EB-A973-D7389C14EE44}" type="presParOf" srcId="{741A1610-1F29-475C-B914-B728B1A5EA49}" destId="{D96248B0-DEC0-4FC5-900E-E8D0C1348A9C}" srcOrd="1" destOrd="0" presId="urn:microsoft.com/office/officeart/2005/8/layout/vList2"/>
    <dgm:cxn modelId="{4233F0A3-EF8C-46CB-8858-58E1AF9958B0}" type="presParOf" srcId="{741A1610-1F29-475C-B914-B728B1A5EA49}" destId="{FBC75B76-EF9E-4514-B719-54DDE1CF80EE}"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458BECE-9353-46FA-AB8B-E556E1121632}" type="doc">
      <dgm:prSet loTypeId="urn:microsoft.com/office/officeart/2005/8/layout/vList2" loCatId="list" qsTypeId="urn:microsoft.com/office/officeart/2005/8/quickstyle/simple3" qsCatId="simple" csTypeId="urn:microsoft.com/office/officeart/2005/8/colors/accent1_1" csCatId="accent1" phldr="1"/>
      <dgm:spPr/>
      <dgm:t>
        <a:bodyPr/>
        <a:lstStyle/>
        <a:p>
          <a:endParaRPr lang="ru-RU"/>
        </a:p>
      </dgm:t>
    </dgm:pt>
    <dgm:pt modelId="{8DE1909F-E0C2-45F2-AEE8-B06946061F9C}">
      <dgm:prSet/>
      <dgm:spPr>
        <a:ln>
          <a:solidFill>
            <a:srgbClr val="293A96"/>
          </a:solidFill>
        </a:ln>
      </dgm:spPr>
      <dgm:t>
        <a:bodyPr/>
        <a:lstStyle/>
        <a:p>
          <a:pPr algn="ctr" rtl="0"/>
          <a:r>
            <a:rPr lang="en-US" dirty="0" smtClean="0"/>
            <a:t>From the standpoint of </a:t>
          </a:r>
          <a:r>
            <a:rPr lang="en-US" b="1" dirty="0" smtClean="0"/>
            <a:t>sociology</a:t>
          </a:r>
          <a:r>
            <a:rPr lang="en-US" dirty="0" smtClean="0"/>
            <a:t>, as a science of conditions and processes in society, tourism is based on the middle class (</a:t>
          </a:r>
          <a:r>
            <a:rPr lang="en-US" b="1" dirty="0" smtClean="0"/>
            <a:t>income level</a:t>
          </a:r>
          <a:r>
            <a:rPr lang="en-US" dirty="0" smtClean="0"/>
            <a:t>). The poor do not have the opportunity for leisure and travel, and the share of the rich is not large enough to form the basis of the hospitality industry.</a:t>
          </a:r>
          <a:endParaRPr lang="en-US" dirty="0"/>
        </a:p>
      </dgm:t>
    </dgm:pt>
    <dgm:pt modelId="{386DFDCF-78D8-4FF1-A8BA-616A7B63D2DD}" type="parTrans" cxnId="{9DBAC31F-3E45-4CC0-BA91-52B3F1FEB463}">
      <dgm:prSet/>
      <dgm:spPr/>
      <dgm:t>
        <a:bodyPr/>
        <a:lstStyle/>
        <a:p>
          <a:endParaRPr lang="ru-RU"/>
        </a:p>
      </dgm:t>
    </dgm:pt>
    <dgm:pt modelId="{5078040E-AC00-4976-B5BF-1248C53FCB64}" type="sibTrans" cxnId="{9DBAC31F-3E45-4CC0-BA91-52B3F1FEB463}">
      <dgm:prSet/>
      <dgm:spPr/>
      <dgm:t>
        <a:bodyPr/>
        <a:lstStyle/>
        <a:p>
          <a:endParaRPr lang="ru-RU"/>
        </a:p>
      </dgm:t>
    </dgm:pt>
    <dgm:pt modelId="{5B56C748-AA55-457C-9C3E-59EC93FCCFF8}">
      <dgm:prSet/>
      <dgm:spPr>
        <a:ln>
          <a:solidFill>
            <a:srgbClr val="293A96"/>
          </a:solidFill>
        </a:ln>
      </dgm:spPr>
      <dgm:t>
        <a:bodyPr/>
        <a:lstStyle/>
        <a:p>
          <a:pPr algn="ctr" rtl="0"/>
          <a:r>
            <a:rPr lang="en-US" dirty="0" smtClean="0"/>
            <a:t>If the middle class expects an increase in employment in tourism and increase their income, if the middle class acts as tourists who are economically viable to consume the most of the services the destination has to offer, if the interests of residents and tourists in terms of sustainable development are close -  so the integration within a cluster or destination is successful.</a:t>
          </a:r>
          <a:endParaRPr lang="en-US" dirty="0"/>
        </a:p>
      </dgm:t>
    </dgm:pt>
    <dgm:pt modelId="{CA3973E8-9C47-4DC7-8F73-8F0CB3B4E258}" type="parTrans" cxnId="{C952EDF0-1485-4D67-A4A1-30041E2F1A99}">
      <dgm:prSet/>
      <dgm:spPr/>
      <dgm:t>
        <a:bodyPr/>
        <a:lstStyle/>
        <a:p>
          <a:endParaRPr lang="ru-RU"/>
        </a:p>
      </dgm:t>
    </dgm:pt>
    <dgm:pt modelId="{79EB51A4-BFC4-4380-892A-711EE266B16E}" type="sibTrans" cxnId="{C952EDF0-1485-4D67-A4A1-30041E2F1A99}">
      <dgm:prSet/>
      <dgm:spPr/>
      <dgm:t>
        <a:bodyPr/>
        <a:lstStyle/>
        <a:p>
          <a:endParaRPr lang="ru-RU"/>
        </a:p>
      </dgm:t>
    </dgm:pt>
    <dgm:pt modelId="{CAB63F8A-B375-42B4-9906-DDBC0CF5DF2F}">
      <dgm:prSet/>
      <dgm:spPr>
        <a:ln>
          <a:solidFill>
            <a:srgbClr val="293A96"/>
          </a:solidFill>
        </a:ln>
      </dgm:spPr>
      <dgm:t>
        <a:bodyPr/>
        <a:lstStyle/>
        <a:p>
          <a:pPr algn="ctr" rtl="0"/>
          <a:r>
            <a:rPr lang="en-US" b="1" dirty="0" smtClean="0"/>
            <a:t>What is specific is that in wine tourism the inhabitants of tourist destinations are themselves able to be tourists of other territories, are interested in winemaking, fairs and festivals.</a:t>
          </a:r>
          <a:endParaRPr lang="en-US" dirty="0"/>
        </a:p>
      </dgm:t>
    </dgm:pt>
    <dgm:pt modelId="{11FCE674-1CE3-4589-B8D0-F0A532390B01}" type="parTrans" cxnId="{4241D075-5B98-42E7-AC9E-068AE4345C10}">
      <dgm:prSet/>
      <dgm:spPr/>
      <dgm:t>
        <a:bodyPr/>
        <a:lstStyle/>
        <a:p>
          <a:endParaRPr lang="ru-RU"/>
        </a:p>
      </dgm:t>
    </dgm:pt>
    <dgm:pt modelId="{7A6CD4BA-2AA5-4357-9054-A028EF54F671}" type="sibTrans" cxnId="{4241D075-5B98-42E7-AC9E-068AE4345C10}">
      <dgm:prSet/>
      <dgm:spPr/>
      <dgm:t>
        <a:bodyPr/>
        <a:lstStyle/>
        <a:p>
          <a:endParaRPr lang="ru-RU"/>
        </a:p>
      </dgm:t>
    </dgm:pt>
    <dgm:pt modelId="{63D68015-BC61-4D4A-8BBF-75D6346FDB5A}" type="pres">
      <dgm:prSet presAssocID="{3458BECE-9353-46FA-AB8B-E556E1121632}" presName="linear" presStyleCnt="0">
        <dgm:presLayoutVars>
          <dgm:animLvl val="lvl"/>
          <dgm:resizeHandles val="exact"/>
        </dgm:presLayoutVars>
      </dgm:prSet>
      <dgm:spPr/>
      <dgm:t>
        <a:bodyPr/>
        <a:lstStyle/>
        <a:p>
          <a:endParaRPr lang="ru-RU"/>
        </a:p>
      </dgm:t>
    </dgm:pt>
    <dgm:pt modelId="{D9C8A48A-5723-4E09-82D0-61924FE837C9}" type="pres">
      <dgm:prSet presAssocID="{8DE1909F-E0C2-45F2-AEE8-B06946061F9C}" presName="parentText" presStyleLbl="node1" presStyleIdx="0" presStyleCnt="3">
        <dgm:presLayoutVars>
          <dgm:chMax val="0"/>
          <dgm:bulletEnabled val="1"/>
        </dgm:presLayoutVars>
      </dgm:prSet>
      <dgm:spPr/>
      <dgm:t>
        <a:bodyPr/>
        <a:lstStyle/>
        <a:p>
          <a:endParaRPr lang="ru-RU"/>
        </a:p>
      </dgm:t>
    </dgm:pt>
    <dgm:pt modelId="{632C0925-4484-4A45-8159-0C730EC984C7}" type="pres">
      <dgm:prSet presAssocID="{5078040E-AC00-4976-B5BF-1248C53FCB64}" presName="spacer" presStyleCnt="0"/>
      <dgm:spPr/>
    </dgm:pt>
    <dgm:pt modelId="{F9D21F2F-A8EF-4E9A-AC72-8BDF04DF864B}" type="pres">
      <dgm:prSet presAssocID="{5B56C748-AA55-457C-9C3E-59EC93FCCFF8}" presName="parentText" presStyleLbl="node1" presStyleIdx="1" presStyleCnt="3">
        <dgm:presLayoutVars>
          <dgm:chMax val="0"/>
          <dgm:bulletEnabled val="1"/>
        </dgm:presLayoutVars>
      </dgm:prSet>
      <dgm:spPr/>
      <dgm:t>
        <a:bodyPr/>
        <a:lstStyle/>
        <a:p>
          <a:endParaRPr lang="ru-RU"/>
        </a:p>
      </dgm:t>
    </dgm:pt>
    <dgm:pt modelId="{090D167F-28B5-4A72-8D2D-312791ECBE9F}" type="pres">
      <dgm:prSet presAssocID="{79EB51A4-BFC4-4380-892A-711EE266B16E}" presName="spacer" presStyleCnt="0"/>
      <dgm:spPr/>
    </dgm:pt>
    <dgm:pt modelId="{2D7E5F44-E693-4FAF-AFFD-C4A1FBAF508E}" type="pres">
      <dgm:prSet presAssocID="{CAB63F8A-B375-42B4-9906-DDBC0CF5DF2F}" presName="parentText" presStyleLbl="node1" presStyleIdx="2" presStyleCnt="3">
        <dgm:presLayoutVars>
          <dgm:chMax val="0"/>
          <dgm:bulletEnabled val="1"/>
        </dgm:presLayoutVars>
      </dgm:prSet>
      <dgm:spPr/>
      <dgm:t>
        <a:bodyPr/>
        <a:lstStyle/>
        <a:p>
          <a:endParaRPr lang="ru-RU"/>
        </a:p>
      </dgm:t>
    </dgm:pt>
  </dgm:ptLst>
  <dgm:cxnLst>
    <dgm:cxn modelId="{9DBAC31F-3E45-4CC0-BA91-52B3F1FEB463}" srcId="{3458BECE-9353-46FA-AB8B-E556E1121632}" destId="{8DE1909F-E0C2-45F2-AEE8-B06946061F9C}" srcOrd="0" destOrd="0" parTransId="{386DFDCF-78D8-4FF1-A8BA-616A7B63D2DD}" sibTransId="{5078040E-AC00-4976-B5BF-1248C53FCB64}"/>
    <dgm:cxn modelId="{E554BC7D-C972-4B26-8056-EADA046AF083}" type="presOf" srcId="{3458BECE-9353-46FA-AB8B-E556E1121632}" destId="{63D68015-BC61-4D4A-8BBF-75D6346FDB5A}" srcOrd="0" destOrd="0" presId="urn:microsoft.com/office/officeart/2005/8/layout/vList2"/>
    <dgm:cxn modelId="{DE242381-D4F5-4C37-AB0E-88CA35D186A5}" type="presOf" srcId="{8DE1909F-E0C2-45F2-AEE8-B06946061F9C}" destId="{D9C8A48A-5723-4E09-82D0-61924FE837C9}" srcOrd="0" destOrd="0" presId="urn:microsoft.com/office/officeart/2005/8/layout/vList2"/>
    <dgm:cxn modelId="{D87471B1-22F2-4B3F-88F9-B00DFB5E2864}" type="presOf" srcId="{CAB63F8A-B375-42B4-9906-DDBC0CF5DF2F}" destId="{2D7E5F44-E693-4FAF-AFFD-C4A1FBAF508E}" srcOrd="0" destOrd="0" presId="urn:microsoft.com/office/officeart/2005/8/layout/vList2"/>
    <dgm:cxn modelId="{4241D075-5B98-42E7-AC9E-068AE4345C10}" srcId="{3458BECE-9353-46FA-AB8B-E556E1121632}" destId="{CAB63F8A-B375-42B4-9906-DDBC0CF5DF2F}" srcOrd="2" destOrd="0" parTransId="{11FCE674-1CE3-4589-B8D0-F0A532390B01}" sibTransId="{7A6CD4BA-2AA5-4357-9054-A028EF54F671}"/>
    <dgm:cxn modelId="{20CA488F-65CF-455B-8ED5-245457757505}" type="presOf" srcId="{5B56C748-AA55-457C-9C3E-59EC93FCCFF8}" destId="{F9D21F2F-A8EF-4E9A-AC72-8BDF04DF864B}" srcOrd="0" destOrd="0" presId="urn:microsoft.com/office/officeart/2005/8/layout/vList2"/>
    <dgm:cxn modelId="{C952EDF0-1485-4D67-A4A1-30041E2F1A99}" srcId="{3458BECE-9353-46FA-AB8B-E556E1121632}" destId="{5B56C748-AA55-457C-9C3E-59EC93FCCFF8}" srcOrd="1" destOrd="0" parTransId="{CA3973E8-9C47-4DC7-8F73-8F0CB3B4E258}" sibTransId="{79EB51A4-BFC4-4380-892A-711EE266B16E}"/>
    <dgm:cxn modelId="{21C6BE3A-0DE3-4D75-83DB-12DF9A35B74F}" type="presParOf" srcId="{63D68015-BC61-4D4A-8BBF-75D6346FDB5A}" destId="{D9C8A48A-5723-4E09-82D0-61924FE837C9}" srcOrd="0" destOrd="0" presId="urn:microsoft.com/office/officeart/2005/8/layout/vList2"/>
    <dgm:cxn modelId="{F9233698-2AEC-4B02-A83F-66CFA3686364}" type="presParOf" srcId="{63D68015-BC61-4D4A-8BBF-75D6346FDB5A}" destId="{632C0925-4484-4A45-8159-0C730EC984C7}" srcOrd="1" destOrd="0" presId="urn:microsoft.com/office/officeart/2005/8/layout/vList2"/>
    <dgm:cxn modelId="{B1101057-5315-4D65-B217-89A479A037A2}" type="presParOf" srcId="{63D68015-BC61-4D4A-8BBF-75D6346FDB5A}" destId="{F9D21F2F-A8EF-4E9A-AC72-8BDF04DF864B}" srcOrd="2" destOrd="0" presId="urn:microsoft.com/office/officeart/2005/8/layout/vList2"/>
    <dgm:cxn modelId="{A2FAB789-271F-414C-9DEB-5F45BCF0052F}" type="presParOf" srcId="{63D68015-BC61-4D4A-8BBF-75D6346FDB5A}" destId="{090D167F-28B5-4A72-8D2D-312791ECBE9F}" srcOrd="3" destOrd="0" presId="urn:microsoft.com/office/officeart/2005/8/layout/vList2"/>
    <dgm:cxn modelId="{290D5F66-CD7B-48ED-BDB4-B362A52942D5}" type="presParOf" srcId="{63D68015-BC61-4D4A-8BBF-75D6346FDB5A}" destId="{2D7E5F44-E693-4FAF-AFFD-C4A1FBAF508E}"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C3B42C9-8A47-4DF9-AFFB-3AB3651538F7}" type="doc">
      <dgm:prSet loTypeId="urn:microsoft.com/office/officeart/2005/8/layout/vList2" loCatId="list" qsTypeId="urn:microsoft.com/office/officeart/2005/8/quickstyle/simple3" qsCatId="simple" csTypeId="urn:microsoft.com/office/officeart/2005/8/colors/accent1_1" csCatId="accent1" phldr="1"/>
      <dgm:spPr/>
      <dgm:t>
        <a:bodyPr/>
        <a:lstStyle/>
        <a:p>
          <a:endParaRPr lang="ru-RU"/>
        </a:p>
      </dgm:t>
    </dgm:pt>
    <dgm:pt modelId="{7A3522FD-B5FA-478B-A1F5-8CB9C9D8094B}">
      <dgm:prSet>
        <dgm:style>
          <a:lnRef idx="2">
            <a:schemeClr val="accent5"/>
          </a:lnRef>
          <a:fillRef idx="1">
            <a:schemeClr val="lt1"/>
          </a:fillRef>
          <a:effectRef idx="0">
            <a:schemeClr val="accent5"/>
          </a:effectRef>
          <a:fontRef idx="minor">
            <a:schemeClr val="dk1"/>
          </a:fontRef>
        </dgm:style>
      </dgm:prSet>
      <dgm:spPr/>
      <dgm:t>
        <a:bodyPr/>
        <a:lstStyle/>
        <a:p>
          <a:pPr rtl="0"/>
          <a:r>
            <a:rPr lang="en-US" b="1" smtClean="0"/>
            <a:t>Society of the future is described by many futurists. It predicts increased attention to the “Theory of Social Exchange”. </a:t>
          </a:r>
          <a:r>
            <a:rPr lang="en-US" smtClean="0"/>
            <a:t>The process of social exchange is fun when people get a fair return on their expenses from other people.</a:t>
          </a:r>
          <a:endParaRPr lang="en-US"/>
        </a:p>
      </dgm:t>
    </dgm:pt>
    <dgm:pt modelId="{1D75E406-1A21-4E1E-BBA6-22B24D2A70A6}" type="parTrans" cxnId="{D5285A1D-DEC4-4268-9F6C-DC492BE50DC6}">
      <dgm:prSet/>
      <dgm:spPr/>
      <dgm:t>
        <a:bodyPr/>
        <a:lstStyle/>
        <a:p>
          <a:endParaRPr lang="ru-RU"/>
        </a:p>
      </dgm:t>
    </dgm:pt>
    <dgm:pt modelId="{11B6D35E-99C6-446D-9048-452B2553007F}" type="sibTrans" cxnId="{D5285A1D-DEC4-4268-9F6C-DC492BE50DC6}">
      <dgm:prSet/>
      <dgm:spPr/>
      <dgm:t>
        <a:bodyPr/>
        <a:lstStyle/>
        <a:p>
          <a:endParaRPr lang="ru-RU"/>
        </a:p>
      </dgm:t>
    </dgm:pt>
    <dgm:pt modelId="{EB56AF3A-D6DD-454A-B7EC-6A204425444D}">
      <dgm:prSet>
        <dgm:style>
          <a:lnRef idx="2">
            <a:schemeClr val="accent5"/>
          </a:lnRef>
          <a:fillRef idx="1">
            <a:schemeClr val="lt1"/>
          </a:fillRef>
          <a:effectRef idx="0">
            <a:schemeClr val="accent5"/>
          </a:effectRef>
          <a:fontRef idx="minor">
            <a:schemeClr val="dk1"/>
          </a:fontRef>
        </dgm:style>
      </dgm:prSet>
      <dgm:spPr/>
      <dgm:t>
        <a:bodyPr/>
        <a:lstStyle/>
        <a:p>
          <a:pPr rtl="0"/>
          <a:r>
            <a:rPr lang="en-US" b="1" smtClean="0"/>
            <a:t>The development of a wine tourist destination</a:t>
          </a:r>
          <a:r>
            <a:rPr lang="en-US" smtClean="0"/>
            <a:t>, which can lead to higher prices for housing, transport, to the burden on the ecosystem, brings satisfaction when the income of winemakers, all employed in tourism, owners or investors is fair, and the costs and risks of residents are much lower than their interests. </a:t>
          </a:r>
          <a:endParaRPr lang="en-US"/>
        </a:p>
      </dgm:t>
    </dgm:pt>
    <dgm:pt modelId="{3667F188-1B99-4A14-9371-8C9B678069E4}" type="parTrans" cxnId="{AC35BD17-1592-4B81-AEAE-0B837F6DA9C3}">
      <dgm:prSet/>
      <dgm:spPr/>
      <dgm:t>
        <a:bodyPr/>
        <a:lstStyle/>
        <a:p>
          <a:endParaRPr lang="ru-RU"/>
        </a:p>
      </dgm:t>
    </dgm:pt>
    <dgm:pt modelId="{3544B755-A243-47E2-8920-290847D9A734}" type="sibTrans" cxnId="{AC35BD17-1592-4B81-AEAE-0B837F6DA9C3}">
      <dgm:prSet/>
      <dgm:spPr/>
      <dgm:t>
        <a:bodyPr/>
        <a:lstStyle/>
        <a:p>
          <a:endParaRPr lang="ru-RU"/>
        </a:p>
      </dgm:t>
    </dgm:pt>
    <dgm:pt modelId="{64EDBD72-FB32-40DA-8086-710453DE093C}" type="pres">
      <dgm:prSet presAssocID="{0C3B42C9-8A47-4DF9-AFFB-3AB3651538F7}" presName="linear" presStyleCnt="0">
        <dgm:presLayoutVars>
          <dgm:animLvl val="lvl"/>
          <dgm:resizeHandles val="exact"/>
        </dgm:presLayoutVars>
      </dgm:prSet>
      <dgm:spPr/>
      <dgm:t>
        <a:bodyPr/>
        <a:lstStyle/>
        <a:p>
          <a:endParaRPr lang="ru-RU"/>
        </a:p>
      </dgm:t>
    </dgm:pt>
    <dgm:pt modelId="{7A6ABB36-ED13-4C8A-9E21-EE43F9A57886}" type="pres">
      <dgm:prSet presAssocID="{7A3522FD-B5FA-478B-A1F5-8CB9C9D8094B}" presName="parentText" presStyleLbl="node1" presStyleIdx="0" presStyleCnt="2">
        <dgm:presLayoutVars>
          <dgm:chMax val="0"/>
          <dgm:bulletEnabled val="1"/>
        </dgm:presLayoutVars>
      </dgm:prSet>
      <dgm:spPr/>
      <dgm:t>
        <a:bodyPr/>
        <a:lstStyle/>
        <a:p>
          <a:endParaRPr lang="ru-RU"/>
        </a:p>
      </dgm:t>
    </dgm:pt>
    <dgm:pt modelId="{40D05F38-0A78-41C9-BF6B-43F73618E1BD}" type="pres">
      <dgm:prSet presAssocID="{11B6D35E-99C6-446D-9048-452B2553007F}" presName="spacer" presStyleCnt="0"/>
      <dgm:spPr/>
    </dgm:pt>
    <dgm:pt modelId="{0ACA6D4D-8C7A-4044-B64A-CC6AE210B447}" type="pres">
      <dgm:prSet presAssocID="{EB56AF3A-D6DD-454A-B7EC-6A204425444D}" presName="parentText" presStyleLbl="node1" presStyleIdx="1" presStyleCnt="2">
        <dgm:presLayoutVars>
          <dgm:chMax val="0"/>
          <dgm:bulletEnabled val="1"/>
        </dgm:presLayoutVars>
      </dgm:prSet>
      <dgm:spPr/>
      <dgm:t>
        <a:bodyPr/>
        <a:lstStyle/>
        <a:p>
          <a:endParaRPr lang="ru-RU"/>
        </a:p>
      </dgm:t>
    </dgm:pt>
  </dgm:ptLst>
  <dgm:cxnLst>
    <dgm:cxn modelId="{AC35BD17-1592-4B81-AEAE-0B837F6DA9C3}" srcId="{0C3B42C9-8A47-4DF9-AFFB-3AB3651538F7}" destId="{EB56AF3A-D6DD-454A-B7EC-6A204425444D}" srcOrd="1" destOrd="0" parTransId="{3667F188-1B99-4A14-9371-8C9B678069E4}" sibTransId="{3544B755-A243-47E2-8920-290847D9A734}"/>
    <dgm:cxn modelId="{5B5C57B6-C204-45E2-9B74-47F5DD08DB4F}" type="presOf" srcId="{7A3522FD-B5FA-478B-A1F5-8CB9C9D8094B}" destId="{7A6ABB36-ED13-4C8A-9E21-EE43F9A57886}" srcOrd="0" destOrd="0" presId="urn:microsoft.com/office/officeart/2005/8/layout/vList2"/>
    <dgm:cxn modelId="{6976669B-7D4F-4D1D-8FC6-81DB638A2258}" type="presOf" srcId="{0C3B42C9-8A47-4DF9-AFFB-3AB3651538F7}" destId="{64EDBD72-FB32-40DA-8086-710453DE093C}" srcOrd="0" destOrd="0" presId="urn:microsoft.com/office/officeart/2005/8/layout/vList2"/>
    <dgm:cxn modelId="{3076100B-B1A0-4CCE-9AAA-71BD2D26E5FA}" type="presOf" srcId="{EB56AF3A-D6DD-454A-B7EC-6A204425444D}" destId="{0ACA6D4D-8C7A-4044-B64A-CC6AE210B447}" srcOrd="0" destOrd="0" presId="urn:microsoft.com/office/officeart/2005/8/layout/vList2"/>
    <dgm:cxn modelId="{D5285A1D-DEC4-4268-9F6C-DC492BE50DC6}" srcId="{0C3B42C9-8A47-4DF9-AFFB-3AB3651538F7}" destId="{7A3522FD-B5FA-478B-A1F5-8CB9C9D8094B}" srcOrd="0" destOrd="0" parTransId="{1D75E406-1A21-4E1E-BBA6-22B24D2A70A6}" sibTransId="{11B6D35E-99C6-446D-9048-452B2553007F}"/>
    <dgm:cxn modelId="{B9930358-978B-4BD2-BC2C-146E187E37C2}" type="presParOf" srcId="{64EDBD72-FB32-40DA-8086-710453DE093C}" destId="{7A6ABB36-ED13-4C8A-9E21-EE43F9A57886}" srcOrd="0" destOrd="0" presId="urn:microsoft.com/office/officeart/2005/8/layout/vList2"/>
    <dgm:cxn modelId="{454E8A2A-9E12-4007-B387-E00092C7DA16}" type="presParOf" srcId="{64EDBD72-FB32-40DA-8086-710453DE093C}" destId="{40D05F38-0A78-41C9-BF6B-43F73618E1BD}" srcOrd="1" destOrd="0" presId="urn:microsoft.com/office/officeart/2005/8/layout/vList2"/>
    <dgm:cxn modelId="{787358FF-840F-4D01-8F54-340449222611}" type="presParOf" srcId="{64EDBD72-FB32-40DA-8086-710453DE093C}" destId="{0ACA6D4D-8C7A-4044-B64A-CC6AE210B447}"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FCE313A-90E5-4A09-82A8-CED07FC83961}" type="doc">
      <dgm:prSet loTypeId="urn:microsoft.com/office/officeart/2008/layout/LinedList" loCatId="list" qsTypeId="urn:microsoft.com/office/officeart/2005/8/quickstyle/simple1" qsCatId="simple" csTypeId="urn:microsoft.com/office/officeart/2005/8/colors/accent1_1" csCatId="accent1"/>
      <dgm:spPr/>
      <dgm:t>
        <a:bodyPr/>
        <a:lstStyle/>
        <a:p>
          <a:endParaRPr lang="ru-RU"/>
        </a:p>
      </dgm:t>
    </dgm:pt>
    <dgm:pt modelId="{6EFA0F0B-4777-4890-9775-7AE2782DF67D}">
      <dgm:prSet/>
      <dgm:spPr/>
      <dgm:t>
        <a:bodyPr/>
        <a:lstStyle/>
        <a:p>
          <a:pPr rtl="0"/>
          <a:r>
            <a:rPr lang="en-US" b="1" dirty="0" smtClean="0"/>
            <a:t>Should</a:t>
          </a:r>
          <a:r>
            <a:rPr lang="en-US" dirty="0" smtClean="0"/>
            <a:t> a museum be created on the basis of historical research? - </a:t>
          </a:r>
          <a:r>
            <a:rPr lang="en-US" b="1" dirty="0" smtClean="0">
              <a:solidFill>
                <a:srgbClr val="293A96"/>
              </a:solidFill>
            </a:rPr>
            <a:t>Yes</a:t>
          </a:r>
          <a:r>
            <a:rPr lang="en-US" dirty="0" smtClean="0"/>
            <a:t>, if the research was conducted.</a:t>
          </a:r>
          <a:endParaRPr lang="en-US" dirty="0"/>
        </a:p>
      </dgm:t>
    </dgm:pt>
    <dgm:pt modelId="{C1BBB467-E970-4989-B1EF-6586B76AACEE}" type="parTrans" cxnId="{FB2C1EA3-FDDD-48F1-AA06-CD6DC77CFD9B}">
      <dgm:prSet/>
      <dgm:spPr/>
      <dgm:t>
        <a:bodyPr/>
        <a:lstStyle/>
        <a:p>
          <a:endParaRPr lang="ru-RU"/>
        </a:p>
      </dgm:t>
    </dgm:pt>
    <dgm:pt modelId="{E5E0D2BC-954E-4138-81E2-9351A5CCED91}" type="sibTrans" cxnId="{FB2C1EA3-FDDD-48F1-AA06-CD6DC77CFD9B}">
      <dgm:prSet/>
      <dgm:spPr/>
      <dgm:t>
        <a:bodyPr/>
        <a:lstStyle/>
        <a:p>
          <a:endParaRPr lang="ru-RU"/>
        </a:p>
      </dgm:t>
    </dgm:pt>
    <dgm:pt modelId="{10C4EC87-A1C9-4C5B-ABC9-3E34027455B7}">
      <dgm:prSet/>
      <dgm:spPr/>
      <dgm:t>
        <a:bodyPr/>
        <a:lstStyle/>
        <a:p>
          <a:pPr rtl="0"/>
          <a:r>
            <a:rPr lang="en-US" b="1" dirty="0" smtClean="0"/>
            <a:t>Should</a:t>
          </a:r>
          <a:r>
            <a:rPr lang="en-US" dirty="0" smtClean="0"/>
            <a:t> we create a museum based on the established collection of exhibits? - </a:t>
          </a:r>
          <a:r>
            <a:rPr lang="en-US" b="1" dirty="0" smtClean="0">
              <a:solidFill>
                <a:srgbClr val="293A96"/>
              </a:solidFill>
            </a:rPr>
            <a:t>Yes</a:t>
          </a:r>
          <a:r>
            <a:rPr lang="en-US" dirty="0" smtClean="0"/>
            <a:t>, even if a small set of exhibits aroused the interest of someone other than the owner of the collection.</a:t>
          </a:r>
          <a:endParaRPr lang="en-US" dirty="0"/>
        </a:p>
      </dgm:t>
    </dgm:pt>
    <dgm:pt modelId="{EE9A0FF0-992A-4B46-B8CE-08A7C0BED2FB}" type="parTrans" cxnId="{481140C1-8255-4176-A4D6-72DC375F48C4}">
      <dgm:prSet/>
      <dgm:spPr/>
      <dgm:t>
        <a:bodyPr/>
        <a:lstStyle/>
        <a:p>
          <a:endParaRPr lang="ru-RU"/>
        </a:p>
      </dgm:t>
    </dgm:pt>
    <dgm:pt modelId="{5ED52264-CAD3-4536-8D30-BF0B7CC8CEB5}" type="sibTrans" cxnId="{481140C1-8255-4176-A4D6-72DC375F48C4}">
      <dgm:prSet/>
      <dgm:spPr/>
      <dgm:t>
        <a:bodyPr/>
        <a:lstStyle/>
        <a:p>
          <a:endParaRPr lang="ru-RU"/>
        </a:p>
      </dgm:t>
    </dgm:pt>
    <dgm:pt modelId="{5E2E58B0-40F9-4A56-8FD1-A5046243C6C7}">
      <dgm:prSet/>
      <dgm:spPr/>
      <dgm:t>
        <a:bodyPr/>
        <a:lstStyle/>
        <a:p>
          <a:pPr rtl="0"/>
          <a:r>
            <a:rPr lang="en-US" b="1" dirty="0" smtClean="0"/>
            <a:t>Should</a:t>
          </a:r>
          <a:r>
            <a:rPr lang="en-US" dirty="0" smtClean="0"/>
            <a:t> I create an interactive museum? - </a:t>
          </a:r>
          <a:r>
            <a:rPr lang="en-US" b="1" dirty="0" smtClean="0">
              <a:solidFill>
                <a:srgbClr val="293A96"/>
              </a:solidFill>
            </a:rPr>
            <a:t>Yes</a:t>
          </a:r>
          <a:r>
            <a:rPr lang="en-US" dirty="0" smtClean="0"/>
            <a:t>, if it is an additional attraction to the wine tour.</a:t>
          </a:r>
          <a:endParaRPr lang="en-US" dirty="0"/>
        </a:p>
      </dgm:t>
    </dgm:pt>
    <dgm:pt modelId="{68B4660B-695B-4B9F-A52B-F28E2C1B99D7}" type="parTrans" cxnId="{11D7622C-465B-44E9-8C25-9C2EA1BA4776}">
      <dgm:prSet/>
      <dgm:spPr/>
      <dgm:t>
        <a:bodyPr/>
        <a:lstStyle/>
        <a:p>
          <a:endParaRPr lang="ru-RU"/>
        </a:p>
      </dgm:t>
    </dgm:pt>
    <dgm:pt modelId="{41CAE440-6212-4FDF-9FE4-514E919E05B5}" type="sibTrans" cxnId="{11D7622C-465B-44E9-8C25-9C2EA1BA4776}">
      <dgm:prSet/>
      <dgm:spPr/>
      <dgm:t>
        <a:bodyPr/>
        <a:lstStyle/>
        <a:p>
          <a:endParaRPr lang="ru-RU"/>
        </a:p>
      </dgm:t>
    </dgm:pt>
    <dgm:pt modelId="{EC040349-FA28-46EB-A4B6-35C3355F51AC}">
      <dgm:prSet/>
      <dgm:spPr/>
      <dgm:t>
        <a:bodyPr/>
        <a:lstStyle/>
        <a:p>
          <a:pPr rtl="0"/>
          <a:r>
            <a:rPr lang="en-US" b="1" dirty="0" smtClean="0"/>
            <a:t>Should</a:t>
          </a:r>
          <a:r>
            <a:rPr lang="en-US" dirty="0" smtClean="0"/>
            <a:t> a wine museum be combined with tastings? - </a:t>
          </a:r>
          <a:r>
            <a:rPr lang="en-US" b="1" dirty="0" smtClean="0">
              <a:solidFill>
                <a:srgbClr val="293A96"/>
              </a:solidFill>
            </a:rPr>
            <a:t>Yes</a:t>
          </a:r>
          <a:r>
            <a:rPr lang="en-US" dirty="0" smtClean="0"/>
            <a:t>, but to predict the age of tourists and visitors and the peculiarities of the legislation on alcohol consumption.</a:t>
          </a:r>
          <a:endParaRPr lang="en-US" dirty="0"/>
        </a:p>
      </dgm:t>
    </dgm:pt>
    <dgm:pt modelId="{4E1B6BED-9E92-4D7E-8296-ABCCB8ABCA28}" type="parTrans" cxnId="{1B9AB3A0-27AB-4750-B58B-E4AF6F3864E6}">
      <dgm:prSet/>
      <dgm:spPr/>
      <dgm:t>
        <a:bodyPr/>
        <a:lstStyle/>
        <a:p>
          <a:endParaRPr lang="ru-RU"/>
        </a:p>
      </dgm:t>
    </dgm:pt>
    <dgm:pt modelId="{2CEBE93F-E5D2-4A4B-BBF8-DD6985D3526E}" type="sibTrans" cxnId="{1B9AB3A0-27AB-4750-B58B-E4AF6F3864E6}">
      <dgm:prSet/>
      <dgm:spPr/>
      <dgm:t>
        <a:bodyPr/>
        <a:lstStyle/>
        <a:p>
          <a:endParaRPr lang="ru-RU"/>
        </a:p>
      </dgm:t>
    </dgm:pt>
    <dgm:pt modelId="{9B0D5DB5-E649-4D47-B0D5-BE88483A6741}">
      <dgm:prSet/>
      <dgm:spPr/>
      <dgm:t>
        <a:bodyPr/>
        <a:lstStyle/>
        <a:p>
          <a:pPr rtl="0"/>
          <a:r>
            <a:rPr lang="en-US" b="1" dirty="0" smtClean="0"/>
            <a:t>Should</a:t>
          </a:r>
          <a:r>
            <a:rPr lang="en-US" dirty="0" smtClean="0"/>
            <a:t> a wine museum be combined with tastings? - </a:t>
          </a:r>
          <a:r>
            <a:rPr lang="en-US" b="1" dirty="0" smtClean="0">
              <a:solidFill>
                <a:srgbClr val="293A96"/>
              </a:solidFill>
            </a:rPr>
            <a:t>Yes</a:t>
          </a:r>
          <a:r>
            <a:rPr lang="en-US" dirty="0" smtClean="0"/>
            <a:t>, but to predict the age of tourists and visitors and the peculiarities of the legislation on alcohol consumption. </a:t>
          </a:r>
          <a:endParaRPr lang="en-US" dirty="0"/>
        </a:p>
      </dgm:t>
    </dgm:pt>
    <dgm:pt modelId="{4FADE4CB-298B-49D1-ADB2-7099A9F275B6}" type="parTrans" cxnId="{C07E310F-C2A0-4BC3-B618-78C735B3F4B9}">
      <dgm:prSet/>
      <dgm:spPr/>
      <dgm:t>
        <a:bodyPr/>
        <a:lstStyle/>
        <a:p>
          <a:endParaRPr lang="ru-RU"/>
        </a:p>
      </dgm:t>
    </dgm:pt>
    <dgm:pt modelId="{4A1CC175-256D-4CD9-BB3B-FC8BBBB2424F}" type="sibTrans" cxnId="{C07E310F-C2A0-4BC3-B618-78C735B3F4B9}">
      <dgm:prSet/>
      <dgm:spPr/>
      <dgm:t>
        <a:bodyPr/>
        <a:lstStyle/>
        <a:p>
          <a:endParaRPr lang="ru-RU"/>
        </a:p>
      </dgm:t>
    </dgm:pt>
    <dgm:pt modelId="{9C832FD6-15FA-4DEB-93C0-81DB7FAF2677}" type="pres">
      <dgm:prSet presAssocID="{5FCE313A-90E5-4A09-82A8-CED07FC83961}" presName="vert0" presStyleCnt="0">
        <dgm:presLayoutVars>
          <dgm:dir/>
          <dgm:animOne val="branch"/>
          <dgm:animLvl val="lvl"/>
        </dgm:presLayoutVars>
      </dgm:prSet>
      <dgm:spPr/>
      <dgm:t>
        <a:bodyPr/>
        <a:lstStyle/>
        <a:p>
          <a:endParaRPr lang="ru-RU"/>
        </a:p>
      </dgm:t>
    </dgm:pt>
    <dgm:pt modelId="{FE7426CC-A0F1-4F3E-A26E-3AB9A275A16A}" type="pres">
      <dgm:prSet presAssocID="{6EFA0F0B-4777-4890-9775-7AE2782DF67D}" presName="thickLine" presStyleLbl="alignNode1" presStyleIdx="0" presStyleCnt="5"/>
      <dgm:spPr/>
    </dgm:pt>
    <dgm:pt modelId="{6E80E90D-B903-4C8A-AF7B-4A9035CB6BD8}" type="pres">
      <dgm:prSet presAssocID="{6EFA0F0B-4777-4890-9775-7AE2782DF67D}" presName="horz1" presStyleCnt="0"/>
      <dgm:spPr/>
    </dgm:pt>
    <dgm:pt modelId="{38748E17-4481-46A6-BA9E-C8FF893C8B9B}" type="pres">
      <dgm:prSet presAssocID="{6EFA0F0B-4777-4890-9775-7AE2782DF67D}" presName="tx1" presStyleLbl="revTx" presStyleIdx="0" presStyleCnt="5"/>
      <dgm:spPr/>
      <dgm:t>
        <a:bodyPr/>
        <a:lstStyle/>
        <a:p>
          <a:endParaRPr lang="ru-RU"/>
        </a:p>
      </dgm:t>
    </dgm:pt>
    <dgm:pt modelId="{CCE1EBC4-3788-4ADA-A34C-059943965558}" type="pres">
      <dgm:prSet presAssocID="{6EFA0F0B-4777-4890-9775-7AE2782DF67D}" presName="vert1" presStyleCnt="0"/>
      <dgm:spPr/>
    </dgm:pt>
    <dgm:pt modelId="{6E006C96-D616-4FB2-BDAC-22BA5EDE89F7}" type="pres">
      <dgm:prSet presAssocID="{10C4EC87-A1C9-4C5B-ABC9-3E34027455B7}" presName="thickLine" presStyleLbl="alignNode1" presStyleIdx="1" presStyleCnt="5"/>
      <dgm:spPr/>
    </dgm:pt>
    <dgm:pt modelId="{3578817F-3954-41FA-97CA-338C6550C67D}" type="pres">
      <dgm:prSet presAssocID="{10C4EC87-A1C9-4C5B-ABC9-3E34027455B7}" presName="horz1" presStyleCnt="0"/>
      <dgm:spPr/>
    </dgm:pt>
    <dgm:pt modelId="{1B58CCF0-AB7F-4524-8AE0-02B87B2A9C80}" type="pres">
      <dgm:prSet presAssocID="{10C4EC87-A1C9-4C5B-ABC9-3E34027455B7}" presName="tx1" presStyleLbl="revTx" presStyleIdx="1" presStyleCnt="5"/>
      <dgm:spPr/>
      <dgm:t>
        <a:bodyPr/>
        <a:lstStyle/>
        <a:p>
          <a:endParaRPr lang="ru-RU"/>
        </a:p>
      </dgm:t>
    </dgm:pt>
    <dgm:pt modelId="{65B93E31-4A03-4FD3-B83D-DD5D15CFD8B8}" type="pres">
      <dgm:prSet presAssocID="{10C4EC87-A1C9-4C5B-ABC9-3E34027455B7}" presName="vert1" presStyleCnt="0"/>
      <dgm:spPr/>
    </dgm:pt>
    <dgm:pt modelId="{432B980D-0885-486F-B148-821B6AEA8955}" type="pres">
      <dgm:prSet presAssocID="{5E2E58B0-40F9-4A56-8FD1-A5046243C6C7}" presName="thickLine" presStyleLbl="alignNode1" presStyleIdx="2" presStyleCnt="5"/>
      <dgm:spPr/>
    </dgm:pt>
    <dgm:pt modelId="{4212F5F2-A7B0-46CA-8CEF-94D6076B05BA}" type="pres">
      <dgm:prSet presAssocID="{5E2E58B0-40F9-4A56-8FD1-A5046243C6C7}" presName="horz1" presStyleCnt="0"/>
      <dgm:spPr/>
    </dgm:pt>
    <dgm:pt modelId="{8471490E-44D2-4607-9404-9376A4925C4D}" type="pres">
      <dgm:prSet presAssocID="{5E2E58B0-40F9-4A56-8FD1-A5046243C6C7}" presName="tx1" presStyleLbl="revTx" presStyleIdx="2" presStyleCnt="5"/>
      <dgm:spPr/>
      <dgm:t>
        <a:bodyPr/>
        <a:lstStyle/>
        <a:p>
          <a:endParaRPr lang="ru-RU"/>
        </a:p>
      </dgm:t>
    </dgm:pt>
    <dgm:pt modelId="{544C315B-8B03-4450-AB86-ABE4C8E731B6}" type="pres">
      <dgm:prSet presAssocID="{5E2E58B0-40F9-4A56-8FD1-A5046243C6C7}" presName="vert1" presStyleCnt="0"/>
      <dgm:spPr/>
    </dgm:pt>
    <dgm:pt modelId="{0C202F19-6E82-47EF-BFBB-89F90D3C31B8}" type="pres">
      <dgm:prSet presAssocID="{EC040349-FA28-46EB-A4B6-35C3355F51AC}" presName="thickLine" presStyleLbl="alignNode1" presStyleIdx="3" presStyleCnt="5"/>
      <dgm:spPr/>
    </dgm:pt>
    <dgm:pt modelId="{78B0DF37-C890-4492-8D74-2A71D0726FC6}" type="pres">
      <dgm:prSet presAssocID="{EC040349-FA28-46EB-A4B6-35C3355F51AC}" presName="horz1" presStyleCnt="0"/>
      <dgm:spPr/>
    </dgm:pt>
    <dgm:pt modelId="{4D744772-F6D0-4A97-85A4-579191C3344E}" type="pres">
      <dgm:prSet presAssocID="{EC040349-FA28-46EB-A4B6-35C3355F51AC}" presName="tx1" presStyleLbl="revTx" presStyleIdx="3" presStyleCnt="5"/>
      <dgm:spPr/>
      <dgm:t>
        <a:bodyPr/>
        <a:lstStyle/>
        <a:p>
          <a:endParaRPr lang="ru-RU"/>
        </a:p>
      </dgm:t>
    </dgm:pt>
    <dgm:pt modelId="{3E2E89FA-3553-4432-89DC-5F73D9C2819C}" type="pres">
      <dgm:prSet presAssocID="{EC040349-FA28-46EB-A4B6-35C3355F51AC}" presName="vert1" presStyleCnt="0"/>
      <dgm:spPr/>
    </dgm:pt>
    <dgm:pt modelId="{4214F1F9-80F6-4515-996D-652FE1BC4F80}" type="pres">
      <dgm:prSet presAssocID="{9B0D5DB5-E649-4D47-B0D5-BE88483A6741}" presName="thickLine" presStyleLbl="alignNode1" presStyleIdx="4" presStyleCnt="5"/>
      <dgm:spPr/>
    </dgm:pt>
    <dgm:pt modelId="{699237D9-98F0-441E-B780-BF9B71E19D20}" type="pres">
      <dgm:prSet presAssocID="{9B0D5DB5-E649-4D47-B0D5-BE88483A6741}" presName="horz1" presStyleCnt="0"/>
      <dgm:spPr/>
    </dgm:pt>
    <dgm:pt modelId="{3C6C22DA-9FFD-4159-B9B3-86EF56318207}" type="pres">
      <dgm:prSet presAssocID="{9B0D5DB5-E649-4D47-B0D5-BE88483A6741}" presName="tx1" presStyleLbl="revTx" presStyleIdx="4" presStyleCnt="5"/>
      <dgm:spPr/>
      <dgm:t>
        <a:bodyPr/>
        <a:lstStyle/>
        <a:p>
          <a:endParaRPr lang="ru-RU"/>
        </a:p>
      </dgm:t>
    </dgm:pt>
    <dgm:pt modelId="{B7724550-E9C1-43A9-9EDD-F70D3DC6F4FD}" type="pres">
      <dgm:prSet presAssocID="{9B0D5DB5-E649-4D47-B0D5-BE88483A6741}" presName="vert1" presStyleCnt="0"/>
      <dgm:spPr/>
    </dgm:pt>
  </dgm:ptLst>
  <dgm:cxnLst>
    <dgm:cxn modelId="{D47D0EB4-0819-41ED-BE2D-3E0A247A5D38}" type="presOf" srcId="{9B0D5DB5-E649-4D47-B0D5-BE88483A6741}" destId="{3C6C22DA-9FFD-4159-B9B3-86EF56318207}" srcOrd="0" destOrd="0" presId="urn:microsoft.com/office/officeart/2008/layout/LinedList"/>
    <dgm:cxn modelId="{B0C7AB9A-BBCC-46C9-90F2-CFD22E9404DD}" type="presOf" srcId="{5E2E58B0-40F9-4A56-8FD1-A5046243C6C7}" destId="{8471490E-44D2-4607-9404-9376A4925C4D}" srcOrd="0" destOrd="0" presId="urn:microsoft.com/office/officeart/2008/layout/LinedList"/>
    <dgm:cxn modelId="{57D0C833-92D7-4EF9-B069-F52F913C4E65}" type="presOf" srcId="{6EFA0F0B-4777-4890-9775-7AE2782DF67D}" destId="{38748E17-4481-46A6-BA9E-C8FF893C8B9B}" srcOrd="0" destOrd="0" presId="urn:microsoft.com/office/officeart/2008/layout/LinedList"/>
    <dgm:cxn modelId="{481140C1-8255-4176-A4D6-72DC375F48C4}" srcId="{5FCE313A-90E5-4A09-82A8-CED07FC83961}" destId="{10C4EC87-A1C9-4C5B-ABC9-3E34027455B7}" srcOrd="1" destOrd="0" parTransId="{EE9A0FF0-992A-4B46-B8CE-08A7C0BED2FB}" sibTransId="{5ED52264-CAD3-4536-8D30-BF0B7CC8CEB5}"/>
    <dgm:cxn modelId="{1B9AB3A0-27AB-4750-B58B-E4AF6F3864E6}" srcId="{5FCE313A-90E5-4A09-82A8-CED07FC83961}" destId="{EC040349-FA28-46EB-A4B6-35C3355F51AC}" srcOrd="3" destOrd="0" parTransId="{4E1B6BED-9E92-4D7E-8296-ABCCB8ABCA28}" sibTransId="{2CEBE93F-E5D2-4A4B-BBF8-DD6985D3526E}"/>
    <dgm:cxn modelId="{C07E310F-C2A0-4BC3-B618-78C735B3F4B9}" srcId="{5FCE313A-90E5-4A09-82A8-CED07FC83961}" destId="{9B0D5DB5-E649-4D47-B0D5-BE88483A6741}" srcOrd="4" destOrd="0" parTransId="{4FADE4CB-298B-49D1-ADB2-7099A9F275B6}" sibTransId="{4A1CC175-256D-4CD9-BB3B-FC8BBBB2424F}"/>
    <dgm:cxn modelId="{73F391C6-43E4-4FE2-8255-5278B83F29BB}" type="presOf" srcId="{5FCE313A-90E5-4A09-82A8-CED07FC83961}" destId="{9C832FD6-15FA-4DEB-93C0-81DB7FAF2677}" srcOrd="0" destOrd="0" presId="urn:microsoft.com/office/officeart/2008/layout/LinedList"/>
    <dgm:cxn modelId="{FC7499C1-3B99-4435-82A7-43A528B40683}" type="presOf" srcId="{10C4EC87-A1C9-4C5B-ABC9-3E34027455B7}" destId="{1B58CCF0-AB7F-4524-8AE0-02B87B2A9C80}" srcOrd="0" destOrd="0" presId="urn:microsoft.com/office/officeart/2008/layout/LinedList"/>
    <dgm:cxn modelId="{D854138C-FECA-4B74-B3D9-9C162AEB4325}" type="presOf" srcId="{EC040349-FA28-46EB-A4B6-35C3355F51AC}" destId="{4D744772-F6D0-4A97-85A4-579191C3344E}" srcOrd="0" destOrd="0" presId="urn:microsoft.com/office/officeart/2008/layout/LinedList"/>
    <dgm:cxn modelId="{FB2C1EA3-FDDD-48F1-AA06-CD6DC77CFD9B}" srcId="{5FCE313A-90E5-4A09-82A8-CED07FC83961}" destId="{6EFA0F0B-4777-4890-9775-7AE2782DF67D}" srcOrd="0" destOrd="0" parTransId="{C1BBB467-E970-4989-B1EF-6586B76AACEE}" sibTransId="{E5E0D2BC-954E-4138-81E2-9351A5CCED91}"/>
    <dgm:cxn modelId="{11D7622C-465B-44E9-8C25-9C2EA1BA4776}" srcId="{5FCE313A-90E5-4A09-82A8-CED07FC83961}" destId="{5E2E58B0-40F9-4A56-8FD1-A5046243C6C7}" srcOrd="2" destOrd="0" parTransId="{68B4660B-695B-4B9F-A52B-F28E2C1B99D7}" sibTransId="{41CAE440-6212-4FDF-9FE4-514E919E05B5}"/>
    <dgm:cxn modelId="{FB04B626-E0AF-4ACC-8E7E-BE9D50C44948}" type="presParOf" srcId="{9C832FD6-15FA-4DEB-93C0-81DB7FAF2677}" destId="{FE7426CC-A0F1-4F3E-A26E-3AB9A275A16A}" srcOrd="0" destOrd="0" presId="urn:microsoft.com/office/officeart/2008/layout/LinedList"/>
    <dgm:cxn modelId="{D9A69A4E-2A72-4A1B-8513-2E7EC70DEACF}" type="presParOf" srcId="{9C832FD6-15FA-4DEB-93C0-81DB7FAF2677}" destId="{6E80E90D-B903-4C8A-AF7B-4A9035CB6BD8}" srcOrd="1" destOrd="0" presId="urn:microsoft.com/office/officeart/2008/layout/LinedList"/>
    <dgm:cxn modelId="{86602228-0283-4A81-8292-ED6CCA042EA9}" type="presParOf" srcId="{6E80E90D-B903-4C8A-AF7B-4A9035CB6BD8}" destId="{38748E17-4481-46A6-BA9E-C8FF893C8B9B}" srcOrd="0" destOrd="0" presId="urn:microsoft.com/office/officeart/2008/layout/LinedList"/>
    <dgm:cxn modelId="{3203F057-A213-4E0B-84B5-371FF97801E5}" type="presParOf" srcId="{6E80E90D-B903-4C8A-AF7B-4A9035CB6BD8}" destId="{CCE1EBC4-3788-4ADA-A34C-059943965558}" srcOrd="1" destOrd="0" presId="urn:microsoft.com/office/officeart/2008/layout/LinedList"/>
    <dgm:cxn modelId="{F7609980-7861-4120-B63D-92F57A674541}" type="presParOf" srcId="{9C832FD6-15FA-4DEB-93C0-81DB7FAF2677}" destId="{6E006C96-D616-4FB2-BDAC-22BA5EDE89F7}" srcOrd="2" destOrd="0" presId="urn:microsoft.com/office/officeart/2008/layout/LinedList"/>
    <dgm:cxn modelId="{652A0D4F-7FEE-475B-ABA9-8951A2E05F50}" type="presParOf" srcId="{9C832FD6-15FA-4DEB-93C0-81DB7FAF2677}" destId="{3578817F-3954-41FA-97CA-338C6550C67D}" srcOrd="3" destOrd="0" presId="urn:microsoft.com/office/officeart/2008/layout/LinedList"/>
    <dgm:cxn modelId="{32FC0A28-73C8-4D94-BCF7-47387D0A03D2}" type="presParOf" srcId="{3578817F-3954-41FA-97CA-338C6550C67D}" destId="{1B58CCF0-AB7F-4524-8AE0-02B87B2A9C80}" srcOrd="0" destOrd="0" presId="urn:microsoft.com/office/officeart/2008/layout/LinedList"/>
    <dgm:cxn modelId="{52420E89-0602-470B-BFE9-12E66C694E4D}" type="presParOf" srcId="{3578817F-3954-41FA-97CA-338C6550C67D}" destId="{65B93E31-4A03-4FD3-B83D-DD5D15CFD8B8}" srcOrd="1" destOrd="0" presId="urn:microsoft.com/office/officeart/2008/layout/LinedList"/>
    <dgm:cxn modelId="{7727CDCE-AD72-40C7-AB81-0CBA1B7EB4E3}" type="presParOf" srcId="{9C832FD6-15FA-4DEB-93C0-81DB7FAF2677}" destId="{432B980D-0885-486F-B148-821B6AEA8955}" srcOrd="4" destOrd="0" presId="urn:microsoft.com/office/officeart/2008/layout/LinedList"/>
    <dgm:cxn modelId="{DDA8DB62-AA79-46A4-9A5B-EB8080E35290}" type="presParOf" srcId="{9C832FD6-15FA-4DEB-93C0-81DB7FAF2677}" destId="{4212F5F2-A7B0-46CA-8CEF-94D6076B05BA}" srcOrd="5" destOrd="0" presId="urn:microsoft.com/office/officeart/2008/layout/LinedList"/>
    <dgm:cxn modelId="{82FAF925-39BE-4DF9-935D-D202B74487CD}" type="presParOf" srcId="{4212F5F2-A7B0-46CA-8CEF-94D6076B05BA}" destId="{8471490E-44D2-4607-9404-9376A4925C4D}" srcOrd="0" destOrd="0" presId="urn:microsoft.com/office/officeart/2008/layout/LinedList"/>
    <dgm:cxn modelId="{5913A813-7B45-46AA-99CB-4549AC0411BF}" type="presParOf" srcId="{4212F5F2-A7B0-46CA-8CEF-94D6076B05BA}" destId="{544C315B-8B03-4450-AB86-ABE4C8E731B6}" srcOrd="1" destOrd="0" presId="urn:microsoft.com/office/officeart/2008/layout/LinedList"/>
    <dgm:cxn modelId="{E9F60B0A-08AA-44DB-BCC5-8AB20C7E2FE3}" type="presParOf" srcId="{9C832FD6-15FA-4DEB-93C0-81DB7FAF2677}" destId="{0C202F19-6E82-47EF-BFBB-89F90D3C31B8}" srcOrd="6" destOrd="0" presId="urn:microsoft.com/office/officeart/2008/layout/LinedList"/>
    <dgm:cxn modelId="{3265C325-9935-4B24-9463-97B7156A1E48}" type="presParOf" srcId="{9C832FD6-15FA-4DEB-93C0-81DB7FAF2677}" destId="{78B0DF37-C890-4492-8D74-2A71D0726FC6}" srcOrd="7" destOrd="0" presId="urn:microsoft.com/office/officeart/2008/layout/LinedList"/>
    <dgm:cxn modelId="{7C5023EB-F618-4EC8-99C1-98046B81DFE6}" type="presParOf" srcId="{78B0DF37-C890-4492-8D74-2A71D0726FC6}" destId="{4D744772-F6D0-4A97-85A4-579191C3344E}" srcOrd="0" destOrd="0" presId="urn:microsoft.com/office/officeart/2008/layout/LinedList"/>
    <dgm:cxn modelId="{63F0B420-2F44-40D8-B56E-F496240F565D}" type="presParOf" srcId="{78B0DF37-C890-4492-8D74-2A71D0726FC6}" destId="{3E2E89FA-3553-4432-89DC-5F73D9C2819C}" srcOrd="1" destOrd="0" presId="urn:microsoft.com/office/officeart/2008/layout/LinedList"/>
    <dgm:cxn modelId="{F9CF53ED-D0B3-4FE7-B60C-837FCCDB4E2D}" type="presParOf" srcId="{9C832FD6-15FA-4DEB-93C0-81DB7FAF2677}" destId="{4214F1F9-80F6-4515-996D-652FE1BC4F80}" srcOrd="8" destOrd="0" presId="urn:microsoft.com/office/officeart/2008/layout/LinedList"/>
    <dgm:cxn modelId="{92291D0E-B5C1-4693-BDA7-B3F797C51EFB}" type="presParOf" srcId="{9C832FD6-15FA-4DEB-93C0-81DB7FAF2677}" destId="{699237D9-98F0-441E-B780-BF9B71E19D20}" srcOrd="9" destOrd="0" presId="urn:microsoft.com/office/officeart/2008/layout/LinedList"/>
    <dgm:cxn modelId="{7376C091-9F3A-4AEE-9C05-23D43ED7D215}" type="presParOf" srcId="{699237D9-98F0-441E-B780-BF9B71E19D20}" destId="{3C6C22DA-9FFD-4159-B9B3-86EF56318207}" srcOrd="0" destOrd="0" presId="urn:microsoft.com/office/officeart/2008/layout/LinedList"/>
    <dgm:cxn modelId="{580FC8B2-0CE8-4EFF-9EC7-AAA484E93777}" type="presParOf" srcId="{699237D9-98F0-441E-B780-BF9B71E19D20}" destId="{B7724550-E9C1-43A9-9EDD-F70D3DC6F4FD}"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1219FE-DB68-4A18-8145-492DD658B313}">
      <dsp:nvSpPr>
        <dsp:cNvPr id="0" name=""/>
        <dsp:cNvSpPr/>
      </dsp:nvSpPr>
      <dsp:spPr>
        <a:xfrm>
          <a:off x="6380" y="409907"/>
          <a:ext cx="1907040" cy="2746585"/>
        </a:xfrm>
        <a:prstGeom prst="roundRect">
          <a:avLst>
            <a:gd name="adj" fmla="val 10000"/>
          </a:avLst>
        </a:prstGeom>
        <a:solidFill>
          <a:schemeClr val="lt1"/>
        </a:solidFill>
        <a:ln w="12700" cap="flat" cmpd="sng" algn="ctr">
          <a:solidFill>
            <a:schemeClr val="accent5"/>
          </a:solidFill>
          <a:prstDash val="solid"/>
          <a:miter lim="800000"/>
        </a:ln>
        <a:effectLst/>
        <a:scene3d>
          <a:camera prst="orthographicFront"/>
          <a:lightRig rig="flat" dir="t"/>
        </a:scene3d>
      </dsp:spPr>
      <dsp:style>
        <a:lnRef idx="2">
          <a:schemeClr val="accent5"/>
        </a:lnRef>
        <a:fillRef idx="1">
          <a:schemeClr val="lt1"/>
        </a:fillRef>
        <a:effectRef idx="0">
          <a:schemeClr val="accent5"/>
        </a:effectRef>
        <a:fontRef idx="minor">
          <a:schemeClr val="dk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b="1" kern="1200" smtClean="0"/>
            <a:t>Key partners</a:t>
          </a:r>
          <a:r>
            <a:rPr lang="en-US" sz="1300" kern="1200" smtClean="0"/>
            <a:t>, as they are defined in theory (for example, in the Business Model Canvas), are the main suppliers of defining resources and the main “links” between business results and consumers.</a:t>
          </a:r>
          <a:endParaRPr lang="en-US" sz="1300" kern="1200"/>
        </a:p>
      </dsp:txBody>
      <dsp:txXfrm>
        <a:off x="62235" y="465762"/>
        <a:ext cx="1795330" cy="2634875"/>
      </dsp:txXfrm>
    </dsp:sp>
    <dsp:sp modelId="{8ACC2618-FD6A-4C44-9B2A-47D6192433ED}">
      <dsp:nvSpPr>
        <dsp:cNvPr id="0" name=""/>
        <dsp:cNvSpPr/>
      </dsp:nvSpPr>
      <dsp:spPr>
        <a:xfrm>
          <a:off x="2104125" y="1546727"/>
          <a:ext cx="404292" cy="472946"/>
        </a:xfrm>
        <a:prstGeom prst="rightArrow">
          <a:avLst>
            <a:gd name="adj1" fmla="val 60000"/>
            <a:gd name="adj2" fmla="val 50000"/>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ru-RU" sz="1100" kern="1200"/>
        </a:p>
      </dsp:txBody>
      <dsp:txXfrm>
        <a:off x="2104125" y="1641316"/>
        <a:ext cx="283004" cy="283768"/>
      </dsp:txXfrm>
    </dsp:sp>
    <dsp:sp modelId="{9E0C7218-264A-4600-A436-9EF0B58AE5EC}">
      <dsp:nvSpPr>
        <dsp:cNvPr id="0" name=""/>
        <dsp:cNvSpPr/>
      </dsp:nvSpPr>
      <dsp:spPr>
        <a:xfrm>
          <a:off x="2676237" y="409907"/>
          <a:ext cx="1907040" cy="2746585"/>
        </a:xfrm>
        <a:prstGeom prst="roundRect">
          <a:avLst>
            <a:gd name="adj" fmla="val 10000"/>
          </a:avLst>
        </a:prstGeom>
        <a:solidFill>
          <a:schemeClr val="lt1"/>
        </a:solidFill>
        <a:ln w="12700" cap="flat" cmpd="sng" algn="ctr">
          <a:solidFill>
            <a:schemeClr val="accent5"/>
          </a:solidFill>
          <a:prstDash val="solid"/>
          <a:miter lim="800000"/>
        </a:ln>
        <a:effectLst/>
        <a:scene3d>
          <a:camera prst="orthographicFront"/>
          <a:lightRig rig="flat" dir="t"/>
        </a:scene3d>
      </dsp:spPr>
      <dsp:style>
        <a:lnRef idx="2">
          <a:schemeClr val="accent5"/>
        </a:lnRef>
        <a:fillRef idx="1">
          <a:schemeClr val="lt1"/>
        </a:fillRef>
        <a:effectRef idx="0">
          <a:schemeClr val="accent5"/>
        </a:effectRef>
        <a:fontRef idx="minor">
          <a:schemeClr val="dk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kern="1200" smtClean="0"/>
            <a:t>For representatives of wineries, </a:t>
          </a:r>
          <a:r>
            <a:rPr lang="en-US" sz="1300" b="1" kern="1200" smtClean="0"/>
            <a:t>key partners in the wine tourism industry </a:t>
          </a:r>
          <a:r>
            <a:rPr lang="en-US" sz="1300" kern="1200" smtClean="0"/>
            <a:t>are: suppliers of resources for wine production, owners of vineyards, tourism enterprises (tour operators, agencies), owners (representatives) of hotel, restaurant, tasting, entertainment business, etc.</a:t>
          </a:r>
          <a:endParaRPr lang="en-US" sz="1300" kern="1200"/>
        </a:p>
      </dsp:txBody>
      <dsp:txXfrm>
        <a:off x="2732092" y="465762"/>
        <a:ext cx="1795330" cy="2634875"/>
      </dsp:txXfrm>
    </dsp:sp>
    <dsp:sp modelId="{C7AAC8F8-8C4C-4BB5-9D8B-B3FA1FFEC4D9}">
      <dsp:nvSpPr>
        <dsp:cNvPr id="0" name=""/>
        <dsp:cNvSpPr/>
      </dsp:nvSpPr>
      <dsp:spPr>
        <a:xfrm>
          <a:off x="4773982" y="1546727"/>
          <a:ext cx="404292" cy="472946"/>
        </a:xfrm>
        <a:prstGeom prst="rightArrow">
          <a:avLst>
            <a:gd name="adj1" fmla="val 60000"/>
            <a:gd name="adj2" fmla="val 50000"/>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ru-RU" sz="1100" kern="1200"/>
        </a:p>
      </dsp:txBody>
      <dsp:txXfrm>
        <a:off x="4773982" y="1641316"/>
        <a:ext cx="283004" cy="283768"/>
      </dsp:txXfrm>
    </dsp:sp>
    <dsp:sp modelId="{25DB51DC-7149-45A6-8767-E8EA4118A90B}">
      <dsp:nvSpPr>
        <dsp:cNvPr id="0" name=""/>
        <dsp:cNvSpPr/>
      </dsp:nvSpPr>
      <dsp:spPr>
        <a:xfrm>
          <a:off x="5346094" y="409907"/>
          <a:ext cx="1907040" cy="2746585"/>
        </a:xfrm>
        <a:prstGeom prst="roundRect">
          <a:avLst>
            <a:gd name="adj" fmla="val 10000"/>
          </a:avLst>
        </a:prstGeom>
        <a:solidFill>
          <a:schemeClr val="lt1"/>
        </a:solidFill>
        <a:ln w="12700" cap="flat" cmpd="sng" algn="ctr">
          <a:solidFill>
            <a:schemeClr val="accent5"/>
          </a:solidFill>
          <a:prstDash val="solid"/>
          <a:miter lim="800000"/>
        </a:ln>
        <a:effectLst/>
        <a:scene3d>
          <a:camera prst="orthographicFront"/>
          <a:lightRig rig="flat" dir="t"/>
        </a:scene3d>
      </dsp:spPr>
      <dsp:style>
        <a:lnRef idx="2">
          <a:schemeClr val="accent5"/>
        </a:lnRef>
        <a:fillRef idx="1">
          <a:schemeClr val="lt1"/>
        </a:fillRef>
        <a:effectRef idx="0">
          <a:schemeClr val="accent5"/>
        </a:effectRef>
        <a:fontRef idx="minor">
          <a:schemeClr val="dk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b="1" kern="1200" smtClean="0"/>
            <a:t>The circle of key partners is expanding </a:t>
          </a:r>
          <a:r>
            <a:rPr lang="en-US" sz="1300" kern="1200" smtClean="0"/>
            <a:t>in the conditions of developed relations within the destination and ensuring its sustainable development. For example, environmental activity leads to an increase in the number of interested partners in their sustainability.</a:t>
          </a:r>
          <a:endParaRPr lang="en-US" sz="1300" kern="1200"/>
        </a:p>
      </dsp:txBody>
      <dsp:txXfrm>
        <a:off x="5401949" y="465762"/>
        <a:ext cx="1795330" cy="26348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E9340F-1E09-447E-B204-EF1CECD401AD}">
      <dsp:nvSpPr>
        <dsp:cNvPr id="0" name=""/>
        <dsp:cNvSpPr/>
      </dsp:nvSpPr>
      <dsp:spPr>
        <a:xfrm>
          <a:off x="0" y="38308"/>
          <a:ext cx="7086602" cy="1064700"/>
        </a:xfrm>
        <a:prstGeom prst="roundRect">
          <a:avLst/>
        </a:prstGeom>
        <a:solidFill>
          <a:schemeClr val="lt1"/>
        </a:solidFill>
        <a:ln w="12700" cap="flat" cmpd="sng" algn="ctr">
          <a:solidFill>
            <a:schemeClr val="accent1"/>
          </a:solidFill>
          <a:prstDash val="solid"/>
          <a:miter lim="800000"/>
        </a:ln>
        <a:effectLst/>
        <a:scene3d>
          <a:camera prst="orthographicFront"/>
          <a:lightRig rig="flat" dir="t"/>
        </a:scene3d>
      </dsp:spPr>
      <dsp:style>
        <a:lnRef idx="2">
          <a:schemeClr val="accent1"/>
        </a:lnRef>
        <a:fillRef idx="1">
          <a:schemeClr val="lt1"/>
        </a:fillRef>
        <a:effectRef idx="0">
          <a:schemeClr val="accent1"/>
        </a:effectRef>
        <a:fontRef idx="minor">
          <a:schemeClr val="dk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b="1" kern="1200" dirty="0" smtClean="0"/>
            <a:t>Partnership occurs also outside the destination by geographical area.</a:t>
          </a:r>
          <a:r>
            <a:rPr lang="en-US" sz="1300" kern="1200" dirty="0" smtClean="0"/>
            <a:t> Sometimes such cooperation becomes synonymous and close to the </a:t>
          </a:r>
          <a:r>
            <a:rPr lang="en-US" sz="1300" b="1" kern="1200" dirty="0" smtClean="0"/>
            <a:t>definition of “cluster”</a:t>
          </a:r>
          <a:r>
            <a:rPr lang="en-US" sz="1300" kern="1200" dirty="0" smtClean="0"/>
            <a:t>.</a:t>
          </a:r>
          <a:endParaRPr lang="en-US" sz="1300" kern="1200" dirty="0"/>
        </a:p>
      </dsp:txBody>
      <dsp:txXfrm>
        <a:off x="51974" y="90282"/>
        <a:ext cx="6982654" cy="960752"/>
      </dsp:txXfrm>
    </dsp:sp>
    <dsp:sp modelId="{F098AE84-DFE8-491F-AE1B-9230F5263113}">
      <dsp:nvSpPr>
        <dsp:cNvPr id="0" name=""/>
        <dsp:cNvSpPr/>
      </dsp:nvSpPr>
      <dsp:spPr>
        <a:xfrm>
          <a:off x="0" y="1140448"/>
          <a:ext cx="7086602" cy="1064700"/>
        </a:xfrm>
        <a:prstGeom prst="roundRect">
          <a:avLst/>
        </a:prstGeom>
        <a:solidFill>
          <a:schemeClr val="lt1"/>
        </a:solidFill>
        <a:ln w="12700" cap="flat" cmpd="sng" algn="ctr">
          <a:solidFill>
            <a:schemeClr val="accent1"/>
          </a:solidFill>
          <a:prstDash val="solid"/>
          <a:miter lim="800000"/>
        </a:ln>
        <a:effectLst/>
        <a:scene3d>
          <a:camera prst="orthographicFront"/>
          <a:lightRig rig="flat" dir="t"/>
        </a:scene3d>
      </dsp:spPr>
      <dsp:style>
        <a:lnRef idx="2">
          <a:schemeClr val="accent1"/>
        </a:lnRef>
        <a:fillRef idx="1">
          <a:schemeClr val="lt1"/>
        </a:fillRef>
        <a:effectRef idx="0">
          <a:schemeClr val="accent1"/>
        </a:effectRef>
        <a:fontRef idx="minor">
          <a:schemeClr val="dk1"/>
        </a:fontRef>
      </dsp:style>
      <dsp:txBody>
        <a:bodyPr spcFirstLastPara="0" vert="horz" wrap="square" lIns="49530" tIns="49530" rIns="49530" bIns="49530" numCol="1" spcCol="1270" anchor="ctr" anchorCtr="0">
          <a:noAutofit/>
        </a:bodyPr>
        <a:lstStyle/>
        <a:p>
          <a:pPr lvl="0" algn="just" defTabSz="577850" rtl="0">
            <a:lnSpc>
              <a:spcPct val="90000"/>
            </a:lnSpc>
            <a:spcBef>
              <a:spcPct val="0"/>
            </a:spcBef>
            <a:spcAft>
              <a:spcPct val="35000"/>
            </a:spcAft>
          </a:pPr>
          <a:r>
            <a:rPr lang="en-US" sz="1300" kern="1200" dirty="0" smtClean="0"/>
            <a:t>The theory of cost-effective associations in theory dates back to the beginning of the XX century, and the effectiveness of successful clusters in industry dates back to the end of the XX century - </a:t>
          </a:r>
          <a:r>
            <a:rPr lang="en-US" sz="1300" b="1" kern="1200" dirty="0" smtClean="0"/>
            <a:t>just more popular cluster theory is the theory of Michael Porter</a:t>
          </a:r>
          <a:r>
            <a:rPr lang="en-US" sz="1300" kern="1200" dirty="0" smtClean="0"/>
            <a:t>, which was presented in </a:t>
          </a:r>
          <a:r>
            <a:rPr lang="en-US" sz="1300" b="1" kern="1200" dirty="0" smtClean="0"/>
            <a:t>1998</a:t>
          </a:r>
          <a:r>
            <a:rPr lang="en-US" sz="1300" kern="1200" dirty="0" smtClean="0"/>
            <a:t> in “Clusters and competition: New agendas for governments, companies, and institutions”.</a:t>
          </a:r>
          <a:endParaRPr lang="en-US" sz="1300" kern="1200" dirty="0"/>
        </a:p>
      </dsp:txBody>
      <dsp:txXfrm>
        <a:off x="51974" y="1192422"/>
        <a:ext cx="6982654" cy="960752"/>
      </dsp:txXfrm>
    </dsp:sp>
    <dsp:sp modelId="{C9B5A29F-4FC0-44BE-9115-6924D1D3BDB5}">
      <dsp:nvSpPr>
        <dsp:cNvPr id="0" name=""/>
        <dsp:cNvSpPr/>
      </dsp:nvSpPr>
      <dsp:spPr>
        <a:xfrm>
          <a:off x="0" y="2242589"/>
          <a:ext cx="7086602" cy="1064700"/>
        </a:xfrm>
        <a:prstGeom prst="roundRect">
          <a:avLst/>
        </a:prstGeom>
        <a:solidFill>
          <a:schemeClr val="lt1"/>
        </a:solidFill>
        <a:ln w="12700" cap="flat" cmpd="sng" algn="ctr">
          <a:solidFill>
            <a:schemeClr val="accent1"/>
          </a:solidFill>
          <a:prstDash val="solid"/>
          <a:miter lim="800000"/>
        </a:ln>
        <a:effectLst/>
        <a:scene3d>
          <a:camera prst="orthographicFront"/>
          <a:lightRig rig="flat" dir="t"/>
        </a:scene3d>
      </dsp:spPr>
      <dsp:style>
        <a:lnRef idx="2">
          <a:schemeClr val="accent1"/>
        </a:lnRef>
        <a:fillRef idx="1">
          <a:schemeClr val="lt1"/>
        </a:fillRef>
        <a:effectRef idx="0">
          <a:schemeClr val="accent1"/>
        </a:effectRef>
        <a:fontRef idx="minor">
          <a:schemeClr val="dk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kern="1200" dirty="0" smtClean="0"/>
            <a:t>Thus, it is believed that clusters in tourism have been studied not so long ago: about the beginning of the XXI century.</a:t>
          </a:r>
          <a:endParaRPr lang="en-US" sz="1300" kern="1200" dirty="0"/>
        </a:p>
      </dsp:txBody>
      <dsp:txXfrm>
        <a:off x="51974" y="2294563"/>
        <a:ext cx="6982654" cy="96075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615880-AC9D-4EBF-8EFF-AA7A891FD058}">
      <dsp:nvSpPr>
        <dsp:cNvPr id="0" name=""/>
        <dsp:cNvSpPr/>
      </dsp:nvSpPr>
      <dsp:spPr>
        <a:xfrm>
          <a:off x="0" y="64137"/>
          <a:ext cx="6646984" cy="1300455"/>
        </a:xfrm>
        <a:prstGeom prst="roundRect">
          <a:avLst/>
        </a:prstGeom>
        <a:solidFill>
          <a:schemeClr val="lt1"/>
        </a:solidFill>
        <a:ln w="12700" cap="flat" cmpd="sng" algn="ctr">
          <a:solidFill>
            <a:schemeClr val="accent1"/>
          </a:solidFill>
          <a:prstDash val="solid"/>
          <a:miter lim="800000"/>
        </a:ln>
        <a:effectLst/>
        <a:scene3d>
          <a:camera prst="orthographicFront"/>
          <a:lightRig rig="flat" dir="t"/>
        </a:scene3d>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n-US" sz="1600" b="1" kern="1200" smtClean="0"/>
            <a:t>Effective business model</a:t>
          </a:r>
          <a:r>
            <a:rPr lang="en-US" sz="1600" kern="1200" smtClean="0"/>
            <a:t>, for example, business in a cluster, leads to increased value added and increased income of business owners. And do tourists (consumers of services and products) receive bonuses and preferences from such association and cooperation? Of course, yes.</a:t>
          </a:r>
          <a:endParaRPr lang="en-US" sz="1600" kern="1200"/>
        </a:p>
      </dsp:txBody>
      <dsp:txXfrm>
        <a:off x="63483" y="127620"/>
        <a:ext cx="6520018" cy="1173489"/>
      </dsp:txXfrm>
    </dsp:sp>
    <dsp:sp modelId="{FBC75B76-EF9E-4514-B719-54DDE1CF80EE}">
      <dsp:nvSpPr>
        <dsp:cNvPr id="0" name=""/>
        <dsp:cNvSpPr/>
      </dsp:nvSpPr>
      <dsp:spPr>
        <a:xfrm>
          <a:off x="0" y="1410672"/>
          <a:ext cx="6646984" cy="1300455"/>
        </a:xfrm>
        <a:prstGeom prst="roundRect">
          <a:avLst/>
        </a:prstGeom>
        <a:solidFill>
          <a:schemeClr val="lt1"/>
        </a:solidFill>
        <a:ln w="12700" cap="flat" cmpd="sng" algn="ctr">
          <a:solidFill>
            <a:schemeClr val="accent1"/>
          </a:solidFill>
          <a:prstDash val="solid"/>
          <a:miter lim="800000"/>
        </a:ln>
        <a:effectLst/>
        <a:scene3d>
          <a:camera prst="orthographicFront"/>
          <a:lightRig rig="flat" dir="t"/>
        </a:scene3d>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n-US" sz="1600" b="1" kern="1200" dirty="0" smtClean="0"/>
            <a:t>Satisfaction with the service in one location will increase loyalty in another location if these locations are two elements of the same cluster. </a:t>
          </a:r>
          <a:r>
            <a:rPr lang="en-US" sz="1600" kern="1200" dirty="0" smtClean="0"/>
            <a:t>And not only advertising or popularity through one or another brand (and the brand is an attribute of a certain destination and cluster) are of great importance here. </a:t>
          </a:r>
          <a:endParaRPr lang="en-US" sz="1600" kern="1200" dirty="0"/>
        </a:p>
      </dsp:txBody>
      <dsp:txXfrm>
        <a:off x="63483" y="1474155"/>
        <a:ext cx="6520018" cy="117348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C8A48A-5723-4E09-82D0-61924FE837C9}">
      <dsp:nvSpPr>
        <dsp:cNvPr id="0" name=""/>
        <dsp:cNvSpPr/>
      </dsp:nvSpPr>
      <dsp:spPr>
        <a:xfrm>
          <a:off x="0" y="330603"/>
          <a:ext cx="7495567" cy="876951"/>
        </a:xfrm>
        <a:prstGeom prst="round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solidFill>
            <a:srgbClr val="293A96"/>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kern="1200" dirty="0" smtClean="0"/>
            <a:t>From the standpoint of </a:t>
          </a:r>
          <a:r>
            <a:rPr lang="en-US" sz="1300" b="1" kern="1200" dirty="0" smtClean="0"/>
            <a:t>sociology</a:t>
          </a:r>
          <a:r>
            <a:rPr lang="en-US" sz="1300" kern="1200" dirty="0" smtClean="0"/>
            <a:t>, as a science of conditions and processes in society, tourism is based on the middle class (</a:t>
          </a:r>
          <a:r>
            <a:rPr lang="en-US" sz="1300" b="1" kern="1200" dirty="0" smtClean="0"/>
            <a:t>income level</a:t>
          </a:r>
          <a:r>
            <a:rPr lang="en-US" sz="1300" kern="1200" dirty="0" smtClean="0"/>
            <a:t>). The poor do not have the opportunity for leisure and travel, and the share of the rich is not large enough to form the basis of the hospitality industry.</a:t>
          </a:r>
          <a:endParaRPr lang="en-US" sz="1300" kern="1200" dirty="0"/>
        </a:p>
      </dsp:txBody>
      <dsp:txXfrm>
        <a:off x="42809" y="373412"/>
        <a:ext cx="7409949" cy="791333"/>
      </dsp:txXfrm>
    </dsp:sp>
    <dsp:sp modelId="{F9D21F2F-A8EF-4E9A-AC72-8BDF04DF864B}">
      <dsp:nvSpPr>
        <dsp:cNvPr id="0" name=""/>
        <dsp:cNvSpPr/>
      </dsp:nvSpPr>
      <dsp:spPr>
        <a:xfrm>
          <a:off x="0" y="1244994"/>
          <a:ext cx="7495567" cy="876951"/>
        </a:xfrm>
        <a:prstGeom prst="round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solidFill>
            <a:srgbClr val="293A96"/>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kern="1200" dirty="0" smtClean="0"/>
            <a:t>If the middle class expects an increase in employment in tourism and increase their income, if the middle class acts as tourists who are economically viable to consume the most of the services the destination has to offer, if the interests of residents and tourists in terms of sustainable development are close -  so the integration within a cluster or destination is successful.</a:t>
          </a:r>
          <a:endParaRPr lang="en-US" sz="1300" kern="1200" dirty="0"/>
        </a:p>
      </dsp:txBody>
      <dsp:txXfrm>
        <a:off x="42809" y="1287803"/>
        <a:ext cx="7409949" cy="791333"/>
      </dsp:txXfrm>
    </dsp:sp>
    <dsp:sp modelId="{2D7E5F44-E693-4FAF-AFFD-C4A1FBAF508E}">
      <dsp:nvSpPr>
        <dsp:cNvPr id="0" name=""/>
        <dsp:cNvSpPr/>
      </dsp:nvSpPr>
      <dsp:spPr>
        <a:xfrm>
          <a:off x="0" y="2159386"/>
          <a:ext cx="7495567" cy="876951"/>
        </a:xfrm>
        <a:prstGeom prst="round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solidFill>
            <a:srgbClr val="293A96"/>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9530" tIns="49530" rIns="49530" bIns="49530" numCol="1" spcCol="1270" anchor="ctr" anchorCtr="0">
          <a:noAutofit/>
        </a:bodyPr>
        <a:lstStyle/>
        <a:p>
          <a:pPr lvl="0" algn="ctr" defTabSz="577850" rtl="0">
            <a:lnSpc>
              <a:spcPct val="90000"/>
            </a:lnSpc>
            <a:spcBef>
              <a:spcPct val="0"/>
            </a:spcBef>
            <a:spcAft>
              <a:spcPct val="35000"/>
            </a:spcAft>
          </a:pPr>
          <a:r>
            <a:rPr lang="en-US" sz="1300" b="1" kern="1200" dirty="0" smtClean="0"/>
            <a:t>What is specific is that in wine tourism the inhabitants of tourist destinations are themselves able to be tourists of other territories, are interested in winemaking, fairs and festivals.</a:t>
          </a:r>
          <a:endParaRPr lang="en-US" sz="1300" kern="1200" dirty="0"/>
        </a:p>
      </dsp:txBody>
      <dsp:txXfrm>
        <a:off x="42809" y="2202195"/>
        <a:ext cx="7409949" cy="79133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6ABB36-ED13-4C8A-9E21-EE43F9A57886}">
      <dsp:nvSpPr>
        <dsp:cNvPr id="0" name=""/>
        <dsp:cNvSpPr/>
      </dsp:nvSpPr>
      <dsp:spPr>
        <a:xfrm>
          <a:off x="0" y="30475"/>
          <a:ext cx="6805247" cy="809493"/>
        </a:xfrm>
        <a:prstGeom prst="roundRect">
          <a:avLst/>
        </a:prstGeom>
        <a:solidFill>
          <a:schemeClr val="lt1"/>
        </a:solidFill>
        <a:ln w="12700" cap="flat" cmpd="sng" algn="ctr">
          <a:solidFill>
            <a:schemeClr val="accent5"/>
          </a:solidFill>
          <a:prstDash val="solid"/>
          <a:miter lim="800000"/>
        </a:ln>
        <a:effectLst/>
        <a:scene3d>
          <a:camera prst="orthographicFront"/>
          <a:lightRig rig="flat" dir="t"/>
        </a:scene3d>
        <a:sp3d/>
      </dsp:spPr>
      <dsp:style>
        <a:lnRef idx="2">
          <a:schemeClr val="accent5"/>
        </a:lnRef>
        <a:fillRef idx="1">
          <a:schemeClr val="lt1"/>
        </a:fillRef>
        <a:effectRef idx="0">
          <a:schemeClr val="accent5"/>
        </a:effectRef>
        <a:fontRef idx="minor">
          <a:schemeClr val="dk1"/>
        </a:fontRef>
      </dsp:style>
      <dsp:txBody>
        <a:bodyPr spcFirstLastPara="0" vert="horz" wrap="square" lIns="45720" tIns="45720" rIns="45720" bIns="45720" numCol="1" spcCol="1270" anchor="ctr" anchorCtr="0">
          <a:noAutofit/>
        </a:bodyPr>
        <a:lstStyle/>
        <a:p>
          <a:pPr lvl="0" algn="l" defTabSz="533400" rtl="0">
            <a:lnSpc>
              <a:spcPct val="90000"/>
            </a:lnSpc>
            <a:spcBef>
              <a:spcPct val="0"/>
            </a:spcBef>
            <a:spcAft>
              <a:spcPct val="35000"/>
            </a:spcAft>
          </a:pPr>
          <a:r>
            <a:rPr lang="en-US" sz="1200" b="1" kern="1200" smtClean="0"/>
            <a:t>Society of the future is described by many futurists. It predicts increased attention to the “Theory of Social Exchange”. </a:t>
          </a:r>
          <a:r>
            <a:rPr lang="en-US" sz="1200" kern="1200" smtClean="0"/>
            <a:t>The process of social exchange is fun when people get a fair return on their expenses from other people.</a:t>
          </a:r>
          <a:endParaRPr lang="en-US" sz="1200" kern="1200"/>
        </a:p>
      </dsp:txBody>
      <dsp:txXfrm>
        <a:off x="39516" y="69991"/>
        <a:ext cx="6726215" cy="730461"/>
      </dsp:txXfrm>
    </dsp:sp>
    <dsp:sp modelId="{0ACA6D4D-8C7A-4044-B64A-CC6AE210B447}">
      <dsp:nvSpPr>
        <dsp:cNvPr id="0" name=""/>
        <dsp:cNvSpPr/>
      </dsp:nvSpPr>
      <dsp:spPr>
        <a:xfrm>
          <a:off x="0" y="874529"/>
          <a:ext cx="6805247" cy="809493"/>
        </a:xfrm>
        <a:prstGeom prst="roundRect">
          <a:avLst/>
        </a:prstGeom>
        <a:solidFill>
          <a:schemeClr val="lt1"/>
        </a:solidFill>
        <a:ln w="12700" cap="flat" cmpd="sng" algn="ctr">
          <a:solidFill>
            <a:schemeClr val="accent5"/>
          </a:solidFill>
          <a:prstDash val="solid"/>
          <a:miter lim="800000"/>
        </a:ln>
        <a:effectLst/>
        <a:scene3d>
          <a:camera prst="orthographicFront"/>
          <a:lightRig rig="flat" dir="t"/>
        </a:scene3d>
        <a:sp3d/>
      </dsp:spPr>
      <dsp:style>
        <a:lnRef idx="2">
          <a:schemeClr val="accent5"/>
        </a:lnRef>
        <a:fillRef idx="1">
          <a:schemeClr val="lt1"/>
        </a:fillRef>
        <a:effectRef idx="0">
          <a:schemeClr val="accent5"/>
        </a:effectRef>
        <a:fontRef idx="minor">
          <a:schemeClr val="dk1"/>
        </a:fontRef>
      </dsp:style>
      <dsp:txBody>
        <a:bodyPr spcFirstLastPara="0" vert="horz" wrap="square" lIns="45720" tIns="45720" rIns="45720" bIns="45720" numCol="1" spcCol="1270" anchor="ctr" anchorCtr="0">
          <a:noAutofit/>
        </a:bodyPr>
        <a:lstStyle/>
        <a:p>
          <a:pPr lvl="0" algn="l" defTabSz="533400" rtl="0">
            <a:lnSpc>
              <a:spcPct val="90000"/>
            </a:lnSpc>
            <a:spcBef>
              <a:spcPct val="0"/>
            </a:spcBef>
            <a:spcAft>
              <a:spcPct val="35000"/>
            </a:spcAft>
          </a:pPr>
          <a:r>
            <a:rPr lang="en-US" sz="1200" b="1" kern="1200" smtClean="0"/>
            <a:t>The development of a wine tourist destination</a:t>
          </a:r>
          <a:r>
            <a:rPr lang="en-US" sz="1200" kern="1200" smtClean="0"/>
            <a:t>, which can lead to higher prices for housing, transport, to the burden on the ecosystem, brings satisfaction when the income of winemakers, all employed in tourism, owners or investors is fair, and the costs and risks of residents are much lower than their interests. </a:t>
          </a:r>
          <a:endParaRPr lang="en-US" sz="1200" kern="1200"/>
        </a:p>
      </dsp:txBody>
      <dsp:txXfrm>
        <a:off x="39516" y="914045"/>
        <a:ext cx="6726215" cy="73046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7426CC-A0F1-4F3E-A26E-3AB9A275A16A}">
      <dsp:nvSpPr>
        <dsp:cNvPr id="0" name=""/>
        <dsp:cNvSpPr/>
      </dsp:nvSpPr>
      <dsp:spPr>
        <a:xfrm>
          <a:off x="0" y="335"/>
          <a:ext cx="10515599" cy="0"/>
        </a:xfrm>
        <a:prstGeom prst="lin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8748E17-4481-46A6-BA9E-C8FF893C8B9B}">
      <dsp:nvSpPr>
        <dsp:cNvPr id="0" name=""/>
        <dsp:cNvSpPr/>
      </dsp:nvSpPr>
      <dsp:spPr>
        <a:xfrm>
          <a:off x="0" y="335"/>
          <a:ext cx="10515599" cy="549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en-US" sz="1600" b="1" kern="1200" dirty="0" smtClean="0"/>
            <a:t>Should</a:t>
          </a:r>
          <a:r>
            <a:rPr lang="en-US" sz="1600" kern="1200" dirty="0" smtClean="0"/>
            <a:t> a museum be created on the basis of historical research? - </a:t>
          </a:r>
          <a:r>
            <a:rPr lang="en-US" sz="1600" b="1" kern="1200" dirty="0" smtClean="0">
              <a:solidFill>
                <a:srgbClr val="293A96"/>
              </a:solidFill>
            </a:rPr>
            <a:t>Yes</a:t>
          </a:r>
          <a:r>
            <a:rPr lang="en-US" sz="1600" kern="1200" dirty="0" smtClean="0"/>
            <a:t>, if the research was conducted.</a:t>
          </a:r>
          <a:endParaRPr lang="en-US" sz="1600" kern="1200" dirty="0"/>
        </a:p>
      </dsp:txBody>
      <dsp:txXfrm>
        <a:off x="0" y="335"/>
        <a:ext cx="10515599" cy="549458"/>
      </dsp:txXfrm>
    </dsp:sp>
    <dsp:sp modelId="{6E006C96-D616-4FB2-BDAC-22BA5EDE89F7}">
      <dsp:nvSpPr>
        <dsp:cNvPr id="0" name=""/>
        <dsp:cNvSpPr/>
      </dsp:nvSpPr>
      <dsp:spPr>
        <a:xfrm>
          <a:off x="0" y="549793"/>
          <a:ext cx="10515599" cy="0"/>
        </a:xfrm>
        <a:prstGeom prst="lin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B58CCF0-AB7F-4524-8AE0-02B87B2A9C80}">
      <dsp:nvSpPr>
        <dsp:cNvPr id="0" name=""/>
        <dsp:cNvSpPr/>
      </dsp:nvSpPr>
      <dsp:spPr>
        <a:xfrm>
          <a:off x="0" y="549793"/>
          <a:ext cx="10515599" cy="549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en-US" sz="1600" b="1" kern="1200" dirty="0" smtClean="0"/>
            <a:t>Should</a:t>
          </a:r>
          <a:r>
            <a:rPr lang="en-US" sz="1600" kern="1200" dirty="0" smtClean="0"/>
            <a:t> we create a museum based on the established collection of exhibits? - </a:t>
          </a:r>
          <a:r>
            <a:rPr lang="en-US" sz="1600" b="1" kern="1200" dirty="0" smtClean="0">
              <a:solidFill>
                <a:srgbClr val="293A96"/>
              </a:solidFill>
            </a:rPr>
            <a:t>Yes</a:t>
          </a:r>
          <a:r>
            <a:rPr lang="en-US" sz="1600" kern="1200" dirty="0" smtClean="0"/>
            <a:t>, even if a small set of exhibits aroused the interest of someone other than the owner of the collection.</a:t>
          </a:r>
          <a:endParaRPr lang="en-US" sz="1600" kern="1200" dirty="0"/>
        </a:p>
      </dsp:txBody>
      <dsp:txXfrm>
        <a:off x="0" y="549793"/>
        <a:ext cx="10515599" cy="549458"/>
      </dsp:txXfrm>
    </dsp:sp>
    <dsp:sp modelId="{432B980D-0885-486F-B148-821B6AEA8955}">
      <dsp:nvSpPr>
        <dsp:cNvPr id="0" name=""/>
        <dsp:cNvSpPr/>
      </dsp:nvSpPr>
      <dsp:spPr>
        <a:xfrm>
          <a:off x="0" y="1099252"/>
          <a:ext cx="10515599" cy="0"/>
        </a:xfrm>
        <a:prstGeom prst="lin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471490E-44D2-4607-9404-9376A4925C4D}">
      <dsp:nvSpPr>
        <dsp:cNvPr id="0" name=""/>
        <dsp:cNvSpPr/>
      </dsp:nvSpPr>
      <dsp:spPr>
        <a:xfrm>
          <a:off x="0" y="1099252"/>
          <a:ext cx="10515599" cy="549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en-US" sz="1600" b="1" kern="1200" dirty="0" smtClean="0"/>
            <a:t>Should</a:t>
          </a:r>
          <a:r>
            <a:rPr lang="en-US" sz="1600" kern="1200" dirty="0" smtClean="0"/>
            <a:t> I create an interactive museum? - </a:t>
          </a:r>
          <a:r>
            <a:rPr lang="en-US" sz="1600" b="1" kern="1200" dirty="0" smtClean="0">
              <a:solidFill>
                <a:srgbClr val="293A96"/>
              </a:solidFill>
            </a:rPr>
            <a:t>Yes</a:t>
          </a:r>
          <a:r>
            <a:rPr lang="en-US" sz="1600" kern="1200" dirty="0" smtClean="0"/>
            <a:t>, if it is an additional attraction to the wine tour.</a:t>
          </a:r>
          <a:endParaRPr lang="en-US" sz="1600" kern="1200" dirty="0"/>
        </a:p>
      </dsp:txBody>
      <dsp:txXfrm>
        <a:off x="0" y="1099252"/>
        <a:ext cx="10515599" cy="549458"/>
      </dsp:txXfrm>
    </dsp:sp>
    <dsp:sp modelId="{0C202F19-6E82-47EF-BFBB-89F90D3C31B8}">
      <dsp:nvSpPr>
        <dsp:cNvPr id="0" name=""/>
        <dsp:cNvSpPr/>
      </dsp:nvSpPr>
      <dsp:spPr>
        <a:xfrm>
          <a:off x="0" y="1648710"/>
          <a:ext cx="10515599" cy="0"/>
        </a:xfrm>
        <a:prstGeom prst="lin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D744772-F6D0-4A97-85A4-579191C3344E}">
      <dsp:nvSpPr>
        <dsp:cNvPr id="0" name=""/>
        <dsp:cNvSpPr/>
      </dsp:nvSpPr>
      <dsp:spPr>
        <a:xfrm>
          <a:off x="0" y="1648710"/>
          <a:ext cx="10515599" cy="549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en-US" sz="1600" b="1" kern="1200" dirty="0" smtClean="0"/>
            <a:t>Should</a:t>
          </a:r>
          <a:r>
            <a:rPr lang="en-US" sz="1600" kern="1200" dirty="0" smtClean="0"/>
            <a:t> a wine museum be combined with tastings? - </a:t>
          </a:r>
          <a:r>
            <a:rPr lang="en-US" sz="1600" b="1" kern="1200" dirty="0" smtClean="0">
              <a:solidFill>
                <a:srgbClr val="293A96"/>
              </a:solidFill>
            </a:rPr>
            <a:t>Yes</a:t>
          </a:r>
          <a:r>
            <a:rPr lang="en-US" sz="1600" kern="1200" dirty="0" smtClean="0"/>
            <a:t>, but to predict the age of tourists and visitors and the peculiarities of the legislation on alcohol consumption.</a:t>
          </a:r>
          <a:endParaRPr lang="en-US" sz="1600" kern="1200" dirty="0"/>
        </a:p>
      </dsp:txBody>
      <dsp:txXfrm>
        <a:off x="0" y="1648710"/>
        <a:ext cx="10515599" cy="549458"/>
      </dsp:txXfrm>
    </dsp:sp>
    <dsp:sp modelId="{4214F1F9-80F6-4515-996D-652FE1BC4F80}">
      <dsp:nvSpPr>
        <dsp:cNvPr id="0" name=""/>
        <dsp:cNvSpPr/>
      </dsp:nvSpPr>
      <dsp:spPr>
        <a:xfrm>
          <a:off x="0" y="2198169"/>
          <a:ext cx="10515599" cy="0"/>
        </a:xfrm>
        <a:prstGeom prst="lin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C6C22DA-9FFD-4159-B9B3-86EF56318207}">
      <dsp:nvSpPr>
        <dsp:cNvPr id="0" name=""/>
        <dsp:cNvSpPr/>
      </dsp:nvSpPr>
      <dsp:spPr>
        <a:xfrm>
          <a:off x="0" y="2198169"/>
          <a:ext cx="10515599" cy="5494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rtl="0">
            <a:lnSpc>
              <a:spcPct val="90000"/>
            </a:lnSpc>
            <a:spcBef>
              <a:spcPct val="0"/>
            </a:spcBef>
            <a:spcAft>
              <a:spcPct val="35000"/>
            </a:spcAft>
          </a:pPr>
          <a:r>
            <a:rPr lang="en-US" sz="1600" b="1" kern="1200" dirty="0" smtClean="0"/>
            <a:t>Should</a:t>
          </a:r>
          <a:r>
            <a:rPr lang="en-US" sz="1600" kern="1200" dirty="0" smtClean="0"/>
            <a:t> a wine museum be combined with tastings? - </a:t>
          </a:r>
          <a:r>
            <a:rPr lang="en-US" sz="1600" b="1" kern="1200" dirty="0" smtClean="0">
              <a:solidFill>
                <a:srgbClr val="293A96"/>
              </a:solidFill>
            </a:rPr>
            <a:t>Yes</a:t>
          </a:r>
          <a:r>
            <a:rPr lang="en-US" sz="1600" kern="1200" dirty="0" smtClean="0"/>
            <a:t>, but to predict the age of tourists and visitors and the peculiarities of the legislation on alcohol consumption. </a:t>
          </a:r>
          <a:endParaRPr lang="en-US" sz="1600" kern="1200" dirty="0"/>
        </a:p>
      </dsp:txBody>
      <dsp:txXfrm>
        <a:off x="0" y="2198169"/>
        <a:ext cx="10515599" cy="549458"/>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smtClean="0"/>
              <a:t>The development of wine tourism and wine routes</a:t>
            </a:r>
            <a:endParaRPr lang="uk-UA"/>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9FE3240-2373-4F52-9581-8AFFC02EC0BF}" type="datetimeFigureOut">
              <a:rPr lang="uk-UA" smtClean="0"/>
              <a:t>10.02.2022</a:t>
            </a:fld>
            <a:endParaRPr lang="uk-UA"/>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2E88D9B-9527-4B7B-A533-02F3E87ADF80}" type="slidenum">
              <a:rPr lang="uk-UA" smtClean="0"/>
              <a:t>‹#›</a:t>
            </a:fld>
            <a:endParaRPr lang="uk-UA"/>
          </a:p>
        </p:txBody>
      </p:sp>
    </p:spTree>
    <p:extLst>
      <p:ext uri="{BB962C8B-B14F-4D97-AF65-F5344CB8AC3E}">
        <p14:creationId xmlns:p14="http://schemas.microsoft.com/office/powerpoint/2010/main" val="189053198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smtClean="0"/>
              <a:t>The development of wine tourism and wine routes</a:t>
            </a:r>
            <a:endParaRPr lang="uk-UA"/>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7DB11C-1906-4D9D-8281-D2E160BB71C7}" type="datetimeFigureOut">
              <a:rPr lang="uk-UA" smtClean="0"/>
              <a:t>10.02.2022</a:t>
            </a:fld>
            <a:endParaRPr lang="uk-UA"/>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DF12E2-9379-4049-87F4-D65146C59BA1}" type="slidenum">
              <a:rPr lang="uk-UA" smtClean="0"/>
              <a:t>‹#›</a:t>
            </a:fld>
            <a:endParaRPr lang="uk-UA"/>
          </a:p>
        </p:txBody>
      </p:sp>
    </p:spTree>
    <p:extLst>
      <p:ext uri="{BB962C8B-B14F-4D97-AF65-F5344CB8AC3E}">
        <p14:creationId xmlns:p14="http://schemas.microsoft.com/office/powerpoint/2010/main" val="193465334"/>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96044" y="1753985"/>
            <a:ext cx="9071956" cy="1755978"/>
          </a:xfrm>
          <a:prstGeom prst="rect">
            <a:avLst/>
          </a:prstGeom>
        </p:spPr>
        <p:txBody>
          <a:bodyPr anchor="b"/>
          <a:lstStyle>
            <a:lvl1pPr algn="ctr">
              <a:defRPr sz="6000"/>
            </a:lvl1pPr>
          </a:lstStyle>
          <a:p>
            <a:r>
              <a:rPr lang="ru-RU" smtClean="0"/>
              <a:t>Образец заголовка</a:t>
            </a:r>
            <a:endParaRPr lang="uk-UA"/>
          </a:p>
        </p:txBody>
      </p:sp>
      <p:sp>
        <p:nvSpPr>
          <p:cNvPr id="3" name="Подзаголовок 2"/>
          <p:cNvSpPr>
            <a:spLocks noGrp="1"/>
          </p:cNvSpPr>
          <p:nvPr>
            <p:ph type="subTitle" idx="1"/>
          </p:nvPr>
        </p:nvSpPr>
        <p:spPr>
          <a:xfrm>
            <a:off x="1596044" y="3602038"/>
            <a:ext cx="9071956" cy="1655762"/>
          </a:xfrm>
        </p:spPr>
        <p:txBody>
          <a:bodyPr/>
          <a:lstStyle>
            <a:lvl1pPr marL="0" indent="0" algn="ctr">
              <a:buNone/>
              <a:defRPr sz="2400"/>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ru-RU" smtClean="0"/>
              <a:t>Образец подзаголовка</a:t>
            </a:r>
            <a:endParaRPr lang="uk-UA"/>
          </a:p>
        </p:txBody>
      </p:sp>
    </p:spTree>
    <p:extLst>
      <p:ext uri="{BB962C8B-B14F-4D97-AF65-F5344CB8AC3E}">
        <p14:creationId xmlns:p14="http://schemas.microsoft.com/office/powerpoint/2010/main" val="195296674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172099"/>
            <a:ext cx="10515600" cy="518593"/>
          </a:xfrm>
          <a:prstGeom prst="rect">
            <a:avLst/>
          </a:prstGeom>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81FEDEEF-A925-4E38-B753-AAF6A3E79E6B}" type="datetime1">
              <a:rPr lang="uk-UA" smtClean="0"/>
              <a:t>10.02.2022</a:t>
            </a:fld>
            <a:endParaRPr lang="uk-UA"/>
          </a:p>
        </p:txBody>
      </p:sp>
      <p:sp>
        <p:nvSpPr>
          <p:cNvPr id="5" name="Нижний колонтитул 4"/>
          <p:cNvSpPr>
            <a:spLocks noGrp="1"/>
          </p:cNvSpPr>
          <p:nvPr>
            <p:ph type="ftr" sz="quarter" idx="11"/>
          </p:nvPr>
        </p:nvSpPr>
        <p:spPr/>
        <p:txBody>
          <a:bodyPr/>
          <a:lstStyle/>
          <a:p>
            <a:r>
              <a:rPr lang="en-US" smtClean="0"/>
              <a:t>WINE DESTINATION PRODUCT MANAGEMENT</a:t>
            </a:r>
            <a:endParaRPr lang="uk-UA"/>
          </a:p>
        </p:txBody>
      </p:sp>
      <p:sp>
        <p:nvSpPr>
          <p:cNvPr id="6" name="Номер слайда 5"/>
          <p:cNvSpPr>
            <a:spLocks noGrp="1"/>
          </p:cNvSpPr>
          <p:nvPr>
            <p:ph type="sldNum" sz="quarter" idx="12"/>
          </p:nvPr>
        </p:nvSpPr>
        <p:spPr/>
        <p:txBody>
          <a:bodyPr/>
          <a:lstStyle/>
          <a:p>
            <a:fld id="{A24210FF-16C9-4A48-8A1D-C2276CF8BDA6}" type="slidenum">
              <a:rPr lang="uk-UA" smtClean="0"/>
              <a:t>‹#›</a:t>
            </a:fld>
            <a:endParaRPr lang="uk-UA"/>
          </a:p>
        </p:txBody>
      </p:sp>
    </p:spTree>
    <p:extLst>
      <p:ext uri="{BB962C8B-B14F-4D97-AF65-F5344CB8AC3E}">
        <p14:creationId xmlns:p14="http://schemas.microsoft.com/office/powerpoint/2010/main" val="353100998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uk-UA"/>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0CB9CDBB-0727-49A9-B49D-2A6692CFDBB1}" type="datetime1">
              <a:rPr lang="uk-UA" smtClean="0"/>
              <a:t>10.02.2022</a:t>
            </a:fld>
            <a:endParaRPr lang="uk-UA"/>
          </a:p>
        </p:txBody>
      </p:sp>
      <p:sp>
        <p:nvSpPr>
          <p:cNvPr id="5" name="Нижний колонтитул 4"/>
          <p:cNvSpPr>
            <a:spLocks noGrp="1"/>
          </p:cNvSpPr>
          <p:nvPr>
            <p:ph type="ftr" sz="quarter" idx="11"/>
          </p:nvPr>
        </p:nvSpPr>
        <p:spPr/>
        <p:txBody>
          <a:bodyPr/>
          <a:lstStyle/>
          <a:p>
            <a:r>
              <a:rPr lang="en-US" smtClean="0"/>
              <a:t>WINE DESTINATION PRODUCT MANAGEMENT</a:t>
            </a:r>
            <a:endParaRPr lang="uk-UA"/>
          </a:p>
        </p:txBody>
      </p:sp>
      <p:sp>
        <p:nvSpPr>
          <p:cNvPr id="6" name="Номер слайда 5"/>
          <p:cNvSpPr>
            <a:spLocks noGrp="1"/>
          </p:cNvSpPr>
          <p:nvPr>
            <p:ph type="sldNum" sz="quarter" idx="12"/>
          </p:nvPr>
        </p:nvSpPr>
        <p:spPr/>
        <p:txBody>
          <a:bodyPr/>
          <a:lstStyle/>
          <a:p>
            <a:fld id="{3C943B4D-F949-470E-99D7-B121F3FE2F30}" type="slidenum">
              <a:rPr lang="uk-UA" smtClean="0"/>
              <a:t>‹#›</a:t>
            </a:fld>
            <a:endParaRPr lang="uk-UA"/>
          </a:p>
        </p:txBody>
      </p:sp>
    </p:spTree>
    <p:extLst>
      <p:ext uri="{BB962C8B-B14F-4D97-AF65-F5344CB8AC3E}">
        <p14:creationId xmlns:p14="http://schemas.microsoft.com/office/powerpoint/2010/main" val="8316598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60532B45-1316-43CA-9865-0F5A4665D35B}" type="datetime1">
              <a:rPr lang="uk-UA" smtClean="0"/>
              <a:t>10.02.2022</a:t>
            </a:fld>
            <a:endParaRPr lang="uk-UA"/>
          </a:p>
        </p:txBody>
      </p:sp>
      <p:sp>
        <p:nvSpPr>
          <p:cNvPr id="5" name="Нижний колонтитул 4"/>
          <p:cNvSpPr>
            <a:spLocks noGrp="1"/>
          </p:cNvSpPr>
          <p:nvPr>
            <p:ph type="ftr" sz="quarter" idx="11"/>
          </p:nvPr>
        </p:nvSpPr>
        <p:spPr/>
        <p:txBody>
          <a:bodyPr/>
          <a:lstStyle/>
          <a:p>
            <a:r>
              <a:rPr lang="en-US" smtClean="0"/>
              <a:t>WINE DESTINATION PRODUCT MANAGEMENT</a:t>
            </a:r>
            <a:endParaRPr lang="uk-UA"/>
          </a:p>
        </p:txBody>
      </p:sp>
      <p:sp>
        <p:nvSpPr>
          <p:cNvPr id="6" name="Номер слайда 5"/>
          <p:cNvSpPr>
            <a:spLocks noGrp="1"/>
          </p:cNvSpPr>
          <p:nvPr>
            <p:ph type="sldNum" sz="quarter" idx="12"/>
          </p:nvPr>
        </p:nvSpPr>
        <p:spPr/>
        <p:txBody>
          <a:bodyPr/>
          <a:lstStyle/>
          <a:p>
            <a:fld id="{3C943B4D-F949-470E-99D7-B121F3FE2F30}" type="slidenum">
              <a:rPr lang="uk-UA" smtClean="0"/>
              <a:t>‹#›</a:t>
            </a:fld>
            <a:endParaRPr lang="uk-UA"/>
          </a:p>
        </p:txBody>
      </p:sp>
    </p:spTree>
    <p:extLst>
      <p:ext uri="{BB962C8B-B14F-4D97-AF65-F5344CB8AC3E}">
        <p14:creationId xmlns:p14="http://schemas.microsoft.com/office/powerpoint/2010/main" val="16246050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42"/>
            <a:ext cx="10515600" cy="2852737"/>
          </a:xfrm>
        </p:spPr>
        <p:txBody>
          <a:bodyPr anchor="b"/>
          <a:lstStyle>
            <a:lvl1pPr>
              <a:defRPr sz="6000"/>
            </a:lvl1pPr>
          </a:lstStyle>
          <a:p>
            <a:r>
              <a:rPr lang="ru-RU" smtClean="0"/>
              <a:t>Образец заголовка</a:t>
            </a:r>
            <a:endParaRPr lang="uk-UA"/>
          </a:p>
        </p:txBody>
      </p:sp>
      <p:sp>
        <p:nvSpPr>
          <p:cNvPr id="3" name="Текст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4D784FF-C6DE-4F14-A712-2694A1D79362}" type="datetime1">
              <a:rPr lang="uk-UA" smtClean="0"/>
              <a:t>10.02.2022</a:t>
            </a:fld>
            <a:endParaRPr lang="uk-UA"/>
          </a:p>
        </p:txBody>
      </p:sp>
      <p:sp>
        <p:nvSpPr>
          <p:cNvPr id="5" name="Нижний колонтитул 4"/>
          <p:cNvSpPr>
            <a:spLocks noGrp="1"/>
          </p:cNvSpPr>
          <p:nvPr>
            <p:ph type="ftr" sz="quarter" idx="11"/>
          </p:nvPr>
        </p:nvSpPr>
        <p:spPr/>
        <p:txBody>
          <a:bodyPr/>
          <a:lstStyle/>
          <a:p>
            <a:r>
              <a:rPr lang="en-US" smtClean="0"/>
              <a:t>WINE DESTINATION PRODUCT MANAGEMENT</a:t>
            </a:r>
            <a:endParaRPr lang="uk-UA"/>
          </a:p>
        </p:txBody>
      </p:sp>
      <p:sp>
        <p:nvSpPr>
          <p:cNvPr id="6" name="Номер слайда 5"/>
          <p:cNvSpPr>
            <a:spLocks noGrp="1"/>
          </p:cNvSpPr>
          <p:nvPr>
            <p:ph type="sldNum" sz="quarter" idx="12"/>
          </p:nvPr>
        </p:nvSpPr>
        <p:spPr/>
        <p:txBody>
          <a:bodyPr/>
          <a:lstStyle/>
          <a:p>
            <a:fld id="{3C943B4D-F949-470E-99D7-B121F3FE2F30}" type="slidenum">
              <a:rPr lang="uk-UA" smtClean="0"/>
              <a:t>‹#›</a:t>
            </a:fld>
            <a:endParaRPr lang="uk-UA"/>
          </a:p>
        </p:txBody>
      </p:sp>
    </p:spTree>
    <p:extLst>
      <p:ext uri="{BB962C8B-B14F-4D97-AF65-F5344CB8AC3E}">
        <p14:creationId xmlns:p14="http://schemas.microsoft.com/office/powerpoint/2010/main" val="38618945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911EE151-5BC1-473F-9F1A-9E4C41054FAB}" type="datetime1">
              <a:rPr lang="uk-UA" smtClean="0"/>
              <a:t>10.02.2022</a:t>
            </a:fld>
            <a:endParaRPr lang="uk-UA"/>
          </a:p>
        </p:txBody>
      </p:sp>
      <p:sp>
        <p:nvSpPr>
          <p:cNvPr id="6" name="Нижний колонтитул 5"/>
          <p:cNvSpPr>
            <a:spLocks noGrp="1"/>
          </p:cNvSpPr>
          <p:nvPr>
            <p:ph type="ftr" sz="quarter" idx="11"/>
          </p:nvPr>
        </p:nvSpPr>
        <p:spPr/>
        <p:txBody>
          <a:bodyPr/>
          <a:lstStyle/>
          <a:p>
            <a:r>
              <a:rPr lang="en-US" smtClean="0"/>
              <a:t>WINE DESTINATION PRODUCT MANAGEMENT</a:t>
            </a:r>
            <a:endParaRPr lang="uk-UA"/>
          </a:p>
        </p:txBody>
      </p:sp>
      <p:sp>
        <p:nvSpPr>
          <p:cNvPr id="7" name="Номер слайда 6"/>
          <p:cNvSpPr>
            <a:spLocks noGrp="1"/>
          </p:cNvSpPr>
          <p:nvPr>
            <p:ph type="sldNum" sz="quarter" idx="12"/>
          </p:nvPr>
        </p:nvSpPr>
        <p:spPr/>
        <p:txBody>
          <a:bodyPr/>
          <a:lstStyle/>
          <a:p>
            <a:fld id="{3C943B4D-F949-470E-99D7-B121F3FE2F30}" type="slidenum">
              <a:rPr lang="uk-UA" smtClean="0"/>
              <a:t>‹#›</a:t>
            </a:fld>
            <a:endParaRPr lang="uk-UA"/>
          </a:p>
        </p:txBody>
      </p:sp>
    </p:spTree>
    <p:extLst>
      <p:ext uri="{BB962C8B-B14F-4D97-AF65-F5344CB8AC3E}">
        <p14:creationId xmlns:p14="http://schemas.microsoft.com/office/powerpoint/2010/main" val="20897814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9"/>
            <a:ext cx="10515600" cy="1325563"/>
          </a:xfrm>
        </p:spPr>
        <p:txBody>
          <a:bodyPr/>
          <a:lstStyle/>
          <a:p>
            <a:r>
              <a:rPr lang="ru-RU" smtClean="0"/>
              <a:t>Образец заголовка</a:t>
            </a:r>
            <a:endParaRPr lang="uk-UA"/>
          </a:p>
        </p:txBody>
      </p:sp>
      <p:sp>
        <p:nvSpPr>
          <p:cNvPr id="3" name="Текст 2"/>
          <p:cNvSpPr>
            <a:spLocks noGrp="1"/>
          </p:cNvSpPr>
          <p:nvPr>
            <p:ph type="body" idx="1"/>
          </p:nvPr>
        </p:nvSpPr>
        <p:spPr>
          <a:xfrm>
            <a:off x="839789" y="1681163"/>
            <a:ext cx="5157787" cy="82391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ru-RU" smtClean="0"/>
              <a:t>Образец текста</a:t>
            </a:r>
          </a:p>
        </p:txBody>
      </p:sp>
      <p:sp>
        <p:nvSpPr>
          <p:cNvPr id="4" name="Объект 3"/>
          <p:cNvSpPr>
            <a:spLocks noGrp="1"/>
          </p:cNvSpPr>
          <p:nvPr>
            <p:ph sz="half" idx="2"/>
          </p:nvPr>
        </p:nvSpPr>
        <p:spPr>
          <a:xfrm>
            <a:off x="839789"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6172202" y="1681163"/>
            <a:ext cx="5183188" cy="82391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2"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33C0B897-9DA3-4547-BA76-C39DDF6590E9}" type="datetime1">
              <a:rPr lang="uk-UA" smtClean="0"/>
              <a:t>10.02.2022</a:t>
            </a:fld>
            <a:endParaRPr lang="uk-UA"/>
          </a:p>
        </p:txBody>
      </p:sp>
      <p:sp>
        <p:nvSpPr>
          <p:cNvPr id="8" name="Нижний колонтитул 7"/>
          <p:cNvSpPr>
            <a:spLocks noGrp="1"/>
          </p:cNvSpPr>
          <p:nvPr>
            <p:ph type="ftr" sz="quarter" idx="11"/>
          </p:nvPr>
        </p:nvSpPr>
        <p:spPr/>
        <p:txBody>
          <a:bodyPr/>
          <a:lstStyle/>
          <a:p>
            <a:r>
              <a:rPr lang="en-US" smtClean="0"/>
              <a:t>WINE DESTINATION PRODUCT MANAGEMENT</a:t>
            </a:r>
            <a:endParaRPr lang="uk-UA"/>
          </a:p>
        </p:txBody>
      </p:sp>
      <p:sp>
        <p:nvSpPr>
          <p:cNvPr id="9" name="Номер слайда 8"/>
          <p:cNvSpPr>
            <a:spLocks noGrp="1"/>
          </p:cNvSpPr>
          <p:nvPr>
            <p:ph type="sldNum" sz="quarter" idx="12"/>
          </p:nvPr>
        </p:nvSpPr>
        <p:spPr/>
        <p:txBody>
          <a:bodyPr/>
          <a:lstStyle/>
          <a:p>
            <a:fld id="{3C943B4D-F949-470E-99D7-B121F3FE2F30}" type="slidenum">
              <a:rPr lang="uk-UA" smtClean="0"/>
              <a:t>‹#›</a:t>
            </a:fld>
            <a:endParaRPr lang="uk-UA"/>
          </a:p>
        </p:txBody>
      </p:sp>
    </p:spTree>
    <p:extLst>
      <p:ext uri="{BB962C8B-B14F-4D97-AF65-F5344CB8AC3E}">
        <p14:creationId xmlns:p14="http://schemas.microsoft.com/office/powerpoint/2010/main" val="10381774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D827F701-C9D7-41EA-97EB-5BE9829B9EC9}" type="datetime1">
              <a:rPr lang="uk-UA" smtClean="0"/>
              <a:t>10.02.2022</a:t>
            </a:fld>
            <a:endParaRPr lang="uk-UA"/>
          </a:p>
        </p:txBody>
      </p:sp>
      <p:sp>
        <p:nvSpPr>
          <p:cNvPr id="4" name="Нижний колонтитул 3"/>
          <p:cNvSpPr>
            <a:spLocks noGrp="1"/>
          </p:cNvSpPr>
          <p:nvPr>
            <p:ph type="ftr" sz="quarter" idx="11"/>
          </p:nvPr>
        </p:nvSpPr>
        <p:spPr/>
        <p:txBody>
          <a:bodyPr/>
          <a:lstStyle/>
          <a:p>
            <a:r>
              <a:rPr lang="en-US" smtClean="0"/>
              <a:t>WINE DESTINATION PRODUCT MANAGEMENT</a:t>
            </a:r>
            <a:endParaRPr lang="uk-UA"/>
          </a:p>
        </p:txBody>
      </p:sp>
      <p:sp>
        <p:nvSpPr>
          <p:cNvPr id="5" name="Номер слайда 4"/>
          <p:cNvSpPr>
            <a:spLocks noGrp="1"/>
          </p:cNvSpPr>
          <p:nvPr>
            <p:ph type="sldNum" sz="quarter" idx="12"/>
          </p:nvPr>
        </p:nvSpPr>
        <p:spPr/>
        <p:txBody>
          <a:bodyPr/>
          <a:lstStyle/>
          <a:p>
            <a:fld id="{3C943B4D-F949-470E-99D7-B121F3FE2F30}" type="slidenum">
              <a:rPr lang="uk-UA" smtClean="0"/>
              <a:t>‹#›</a:t>
            </a:fld>
            <a:endParaRPr lang="uk-UA"/>
          </a:p>
        </p:txBody>
      </p:sp>
    </p:spTree>
    <p:extLst>
      <p:ext uri="{BB962C8B-B14F-4D97-AF65-F5344CB8AC3E}">
        <p14:creationId xmlns:p14="http://schemas.microsoft.com/office/powerpoint/2010/main" val="32995411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D6B6FF6-9F76-481B-8286-14FFE5C4D037}" type="datetime1">
              <a:rPr lang="uk-UA" smtClean="0"/>
              <a:t>10.02.2022</a:t>
            </a:fld>
            <a:endParaRPr lang="uk-UA"/>
          </a:p>
        </p:txBody>
      </p:sp>
      <p:sp>
        <p:nvSpPr>
          <p:cNvPr id="3" name="Нижний колонтитул 2"/>
          <p:cNvSpPr>
            <a:spLocks noGrp="1"/>
          </p:cNvSpPr>
          <p:nvPr>
            <p:ph type="ftr" sz="quarter" idx="11"/>
          </p:nvPr>
        </p:nvSpPr>
        <p:spPr/>
        <p:txBody>
          <a:bodyPr/>
          <a:lstStyle/>
          <a:p>
            <a:r>
              <a:rPr lang="en-US" smtClean="0"/>
              <a:t>WINE DESTINATION PRODUCT MANAGEMENT</a:t>
            </a:r>
            <a:endParaRPr lang="uk-UA"/>
          </a:p>
        </p:txBody>
      </p:sp>
      <p:sp>
        <p:nvSpPr>
          <p:cNvPr id="4" name="Номер слайда 3"/>
          <p:cNvSpPr>
            <a:spLocks noGrp="1"/>
          </p:cNvSpPr>
          <p:nvPr>
            <p:ph type="sldNum" sz="quarter" idx="12"/>
          </p:nvPr>
        </p:nvSpPr>
        <p:spPr/>
        <p:txBody>
          <a:bodyPr/>
          <a:lstStyle/>
          <a:p>
            <a:fld id="{3C943B4D-F949-470E-99D7-B121F3FE2F30}" type="slidenum">
              <a:rPr lang="uk-UA" smtClean="0"/>
              <a:t>‹#›</a:t>
            </a:fld>
            <a:endParaRPr lang="uk-UA"/>
          </a:p>
        </p:txBody>
      </p:sp>
    </p:spTree>
    <p:extLst>
      <p:ext uri="{BB962C8B-B14F-4D97-AF65-F5344CB8AC3E}">
        <p14:creationId xmlns:p14="http://schemas.microsoft.com/office/powerpoint/2010/main" val="10215022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Объект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DAE80148-6095-4116-8D01-0BE7BFE4CC7B}" type="datetime1">
              <a:rPr lang="uk-UA" smtClean="0"/>
              <a:t>10.02.2022</a:t>
            </a:fld>
            <a:endParaRPr lang="uk-UA"/>
          </a:p>
        </p:txBody>
      </p:sp>
      <p:sp>
        <p:nvSpPr>
          <p:cNvPr id="6" name="Нижний колонтитул 5"/>
          <p:cNvSpPr>
            <a:spLocks noGrp="1"/>
          </p:cNvSpPr>
          <p:nvPr>
            <p:ph type="ftr" sz="quarter" idx="11"/>
          </p:nvPr>
        </p:nvSpPr>
        <p:spPr/>
        <p:txBody>
          <a:bodyPr/>
          <a:lstStyle/>
          <a:p>
            <a:r>
              <a:rPr lang="en-US" smtClean="0"/>
              <a:t>WINE DESTINATION PRODUCT MANAGEMENT</a:t>
            </a:r>
            <a:endParaRPr lang="uk-UA"/>
          </a:p>
        </p:txBody>
      </p:sp>
      <p:sp>
        <p:nvSpPr>
          <p:cNvPr id="7" name="Номер слайда 6"/>
          <p:cNvSpPr>
            <a:spLocks noGrp="1"/>
          </p:cNvSpPr>
          <p:nvPr>
            <p:ph type="sldNum" sz="quarter" idx="12"/>
          </p:nvPr>
        </p:nvSpPr>
        <p:spPr/>
        <p:txBody>
          <a:bodyPr/>
          <a:lstStyle/>
          <a:p>
            <a:fld id="{3C943B4D-F949-470E-99D7-B121F3FE2F30}" type="slidenum">
              <a:rPr lang="uk-UA" smtClean="0"/>
              <a:t>‹#›</a:t>
            </a:fld>
            <a:endParaRPr lang="uk-UA"/>
          </a:p>
        </p:txBody>
      </p:sp>
    </p:spTree>
    <p:extLst>
      <p:ext uri="{BB962C8B-B14F-4D97-AF65-F5344CB8AC3E}">
        <p14:creationId xmlns:p14="http://schemas.microsoft.com/office/powerpoint/2010/main" val="9351289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Рисунок 2"/>
          <p:cNvSpPr>
            <a:spLocks noGrp="1"/>
          </p:cNvSpPr>
          <p:nvPr>
            <p:ph type="pic" idx="1"/>
          </p:nvPr>
        </p:nvSpPr>
        <p:spPr>
          <a:xfrm>
            <a:off x="5183188" y="987429"/>
            <a:ext cx="6172200" cy="4873625"/>
          </a:xfrm>
        </p:spPr>
        <p:txBody>
          <a:bodyPr/>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5D2ACB90-C0D7-416C-B2B3-88851F957340}" type="datetime1">
              <a:rPr lang="uk-UA" smtClean="0"/>
              <a:t>10.02.2022</a:t>
            </a:fld>
            <a:endParaRPr lang="uk-UA"/>
          </a:p>
        </p:txBody>
      </p:sp>
      <p:sp>
        <p:nvSpPr>
          <p:cNvPr id="6" name="Нижний колонтитул 5"/>
          <p:cNvSpPr>
            <a:spLocks noGrp="1"/>
          </p:cNvSpPr>
          <p:nvPr>
            <p:ph type="ftr" sz="quarter" idx="11"/>
          </p:nvPr>
        </p:nvSpPr>
        <p:spPr/>
        <p:txBody>
          <a:bodyPr/>
          <a:lstStyle/>
          <a:p>
            <a:r>
              <a:rPr lang="en-US" smtClean="0"/>
              <a:t>WINE DESTINATION PRODUCT MANAGEMENT</a:t>
            </a:r>
            <a:endParaRPr lang="uk-UA"/>
          </a:p>
        </p:txBody>
      </p:sp>
      <p:sp>
        <p:nvSpPr>
          <p:cNvPr id="7" name="Номер слайда 6"/>
          <p:cNvSpPr>
            <a:spLocks noGrp="1"/>
          </p:cNvSpPr>
          <p:nvPr>
            <p:ph type="sldNum" sz="quarter" idx="12"/>
          </p:nvPr>
        </p:nvSpPr>
        <p:spPr/>
        <p:txBody>
          <a:bodyPr/>
          <a:lstStyle/>
          <a:p>
            <a:fld id="{3C943B4D-F949-470E-99D7-B121F3FE2F30}" type="slidenum">
              <a:rPr lang="uk-UA" smtClean="0"/>
              <a:t>‹#›</a:t>
            </a:fld>
            <a:endParaRPr lang="uk-UA"/>
          </a:p>
        </p:txBody>
      </p:sp>
    </p:spTree>
    <p:extLst>
      <p:ext uri="{BB962C8B-B14F-4D97-AF65-F5344CB8AC3E}">
        <p14:creationId xmlns:p14="http://schemas.microsoft.com/office/powerpoint/2010/main" val="2473476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675967"/>
            <a:ext cx="10515600" cy="751349"/>
          </a:xfrm>
          <a:prstGeom prst="rect">
            <a:avLst/>
          </a:prstGeom>
        </p:spPr>
        <p:txBody>
          <a:bodyPr/>
          <a:lstStyle/>
          <a:p>
            <a:r>
              <a:rPr lang="ru-RU" dirty="0" smtClean="0"/>
              <a:t>Образец заголовка</a:t>
            </a:r>
            <a:endParaRPr lang="uk-UA" dirty="0"/>
          </a:p>
        </p:txBody>
      </p:sp>
      <p:sp>
        <p:nvSpPr>
          <p:cNvPr id="3" name="Объект 2"/>
          <p:cNvSpPr>
            <a:spLocks noGrp="1"/>
          </p:cNvSpPr>
          <p:nvPr>
            <p:ph idx="1"/>
          </p:nvPr>
        </p:nvSpPr>
        <p:spPr>
          <a:xfrm>
            <a:off x="838200" y="2427316"/>
            <a:ext cx="10515600" cy="372445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0F593D62-4D36-4B3E-B09A-3CE266255C64}" type="datetime1">
              <a:rPr lang="uk-UA" smtClean="0"/>
              <a:t>10.02.2022</a:t>
            </a:fld>
            <a:endParaRPr lang="uk-UA"/>
          </a:p>
        </p:txBody>
      </p:sp>
      <p:sp>
        <p:nvSpPr>
          <p:cNvPr id="5" name="Нижний колонтитул 4"/>
          <p:cNvSpPr>
            <a:spLocks noGrp="1"/>
          </p:cNvSpPr>
          <p:nvPr>
            <p:ph type="ftr" sz="quarter" idx="11"/>
          </p:nvPr>
        </p:nvSpPr>
        <p:spPr/>
        <p:txBody>
          <a:bodyPr/>
          <a:lstStyle/>
          <a:p>
            <a:r>
              <a:rPr lang="en-US" smtClean="0"/>
              <a:t>WINE DESTINATION PRODUCT MANAGEMENT</a:t>
            </a:r>
            <a:endParaRPr lang="uk-UA"/>
          </a:p>
        </p:txBody>
      </p:sp>
      <p:sp>
        <p:nvSpPr>
          <p:cNvPr id="6" name="Номер слайда 5"/>
          <p:cNvSpPr>
            <a:spLocks noGrp="1"/>
          </p:cNvSpPr>
          <p:nvPr>
            <p:ph type="sldNum" sz="quarter" idx="12"/>
          </p:nvPr>
        </p:nvSpPr>
        <p:spPr/>
        <p:txBody>
          <a:bodyPr/>
          <a:lstStyle/>
          <a:p>
            <a:fld id="{A24210FF-16C9-4A48-8A1D-C2276CF8BDA6}" type="slidenum">
              <a:rPr lang="uk-UA" smtClean="0"/>
              <a:t>‹#›</a:t>
            </a:fld>
            <a:endParaRPr lang="uk-UA"/>
          </a:p>
        </p:txBody>
      </p:sp>
    </p:spTree>
    <p:extLst>
      <p:ext uri="{BB962C8B-B14F-4D97-AF65-F5344CB8AC3E}">
        <p14:creationId xmlns:p14="http://schemas.microsoft.com/office/powerpoint/2010/main" val="100837350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7ED0B91C-1675-4991-9E3A-28B10AA3332D}" type="datetime1">
              <a:rPr lang="uk-UA" smtClean="0"/>
              <a:t>10.02.2022</a:t>
            </a:fld>
            <a:endParaRPr lang="uk-UA"/>
          </a:p>
        </p:txBody>
      </p:sp>
      <p:sp>
        <p:nvSpPr>
          <p:cNvPr id="5" name="Нижний колонтитул 4"/>
          <p:cNvSpPr>
            <a:spLocks noGrp="1"/>
          </p:cNvSpPr>
          <p:nvPr>
            <p:ph type="ftr" sz="quarter" idx="11"/>
          </p:nvPr>
        </p:nvSpPr>
        <p:spPr/>
        <p:txBody>
          <a:bodyPr/>
          <a:lstStyle/>
          <a:p>
            <a:r>
              <a:rPr lang="en-US" smtClean="0"/>
              <a:t>WINE DESTINATION PRODUCT MANAGEMENT</a:t>
            </a:r>
            <a:endParaRPr lang="uk-UA"/>
          </a:p>
        </p:txBody>
      </p:sp>
      <p:sp>
        <p:nvSpPr>
          <p:cNvPr id="6" name="Номер слайда 5"/>
          <p:cNvSpPr>
            <a:spLocks noGrp="1"/>
          </p:cNvSpPr>
          <p:nvPr>
            <p:ph type="sldNum" sz="quarter" idx="12"/>
          </p:nvPr>
        </p:nvSpPr>
        <p:spPr/>
        <p:txBody>
          <a:bodyPr/>
          <a:lstStyle/>
          <a:p>
            <a:fld id="{3C943B4D-F949-470E-99D7-B121F3FE2F30}" type="slidenum">
              <a:rPr lang="uk-UA" smtClean="0"/>
              <a:t>‹#›</a:t>
            </a:fld>
            <a:endParaRPr lang="uk-UA"/>
          </a:p>
        </p:txBody>
      </p:sp>
    </p:spTree>
    <p:extLst>
      <p:ext uri="{BB962C8B-B14F-4D97-AF65-F5344CB8AC3E}">
        <p14:creationId xmlns:p14="http://schemas.microsoft.com/office/powerpoint/2010/main" val="3547087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2" y="365125"/>
            <a:ext cx="2628900" cy="5811838"/>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838202"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4D0070FA-6F7E-412E-BD3B-B8332E8C600E}" type="datetime1">
              <a:rPr lang="uk-UA" smtClean="0"/>
              <a:t>10.02.2022</a:t>
            </a:fld>
            <a:endParaRPr lang="uk-UA"/>
          </a:p>
        </p:txBody>
      </p:sp>
      <p:sp>
        <p:nvSpPr>
          <p:cNvPr id="5" name="Нижний колонтитул 4"/>
          <p:cNvSpPr>
            <a:spLocks noGrp="1"/>
          </p:cNvSpPr>
          <p:nvPr>
            <p:ph type="ftr" sz="quarter" idx="11"/>
          </p:nvPr>
        </p:nvSpPr>
        <p:spPr/>
        <p:txBody>
          <a:bodyPr/>
          <a:lstStyle/>
          <a:p>
            <a:r>
              <a:rPr lang="en-US" smtClean="0"/>
              <a:t>WINE DESTINATION PRODUCT MANAGEMENT</a:t>
            </a:r>
            <a:endParaRPr lang="uk-UA"/>
          </a:p>
        </p:txBody>
      </p:sp>
      <p:sp>
        <p:nvSpPr>
          <p:cNvPr id="6" name="Номер слайда 5"/>
          <p:cNvSpPr>
            <a:spLocks noGrp="1"/>
          </p:cNvSpPr>
          <p:nvPr>
            <p:ph type="sldNum" sz="quarter" idx="12"/>
          </p:nvPr>
        </p:nvSpPr>
        <p:spPr/>
        <p:txBody>
          <a:bodyPr/>
          <a:lstStyle/>
          <a:p>
            <a:fld id="{3C943B4D-F949-470E-99D7-B121F3FE2F30}" type="slidenum">
              <a:rPr lang="uk-UA" smtClean="0"/>
              <a:t>‹#›</a:t>
            </a:fld>
            <a:endParaRPr lang="uk-UA"/>
          </a:p>
        </p:txBody>
      </p:sp>
    </p:spTree>
    <p:extLst>
      <p:ext uri="{BB962C8B-B14F-4D97-AF65-F5344CB8AC3E}">
        <p14:creationId xmlns:p14="http://schemas.microsoft.com/office/powerpoint/2010/main" val="2285524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42"/>
            <a:ext cx="10515600" cy="2852737"/>
          </a:xfrm>
          <a:prstGeom prst="rect">
            <a:avLst/>
          </a:prstGeom>
        </p:spPr>
        <p:txBody>
          <a:bodyPr anchor="b"/>
          <a:lstStyle>
            <a:lvl1pPr>
              <a:defRPr sz="6000"/>
            </a:lvl1pPr>
          </a:lstStyle>
          <a:p>
            <a:r>
              <a:rPr lang="ru-RU" smtClean="0"/>
              <a:t>Образец заголовка</a:t>
            </a:r>
            <a:endParaRPr lang="uk-UA"/>
          </a:p>
        </p:txBody>
      </p:sp>
      <p:sp>
        <p:nvSpPr>
          <p:cNvPr id="3" name="Текст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1E3811F-9085-4A67-9804-3823EC968456}" type="datetime1">
              <a:rPr lang="uk-UA" smtClean="0"/>
              <a:t>10.02.2022</a:t>
            </a:fld>
            <a:endParaRPr lang="uk-UA"/>
          </a:p>
        </p:txBody>
      </p:sp>
      <p:sp>
        <p:nvSpPr>
          <p:cNvPr id="5" name="Нижний колонтитул 4"/>
          <p:cNvSpPr>
            <a:spLocks noGrp="1"/>
          </p:cNvSpPr>
          <p:nvPr>
            <p:ph type="ftr" sz="quarter" idx="11"/>
          </p:nvPr>
        </p:nvSpPr>
        <p:spPr/>
        <p:txBody>
          <a:bodyPr/>
          <a:lstStyle/>
          <a:p>
            <a:r>
              <a:rPr lang="en-US" smtClean="0"/>
              <a:t>WINE DESTINATION PRODUCT MANAGEMENT</a:t>
            </a:r>
            <a:endParaRPr lang="uk-UA"/>
          </a:p>
        </p:txBody>
      </p:sp>
      <p:sp>
        <p:nvSpPr>
          <p:cNvPr id="6" name="Номер слайда 5"/>
          <p:cNvSpPr>
            <a:spLocks noGrp="1"/>
          </p:cNvSpPr>
          <p:nvPr>
            <p:ph type="sldNum" sz="quarter" idx="12"/>
          </p:nvPr>
        </p:nvSpPr>
        <p:spPr/>
        <p:txBody>
          <a:bodyPr/>
          <a:lstStyle/>
          <a:p>
            <a:fld id="{A24210FF-16C9-4A48-8A1D-C2276CF8BDA6}" type="slidenum">
              <a:rPr lang="uk-UA" smtClean="0"/>
              <a:t>‹#›</a:t>
            </a:fld>
            <a:endParaRPr lang="uk-UA"/>
          </a:p>
        </p:txBody>
      </p:sp>
    </p:spTree>
    <p:extLst>
      <p:ext uri="{BB962C8B-B14F-4D97-AF65-F5344CB8AC3E}">
        <p14:creationId xmlns:p14="http://schemas.microsoft.com/office/powerpoint/2010/main" val="79509179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2051784"/>
            <a:ext cx="10515600" cy="518593"/>
          </a:xfrm>
          <a:prstGeom prst="rect">
            <a:avLst/>
          </a:prstGeom>
        </p:spPr>
        <p:txBody>
          <a:bodyPr/>
          <a:lstStyle/>
          <a:p>
            <a:r>
              <a:rPr lang="ru-RU" smtClean="0"/>
              <a:t>Образец заголовка</a:t>
            </a:r>
            <a:endParaRPr lang="uk-UA"/>
          </a:p>
        </p:txBody>
      </p:sp>
      <p:sp>
        <p:nvSpPr>
          <p:cNvPr id="3" name="Объект 2"/>
          <p:cNvSpPr>
            <a:spLocks noGrp="1"/>
          </p:cNvSpPr>
          <p:nvPr>
            <p:ph sz="half" idx="1"/>
          </p:nvPr>
        </p:nvSpPr>
        <p:spPr>
          <a:xfrm>
            <a:off x="838200" y="2660073"/>
            <a:ext cx="5181600" cy="3516890"/>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uk-UA" dirty="0"/>
          </a:p>
        </p:txBody>
      </p:sp>
      <p:sp>
        <p:nvSpPr>
          <p:cNvPr id="4" name="Объект 3"/>
          <p:cNvSpPr>
            <a:spLocks noGrp="1"/>
          </p:cNvSpPr>
          <p:nvPr>
            <p:ph sz="half" idx="2"/>
          </p:nvPr>
        </p:nvSpPr>
        <p:spPr>
          <a:xfrm>
            <a:off x="6172200" y="2660073"/>
            <a:ext cx="5181600" cy="3516890"/>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uk-UA" dirty="0"/>
          </a:p>
        </p:txBody>
      </p:sp>
      <p:sp>
        <p:nvSpPr>
          <p:cNvPr id="5" name="Дата 4"/>
          <p:cNvSpPr>
            <a:spLocks noGrp="1"/>
          </p:cNvSpPr>
          <p:nvPr>
            <p:ph type="dt" sz="half" idx="10"/>
          </p:nvPr>
        </p:nvSpPr>
        <p:spPr/>
        <p:txBody>
          <a:bodyPr/>
          <a:lstStyle/>
          <a:p>
            <a:fld id="{958AEF85-A7ED-4DF3-852E-E119D007CE04}" type="datetime1">
              <a:rPr lang="uk-UA" smtClean="0"/>
              <a:t>10.02.2022</a:t>
            </a:fld>
            <a:endParaRPr lang="uk-UA"/>
          </a:p>
        </p:txBody>
      </p:sp>
      <p:sp>
        <p:nvSpPr>
          <p:cNvPr id="6" name="Нижний колонтитул 5"/>
          <p:cNvSpPr>
            <a:spLocks noGrp="1"/>
          </p:cNvSpPr>
          <p:nvPr>
            <p:ph type="ftr" sz="quarter" idx="11"/>
          </p:nvPr>
        </p:nvSpPr>
        <p:spPr/>
        <p:txBody>
          <a:bodyPr/>
          <a:lstStyle/>
          <a:p>
            <a:r>
              <a:rPr lang="en-US" smtClean="0"/>
              <a:t>WINE DESTINATION PRODUCT MANAGEMENT</a:t>
            </a:r>
            <a:endParaRPr lang="uk-UA"/>
          </a:p>
        </p:txBody>
      </p:sp>
      <p:sp>
        <p:nvSpPr>
          <p:cNvPr id="7" name="Номер слайда 6"/>
          <p:cNvSpPr>
            <a:spLocks noGrp="1"/>
          </p:cNvSpPr>
          <p:nvPr>
            <p:ph type="sldNum" sz="quarter" idx="12"/>
          </p:nvPr>
        </p:nvSpPr>
        <p:spPr/>
        <p:txBody>
          <a:bodyPr/>
          <a:lstStyle/>
          <a:p>
            <a:fld id="{A24210FF-16C9-4A48-8A1D-C2276CF8BDA6}" type="slidenum">
              <a:rPr lang="uk-UA" smtClean="0"/>
              <a:t>‹#›</a:t>
            </a:fld>
            <a:endParaRPr lang="uk-UA"/>
          </a:p>
        </p:txBody>
      </p:sp>
    </p:spTree>
    <p:extLst>
      <p:ext uri="{BB962C8B-B14F-4D97-AF65-F5344CB8AC3E}">
        <p14:creationId xmlns:p14="http://schemas.microsoft.com/office/powerpoint/2010/main" val="386391327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712422"/>
            <a:ext cx="10515600" cy="936489"/>
          </a:xfrm>
          <a:prstGeom prst="rect">
            <a:avLst/>
          </a:prstGeom>
        </p:spPr>
        <p:txBody>
          <a:bodyPr/>
          <a:lstStyle/>
          <a:p>
            <a:r>
              <a:rPr lang="ru-RU" smtClean="0"/>
              <a:t>Образец заголовка</a:t>
            </a:r>
            <a:endParaRPr lang="uk-UA"/>
          </a:p>
        </p:txBody>
      </p:sp>
      <p:sp>
        <p:nvSpPr>
          <p:cNvPr id="3" name="Текст 2"/>
          <p:cNvSpPr>
            <a:spLocks noGrp="1"/>
          </p:cNvSpPr>
          <p:nvPr>
            <p:ph type="body" idx="1"/>
          </p:nvPr>
        </p:nvSpPr>
        <p:spPr>
          <a:xfrm>
            <a:off x="839789" y="2670641"/>
            <a:ext cx="5157787" cy="82391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ru-RU" smtClean="0"/>
              <a:t>Образец текста</a:t>
            </a:r>
          </a:p>
        </p:txBody>
      </p:sp>
      <p:sp>
        <p:nvSpPr>
          <p:cNvPr id="4" name="Объект 3"/>
          <p:cNvSpPr>
            <a:spLocks noGrp="1"/>
          </p:cNvSpPr>
          <p:nvPr>
            <p:ph sz="half" idx="2"/>
          </p:nvPr>
        </p:nvSpPr>
        <p:spPr>
          <a:xfrm>
            <a:off x="839789" y="3516283"/>
            <a:ext cx="5157787" cy="267337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6172202" y="2670641"/>
            <a:ext cx="5183188" cy="82391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2" y="3494553"/>
            <a:ext cx="5183188" cy="269511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8D87B0CD-BE33-4DE2-8623-1F94FBF1E6A7}" type="datetime1">
              <a:rPr lang="uk-UA" smtClean="0"/>
              <a:t>10.02.2022</a:t>
            </a:fld>
            <a:endParaRPr lang="uk-UA"/>
          </a:p>
        </p:txBody>
      </p:sp>
      <p:sp>
        <p:nvSpPr>
          <p:cNvPr id="8" name="Нижний колонтитул 7"/>
          <p:cNvSpPr>
            <a:spLocks noGrp="1"/>
          </p:cNvSpPr>
          <p:nvPr>
            <p:ph type="ftr" sz="quarter" idx="11"/>
          </p:nvPr>
        </p:nvSpPr>
        <p:spPr/>
        <p:txBody>
          <a:bodyPr/>
          <a:lstStyle/>
          <a:p>
            <a:r>
              <a:rPr lang="en-US" smtClean="0"/>
              <a:t>WINE DESTINATION PRODUCT MANAGEMENT</a:t>
            </a:r>
            <a:endParaRPr lang="uk-UA"/>
          </a:p>
        </p:txBody>
      </p:sp>
      <p:sp>
        <p:nvSpPr>
          <p:cNvPr id="9" name="Номер слайда 8"/>
          <p:cNvSpPr>
            <a:spLocks noGrp="1"/>
          </p:cNvSpPr>
          <p:nvPr>
            <p:ph type="sldNum" sz="quarter" idx="12"/>
          </p:nvPr>
        </p:nvSpPr>
        <p:spPr/>
        <p:txBody>
          <a:bodyPr/>
          <a:lstStyle/>
          <a:p>
            <a:fld id="{A24210FF-16C9-4A48-8A1D-C2276CF8BDA6}" type="slidenum">
              <a:rPr lang="uk-UA" smtClean="0"/>
              <a:t>‹#›</a:t>
            </a:fld>
            <a:endParaRPr lang="uk-UA"/>
          </a:p>
        </p:txBody>
      </p:sp>
    </p:spTree>
    <p:extLst>
      <p:ext uri="{BB962C8B-B14F-4D97-AF65-F5344CB8AC3E}">
        <p14:creationId xmlns:p14="http://schemas.microsoft.com/office/powerpoint/2010/main" val="291712501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778928"/>
            <a:ext cx="10515600" cy="518593"/>
          </a:xfrm>
          <a:prstGeom prst="rect">
            <a:avLst/>
          </a:prstGeom>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8D8C0A54-B033-40AE-A7F8-84FAA447461A}" type="datetime1">
              <a:rPr lang="uk-UA" smtClean="0"/>
              <a:t>10.02.2022</a:t>
            </a:fld>
            <a:endParaRPr lang="uk-UA"/>
          </a:p>
        </p:txBody>
      </p:sp>
      <p:sp>
        <p:nvSpPr>
          <p:cNvPr id="4" name="Нижний колонтитул 3"/>
          <p:cNvSpPr>
            <a:spLocks noGrp="1"/>
          </p:cNvSpPr>
          <p:nvPr>
            <p:ph type="ftr" sz="quarter" idx="11"/>
          </p:nvPr>
        </p:nvSpPr>
        <p:spPr/>
        <p:txBody>
          <a:bodyPr/>
          <a:lstStyle/>
          <a:p>
            <a:r>
              <a:rPr lang="en-US" smtClean="0"/>
              <a:t>WINE DESTINATION PRODUCT MANAGEMENT</a:t>
            </a:r>
            <a:endParaRPr lang="uk-UA"/>
          </a:p>
        </p:txBody>
      </p:sp>
      <p:sp>
        <p:nvSpPr>
          <p:cNvPr id="5" name="Номер слайда 4"/>
          <p:cNvSpPr>
            <a:spLocks noGrp="1"/>
          </p:cNvSpPr>
          <p:nvPr>
            <p:ph type="sldNum" sz="quarter" idx="12"/>
          </p:nvPr>
        </p:nvSpPr>
        <p:spPr/>
        <p:txBody>
          <a:bodyPr/>
          <a:lstStyle/>
          <a:p>
            <a:fld id="{A24210FF-16C9-4A48-8A1D-C2276CF8BDA6}" type="slidenum">
              <a:rPr lang="uk-UA" smtClean="0"/>
              <a:t>‹#›</a:t>
            </a:fld>
            <a:endParaRPr lang="uk-UA"/>
          </a:p>
        </p:txBody>
      </p:sp>
    </p:spTree>
    <p:extLst>
      <p:ext uri="{BB962C8B-B14F-4D97-AF65-F5344CB8AC3E}">
        <p14:creationId xmlns:p14="http://schemas.microsoft.com/office/powerpoint/2010/main" val="67429344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0F38035-1D63-4169-8CBB-1DB778573B91}" type="datetime1">
              <a:rPr lang="uk-UA" smtClean="0"/>
              <a:t>10.02.2022</a:t>
            </a:fld>
            <a:endParaRPr lang="uk-UA"/>
          </a:p>
        </p:txBody>
      </p:sp>
      <p:sp>
        <p:nvSpPr>
          <p:cNvPr id="3" name="Нижний колонтитул 2"/>
          <p:cNvSpPr>
            <a:spLocks noGrp="1"/>
          </p:cNvSpPr>
          <p:nvPr>
            <p:ph type="ftr" sz="quarter" idx="11"/>
          </p:nvPr>
        </p:nvSpPr>
        <p:spPr/>
        <p:txBody>
          <a:bodyPr/>
          <a:lstStyle/>
          <a:p>
            <a:r>
              <a:rPr lang="en-US" smtClean="0"/>
              <a:t>WINE DESTINATION PRODUCT MANAGEMENT</a:t>
            </a:r>
            <a:endParaRPr lang="uk-UA"/>
          </a:p>
        </p:txBody>
      </p:sp>
      <p:sp>
        <p:nvSpPr>
          <p:cNvPr id="4" name="Номер слайда 3"/>
          <p:cNvSpPr>
            <a:spLocks noGrp="1"/>
          </p:cNvSpPr>
          <p:nvPr>
            <p:ph type="sldNum" sz="quarter" idx="12"/>
          </p:nvPr>
        </p:nvSpPr>
        <p:spPr/>
        <p:txBody>
          <a:bodyPr/>
          <a:lstStyle/>
          <a:p>
            <a:fld id="{A24210FF-16C9-4A48-8A1D-C2276CF8BDA6}" type="slidenum">
              <a:rPr lang="uk-UA" smtClean="0"/>
              <a:t>‹#›</a:t>
            </a:fld>
            <a:endParaRPr lang="uk-UA"/>
          </a:p>
        </p:txBody>
      </p:sp>
    </p:spTree>
    <p:extLst>
      <p:ext uri="{BB962C8B-B14F-4D97-AF65-F5344CB8AC3E}">
        <p14:creationId xmlns:p14="http://schemas.microsoft.com/office/powerpoint/2010/main" val="279361359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1712422"/>
            <a:ext cx="3932237" cy="840278"/>
          </a:xfrm>
          <a:prstGeom prst="rect">
            <a:avLst/>
          </a:prstGeom>
        </p:spPr>
        <p:txBody>
          <a:bodyPr anchor="b"/>
          <a:lstStyle>
            <a:lvl1pPr>
              <a:defRPr sz="3200"/>
            </a:lvl1pPr>
          </a:lstStyle>
          <a:p>
            <a:r>
              <a:rPr lang="ru-RU" smtClean="0"/>
              <a:t>Образец заголовка</a:t>
            </a:r>
            <a:endParaRPr lang="uk-UA"/>
          </a:p>
        </p:txBody>
      </p:sp>
      <p:sp>
        <p:nvSpPr>
          <p:cNvPr id="3" name="Объект 2"/>
          <p:cNvSpPr>
            <a:spLocks noGrp="1"/>
          </p:cNvSpPr>
          <p:nvPr>
            <p:ph idx="1"/>
          </p:nvPr>
        </p:nvSpPr>
        <p:spPr>
          <a:xfrm>
            <a:off x="5183188" y="1712422"/>
            <a:ext cx="6172200" cy="414863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uk-UA" dirty="0"/>
          </a:p>
        </p:txBody>
      </p:sp>
      <p:sp>
        <p:nvSpPr>
          <p:cNvPr id="4" name="Текст 3"/>
          <p:cNvSpPr>
            <a:spLocks noGrp="1"/>
          </p:cNvSpPr>
          <p:nvPr>
            <p:ph type="body" sz="half" idx="2"/>
          </p:nvPr>
        </p:nvSpPr>
        <p:spPr>
          <a:xfrm>
            <a:off x="839788" y="2552700"/>
            <a:ext cx="3932237" cy="3316288"/>
          </a:xfr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97076DE5-175F-4F20-BCA0-9FAA6A1DFE0B}" type="datetime1">
              <a:rPr lang="uk-UA" smtClean="0"/>
              <a:t>10.02.2022</a:t>
            </a:fld>
            <a:endParaRPr lang="uk-UA"/>
          </a:p>
        </p:txBody>
      </p:sp>
      <p:sp>
        <p:nvSpPr>
          <p:cNvPr id="6" name="Нижний колонтитул 5"/>
          <p:cNvSpPr>
            <a:spLocks noGrp="1"/>
          </p:cNvSpPr>
          <p:nvPr>
            <p:ph type="ftr" sz="quarter" idx="11"/>
          </p:nvPr>
        </p:nvSpPr>
        <p:spPr/>
        <p:txBody>
          <a:bodyPr/>
          <a:lstStyle/>
          <a:p>
            <a:r>
              <a:rPr lang="en-US" smtClean="0"/>
              <a:t>WINE DESTINATION PRODUCT MANAGEMENT</a:t>
            </a:r>
            <a:endParaRPr lang="uk-UA"/>
          </a:p>
        </p:txBody>
      </p:sp>
      <p:sp>
        <p:nvSpPr>
          <p:cNvPr id="7" name="Номер слайда 6"/>
          <p:cNvSpPr>
            <a:spLocks noGrp="1"/>
          </p:cNvSpPr>
          <p:nvPr>
            <p:ph type="sldNum" sz="quarter" idx="12"/>
          </p:nvPr>
        </p:nvSpPr>
        <p:spPr/>
        <p:txBody>
          <a:bodyPr/>
          <a:lstStyle/>
          <a:p>
            <a:fld id="{A24210FF-16C9-4A48-8A1D-C2276CF8BDA6}" type="slidenum">
              <a:rPr lang="uk-UA" smtClean="0"/>
              <a:t>‹#›</a:t>
            </a:fld>
            <a:endParaRPr lang="uk-UA"/>
          </a:p>
        </p:txBody>
      </p:sp>
    </p:spTree>
    <p:extLst>
      <p:ext uri="{BB962C8B-B14F-4D97-AF65-F5344CB8AC3E}">
        <p14:creationId xmlns:p14="http://schemas.microsoft.com/office/powerpoint/2010/main" val="328573064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2103365"/>
            <a:ext cx="3932237" cy="831027"/>
          </a:xfrm>
          <a:prstGeom prst="rect">
            <a:avLst/>
          </a:prstGeom>
        </p:spPr>
        <p:txBody>
          <a:bodyPr anchor="b"/>
          <a:lstStyle>
            <a:lvl1pPr>
              <a:defRPr sz="3200"/>
            </a:lvl1pPr>
          </a:lstStyle>
          <a:p>
            <a:r>
              <a:rPr lang="ru-RU" dirty="0" smtClean="0"/>
              <a:t>Образец заголовка</a:t>
            </a:r>
            <a:endParaRPr lang="uk-UA" dirty="0"/>
          </a:p>
        </p:txBody>
      </p:sp>
      <p:sp>
        <p:nvSpPr>
          <p:cNvPr id="3" name="Рисунок 2"/>
          <p:cNvSpPr>
            <a:spLocks noGrp="1"/>
          </p:cNvSpPr>
          <p:nvPr>
            <p:ph type="pic" idx="1"/>
          </p:nvPr>
        </p:nvSpPr>
        <p:spPr>
          <a:xfrm>
            <a:off x="5183188" y="2103364"/>
            <a:ext cx="6172200" cy="3757685"/>
          </a:xfrm>
        </p:spPr>
        <p:txBody>
          <a:bodyPr/>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endParaRPr lang="uk-UA" dirty="0"/>
          </a:p>
        </p:txBody>
      </p:sp>
      <p:sp>
        <p:nvSpPr>
          <p:cNvPr id="4" name="Текст 3"/>
          <p:cNvSpPr>
            <a:spLocks noGrp="1"/>
          </p:cNvSpPr>
          <p:nvPr>
            <p:ph type="body" sz="half" idx="2"/>
          </p:nvPr>
        </p:nvSpPr>
        <p:spPr>
          <a:xfrm>
            <a:off x="839788" y="2934392"/>
            <a:ext cx="3932237" cy="2934595"/>
          </a:xfr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6F60AA95-82C8-4A33-97BA-37AD62FB77AB}" type="datetime1">
              <a:rPr lang="uk-UA" smtClean="0"/>
              <a:t>10.02.2022</a:t>
            </a:fld>
            <a:endParaRPr lang="uk-UA"/>
          </a:p>
        </p:txBody>
      </p:sp>
      <p:sp>
        <p:nvSpPr>
          <p:cNvPr id="6" name="Нижний колонтитул 5"/>
          <p:cNvSpPr>
            <a:spLocks noGrp="1"/>
          </p:cNvSpPr>
          <p:nvPr>
            <p:ph type="ftr" sz="quarter" idx="11"/>
          </p:nvPr>
        </p:nvSpPr>
        <p:spPr/>
        <p:txBody>
          <a:bodyPr/>
          <a:lstStyle/>
          <a:p>
            <a:r>
              <a:rPr lang="en-US" smtClean="0"/>
              <a:t>WINE DESTINATION PRODUCT MANAGEMENT</a:t>
            </a:r>
            <a:endParaRPr lang="uk-UA"/>
          </a:p>
        </p:txBody>
      </p:sp>
      <p:sp>
        <p:nvSpPr>
          <p:cNvPr id="7" name="Номер слайда 6"/>
          <p:cNvSpPr>
            <a:spLocks noGrp="1"/>
          </p:cNvSpPr>
          <p:nvPr>
            <p:ph type="sldNum" sz="quarter" idx="12"/>
          </p:nvPr>
        </p:nvSpPr>
        <p:spPr/>
        <p:txBody>
          <a:bodyPr/>
          <a:lstStyle/>
          <a:p>
            <a:fld id="{A24210FF-16C9-4A48-8A1D-C2276CF8BDA6}" type="slidenum">
              <a:rPr lang="uk-UA" smtClean="0"/>
              <a:t>‹#›</a:t>
            </a:fld>
            <a:endParaRPr lang="uk-UA"/>
          </a:p>
        </p:txBody>
      </p:sp>
    </p:spTree>
    <p:extLst>
      <p:ext uri="{BB962C8B-B14F-4D97-AF65-F5344CB8AC3E}">
        <p14:creationId xmlns:p14="http://schemas.microsoft.com/office/powerpoint/2010/main" val="100691208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17" Type="http://schemas.openxmlformats.org/officeDocument/2006/relationships/image" Target="../media/image5.jpe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3.jpg"/><Relationship Id="rId10" Type="http://schemas.openxmlformats.org/officeDocument/2006/relationships/slideLayout" Target="../slideLayouts/slideLayout10.xml"/><Relationship Id="rId19" Type="http://schemas.openxmlformats.org/officeDocument/2006/relationships/image" Target="../media/image7.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jp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t="-3000" b="-3000"/>
          </a:stretch>
        </a:blipFill>
        <a:effectLst/>
      </p:bgPr>
    </p:bg>
    <p:spTree>
      <p:nvGrpSpPr>
        <p:cNvPr id="1" name=""/>
        <p:cNvGrpSpPr/>
        <p:nvPr/>
      </p:nvGrpSpPr>
      <p:grpSpPr>
        <a:xfrm>
          <a:off x="0" y="0"/>
          <a:ext cx="0" cy="0"/>
          <a:chOff x="0" y="0"/>
          <a:chExt cx="0" cy="0"/>
        </a:xfrm>
      </p:grpSpPr>
      <p:sp>
        <p:nvSpPr>
          <p:cNvPr id="3" name="Текст 2"/>
          <p:cNvSpPr>
            <a:spLocks noGrp="1"/>
          </p:cNvSpPr>
          <p:nvPr>
            <p:ph type="body" idx="1"/>
          </p:nvPr>
        </p:nvSpPr>
        <p:spPr>
          <a:xfrm>
            <a:off x="838200" y="1800436"/>
            <a:ext cx="10515600" cy="4351338"/>
          </a:xfrm>
          <a:prstGeom prst="rect">
            <a:avLst/>
          </a:prstGeom>
        </p:spPr>
        <p:txBody>
          <a:bodyPr vert="horz" lIns="91440" tIns="45720" rIns="91440" bIns="45720"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uk-UA" dirty="0"/>
          </a:p>
        </p:txBody>
      </p:sp>
      <p:sp>
        <p:nvSpPr>
          <p:cNvPr id="4" name="Дата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E722D2-4F07-48DA-833D-6BD8AB411C7F}" type="datetime1">
              <a:rPr lang="uk-UA" smtClean="0"/>
              <a:t>10.02.2022</a:t>
            </a:fld>
            <a:endParaRPr lang="uk-UA" dirty="0"/>
          </a:p>
        </p:txBody>
      </p:sp>
      <p:sp>
        <p:nvSpPr>
          <p:cNvPr id="5" name="Нижний колонтитул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WINE DESTINATION PRODUCT MANAGEMENT</a:t>
            </a:r>
            <a:endParaRPr lang="uk-UA" dirty="0"/>
          </a:p>
        </p:txBody>
      </p:sp>
      <p:sp>
        <p:nvSpPr>
          <p:cNvPr id="6" name="Номер слайда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endParaRPr lang="uk-UA" dirty="0"/>
          </a:p>
        </p:txBody>
      </p:sp>
      <p:pic>
        <p:nvPicPr>
          <p:cNvPr id="14" name="Рисунок 13"/>
          <p:cNvPicPr>
            <a:picLocks noChangeAspect="1"/>
          </p:cNvPicPr>
          <p:nvPr userDrawn="1"/>
        </p:nvPicPr>
        <p:blipFill>
          <a:blip r:embed="rId13">
            <a:extLst>
              <a:ext uri="{BEBA8EAE-BF5A-486C-A8C5-ECC9F3942E4B}">
                <a14:imgProps xmlns:a14="http://schemas.microsoft.com/office/drawing/2010/main">
                  <a14:imgLayer r:embed="rId14">
                    <a14:imgEffect>
                      <a14:saturation sat="108000"/>
                    </a14:imgEffect>
                  </a14:imgLayer>
                </a14:imgProps>
              </a:ext>
            </a:extLst>
          </a:blip>
          <a:stretch>
            <a:fillRect/>
          </a:stretch>
        </p:blipFill>
        <p:spPr>
          <a:xfrm>
            <a:off x="761437" y="118650"/>
            <a:ext cx="1720800" cy="1642185"/>
          </a:xfrm>
          <a:prstGeom prst="rect">
            <a:avLst/>
          </a:prstGeom>
          <a:blipFill dpi="0" rotWithShape="1">
            <a:blip r:embed="rId15">
              <a:alphaModFix amt="0"/>
              <a:extLst>
                <a:ext uri="{28A0092B-C50C-407E-A947-70E740481C1C}">
                  <a14:useLocalDpi xmlns:a14="http://schemas.microsoft.com/office/drawing/2010/main" val="0"/>
                </a:ext>
              </a:extLst>
            </a:blip>
            <a:srcRect/>
            <a:tile tx="0" ty="0" sx="100000" sy="100000" flip="y" algn="tl"/>
          </a:blipFill>
        </p:spPr>
      </p:pic>
      <p:pic>
        <p:nvPicPr>
          <p:cNvPr id="15" name="Рисунок 14"/>
          <p:cNvPicPr>
            <a:picLocks noChangeAspect="1"/>
          </p:cNvPicPr>
          <p:nvPr userDrawn="1"/>
        </p:nvPicPr>
        <p:blipFill>
          <a:blip r:embed="rId16"/>
          <a:stretch>
            <a:fillRect/>
          </a:stretch>
        </p:blipFill>
        <p:spPr>
          <a:xfrm>
            <a:off x="5235306" y="79050"/>
            <a:ext cx="1721387" cy="1721386"/>
          </a:xfrm>
          <a:prstGeom prst="rect">
            <a:avLst/>
          </a:prstGeom>
          <a:blipFill dpi="0" rotWithShape="1">
            <a:blip r:embed="rId17" cstate="print">
              <a:alphaModFix amt="0"/>
              <a:extLst>
                <a:ext uri="{28A0092B-C50C-407E-A947-70E740481C1C}">
                  <a14:useLocalDpi xmlns:a14="http://schemas.microsoft.com/office/drawing/2010/main" val="0"/>
                </a:ext>
              </a:extLst>
            </a:blip>
            <a:srcRect/>
            <a:stretch>
              <a:fillRect/>
            </a:stretch>
          </a:blipFill>
        </p:spPr>
      </p:pic>
      <p:pic>
        <p:nvPicPr>
          <p:cNvPr id="16" name="Рисунок 15"/>
          <p:cNvPicPr>
            <a:picLocks noChangeAspect="1"/>
          </p:cNvPicPr>
          <p:nvPr userDrawn="1"/>
        </p:nvPicPr>
        <p:blipFill>
          <a:blip r:embed="rId18"/>
          <a:stretch>
            <a:fillRect/>
          </a:stretch>
        </p:blipFill>
        <p:spPr>
          <a:xfrm>
            <a:off x="9632999" y="259746"/>
            <a:ext cx="1720800" cy="1367622"/>
          </a:xfrm>
          <a:prstGeom prst="rect">
            <a:avLst/>
          </a:prstGeom>
          <a:blipFill>
            <a:blip r:embed="rId19" cstate="print">
              <a:alphaModFix amt="0"/>
              <a:extLst>
                <a:ext uri="{28A0092B-C50C-407E-A947-70E740481C1C}">
                  <a14:useLocalDpi xmlns:a14="http://schemas.microsoft.com/office/drawing/2010/main" val="0"/>
                </a:ext>
              </a:extLst>
            </a:blip>
            <a:stretch>
              <a:fillRect/>
            </a:stretch>
          </a:blipFill>
        </p:spPr>
      </p:pic>
    </p:spTree>
    <p:extLst>
      <p:ext uri="{BB962C8B-B14F-4D97-AF65-F5344CB8AC3E}">
        <p14:creationId xmlns:p14="http://schemas.microsoft.com/office/powerpoint/2010/main" val="1905911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hf sldNum="0" hdr="0" dt="0"/>
  <p:txStyles>
    <p:titleStyle>
      <a:lvl1pPr algn="l" defTabSz="914354"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t="-3000" b="-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C4105D-1F20-4DFD-9A1F-AD81B0FB4E6A}" type="datetime1">
              <a:rPr lang="uk-UA" smtClean="0"/>
              <a:t>10.02.2022</a:t>
            </a:fld>
            <a:endParaRPr lang="uk-UA"/>
          </a:p>
        </p:txBody>
      </p:sp>
      <p:sp>
        <p:nvSpPr>
          <p:cNvPr id="5" name="Нижний колонтитул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WINE DESTINATION PRODUCT MANAGEMENT</a:t>
            </a:r>
            <a:endParaRPr lang="uk-UA"/>
          </a:p>
        </p:txBody>
      </p:sp>
      <p:sp>
        <p:nvSpPr>
          <p:cNvPr id="6" name="Номер слайда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943B4D-F949-470E-99D7-B121F3FE2F30}" type="slidenum">
              <a:rPr lang="uk-UA" smtClean="0"/>
              <a:t>‹#›</a:t>
            </a:fld>
            <a:endParaRPr lang="uk-UA"/>
          </a:p>
        </p:txBody>
      </p:sp>
    </p:spTree>
    <p:extLst>
      <p:ext uri="{BB962C8B-B14F-4D97-AF65-F5344CB8AC3E}">
        <p14:creationId xmlns:p14="http://schemas.microsoft.com/office/powerpoint/2010/main" val="6167510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sldNum="0" hdr="0" dt="0"/>
  <p:txStyles>
    <p:titleStyle>
      <a:lvl1pPr algn="l" defTabSz="914354"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5.png"/><Relationship Id="rId2" Type="http://schemas.openxmlformats.org/officeDocument/2006/relationships/diagramData" Target="../diagrams/data3.xml"/><Relationship Id="rId1" Type="http://schemas.openxmlformats.org/officeDocument/2006/relationships/slideLayout" Target="../slideLayouts/slideLayout9.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18.png"/><Relationship Id="rId2" Type="http://schemas.openxmlformats.org/officeDocument/2006/relationships/diagramData" Target="../diagrams/data4.xml"/><Relationship Id="rId1" Type="http://schemas.openxmlformats.org/officeDocument/2006/relationships/slideLayout" Target="../slideLayouts/slideLayout9.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19.png"/><Relationship Id="rId2" Type="http://schemas.openxmlformats.org/officeDocument/2006/relationships/diagramData" Target="../diagrams/data5.xml"/><Relationship Id="rId1" Type="http://schemas.openxmlformats.org/officeDocument/2006/relationships/slideLayout" Target="../slideLayouts/slideLayout9.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1.png"/><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3.png"/><Relationship Id="rId2" Type="http://schemas.openxmlformats.org/officeDocument/2006/relationships/diagramData" Target="../diagrams/data2.xml"/><Relationship Id="rId1" Type="http://schemas.openxmlformats.org/officeDocument/2006/relationships/slideLayout" Target="../slideLayouts/slideLayout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2492187"/>
            <a:ext cx="10515600" cy="1775013"/>
          </a:xfrm>
        </p:spPr>
        <p:txBody>
          <a:bodyPr/>
          <a:lstStyle/>
          <a:p>
            <a:pPr algn="ctr"/>
            <a:r>
              <a:rPr lang="en-US" cap="all" dirty="0">
                <a:solidFill>
                  <a:srgbClr val="A71E3B"/>
                </a:solidFill>
              </a:rPr>
              <a:t>Wine Destination Product Management</a:t>
            </a:r>
            <a:endParaRPr lang="uk-UA" cap="all" dirty="0"/>
          </a:p>
        </p:txBody>
      </p:sp>
      <p:sp>
        <p:nvSpPr>
          <p:cNvPr id="3" name="Текст 2"/>
          <p:cNvSpPr>
            <a:spLocks noGrp="1"/>
          </p:cNvSpPr>
          <p:nvPr>
            <p:ph type="body" idx="1"/>
          </p:nvPr>
        </p:nvSpPr>
        <p:spPr/>
        <p:txBody>
          <a:bodyPr>
            <a:normAutofit/>
          </a:bodyPr>
          <a:lstStyle/>
          <a:p>
            <a:pPr algn="ctr"/>
            <a:r>
              <a:rPr lang="en-US" b="1" cap="all" dirty="0" smtClean="0">
                <a:solidFill>
                  <a:srgbClr val="A71E3B"/>
                </a:solidFill>
              </a:rPr>
              <a:t>Part </a:t>
            </a:r>
            <a:r>
              <a:rPr lang="en-US" b="1" cap="all" dirty="0" smtClean="0">
                <a:solidFill>
                  <a:srgbClr val="A71E3B"/>
                </a:solidFill>
                <a:sym typeface="Symbol" panose="05050102010706020507" pitchFamily="18" charset="2"/>
              </a:rPr>
              <a:t></a:t>
            </a:r>
            <a:endParaRPr lang="en-US" b="1" cap="all" dirty="0">
              <a:solidFill>
                <a:srgbClr val="A71E3B"/>
              </a:solidFill>
              <a:sym typeface="Symbol" panose="05050102010706020507" pitchFamily="18" charset="2"/>
            </a:endParaRPr>
          </a:p>
          <a:p>
            <a:pPr algn="ctr">
              <a:lnSpc>
                <a:spcPct val="80000"/>
              </a:lnSpc>
            </a:pPr>
            <a:r>
              <a:rPr lang="en-US" sz="2200" cap="all" dirty="0">
                <a:solidFill>
                  <a:srgbClr val="A71E3B"/>
                </a:solidFill>
              </a:rPr>
              <a:t>Wine route network </a:t>
            </a:r>
            <a:r>
              <a:rPr lang="en-US" sz="2200" cap="all" dirty="0" smtClean="0">
                <a:solidFill>
                  <a:srgbClr val="A71E3B"/>
                </a:solidFill>
              </a:rPr>
              <a:t>planning:</a:t>
            </a:r>
            <a:endParaRPr lang="uk-UA" sz="2200" cap="all" dirty="0" smtClean="0">
              <a:solidFill>
                <a:srgbClr val="A71E3B"/>
              </a:solidFill>
            </a:endParaRPr>
          </a:p>
          <a:p>
            <a:pPr algn="ctr">
              <a:lnSpc>
                <a:spcPct val="80000"/>
              </a:lnSpc>
            </a:pPr>
            <a:r>
              <a:rPr lang="en-US" sz="2200" cap="all" dirty="0" smtClean="0">
                <a:solidFill>
                  <a:srgbClr val="A71E3B"/>
                </a:solidFill>
              </a:rPr>
              <a:t>identification </a:t>
            </a:r>
            <a:r>
              <a:rPr lang="en-US" sz="2200" cap="all" dirty="0">
                <a:solidFill>
                  <a:srgbClr val="A71E3B"/>
                </a:solidFill>
              </a:rPr>
              <a:t>of key partners and the model of their economic relationship within the destination</a:t>
            </a: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8480" y="1575177"/>
            <a:ext cx="6644640" cy="609600"/>
          </a:xfrm>
          <a:prstGeom prst="rect">
            <a:avLst/>
          </a:prstGeom>
        </p:spPr>
      </p:pic>
    </p:spTree>
    <p:extLst>
      <p:ext uri="{BB962C8B-B14F-4D97-AF65-F5344CB8AC3E}">
        <p14:creationId xmlns:p14="http://schemas.microsoft.com/office/powerpoint/2010/main" val="2348333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1775941667"/>
              </p:ext>
            </p:extLst>
          </p:nvPr>
        </p:nvGraphicFramePr>
        <p:xfrm>
          <a:off x="1019908" y="2946991"/>
          <a:ext cx="6646984" cy="27752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Рисунок 1"/>
          <p:cNvPicPr>
            <a:picLocks noGrp="1" noChangeAspect="1"/>
          </p:cNvPicPr>
          <p:nvPr>
            <p:ph type="pic" idx="1"/>
          </p:nvPr>
        </p:nvPicPr>
        <p:blipFill rotWithShape="1">
          <a:blip r:embed="rId7" cstate="print">
            <a:extLst>
              <a:ext uri="{28A0092B-C50C-407E-A947-70E740481C1C}">
                <a14:useLocalDpi xmlns:a14="http://schemas.microsoft.com/office/drawing/2010/main" val="0"/>
              </a:ext>
            </a:extLst>
          </a:blip>
          <a:srcRect l="3357" t="7167" b="1706"/>
          <a:stretch/>
        </p:blipFill>
        <p:spPr>
          <a:xfrm>
            <a:off x="7895210" y="3592746"/>
            <a:ext cx="3224780" cy="2280516"/>
          </a:xfrm>
        </p:spPr>
      </p:pic>
      <p:sp>
        <p:nvSpPr>
          <p:cNvPr id="13" name="Нижний колонтитул 12"/>
          <p:cNvSpPr>
            <a:spLocks noGrp="1"/>
          </p:cNvSpPr>
          <p:nvPr>
            <p:ph type="ftr" sz="quarter" idx="11"/>
          </p:nvPr>
        </p:nvSpPr>
        <p:spPr/>
        <p:txBody>
          <a:bodyPr/>
          <a:lstStyle/>
          <a:p>
            <a:r>
              <a:rPr lang="en-US" smtClean="0"/>
              <a:t>WINE DESTINATION PRODUCT MANAGEMENT</a:t>
            </a:r>
            <a:endParaRPr lang="uk-UA" dirty="0"/>
          </a:p>
        </p:txBody>
      </p:sp>
      <p:sp>
        <p:nvSpPr>
          <p:cNvPr id="6" name="Скругленная прямоугольная выноска 5"/>
          <p:cNvSpPr/>
          <p:nvPr/>
        </p:nvSpPr>
        <p:spPr>
          <a:xfrm>
            <a:off x="9179169" y="2971800"/>
            <a:ext cx="1978270" cy="492368"/>
          </a:xfrm>
          <a:prstGeom prst="wedgeRoundRectCallout">
            <a:avLst>
              <a:gd name="adj1" fmla="val 2800"/>
              <a:gd name="adj2" fmla="val 175818"/>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sz="500" dirty="0" smtClean="0">
              <a:solidFill>
                <a:srgbClr val="293A96"/>
              </a:solidFill>
            </a:endParaRPr>
          </a:p>
          <a:p>
            <a:pPr algn="ctr"/>
            <a:r>
              <a:rPr lang="en-US" sz="800" b="1" dirty="0" smtClean="0">
                <a:solidFill>
                  <a:srgbClr val="293A96"/>
                </a:solidFill>
              </a:rPr>
              <a:t>Link </a:t>
            </a:r>
            <a:r>
              <a:rPr lang="en-US" sz="800" b="1" dirty="0">
                <a:solidFill>
                  <a:srgbClr val="293A96"/>
                </a:solidFill>
              </a:rPr>
              <a:t>and Learn </a:t>
            </a:r>
            <a:r>
              <a:rPr lang="en-US" sz="800" b="1" dirty="0" smtClean="0">
                <a:solidFill>
                  <a:srgbClr val="293A96"/>
                </a:solidFill>
              </a:rPr>
              <a:t>more</a:t>
            </a:r>
            <a:endParaRPr lang="en-US" sz="800" dirty="0">
              <a:solidFill>
                <a:srgbClr val="293A96"/>
              </a:solidFill>
            </a:endParaRPr>
          </a:p>
          <a:p>
            <a:pPr algn="ctr"/>
            <a:r>
              <a:rPr lang="en-US" sz="800" dirty="0">
                <a:solidFill>
                  <a:srgbClr val="293A96"/>
                </a:solidFill>
              </a:rPr>
              <a:t>https://www.farmerclusters.com/</a:t>
            </a:r>
            <a:endParaRPr lang="en-US" sz="800" dirty="0" smtClean="0">
              <a:solidFill>
                <a:srgbClr val="293A96"/>
              </a:solidFill>
            </a:endParaRPr>
          </a:p>
        </p:txBody>
      </p:sp>
      <p:sp>
        <p:nvSpPr>
          <p:cNvPr id="7" name="Заголовок 1"/>
          <p:cNvSpPr>
            <a:spLocks noGrp="1"/>
          </p:cNvSpPr>
          <p:nvPr>
            <p:ph type="title"/>
          </p:nvPr>
        </p:nvSpPr>
        <p:spPr>
          <a:xfrm>
            <a:off x="1019908" y="1675967"/>
            <a:ext cx="10137530" cy="636927"/>
          </a:xfrm>
          <a:solidFill>
            <a:srgbClr val="A71E3B"/>
          </a:solidFill>
          <a:ln>
            <a:noFill/>
          </a:ln>
        </p:spPr>
        <p:txBody>
          <a:bodyPr/>
          <a:lstStyle/>
          <a:p>
            <a:pPr algn="ctr"/>
            <a:r>
              <a:rPr lang="en-US" sz="3600" dirty="0">
                <a:solidFill>
                  <a:schemeClr val="bg1"/>
                </a:solidFill>
              </a:rPr>
              <a:t>Wine tourism business value </a:t>
            </a:r>
            <a:r>
              <a:rPr lang="en-US" sz="3600" dirty="0" smtClean="0">
                <a:solidFill>
                  <a:schemeClr val="bg1"/>
                </a:solidFill>
              </a:rPr>
              <a:t>chain (</a:t>
            </a:r>
            <a:r>
              <a:rPr lang="en-US" sz="3600" dirty="0">
                <a:solidFill>
                  <a:schemeClr val="bg1"/>
                </a:solidFill>
              </a:rPr>
              <a:t>cont’d)</a:t>
            </a:r>
            <a:endParaRPr lang="uk-UA" sz="3600" dirty="0">
              <a:solidFill>
                <a:schemeClr val="bg1"/>
              </a:solidFill>
            </a:endParaRPr>
          </a:p>
        </p:txBody>
      </p:sp>
    </p:spTree>
    <p:extLst>
      <p:ext uri="{BB962C8B-B14F-4D97-AF65-F5344CB8AC3E}">
        <p14:creationId xmlns:p14="http://schemas.microsoft.com/office/powerpoint/2010/main" val="1927087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graphicEl>
                                              <a:dgm id="{E4615880-AC9D-4EBF-8EFF-AA7A891FD058}"/>
                                            </p:graphicEl>
                                          </p:spTgt>
                                        </p:tgtEl>
                                        <p:attrNameLst>
                                          <p:attrName>style.visibility</p:attrName>
                                        </p:attrNameLst>
                                      </p:cBhvr>
                                      <p:to>
                                        <p:strVal val="visible"/>
                                      </p:to>
                                    </p:set>
                                    <p:animEffect transition="in" filter="wipe(up)">
                                      <p:cBhvr>
                                        <p:cTn id="7" dur="500"/>
                                        <p:tgtEl>
                                          <p:spTgt spid="3">
                                            <p:graphicEl>
                                              <a:dgm id="{E4615880-AC9D-4EBF-8EFF-AA7A891FD058}"/>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graphicEl>
                                              <a:dgm id="{FBC75B76-EF9E-4514-B719-54DDE1CF80EE}"/>
                                            </p:graphicEl>
                                          </p:spTgt>
                                        </p:tgtEl>
                                        <p:attrNameLst>
                                          <p:attrName>style.visibility</p:attrName>
                                        </p:attrNameLst>
                                      </p:cBhvr>
                                      <p:to>
                                        <p:strVal val="visible"/>
                                      </p:to>
                                    </p:set>
                                    <p:animEffect transition="in" filter="wipe(up)">
                                      <p:cBhvr>
                                        <p:cTn id="12" dur="500"/>
                                        <p:tgtEl>
                                          <p:spTgt spid="3">
                                            <p:graphicEl>
                                              <a:dgm id="{FBC75B76-EF9E-4514-B719-54DDE1CF80E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lvlOne"/>
        </p:bldSub>
      </p:bldGraphic>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4932485" y="3236787"/>
            <a:ext cx="6166338" cy="2155047"/>
          </a:xfrm>
        </p:spPr>
        <p:txBody>
          <a:bodyPr anchor="ctr">
            <a:noAutofit/>
          </a:bodyPr>
          <a:lstStyle/>
          <a:p>
            <a:pPr marL="360363" indent="-360363" algn="just">
              <a:lnSpc>
                <a:spcPct val="107000"/>
              </a:lnSpc>
            </a:pPr>
            <a:r>
              <a:rPr lang="en-US" b="1" dirty="0">
                <a:solidFill>
                  <a:srgbClr val="293A96"/>
                </a:solidFill>
                <a:latin typeface="Georgia" panose="02040502050405020303" pitchFamily="18" charset="0"/>
              </a:rPr>
              <a:t>Tourist brand or individual location </a:t>
            </a:r>
            <a:r>
              <a:rPr lang="en-US" dirty="0">
                <a:solidFill>
                  <a:srgbClr val="000000"/>
                </a:solidFill>
                <a:latin typeface="Georgia" panose="02040502050405020303" pitchFamily="18" charset="0"/>
              </a:rPr>
              <a:t>cannot exist without a favorable environment:</a:t>
            </a:r>
            <a:endParaRPr lang="uk-UA" sz="1100" dirty="0">
              <a:latin typeface="Calibri" panose="020F0502020204030204" pitchFamily="34" charset="0"/>
              <a:ea typeface="Calibri" panose="020F0502020204030204" pitchFamily="34" charset="0"/>
              <a:cs typeface="Times New Roman" panose="02020603050405020304" pitchFamily="18" charset="0"/>
            </a:endParaRPr>
          </a:p>
          <a:p>
            <a:pPr marL="720725" indent="-360363" algn="just">
              <a:spcAft>
                <a:spcPts val="0"/>
              </a:spcAft>
            </a:pPr>
            <a:r>
              <a:rPr lang="en-US" dirty="0">
                <a:solidFill>
                  <a:srgbClr val="000000"/>
                </a:solidFill>
                <a:latin typeface="Georgia" panose="02040502050405020303" pitchFamily="18" charset="0"/>
              </a:rPr>
              <a:t>• in the ecological sense - without a pleasant environment,</a:t>
            </a:r>
            <a:endParaRPr lang="uk-UA" dirty="0"/>
          </a:p>
          <a:p>
            <a:pPr marL="720725" indent="-360363" algn="just">
              <a:spcAft>
                <a:spcPts val="0"/>
              </a:spcAft>
            </a:pPr>
            <a:r>
              <a:rPr lang="en-US" dirty="0">
                <a:solidFill>
                  <a:srgbClr val="000000"/>
                </a:solidFill>
                <a:latin typeface="Georgia" panose="02040502050405020303" pitchFamily="18" charset="0"/>
              </a:rPr>
              <a:t>• in economic - without commissions,</a:t>
            </a:r>
            <a:endParaRPr lang="uk-UA" dirty="0"/>
          </a:p>
          <a:p>
            <a:pPr marL="720725" indent="-360363" algn="just">
              <a:spcAft>
                <a:spcPts val="0"/>
              </a:spcAft>
            </a:pPr>
            <a:r>
              <a:rPr lang="en-US" dirty="0">
                <a:solidFill>
                  <a:srgbClr val="000000"/>
                </a:solidFill>
                <a:latin typeface="Georgia" panose="02040502050405020303" pitchFamily="18" charset="0"/>
              </a:rPr>
              <a:t>• in the social - without a positive description of the inhabitants of the destination</a:t>
            </a:r>
            <a:r>
              <a:rPr lang="en-US" dirty="0" smtClean="0">
                <a:solidFill>
                  <a:srgbClr val="000000"/>
                </a:solidFill>
                <a:latin typeface="Georgia" panose="02040502050405020303" pitchFamily="18" charset="0"/>
              </a:rPr>
              <a:t>.</a:t>
            </a:r>
            <a:endParaRPr lang="uk-UA" dirty="0"/>
          </a:p>
        </p:txBody>
      </p:sp>
      <p:pic>
        <p:nvPicPr>
          <p:cNvPr id="2" name="Рисунок 1"/>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637" r="775" b="29570"/>
          <a:stretch/>
        </p:blipFill>
        <p:spPr>
          <a:xfrm>
            <a:off x="1063868" y="3571707"/>
            <a:ext cx="3253154" cy="1720778"/>
          </a:xfrm>
        </p:spPr>
      </p:pic>
      <p:sp>
        <p:nvSpPr>
          <p:cNvPr id="13" name="Нижний колонтитул 12"/>
          <p:cNvSpPr>
            <a:spLocks noGrp="1"/>
          </p:cNvSpPr>
          <p:nvPr>
            <p:ph type="ftr" sz="quarter" idx="11"/>
          </p:nvPr>
        </p:nvSpPr>
        <p:spPr/>
        <p:txBody>
          <a:bodyPr/>
          <a:lstStyle/>
          <a:p>
            <a:r>
              <a:rPr lang="en-US" smtClean="0"/>
              <a:t>WINE DESTINATION PRODUCT MANAGEMENT</a:t>
            </a:r>
            <a:endParaRPr lang="uk-UA"/>
          </a:p>
        </p:txBody>
      </p:sp>
      <p:sp>
        <p:nvSpPr>
          <p:cNvPr id="5" name="Заголовок 1"/>
          <p:cNvSpPr>
            <a:spLocks noGrp="1"/>
          </p:cNvSpPr>
          <p:nvPr>
            <p:ph type="title"/>
          </p:nvPr>
        </p:nvSpPr>
        <p:spPr>
          <a:xfrm>
            <a:off x="1063868" y="1675967"/>
            <a:ext cx="10111155" cy="856218"/>
          </a:xfrm>
          <a:solidFill>
            <a:srgbClr val="A71E3B"/>
          </a:solidFill>
          <a:ln>
            <a:noFill/>
          </a:ln>
        </p:spPr>
        <p:txBody>
          <a:bodyPr/>
          <a:lstStyle/>
          <a:p>
            <a:pPr algn="ctr"/>
            <a:r>
              <a:rPr lang="en-US" sz="2400" dirty="0">
                <a:solidFill>
                  <a:schemeClr val="bg1"/>
                </a:solidFill>
              </a:rPr>
              <a:t>The role of residents' place image in shaping their support for tourism </a:t>
            </a:r>
            <a:r>
              <a:rPr lang="en-US" sz="2400" dirty="0" smtClean="0">
                <a:solidFill>
                  <a:schemeClr val="bg1"/>
                </a:solidFill>
              </a:rPr>
              <a:t>development</a:t>
            </a:r>
            <a:endParaRPr lang="uk-UA" sz="2400" dirty="0">
              <a:solidFill>
                <a:schemeClr val="bg1"/>
              </a:solidFill>
            </a:endParaRPr>
          </a:p>
        </p:txBody>
      </p:sp>
      <p:sp>
        <p:nvSpPr>
          <p:cNvPr id="3" name="Прямоугольник 2"/>
          <p:cNvSpPr/>
          <p:nvPr/>
        </p:nvSpPr>
        <p:spPr>
          <a:xfrm>
            <a:off x="1063868" y="2699820"/>
            <a:ext cx="4396154" cy="369332"/>
          </a:xfrm>
          <a:prstGeom prst="rect">
            <a:avLst/>
          </a:prstGeom>
        </p:spPr>
        <p:txBody>
          <a:bodyPr wrap="square">
            <a:spAutoFit/>
          </a:bodyPr>
          <a:lstStyle/>
          <a:p>
            <a:pPr marL="360363" indent="-358775">
              <a:buFont typeface="Wingdings" panose="05000000000000000000" pitchFamily="2" charset="2"/>
              <a:buChar char=""/>
              <a:tabLst>
                <a:tab pos="457200" algn="l"/>
              </a:tabLst>
            </a:pPr>
            <a:r>
              <a:rPr lang="en-US" b="1" i="1" dirty="0">
                <a:solidFill>
                  <a:srgbClr val="A71E3B"/>
                </a:solidFill>
                <a:latin typeface="Georgia" panose="02040502050405020303" pitchFamily="18" charset="0"/>
              </a:rPr>
              <a:t>Effective social exchange</a:t>
            </a:r>
          </a:p>
        </p:txBody>
      </p:sp>
    </p:spTree>
    <p:extLst>
      <p:ext uri="{BB962C8B-B14F-4D97-AF65-F5344CB8AC3E}">
        <p14:creationId xmlns:p14="http://schemas.microsoft.com/office/powerpoint/2010/main" val="3628744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up)">
                                      <p:cBhvr>
                                        <p:cTn id="22"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51792" y="3087030"/>
            <a:ext cx="7001608" cy="3269323"/>
          </a:xfrm>
        </p:spPr>
        <p:txBody>
          <a:bodyPr anchor="ctr">
            <a:normAutofit lnSpcReduction="10000"/>
          </a:bodyPr>
          <a:lstStyle/>
          <a:p>
            <a:pPr marL="360363" indent="-360363" algn="just">
              <a:lnSpc>
                <a:spcPct val="100000"/>
              </a:lnSpc>
            </a:pPr>
            <a:r>
              <a:rPr lang="en-US" b="1" dirty="0">
                <a:solidFill>
                  <a:srgbClr val="293A96"/>
                </a:solidFill>
                <a:latin typeface="Georgia" panose="02040502050405020303" pitchFamily="18" charset="0"/>
              </a:rPr>
              <a:t>Residents of the destination</a:t>
            </a:r>
            <a:r>
              <a:rPr lang="en-US" dirty="0">
                <a:latin typeface="Georgia" panose="02040502050405020303" pitchFamily="18" charset="0"/>
              </a:rPr>
              <a:t>, on the one hand, is a factor in its development, on the other hand, a resource (whether labor, or ideological, or investment</a:t>
            </a:r>
            <a:r>
              <a:rPr lang="en-US" dirty="0" smtClean="0">
                <a:latin typeface="Georgia" panose="02040502050405020303" pitchFamily="18" charset="0"/>
              </a:rPr>
              <a:t>).</a:t>
            </a:r>
          </a:p>
          <a:p>
            <a:pPr marL="360363" indent="-360363" algn="just">
              <a:lnSpc>
                <a:spcPct val="100000"/>
              </a:lnSpc>
            </a:pPr>
            <a:r>
              <a:rPr lang="en-US" dirty="0" smtClean="0">
                <a:latin typeface="Georgia" panose="02040502050405020303" pitchFamily="18" charset="0"/>
              </a:rPr>
              <a:t>If </a:t>
            </a:r>
            <a:r>
              <a:rPr lang="en-US" dirty="0">
                <a:latin typeface="Georgia" panose="02040502050405020303" pitchFamily="18" charset="0"/>
              </a:rPr>
              <a:t>the future of the destination is considered encouraging by the residents, they have a favorable attitude to the development of tourism, are fully interested, are in the midst of all processes. </a:t>
            </a:r>
            <a:r>
              <a:rPr lang="en-US" b="1" dirty="0">
                <a:solidFill>
                  <a:srgbClr val="293A96"/>
                </a:solidFill>
                <a:latin typeface="Georgia" panose="02040502050405020303" pitchFamily="18" charset="0"/>
              </a:rPr>
              <a:t>This is the activity of festivals and fairs, and indifference to the spontaneous tourist, hospitality in the broadest sense.</a:t>
            </a:r>
          </a:p>
          <a:p>
            <a:pPr algn="ctr">
              <a:lnSpc>
                <a:spcPct val="100000"/>
              </a:lnSpc>
            </a:pPr>
            <a:r>
              <a:rPr lang="en-US" b="1" dirty="0">
                <a:solidFill>
                  <a:srgbClr val="293A96"/>
                </a:solidFill>
                <a:latin typeface="Georgia" panose="02040502050405020303" pitchFamily="18" charset="0"/>
              </a:rPr>
              <a:t>But if tourism is considered an inconvenient and inevitable activity, it threatens the peace or tradition of the trajectory of life, leaves additional costs rather than income to residents - such a factor is a </a:t>
            </a:r>
            <a:r>
              <a:rPr lang="en-US" b="1" dirty="0" err="1">
                <a:solidFill>
                  <a:srgbClr val="293A96"/>
                </a:solidFill>
                <a:latin typeface="Georgia" panose="02040502050405020303" pitchFamily="18" charset="0"/>
              </a:rPr>
              <a:t>regressor</a:t>
            </a:r>
            <a:r>
              <a:rPr lang="en-US" b="1" dirty="0">
                <a:solidFill>
                  <a:srgbClr val="293A96"/>
                </a:solidFill>
                <a:latin typeface="Georgia" panose="02040502050405020303" pitchFamily="18" charset="0"/>
              </a:rPr>
              <a:t> of tourism.</a:t>
            </a:r>
          </a:p>
        </p:txBody>
      </p:sp>
      <p:pic>
        <p:nvPicPr>
          <p:cNvPr id="2" name="Рисунок 1"/>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794" t="1453" r="-169"/>
          <a:stretch/>
        </p:blipFill>
        <p:spPr>
          <a:xfrm>
            <a:off x="8342578" y="3456364"/>
            <a:ext cx="3011222" cy="2239579"/>
          </a:xfrm>
        </p:spPr>
      </p:pic>
      <p:sp>
        <p:nvSpPr>
          <p:cNvPr id="13" name="Нижний колонтитул 12"/>
          <p:cNvSpPr>
            <a:spLocks noGrp="1"/>
          </p:cNvSpPr>
          <p:nvPr>
            <p:ph type="ftr" sz="quarter" idx="11"/>
          </p:nvPr>
        </p:nvSpPr>
        <p:spPr/>
        <p:txBody>
          <a:bodyPr/>
          <a:lstStyle/>
          <a:p>
            <a:r>
              <a:rPr lang="en-US" smtClean="0"/>
              <a:t>WINE DESTINATION PRODUCT MANAGEMENT</a:t>
            </a:r>
            <a:endParaRPr lang="uk-UA" dirty="0"/>
          </a:p>
        </p:txBody>
      </p:sp>
      <p:sp>
        <p:nvSpPr>
          <p:cNvPr id="6" name="Заголовок 1"/>
          <p:cNvSpPr>
            <a:spLocks noGrp="1"/>
          </p:cNvSpPr>
          <p:nvPr>
            <p:ph type="title"/>
          </p:nvPr>
        </p:nvSpPr>
        <p:spPr>
          <a:xfrm>
            <a:off x="1063868" y="1675967"/>
            <a:ext cx="10111155" cy="856218"/>
          </a:xfrm>
          <a:solidFill>
            <a:srgbClr val="A71E3B"/>
          </a:solidFill>
          <a:ln>
            <a:noFill/>
          </a:ln>
        </p:spPr>
        <p:txBody>
          <a:bodyPr/>
          <a:lstStyle/>
          <a:p>
            <a:pPr algn="ctr"/>
            <a:r>
              <a:rPr lang="en-US" sz="2400" dirty="0">
                <a:solidFill>
                  <a:schemeClr val="bg1"/>
                </a:solidFill>
              </a:rPr>
              <a:t>The role of residents' place image in shaping their support for tourism development (cont’d)</a:t>
            </a:r>
            <a:endParaRPr lang="uk-UA" sz="2400" dirty="0">
              <a:solidFill>
                <a:schemeClr val="bg1"/>
              </a:solidFill>
            </a:endParaRPr>
          </a:p>
        </p:txBody>
      </p:sp>
      <p:sp>
        <p:nvSpPr>
          <p:cNvPr id="7" name="Прямоугольник 6"/>
          <p:cNvSpPr/>
          <p:nvPr/>
        </p:nvSpPr>
        <p:spPr>
          <a:xfrm>
            <a:off x="1063868" y="2624942"/>
            <a:ext cx="4396154" cy="369332"/>
          </a:xfrm>
          <a:prstGeom prst="rect">
            <a:avLst/>
          </a:prstGeom>
        </p:spPr>
        <p:txBody>
          <a:bodyPr wrap="square">
            <a:spAutoFit/>
          </a:bodyPr>
          <a:lstStyle/>
          <a:p>
            <a:pPr marL="360363" indent="-358775">
              <a:buFont typeface="Wingdings" panose="05000000000000000000" pitchFamily="2" charset="2"/>
              <a:buChar char=""/>
              <a:tabLst>
                <a:tab pos="457200" algn="l"/>
              </a:tabLst>
            </a:pPr>
            <a:r>
              <a:rPr lang="en-US" b="1" i="1" dirty="0">
                <a:solidFill>
                  <a:srgbClr val="A71E3B"/>
                </a:solidFill>
                <a:latin typeface="Georgia" panose="02040502050405020303" pitchFamily="18" charset="0"/>
              </a:rPr>
              <a:t>Effective social exchange</a:t>
            </a:r>
          </a:p>
        </p:txBody>
      </p:sp>
    </p:spTree>
    <p:extLst>
      <p:ext uri="{BB962C8B-B14F-4D97-AF65-F5344CB8AC3E}">
        <p14:creationId xmlns:p14="http://schemas.microsoft.com/office/powerpoint/2010/main" val="3512292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3903159925"/>
              </p:ext>
            </p:extLst>
          </p:nvPr>
        </p:nvGraphicFramePr>
        <p:xfrm>
          <a:off x="3859823" y="2989412"/>
          <a:ext cx="7495567" cy="33669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Рисунок 1"/>
          <p:cNvPicPr>
            <a:picLocks noGrp="1" noChangeAspect="1"/>
          </p:cNvPicPr>
          <p:nvPr>
            <p:ph type="pic" idx="1"/>
          </p:nvPr>
        </p:nvPicPr>
        <p:blipFill rotWithShape="1">
          <a:blip r:embed="rId7" cstate="print">
            <a:extLst>
              <a:ext uri="{28A0092B-C50C-407E-A947-70E740481C1C}">
                <a14:useLocalDpi xmlns:a14="http://schemas.microsoft.com/office/drawing/2010/main" val="0"/>
              </a:ext>
            </a:extLst>
          </a:blip>
          <a:srcRect l="3293" t="2556" r="5689" b="6230"/>
          <a:stretch/>
        </p:blipFill>
        <p:spPr>
          <a:xfrm>
            <a:off x="943707" y="4613920"/>
            <a:ext cx="2318238" cy="1742434"/>
          </a:xfrm>
        </p:spPr>
      </p:pic>
      <p:sp>
        <p:nvSpPr>
          <p:cNvPr id="13" name="Нижний колонтитул 12"/>
          <p:cNvSpPr>
            <a:spLocks noGrp="1"/>
          </p:cNvSpPr>
          <p:nvPr>
            <p:ph type="ftr" sz="quarter" idx="11"/>
          </p:nvPr>
        </p:nvSpPr>
        <p:spPr/>
        <p:txBody>
          <a:bodyPr/>
          <a:lstStyle/>
          <a:p>
            <a:r>
              <a:rPr lang="en-US" smtClean="0"/>
              <a:t>WINE DESTINATION PRODUCT MANAGEMENT</a:t>
            </a:r>
            <a:endParaRPr lang="uk-UA"/>
          </a:p>
        </p:txBody>
      </p:sp>
      <p:sp>
        <p:nvSpPr>
          <p:cNvPr id="6" name="Скругленная прямоугольная выноска 5"/>
          <p:cNvSpPr/>
          <p:nvPr/>
        </p:nvSpPr>
        <p:spPr>
          <a:xfrm>
            <a:off x="1248508" y="3393831"/>
            <a:ext cx="2479430" cy="1078868"/>
          </a:xfrm>
          <a:prstGeom prst="wedgeRoundRectCallout">
            <a:avLst>
              <a:gd name="adj1" fmla="val -15625"/>
              <a:gd name="adj2" fmla="val 67562"/>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sz="500" dirty="0" smtClean="0">
              <a:solidFill>
                <a:srgbClr val="293A96"/>
              </a:solidFill>
            </a:endParaRPr>
          </a:p>
          <a:p>
            <a:pPr algn="ctr"/>
            <a:r>
              <a:rPr lang="en-US" sz="800" b="1" dirty="0" smtClean="0">
                <a:solidFill>
                  <a:srgbClr val="293A96"/>
                </a:solidFill>
              </a:rPr>
              <a:t>Link </a:t>
            </a:r>
            <a:r>
              <a:rPr lang="en-US" sz="800" b="1" dirty="0">
                <a:solidFill>
                  <a:srgbClr val="293A96"/>
                </a:solidFill>
              </a:rPr>
              <a:t>and Learn </a:t>
            </a:r>
            <a:r>
              <a:rPr lang="en-US" sz="800" b="1" dirty="0" smtClean="0">
                <a:solidFill>
                  <a:srgbClr val="293A96"/>
                </a:solidFill>
              </a:rPr>
              <a:t>more</a:t>
            </a:r>
            <a:endParaRPr lang="en-US" sz="800" dirty="0">
              <a:solidFill>
                <a:srgbClr val="293A96"/>
              </a:solidFill>
            </a:endParaRPr>
          </a:p>
          <a:p>
            <a:pPr algn="ctr"/>
            <a:r>
              <a:rPr lang="en-US" sz="800" dirty="0">
                <a:solidFill>
                  <a:srgbClr val="293A96"/>
                </a:solidFill>
              </a:rPr>
              <a:t>https://www.unwto.org/work-with-us</a:t>
            </a:r>
          </a:p>
          <a:p>
            <a:pPr algn="ctr"/>
            <a:r>
              <a:rPr lang="en-US" sz="800" dirty="0">
                <a:solidFill>
                  <a:srgbClr val="293A96"/>
                </a:solidFill>
              </a:rPr>
              <a:t>https://webunwto.s3-eu-west-1.amazonaws.com/imported_images/35253/141015_meas</a:t>
            </a:r>
          </a:p>
          <a:p>
            <a:pPr algn="ctr"/>
            <a:r>
              <a:rPr lang="en-US" sz="800" dirty="0">
                <a:solidFill>
                  <a:srgbClr val="293A96"/>
                </a:solidFill>
              </a:rPr>
              <a:t>uring_employment_4c_stsa_wm.pdf</a:t>
            </a:r>
            <a:endParaRPr lang="en-US" sz="800" dirty="0" smtClean="0">
              <a:solidFill>
                <a:srgbClr val="293A96"/>
              </a:solidFill>
            </a:endParaRPr>
          </a:p>
        </p:txBody>
      </p:sp>
      <p:sp>
        <p:nvSpPr>
          <p:cNvPr id="7" name="Заголовок 1"/>
          <p:cNvSpPr>
            <a:spLocks noGrp="1"/>
          </p:cNvSpPr>
          <p:nvPr>
            <p:ph type="title"/>
          </p:nvPr>
        </p:nvSpPr>
        <p:spPr>
          <a:xfrm>
            <a:off x="1063868" y="1675967"/>
            <a:ext cx="10111155" cy="856218"/>
          </a:xfrm>
          <a:solidFill>
            <a:srgbClr val="A71E3B"/>
          </a:solidFill>
          <a:ln>
            <a:noFill/>
          </a:ln>
        </p:spPr>
        <p:txBody>
          <a:bodyPr/>
          <a:lstStyle/>
          <a:p>
            <a:pPr algn="ctr"/>
            <a:r>
              <a:rPr lang="en-US" sz="2400" dirty="0">
                <a:solidFill>
                  <a:schemeClr val="bg1"/>
                </a:solidFill>
              </a:rPr>
              <a:t>The role of residents' place image in shaping their support for tourism development (cont’d)</a:t>
            </a:r>
            <a:endParaRPr lang="uk-UA" sz="2400" dirty="0">
              <a:solidFill>
                <a:schemeClr val="bg1"/>
              </a:solidFill>
            </a:endParaRPr>
          </a:p>
        </p:txBody>
      </p:sp>
      <p:sp>
        <p:nvSpPr>
          <p:cNvPr id="8" name="Прямоугольник 7"/>
          <p:cNvSpPr/>
          <p:nvPr/>
        </p:nvSpPr>
        <p:spPr>
          <a:xfrm>
            <a:off x="1063868" y="2620080"/>
            <a:ext cx="5741378" cy="369332"/>
          </a:xfrm>
          <a:prstGeom prst="rect">
            <a:avLst/>
          </a:prstGeom>
        </p:spPr>
        <p:txBody>
          <a:bodyPr wrap="square">
            <a:spAutoFit/>
          </a:bodyPr>
          <a:lstStyle/>
          <a:p>
            <a:pPr marL="360363" indent="-358775">
              <a:buFont typeface="Wingdings" panose="05000000000000000000" pitchFamily="2" charset="2"/>
              <a:buChar char=""/>
              <a:tabLst>
                <a:tab pos="457200" algn="l"/>
              </a:tabLst>
            </a:pPr>
            <a:r>
              <a:rPr lang="en-US" b="1" i="1" dirty="0">
                <a:solidFill>
                  <a:srgbClr val="A71E3B"/>
                </a:solidFill>
                <a:latin typeface="Georgia" panose="02040502050405020303" pitchFamily="18" charset="0"/>
              </a:rPr>
              <a:t>Synergy of wine, travel, and special events</a:t>
            </a:r>
          </a:p>
        </p:txBody>
      </p:sp>
    </p:spTree>
    <p:extLst>
      <p:ext uri="{BB962C8B-B14F-4D97-AF65-F5344CB8AC3E}">
        <p14:creationId xmlns:p14="http://schemas.microsoft.com/office/powerpoint/2010/main" val="2245448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graphicEl>
                                              <a:dgm id="{D9C8A48A-5723-4E09-82D0-61924FE837C9}"/>
                                            </p:graphicEl>
                                          </p:spTgt>
                                        </p:tgtEl>
                                        <p:attrNameLst>
                                          <p:attrName>style.visibility</p:attrName>
                                        </p:attrNameLst>
                                      </p:cBhvr>
                                      <p:to>
                                        <p:strVal val="visible"/>
                                      </p:to>
                                    </p:set>
                                    <p:animEffect transition="in" filter="wipe(left)">
                                      <p:cBhvr>
                                        <p:cTn id="7" dur="2500"/>
                                        <p:tgtEl>
                                          <p:spTgt spid="3">
                                            <p:graphicEl>
                                              <a:dgm id="{D9C8A48A-5723-4E09-82D0-61924FE837C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graphicEl>
                                              <a:dgm id="{F9D21F2F-A8EF-4E9A-AC72-8BDF04DF864B}"/>
                                            </p:graphicEl>
                                          </p:spTgt>
                                        </p:tgtEl>
                                        <p:attrNameLst>
                                          <p:attrName>style.visibility</p:attrName>
                                        </p:attrNameLst>
                                      </p:cBhvr>
                                      <p:to>
                                        <p:strVal val="visible"/>
                                      </p:to>
                                    </p:set>
                                    <p:animEffect transition="in" filter="wipe(left)">
                                      <p:cBhvr>
                                        <p:cTn id="12" dur="2500"/>
                                        <p:tgtEl>
                                          <p:spTgt spid="3">
                                            <p:graphicEl>
                                              <a:dgm id="{F9D21F2F-A8EF-4E9A-AC72-8BDF04DF864B}"/>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graphicEl>
                                              <a:dgm id="{2D7E5F44-E693-4FAF-AFFD-C4A1FBAF508E}"/>
                                            </p:graphicEl>
                                          </p:spTgt>
                                        </p:tgtEl>
                                        <p:attrNameLst>
                                          <p:attrName>style.visibility</p:attrName>
                                        </p:attrNameLst>
                                      </p:cBhvr>
                                      <p:to>
                                        <p:strVal val="visible"/>
                                      </p:to>
                                    </p:set>
                                    <p:animEffect transition="in" filter="wipe(left)">
                                      <p:cBhvr>
                                        <p:cTn id="17" dur="2500"/>
                                        <p:tgtEl>
                                          <p:spTgt spid="3">
                                            <p:graphicEl>
                                              <a:dgm id="{2D7E5F44-E693-4FAF-AFFD-C4A1FBAF508E}"/>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lvlOne"/>
        </p:bldSub>
      </p:bldGraphic>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Нижний колонтитул 12"/>
          <p:cNvSpPr>
            <a:spLocks noGrp="1"/>
          </p:cNvSpPr>
          <p:nvPr>
            <p:ph type="ftr" sz="quarter" idx="11"/>
          </p:nvPr>
        </p:nvSpPr>
        <p:spPr/>
        <p:txBody>
          <a:bodyPr/>
          <a:lstStyle/>
          <a:p>
            <a:r>
              <a:rPr lang="en-US" smtClean="0"/>
              <a:t>WINE DESTINATION PRODUCT MANAGEMENT</a:t>
            </a:r>
            <a:endParaRPr lang="uk-UA"/>
          </a:p>
        </p:txBody>
      </p:sp>
      <p:sp>
        <p:nvSpPr>
          <p:cNvPr id="7" name="Заголовок 1"/>
          <p:cNvSpPr>
            <a:spLocks noGrp="1"/>
          </p:cNvSpPr>
          <p:nvPr>
            <p:ph type="title"/>
          </p:nvPr>
        </p:nvSpPr>
        <p:spPr>
          <a:xfrm>
            <a:off x="1063868" y="1675967"/>
            <a:ext cx="10111155" cy="856218"/>
          </a:xfrm>
          <a:solidFill>
            <a:srgbClr val="A71E3B"/>
          </a:solidFill>
          <a:ln>
            <a:noFill/>
          </a:ln>
        </p:spPr>
        <p:txBody>
          <a:bodyPr/>
          <a:lstStyle/>
          <a:p>
            <a:pPr algn="ctr"/>
            <a:r>
              <a:rPr lang="en-US" sz="2400" dirty="0">
                <a:solidFill>
                  <a:schemeClr val="bg1"/>
                </a:solidFill>
              </a:rPr>
              <a:t>The role of residents' place image in shaping their support for tourism development (cont’d)</a:t>
            </a:r>
            <a:endParaRPr lang="uk-UA" sz="2400" dirty="0">
              <a:solidFill>
                <a:schemeClr val="bg1"/>
              </a:solidFill>
            </a:endParaRPr>
          </a:p>
        </p:txBody>
      </p:sp>
      <p:sp>
        <p:nvSpPr>
          <p:cNvPr id="8" name="Прямоугольник 7"/>
          <p:cNvSpPr/>
          <p:nvPr/>
        </p:nvSpPr>
        <p:spPr>
          <a:xfrm>
            <a:off x="1063868" y="2646910"/>
            <a:ext cx="5741378" cy="369332"/>
          </a:xfrm>
          <a:prstGeom prst="rect">
            <a:avLst/>
          </a:prstGeom>
        </p:spPr>
        <p:txBody>
          <a:bodyPr wrap="square">
            <a:spAutoFit/>
          </a:bodyPr>
          <a:lstStyle/>
          <a:p>
            <a:pPr marL="360363" indent="-358775">
              <a:buFont typeface="Wingdings" panose="05000000000000000000" pitchFamily="2" charset="2"/>
              <a:buChar char=""/>
              <a:tabLst>
                <a:tab pos="457200" algn="l"/>
              </a:tabLst>
            </a:pPr>
            <a:r>
              <a:rPr lang="en-US" b="1" i="1" dirty="0">
                <a:solidFill>
                  <a:srgbClr val="A71E3B"/>
                </a:solidFill>
                <a:latin typeface="Georgia" panose="02040502050405020303" pitchFamily="18" charset="0"/>
              </a:rPr>
              <a:t>Synergy of wine, travel, and special events</a:t>
            </a:r>
          </a:p>
        </p:txBody>
      </p:sp>
      <p:sp>
        <p:nvSpPr>
          <p:cNvPr id="9" name="Прямоугольник 8"/>
          <p:cNvSpPr/>
          <p:nvPr/>
        </p:nvSpPr>
        <p:spPr>
          <a:xfrm>
            <a:off x="1063868" y="3087458"/>
            <a:ext cx="4075155" cy="369332"/>
          </a:xfrm>
          <a:prstGeom prst="rect">
            <a:avLst/>
          </a:prstGeom>
        </p:spPr>
        <p:txBody>
          <a:bodyPr wrap="none">
            <a:spAutoFit/>
          </a:bodyPr>
          <a:lstStyle/>
          <a:p>
            <a:pPr algn="ctr"/>
            <a:r>
              <a:rPr lang="en-US" cap="all" dirty="0">
                <a:solidFill>
                  <a:srgbClr val="293A97"/>
                </a:solidFill>
              </a:rPr>
              <a:t>real cases and best practices</a:t>
            </a:r>
            <a:endParaRPr lang="uk-UA" cap="all" dirty="0">
              <a:solidFill>
                <a:srgbClr val="293A97"/>
              </a:solidFill>
            </a:endParaRPr>
          </a:p>
        </p:txBody>
      </p:sp>
      <p:sp>
        <p:nvSpPr>
          <p:cNvPr id="10" name="Скругленный прямоугольник 9"/>
          <p:cNvSpPr/>
          <p:nvPr/>
        </p:nvSpPr>
        <p:spPr>
          <a:xfrm>
            <a:off x="1120587" y="3392290"/>
            <a:ext cx="10040471" cy="646986"/>
          </a:xfrm>
          <a:prstGeom prst="roundRect">
            <a:avLst/>
          </a:prstGeom>
        </p:spPr>
        <p:style>
          <a:lnRef idx="2">
            <a:schemeClr val="accent1"/>
          </a:lnRef>
          <a:fillRef idx="1">
            <a:schemeClr val="lt1"/>
          </a:fillRef>
          <a:effectRef idx="0">
            <a:schemeClr val="accent1"/>
          </a:effectRef>
          <a:fontRef idx="minor">
            <a:schemeClr val="dk1"/>
          </a:fontRef>
        </p:style>
        <p:txBody>
          <a:bodyPr wrap="square" anchor="ctr">
            <a:spAutoFit/>
          </a:bodyPr>
          <a:lstStyle/>
          <a:p>
            <a:pPr algn="ctr"/>
            <a:r>
              <a:rPr lang="en-US" sz="1600" b="1" cap="all" dirty="0">
                <a:solidFill>
                  <a:srgbClr val="293A97"/>
                </a:solidFill>
              </a:rPr>
              <a:t>Popular wine </a:t>
            </a:r>
            <a:r>
              <a:rPr lang="en-US" sz="1600" b="1" cap="all" dirty="0" smtClean="0">
                <a:solidFill>
                  <a:srgbClr val="293A97"/>
                </a:solidFill>
              </a:rPr>
              <a:t>festivals</a:t>
            </a:r>
            <a:endParaRPr lang="en-US" sz="1600" b="1" cap="all" dirty="0">
              <a:solidFill>
                <a:srgbClr val="293A97"/>
              </a:solidFill>
            </a:endParaRPr>
          </a:p>
          <a:p>
            <a:pPr algn="ctr"/>
            <a:r>
              <a:rPr lang="ru-RU" sz="1600" dirty="0" smtClean="0">
                <a:solidFill>
                  <a:srgbClr val="293A97"/>
                </a:solidFill>
              </a:rPr>
              <a:t>(</a:t>
            </a:r>
            <a:r>
              <a:rPr lang="en-US" sz="1600" dirty="0" smtClean="0">
                <a:solidFill>
                  <a:srgbClr val="293A97"/>
                </a:solidFill>
              </a:rPr>
              <a:t>Accommodation</a:t>
            </a:r>
            <a:r>
              <a:rPr lang="ru-RU" sz="1600" dirty="0" smtClean="0">
                <a:solidFill>
                  <a:srgbClr val="293A97"/>
                </a:solidFill>
              </a:rPr>
              <a:t> + </a:t>
            </a:r>
            <a:r>
              <a:rPr lang="en-US" sz="1600" dirty="0" smtClean="0">
                <a:solidFill>
                  <a:srgbClr val="293A97"/>
                </a:solidFill>
              </a:rPr>
              <a:t>Entertainment Core</a:t>
            </a:r>
            <a:r>
              <a:rPr lang="ru-RU" sz="1600" dirty="0" smtClean="0">
                <a:solidFill>
                  <a:srgbClr val="293A97"/>
                </a:solidFill>
              </a:rPr>
              <a:t> + </a:t>
            </a:r>
            <a:r>
              <a:rPr lang="en-US" sz="1600" dirty="0" smtClean="0">
                <a:solidFill>
                  <a:srgbClr val="293A97"/>
                </a:solidFill>
              </a:rPr>
              <a:t>Traditions</a:t>
            </a:r>
            <a:r>
              <a:rPr lang="ru-RU" sz="1600" dirty="0" smtClean="0">
                <a:solidFill>
                  <a:srgbClr val="293A97"/>
                </a:solidFill>
              </a:rPr>
              <a:t> + </a:t>
            </a:r>
            <a:r>
              <a:rPr lang="en-US" sz="1600" dirty="0" smtClean="0">
                <a:solidFill>
                  <a:srgbClr val="293A97"/>
                </a:solidFill>
              </a:rPr>
              <a:t>e-Booking</a:t>
            </a:r>
            <a:r>
              <a:rPr lang="ru-RU" sz="1600" dirty="0" smtClean="0">
                <a:solidFill>
                  <a:srgbClr val="293A97"/>
                </a:solidFill>
              </a:rPr>
              <a:t>)</a:t>
            </a:r>
            <a:endParaRPr lang="en-US" sz="1600" dirty="0">
              <a:solidFill>
                <a:srgbClr val="293A97"/>
              </a:solidFill>
            </a:endParaRPr>
          </a:p>
        </p:txBody>
      </p:sp>
      <p:sp>
        <p:nvSpPr>
          <p:cNvPr id="11" name="Скругленная прямоугольная выноска 10"/>
          <p:cNvSpPr/>
          <p:nvPr/>
        </p:nvSpPr>
        <p:spPr>
          <a:xfrm>
            <a:off x="1120587" y="4282844"/>
            <a:ext cx="5042821" cy="2073510"/>
          </a:xfrm>
          <a:prstGeom prst="wedgeRoundRectCallout">
            <a:avLst>
              <a:gd name="adj1" fmla="val -36220"/>
              <a:gd name="adj2" fmla="val -57833"/>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t>The Old Vine Festival</a:t>
            </a:r>
            <a:r>
              <a:rPr lang="ru-RU" sz="1100" b="1" dirty="0" smtClean="0"/>
              <a:t> (</a:t>
            </a:r>
            <a:r>
              <a:rPr lang="en-US" sz="1100" b="1" dirty="0">
                <a:solidFill>
                  <a:srgbClr val="A71E3B"/>
                </a:solidFill>
              </a:rPr>
              <a:t>Slovenia</a:t>
            </a:r>
            <a:r>
              <a:rPr lang="ru-RU" sz="1100" b="1" dirty="0" smtClean="0"/>
              <a:t>)</a:t>
            </a:r>
            <a:endParaRPr lang="en-US" sz="1100" b="1" dirty="0" smtClean="0"/>
          </a:p>
          <a:p>
            <a:pPr algn="ctr"/>
            <a:r>
              <a:rPr lang="en-US" sz="1100" dirty="0" smtClean="0"/>
              <a:t>It is </a:t>
            </a:r>
            <a:r>
              <a:rPr lang="en-US" sz="1100" dirty="0"/>
              <a:t>a culinary and cultural tribute to the oldest vine in the world, which grows on Lent, the oldest part of Maribor</a:t>
            </a:r>
            <a:endParaRPr lang="en-US" sz="1100" dirty="0" smtClean="0"/>
          </a:p>
          <a:p>
            <a:pPr algn="ctr"/>
            <a:r>
              <a:rPr lang="en-US" sz="1100" b="1" dirty="0" smtClean="0"/>
              <a:t>Offers </a:t>
            </a:r>
            <a:r>
              <a:rPr lang="en-US" sz="1100" b="1" dirty="0"/>
              <a:t>for visitors: </a:t>
            </a:r>
            <a:r>
              <a:rPr lang="en-US" sz="1100" dirty="0"/>
              <a:t>Vineyard </a:t>
            </a:r>
            <a:r>
              <a:rPr lang="en-US" sz="1100" dirty="0" smtClean="0"/>
              <a:t>Tours, Tasting local </a:t>
            </a:r>
            <a:r>
              <a:rPr lang="en-US" sz="1100" dirty="0"/>
              <a:t>wines</a:t>
            </a:r>
            <a:r>
              <a:rPr lang="en-US" sz="1100" dirty="0" smtClean="0"/>
              <a:t>, </a:t>
            </a:r>
            <a:r>
              <a:rPr lang="en-US" sz="1100" dirty="0"/>
              <a:t>Wine </a:t>
            </a:r>
            <a:r>
              <a:rPr lang="en-US" sz="1100" dirty="0" smtClean="0"/>
              <a:t>Shop. The </a:t>
            </a:r>
            <a:r>
              <a:rPr lang="en-US" sz="1100" dirty="0"/>
              <a:t>Old Vine is the only plant with its own museum – the Old Vine </a:t>
            </a:r>
            <a:r>
              <a:rPr lang="en-US" sz="1100" dirty="0" smtClean="0"/>
              <a:t>House</a:t>
            </a:r>
            <a:r>
              <a:rPr lang="ru-RU" sz="1100" dirty="0" smtClean="0"/>
              <a:t>.</a:t>
            </a:r>
            <a:r>
              <a:rPr lang="en-US" sz="1100" dirty="0"/>
              <a:t> The festival ends with the formal grape </a:t>
            </a:r>
            <a:r>
              <a:rPr lang="en-US" sz="1100" dirty="0" smtClean="0"/>
              <a:t>harvest.</a:t>
            </a:r>
          </a:p>
          <a:p>
            <a:pPr algn="ctr"/>
            <a:r>
              <a:rPr lang="en-US" sz="1100" b="1" dirty="0"/>
              <a:t>Accommodation: </a:t>
            </a:r>
            <a:r>
              <a:rPr lang="en-US" sz="1100" dirty="0" smtClean="0"/>
              <a:t>natural </a:t>
            </a:r>
            <a:r>
              <a:rPr lang="en-US" sz="1100" dirty="0"/>
              <a:t>health </a:t>
            </a:r>
            <a:r>
              <a:rPr lang="en-US" sz="1100" dirty="0" smtClean="0"/>
              <a:t>resorts, </a:t>
            </a:r>
            <a:r>
              <a:rPr lang="en-US" sz="1100" dirty="0"/>
              <a:t>thermal spas, hotels, hostels and tourist farms, it is specifically catered for cyclists and hikers </a:t>
            </a:r>
            <a:endParaRPr lang="en-US" sz="1100" dirty="0" smtClean="0"/>
          </a:p>
          <a:p>
            <a:pPr algn="ctr"/>
            <a:r>
              <a:rPr lang="en-US" sz="1000" b="1" dirty="0" smtClean="0">
                <a:solidFill>
                  <a:srgbClr val="3948A0"/>
                </a:solidFill>
              </a:rPr>
              <a:t>Link </a:t>
            </a:r>
            <a:r>
              <a:rPr lang="en-US" sz="1000" b="1" dirty="0">
                <a:solidFill>
                  <a:srgbClr val="3948A0"/>
                </a:solidFill>
              </a:rPr>
              <a:t>and Learn </a:t>
            </a:r>
            <a:r>
              <a:rPr lang="en-US" sz="1000" b="1" dirty="0" smtClean="0">
                <a:solidFill>
                  <a:srgbClr val="3948A0"/>
                </a:solidFill>
              </a:rPr>
              <a:t>more</a:t>
            </a:r>
          </a:p>
          <a:p>
            <a:pPr algn="ctr"/>
            <a:r>
              <a:rPr lang="en-US" sz="1000" dirty="0">
                <a:solidFill>
                  <a:srgbClr val="3948A0"/>
                </a:solidFill>
              </a:rPr>
              <a:t>https://</a:t>
            </a:r>
            <a:r>
              <a:rPr lang="en-US" sz="1000" dirty="0" smtClean="0">
                <a:solidFill>
                  <a:srgbClr val="3948A0"/>
                </a:solidFill>
              </a:rPr>
              <a:t>www.staratrta.si/en/story/history</a:t>
            </a:r>
          </a:p>
          <a:p>
            <a:pPr algn="ctr"/>
            <a:r>
              <a:rPr lang="en-US" sz="1000" dirty="0">
                <a:solidFill>
                  <a:srgbClr val="3948A0"/>
                </a:solidFill>
              </a:rPr>
              <a:t>https://www.visitmaribor.si/en</a:t>
            </a:r>
            <a:r>
              <a:rPr lang="en-US" sz="1000" dirty="0" smtClean="0">
                <a:solidFill>
                  <a:srgbClr val="3948A0"/>
                </a:solidFill>
              </a:rPr>
              <a:t>/</a:t>
            </a:r>
          </a:p>
          <a:p>
            <a:pPr algn="ctr"/>
            <a:r>
              <a:rPr lang="en-US" sz="1000" dirty="0">
                <a:solidFill>
                  <a:srgbClr val="3948A0"/>
                </a:solidFill>
              </a:rPr>
              <a:t>https://www.slovenia.info/en/places-to-go/attractions/world-s-oldest-vine</a:t>
            </a:r>
            <a:endParaRPr lang="en-US" sz="1000" dirty="0">
              <a:solidFill>
                <a:srgbClr val="3948A0"/>
              </a:solidFill>
            </a:endParaRPr>
          </a:p>
        </p:txBody>
      </p:sp>
      <p:sp>
        <p:nvSpPr>
          <p:cNvPr id="12" name="Скругленная прямоугольная выноска 11"/>
          <p:cNvSpPr/>
          <p:nvPr/>
        </p:nvSpPr>
        <p:spPr>
          <a:xfrm>
            <a:off x="6260123" y="4282844"/>
            <a:ext cx="4900936" cy="2073509"/>
          </a:xfrm>
          <a:prstGeom prst="wedgeRoundRectCallout">
            <a:avLst>
              <a:gd name="adj1" fmla="val 35009"/>
              <a:gd name="adj2" fmla="val -56586"/>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t>SulaFest</a:t>
            </a:r>
            <a:r>
              <a:rPr lang="en-US" sz="1100" b="1" dirty="0"/>
              <a:t> </a:t>
            </a:r>
            <a:r>
              <a:rPr lang="ru-RU" sz="1100" b="1" dirty="0" smtClean="0"/>
              <a:t>(</a:t>
            </a:r>
            <a:r>
              <a:rPr lang="en-US" sz="1100" b="1" dirty="0">
                <a:solidFill>
                  <a:srgbClr val="A71E3B"/>
                </a:solidFill>
              </a:rPr>
              <a:t>India</a:t>
            </a:r>
            <a:r>
              <a:rPr lang="ru-RU" sz="1100" b="1" dirty="0" smtClean="0"/>
              <a:t>)</a:t>
            </a:r>
            <a:endParaRPr lang="en-US" sz="1100" b="1" dirty="0" smtClean="0"/>
          </a:p>
          <a:p>
            <a:pPr algn="ctr"/>
            <a:r>
              <a:rPr lang="en-US" sz="1100" dirty="0" smtClean="0"/>
              <a:t>It is </a:t>
            </a:r>
            <a:r>
              <a:rPr lang="en-US" sz="1100" dirty="0"/>
              <a:t>a </a:t>
            </a:r>
            <a:r>
              <a:rPr lang="en-US" sz="1100" b="1" dirty="0"/>
              <a:t>Gourmet World Music Festival </a:t>
            </a:r>
            <a:r>
              <a:rPr lang="en-US" sz="1100" dirty="0"/>
              <a:t>held at Nashik Vineyards in </a:t>
            </a:r>
            <a:r>
              <a:rPr lang="en-US" sz="1100" dirty="0" smtClean="0"/>
              <a:t>Maharashtra</a:t>
            </a:r>
            <a:r>
              <a:rPr lang="en-US" sz="1100" dirty="0" smtClean="0">
                <a:solidFill>
                  <a:schemeClr val="tx1"/>
                </a:solidFill>
              </a:rPr>
              <a:t>.</a:t>
            </a:r>
          </a:p>
          <a:p>
            <a:pPr algn="ctr"/>
            <a:r>
              <a:rPr lang="en-US" sz="1100" b="1" dirty="0"/>
              <a:t>Offers for visitors: </a:t>
            </a:r>
            <a:r>
              <a:rPr lang="en-US" sz="1100" dirty="0" err="1"/>
              <a:t>SulaFest</a:t>
            </a:r>
            <a:r>
              <a:rPr lang="en-US" sz="1100" dirty="0"/>
              <a:t> </a:t>
            </a:r>
            <a:r>
              <a:rPr lang="en-US" sz="1100" dirty="0" smtClean="0"/>
              <a:t>organizes </a:t>
            </a:r>
            <a:r>
              <a:rPr lang="en-US" sz="1100" dirty="0"/>
              <a:t>wine </a:t>
            </a:r>
            <a:r>
              <a:rPr lang="en-US" sz="1100" dirty="0" smtClean="0"/>
              <a:t>classes</a:t>
            </a:r>
            <a:r>
              <a:rPr lang="uk-UA" sz="1100" dirty="0" smtClean="0"/>
              <a:t>; </a:t>
            </a:r>
            <a:r>
              <a:rPr lang="en-US" sz="1100" dirty="0" smtClean="0"/>
              <a:t>visitors can get to </a:t>
            </a:r>
            <a:r>
              <a:rPr lang="en-US" sz="1100" dirty="0"/>
              <a:t>meet the winemakers of </a:t>
            </a:r>
            <a:r>
              <a:rPr lang="en-US" sz="1100" dirty="0" smtClean="0"/>
              <a:t>Sula</a:t>
            </a:r>
            <a:r>
              <a:rPr lang="ru-RU" sz="1100" dirty="0" smtClean="0"/>
              <a:t>; </a:t>
            </a:r>
            <a:r>
              <a:rPr lang="en-US" sz="1100" dirty="0" smtClean="0"/>
              <a:t>other </a:t>
            </a:r>
            <a:r>
              <a:rPr lang="en-US" sz="1100" dirty="0"/>
              <a:t>attractions at the </a:t>
            </a:r>
            <a:r>
              <a:rPr lang="en-US" sz="1100" dirty="0" err="1"/>
              <a:t>SulaFest</a:t>
            </a:r>
            <a:r>
              <a:rPr lang="en-US" sz="1100" dirty="0"/>
              <a:t> include food stalls from some renowned restaurants, Wine based games, and Wino Spa</a:t>
            </a:r>
            <a:r>
              <a:rPr lang="en-US" sz="1100" dirty="0" smtClean="0"/>
              <a:t>.</a:t>
            </a:r>
            <a:endParaRPr lang="ru-RU" sz="1100" dirty="0" smtClean="0"/>
          </a:p>
          <a:p>
            <a:pPr algn="ctr"/>
            <a:r>
              <a:rPr lang="en-US" sz="1100" b="1" dirty="0"/>
              <a:t>Accommodation</a:t>
            </a:r>
            <a:r>
              <a:rPr lang="en-US" sz="1100" b="1" dirty="0" smtClean="0"/>
              <a:t>:</a:t>
            </a:r>
            <a:r>
              <a:rPr lang="ru-RU" sz="1100" b="1" dirty="0" smtClean="0"/>
              <a:t> </a:t>
            </a:r>
            <a:r>
              <a:rPr lang="en-US" sz="1100" b="1" dirty="0"/>
              <a:t> </a:t>
            </a:r>
            <a:r>
              <a:rPr lang="en-US" sz="1100" dirty="0"/>
              <a:t>at campsites in the </a:t>
            </a:r>
            <a:r>
              <a:rPr lang="en-US" sz="1100" dirty="0" smtClean="0"/>
              <a:t>vineyards</a:t>
            </a:r>
            <a:r>
              <a:rPr lang="ru-RU" sz="1100" dirty="0" smtClean="0"/>
              <a:t> </a:t>
            </a:r>
            <a:r>
              <a:rPr lang="en-US" sz="1100" dirty="0"/>
              <a:t>or vineyard resorts</a:t>
            </a:r>
            <a:endParaRPr lang="en-US" sz="1100" dirty="0" smtClean="0"/>
          </a:p>
          <a:p>
            <a:pPr marL="358775" indent="-358775" algn="ctr"/>
            <a:r>
              <a:rPr lang="en-US" sz="1000" b="1" dirty="0" smtClean="0">
                <a:solidFill>
                  <a:srgbClr val="3948A0"/>
                </a:solidFill>
              </a:rPr>
              <a:t>Link </a:t>
            </a:r>
            <a:r>
              <a:rPr lang="en-US" sz="1000" b="1" dirty="0">
                <a:solidFill>
                  <a:srgbClr val="3948A0"/>
                </a:solidFill>
              </a:rPr>
              <a:t>and Learn </a:t>
            </a:r>
            <a:r>
              <a:rPr lang="en-US" sz="1000" b="1" dirty="0" smtClean="0">
                <a:solidFill>
                  <a:srgbClr val="3948A0"/>
                </a:solidFill>
              </a:rPr>
              <a:t>more</a:t>
            </a:r>
            <a:endParaRPr lang="ru-RU" sz="1000" b="1" dirty="0" smtClean="0">
              <a:solidFill>
                <a:srgbClr val="3948A0"/>
              </a:solidFill>
            </a:endParaRPr>
          </a:p>
          <a:p>
            <a:pPr marL="358775" indent="-358775" algn="ctr"/>
            <a:r>
              <a:rPr lang="en-US" sz="1000" dirty="0">
                <a:solidFill>
                  <a:srgbClr val="3948A0"/>
                </a:solidFill>
              </a:rPr>
              <a:t>https://www.sulafest.com</a:t>
            </a:r>
            <a:r>
              <a:rPr lang="en-US" sz="1000" dirty="0" smtClean="0">
                <a:solidFill>
                  <a:srgbClr val="3948A0"/>
                </a:solidFill>
              </a:rPr>
              <a:t>/</a:t>
            </a:r>
            <a:endParaRPr lang="ru-RU" sz="1000" dirty="0" smtClean="0">
              <a:solidFill>
                <a:srgbClr val="3948A0"/>
              </a:solidFill>
            </a:endParaRPr>
          </a:p>
          <a:p>
            <a:pPr marL="358775" indent="-358775" algn="ctr"/>
            <a:r>
              <a:rPr lang="en-US" sz="1000" dirty="0">
                <a:solidFill>
                  <a:srgbClr val="3948A0"/>
                </a:solidFill>
              </a:rPr>
              <a:t>https://sulavineyards.com/</a:t>
            </a:r>
            <a:endParaRPr lang="en-US" sz="1000" dirty="0">
              <a:solidFill>
                <a:srgbClr val="3948A0"/>
              </a:solidFill>
            </a:endParaRPr>
          </a:p>
        </p:txBody>
      </p:sp>
    </p:spTree>
    <p:extLst>
      <p:ext uri="{BB962C8B-B14F-4D97-AF65-F5344CB8AC3E}">
        <p14:creationId xmlns:p14="http://schemas.microsoft.com/office/powerpoint/2010/main" val="1810805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175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1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Схема 6"/>
          <p:cNvGraphicFramePr/>
          <p:nvPr>
            <p:extLst>
              <p:ext uri="{D42A27DB-BD31-4B8C-83A1-F6EECF244321}">
                <p14:modId xmlns:p14="http://schemas.microsoft.com/office/powerpoint/2010/main" val="2843276850"/>
              </p:ext>
            </p:extLst>
          </p:nvPr>
        </p:nvGraphicFramePr>
        <p:xfrm>
          <a:off x="1063868" y="3147646"/>
          <a:ext cx="6805247" cy="17144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Рисунок 1"/>
          <p:cNvPicPr>
            <a:picLocks noGrp="1" noChangeAspect="1"/>
          </p:cNvPicPr>
          <p:nvPr>
            <p:ph type="pic" idx="1"/>
          </p:nvPr>
        </p:nvPicPr>
        <p:blipFill rotWithShape="1">
          <a:blip r:embed="rId7" cstate="print">
            <a:extLst>
              <a:ext uri="{28A0092B-C50C-407E-A947-70E740481C1C}">
                <a14:useLocalDpi xmlns:a14="http://schemas.microsoft.com/office/drawing/2010/main" val="0"/>
              </a:ext>
            </a:extLst>
          </a:blip>
          <a:srcRect l="-202" r="27434"/>
          <a:stretch/>
        </p:blipFill>
        <p:spPr>
          <a:xfrm flipH="1">
            <a:off x="8809422" y="3290845"/>
            <a:ext cx="2544378" cy="2622420"/>
          </a:xfrm>
        </p:spPr>
      </p:pic>
      <p:sp>
        <p:nvSpPr>
          <p:cNvPr id="13" name="Нижний колонтитул 12"/>
          <p:cNvSpPr>
            <a:spLocks noGrp="1"/>
          </p:cNvSpPr>
          <p:nvPr>
            <p:ph type="ftr" sz="quarter" idx="11"/>
          </p:nvPr>
        </p:nvSpPr>
        <p:spPr/>
        <p:txBody>
          <a:bodyPr/>
          <a:lstStyle/>
          <a:p>
            <a:r>
              <a:rPr lang="en-US" smtClean="0"/>
              <a:t>WINE DESTINATION PRODUCT MANAGEMENT</a:t>
            </a:r>
            <a:endParaRPr lang="uk-UA" dirty="0"/>
          </a:p>
        </p:txBody>
      </p:sp>
      <p:sp>
        <p:nvSpPr>
          <p:cNvPr id="6" name="Скругленный прямоугольник 5"/>
          <p:cNvSpPr/>
          <p:nvPr/>
        </p:nvSpPr>
        <p:spPr>
          <a:xfrm>
            <a:off x="1447004" y="4954028"/>
            <a:ext cx="6096000" cy="1061283"/>
          </a:xfrm>
          <a:prstGeom prst="roundRect">
            <a:avLst/>
          </a:prstGeom>
          <a:noFill/>
          <a:ln>
            <a:noFill/>
          </a:ln>
        </p:spPr>
        <p:style>
          <a:lnRef idx="2">
            <a:schemeClr val="accent2"/>
          </a:lnRef>
          <a:fillRef idx="1">
            <a:schemeClr val="lt1"/>
          </a:fillRef>
          <a:effectRef idx="0">
            <a:schemeClr val="accent2"/>
          </a:effectRef>
          <a:fontRef idx="minor">
            <a:schemeClr val="dk1"/>
          </a:fontRef>
        </p:style>
        <p:txBody>
          <a:bodyPr>
            <a:spAutoFit/>
          </a:bodyPr>
          <a:lstStyle/>
          <a:p>
            <a:pPr lvl="0" algn="ctr" defTabSz="914354">
              <a:spcBef>
                <a:spcPts val="1000"/>
              </a:spcBef>
            </a:pPr>
            <a:r>
              <a:rPr lang="en-US" sz="1600" b="1" dirty="0">
                <a:solidFill>
                  <a:srgbClr val="293A96"/>
                </a:solidFill>
              </a:rPr>
              <a:t>EFFECTIVE SOCIAL EXCHANGE =</a:t>
            </a:r>
            <a:endParaRPr lang="uk-UA" sz="1600" dirty="0">
              <a:solidFill>
                <a:srgbClr val="293A96"/>
              </a:solidFill>
              <a:ea typeface="Times New Roman" panose="02020603050405020304" pitchFamily="18" charset="0"/>
            </a:endParaRPr>
          </a:p>
          <a:p>
            <a:pPr lvl="0" algn="ctr" defTabSz="914354">
              <a:spcBef>
                <a:spcPts val="1000"/>
              </a:spcBef>
            </a:pPr>
            <a:r>
              <a:rPr lang="en-US" sz="1600" b="1" dirty="0">
                <a:solidFill>
                  <a:srgbClr val="293A96"/>
                </a:solidFill>
              </a:rPr>
              <a:t>    INCOME OF STAKEHOLDERS </a:t>
            </a:r>
            <a:r>
              <a:rPr lang="en-US" sz="1600" b="1" cap="all" dirty="0">
                <a:solidFill>
                  <a:srgbClr val="293A96"/>
                </a:solidFill>
                <a:sym typeface="Symbol" panose="05050102010706020507" pitchFamily="18" charset="2"/>
              </a:rPr>
              <a:t></a:t>
            </a:r>
            <a:r>
              <a:rPr lang="en-US" sz="1600" b="1" dirty="0">
                <a:solidFill>
                  <a:srgbClr val="293A96"/>
                </a:solidFill>
              </a:rPr>
              <a:t>  RISKS AND COSTS OF RESIDENTS </a:t>
            </a:r>
            <a:endParaRPr lang="uk-UA" sz="1600" dirty="0">
              <a:solidFill>
                <a:srgbClr val="293A96"/>
              </a:solidFill>
              <a:ea typeface="Times New Roman" panose="02020603050405020304" pitchFamily="18" charset="0"/>
            </a:endParaRPr>
          </a:p>
        </p:txBody>
      </p:sp>
      <p:sp>
        <p:nvSpPr>
          <p:cNvPr id="8" name="Заголовок 1"/>
          <p:cNvSpPr>
            <a:spLocks noGrp="1"/>
          </p:cNvSpPr>
          <p:nvPr>
            <p:ph type="title"/>
          </p:nvPr>
        </p:nvSpPr>
        <p:spPr>
          <a:xfrm>
            <a:off x="1063868" y="1675967"/>
            <a:ext cx="10111155" cy="856218"/>
          </a:xfrm>
          <a:solidFill>
            <a:srgbClr val="A71E3B"/>
          </a:solidFill>
          <a:ln>
            <a:noFill/>
          </a:ln>
        </p:spPr>
        <p:txBody>
          <a:bodyPr/>
          <a:lstStyle/>
          <a:p>
            <a:pPr algn="ctr"/>
            <a:r>
              <a:rPr lang="en-US" sz="2400" dirty="0">
                <a:solidFill>
                  <a:schemeClr val="bg1"/>
                </a:solidFill>
              </a:rPr>
              <a:t>The role of residents' place image in shaping their support for tourism development (cont’d)</a:t>
            </a:r>
            <a:endParaRPr lang="uk-UA" sz="2400" dirty="0">
              <a:solidFill>
                <a:schemeClr val="bg1"/>
              </a:solidFill>
            </a:endParaRPr>
          </a:p>
        </p:txBody>
      </p:sp>
      <p:sp>
        <p:nvSpPr>
          <p:cNvPr id="10" name="Прямоугольник 9"/>
          <p:cNvSpPr/>
          <p:nvPr/>
        </p:nvSpPr>
        <p:spPr>
          <a:xfrm>
            <a:off x="5433645" y="2655249"/>
            <a:ext cx="5741378" cy="369332"/>
          </a:xfrm>
          <a:prstGeom prst="rect">
            <a:avLst/>
          </a:prstGeom>
        </p:spPr>
        <p:txBody>
          <a:bodyPr wrap="square">
            <a:spAutoFit/>
          </a:bodyPr>
          <a:lstStyle/>
          <a:p>
            <a:pPr marL="360363" indent="-358775">
              <a:buFont typeface="Wingdings" panose="05000000000000000000" pitchFamily="2" charset="2"/>
              <a:buChar char=""/>
              <a:tabLst>
                <a:tab pos="457200" algn="l"/>
              </a:tabLst>
            </a:pPr>
            <a:r>
              <a:rPr lang="en-US" b="1" i="1" dirty="0">
                <a:solidFill>
                  <a:srgbClr val="A71E3B"/>
                </a:solidFill>
                <a:latin typeface="Georgia" panose="02040502050405020303" pitchFamily="18" charset="0"/>
              </a:rPr>
              <a:t>Synergy of wine, travel, and special events</a:t>
            </a:r>
          </a:p>
        </p:txBody>
      </p:sp>
    </p:spTree>
    <p:extLst>
      <p:ext uri="{BB962C8B-B14F-4D97-AF65-F5344CB8AC3E}">
        <p14:creationId xmlns:p14="http://schemas.microsoft.com/office/powerpoint/2010/main" val="3787834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graphicEl>
                                              <a:dgm id="{7A6ABB36-ED13-4C8A-9E21-EE43F9A57886}"/>
                                            </p:graphicEl>
                                          </p:spTgt>
                                        </p:tgtEl>
                                        <p:attrNameLst>
                                          <p:attrName>style.visibility</p:attrName>
                                        </p:attrNameLst>
                                      </p:cBhvr>
                                      <p:to>
                                        <p:strVal val="visible"/>
                                      </p:to>
                                    </p:set>
                                    <p:animEffect transition="in" filter="wipe(left)">
                                      <p:cBhvr>
                                        <p:cTn id="7" dur="2000"/>
                                        <p:tgtEl>
                                          <p:spTgt spid="7">
                                            <p:graphicEl>
                                              <a:dgm id="{7A6ABB36-ED13-4C8A-9E21-EE43F9A57886}"/>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graphicEl>
                                              <a:dgm id="{0ACA6D4D-8C7A-4044-B64A-CC6AE210B447}"/>
                                            </p:graphicEl>
                                          </p:spTgt>
                                        </p:tgtEl>
                                        <p:attrNameLst>
                                          <p:attrName>style.visibility</p:attrName>
                                        </p:attrNameLst>
                                      </p:cBhvr>
                                      <p:to>
                                        <p:strVal val="visible"/>
                                      </p:to>
                                    </p:set>
                                    <p:animEffect transition="in" filter="wipe(left)">
                                      <p:cBhvr>
                                        <p:cTn id="12" dur="2000"/>
                                        <p:tgtEl>
                                          <p:spTgt spid="7">
                                            <p:graphicEl>
                                              <a:dgm id="{0ACA6D4D-8C7A-4044-B64A-CC6AE210B447}"/>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lvlOne"/>
        </p:bldSub>
      </p:bldGraphic>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Группа 8"/>
          <p:cNvGrpSpPr/>
          <p:nvPr/>
        </p:nvGrpSpPr>
        <p:grpSpPr>
          <a:xfrm>
            <a:off x="838200" y="2831168"/>
            <a:ext cx="7184022" cy="3327255"/>
            <a:chOff x="838200" y="2831168"/>
            <a:chExt cx="7184022" cy="3327255"/>
          </a:xfrm>
        </p:grpSpPr>
        <p:sp>
          <p:nvSpPr>
            <p:cNvPr id="10" name="Круговая 9"/>
            <p:cNvSpPr/>
            <p:nvPr/>
          </p:nvSpPr>
          <p:spPr>
            <a:xfrm>
              <a:off x="838200" y="2831168"/>
              <a:ext cx="3327255" cy="3327255"/>
            </a:xfrm>
            <a:prstGeom prst="pie">
              <a:avLst>
                <a:gd name="adj1" fmla="val 5400000"/>
                <a:gd name="adj2" fmla="val 1620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Полилиния 10"/>
            <p:cNvSpPr/>
            <p:nvPr/>
          </p:nvSpPr>
          <p:spPr>
            <a:xfrm>
              <a:off x="2501827" y="2831168"/>
              <a:ext cx="5520395" cy="3327255"/>
            </a:xfrm>
            <a:custGeom>
              <a:avLst/>
              <a:gdLst>
                <a:gd name="connsiteX0" fmla="*/ 0 w 5520395"/>
                <a:gd name="connsiteY0" fmla="*/ 0 h 3327255"/>
                <a:gd name="connsiteX1" fmla="*/ 5520395 w 5520395"/>
                <a:gd name="connsiteY1" fmla="*/ 0 h 3327255"/>
                <a:gd name="connsiteX2" fmla="*/ 5520395 w 5520395"/>
                <a:gd name="connsiteY2" fmla="*/ 3327255 h 3327255"/>
                <a:gd name="connsiteX3" fmla="*/ 0 w 5520395"/>
                <a:gd name="connsiteY3" fmla="*/ 3327255 h 3327255"/>
                <a:gd name="connsiteX4" fmla="*/ 0 w 5520395"/>
                <a:gd name="connsiteY4" fmla="*/ 0 h 3327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20395" h="3327255">
                  <a:moveTo>
                    <a:pt x="0" y="0"/>
                  </a:moveTo>
                  <a:lnTo>
                    <a:pt x="5520395" y="0"/>
                  </a:lnTo>
                  <a:lnTo>
                    <a:pt x="5520395" y="3327255"/>
                  </a:lnTo>
                  <a:lnTo>
                    <a:pt x="0" y="3327255"/>
                  </a:lnTo>
                  <a:lnTo>
                    <a:pt x="0" y="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910" tIns="41910" rIns="2802108" bIns="1788719" numCol="1" spcCol="1270" anchor="ctr" anchorCtr="0">
              <a:noAutofit/>
            </a:bodyPr>
            <a:lstStyle/>
            <a:p>
              <a:pPr lvl="0" algn="ctr" defTabSz="488950" rtl="0">
                <a:lnSpc>
                  <a:spcPct val="90000"/>
                </a:lnSpc>
                <a:spcBef>
                  <a:spcPct val="0"/>
                </a:spcBef>
                <a:spcAft>
                  <a:spcPct val="35000"/>
                </a:spcAft>
              </a:pPr>
              <a:r>
                <a:rPr lang="en-US" sz="1100" kern="1200" dirty="0" smtClean="0"/>
                <a:t>More and more new technologies and “</a:t>
              </a:r>
              <a:r>
                <a:rPr lang="en-US" sz="1100" b="1" kern="1200" dirty="0" smtClean="0"/>
                <a:t>design of the future</a:t>
              </a:r>
              <a:r>
                <a:rPr lang="en-US" sz="1100" kern="1200" dirty="0" smtClean="0"/>
                <a:t>” are approaching the criterion of attractiveness to real museum oenological exhibits. Therefore, using the well-known idea of Rolf Jensen (futurist of the  Copenhagen Institute for Futures Studies, Denmark) that it is better </a:t>
              </a:r>
              <a:r>
                <a:rPr lang="en-US" sz="1100" b="1" kern="1200" dirty="0" smtClean="0"/>
                <a:t>to sell with history</a:t>
              </a:r>
              <a:r>
                <a:rPr lang="en-US" sz="1100" kern="1200" dirty="0" smtClean="0"/>
                <a:t>, and if there is no one, to create it - a tourist destination also needs stories.</a:t>
              </a:r>
              <a:endParaRPr lang="en-US" sz="1100" kern="1200" dirty="0"/>
            </a:p>
          </p:txBody>
        </p:sp>
        <p:sp>
          <p:nvSpPr>
            <p:cNvPr id="12" name="Круговая 11"/>
            <p:cNvSpPr/>
            <p:nvPr/>
          </p:nvSpPr>
          <p:spPr>
            <a:xfrm>
              <a:off x="1711604" y="4411614"/>
              <a:ext cx="1580446" cy="1580446"/>
            </a:xfrm>
            <a:prstGeom prst="pie">
              <a:avLst>
                <a:gd name="adj1" fmla="val 5400000"/>
                <a:gd name="adj2" fmla="val 1620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Полилиния 13"/>
            <p:cNvSpPr/>
            <p:nvPr/>
          </p:nvSpPr>
          <p:spPr>
            <a:xfrm>
              <a:off x="2501827" y="4411614"/>
              <a:ext cx="5520395" cy="1580446"/>
            </a:xfrm>
            <a:custGeom>
              <a:avLst/>
              <a:gdLst>
                <a:gd name="connsiteX0" fmla="*/ 0 w 5520395"/>
                <a:gd name="connsiteY0" fmla="*/ 0 h 1580446"/>
                <a:gd name="connsiteX1" fmla="*/ 5520395 w 5520395"/>
                <a:gd name="connsiteY1" fmla="*/ 0 h 1580446"/>
                <a:gd name="connsiteX2" fmla="*/ 5520395 w 5520395"/>
                <a:gd name="connsiteY2" fmla="*/ 1580446 h 1580446"/>
                <a:gd name="connsiteX3" fmla="*/ 0 w 5520395"/>
                <a:gd name="connsiteY3" fmla="*/ 1580446 h 1580446"/>
                <a:gd name="connsiteX4" fmla="*/ 0 w 5520395"/>
                <a:gd name="connsiteY4" fmla="*/ 0 h 1580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20395" h="1580446">
                  <a:moveTo>
                    <a:pt x="0" y="0"/>
                  </a:moveTo>
                  <a:lnTo>
                    <a:pt x="5520395" y="0"/>
                  </a:lnTo>
                  <a:lnTo>
                    <a:pt x="5520395" y="1580446"/>
                  </a:lnTo>
                  <a:lnTo>
                    <a:pt x="0" y="1580446"/>
                  </a:lnTo>
                  <a:lnTo>
                    <a:pt x="0" y="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1910" tIns="41910" rIns="2802108" bIns="41910" numCol="1" spcCol="1270" anchor="ctr" anchorCtr="0">
              <a:noAutofit/>
            </a:bodyPr>
            <a:lstStyle/>
            <a:p>
              <a:pPr lvl="0" algn="ctr" defTabSz="488950" rtl="0">
                <a:lnSpc>
                  <a:spcPct val="90000"/>
                </a:lnSpc>
                <a:spcBef>
                  <a:spcPct val="0"/>
                </a:spcBef>
                <a:spcAft>
                  <a:spcPct val="35000"/>
                </a:spcAft>
              </a:pPr>
              <a:r>
                <a:rPr lang="en-US" sz="1100" b="1" kern="1200" smtClean="0"/>
                <a:t>It can be:</a:t>
              </a:r>
              <a:endParaRPr lang="en-US" sz="1100" kern="1200"/>
            </a:p>
          </p:txBody>
        </p:sp>
        <p:sp>
          <p:nvSpPr>
            <p:cNvPr id="15" name="Полилиния 14"/>
            <p:cNvSpPr/>
            <p:nvPr/>
          </p:nvSpPr>
          <p:spPr>
            <a:xfrm>
              <a:off x="5262025" y="4411614"/>
              <a:ext cx="2760197" cy="1580446"/>
            </a:xfrm>
            <a:custGeom>
              <a:avLst/>
              <a:gdLst>
                <a:gd name="connsiteX0" fmla="*/ 0 w 2760197"/>
                <a:gd name="connsiteY0" fmla="*/ 0 h 1580446"/>
                <a:gd name="connsiteX1" fmla="*/ 2760197 w 2760197"/>
                <a:gd name="connsiteY1" fmla="*/ 0 h 1580446"/>
                <a:gd name="connsiteX2" fmla="*/ 2760197 w 2760197"/>
                <a:gd name="connsiteY2" fmla="*/ 1580446 h 1580446"/>
                <a:gd name="connsiteX3" fmla="*/ 0 w 2760197"/>
                <a:gd name="connsiteY3" fmla="*/ 1580446 h 1580446"/>
                <a:gd name="connsiteX4" fmla="*/ 0 w 2760197"/>
                <a:gd name="connsiteY4" fmla="*/ 0 h 1580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0197" h="1580446">
                  <a:moveTo>
                    <a:pt x="0" y="0"/>
                  </a:moveTo>
                  <a:lnTo>
                    <a:pt x="2760197" y="0"/>
                  </a:lnTo>
                  <a:lnTo>
                    <a:pt x="2760197" y="1580446"/>
                  </a:lnTo>
                  <a:lnTo>
                    <a:pt x="0" y="1580446"/>
                  </a:lnTo>
                  <a:lnTo>
                    <a:pt x="0" y="0"/>
                  </a:lnTo>
                  <a:close/>
                </a:path>
              </a:pathLst>
            </a:custGeom>
            <a:noFill/>
            <a:ln>
              <a:noFill/>
            </a:ln>
            <a:sp3d/>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3340" tIns="53340" rIns="53340" bIns="53340" numCol="1" spcCol="1270" anchor="ctr" anchorCtr="0">
              <a:noAutofit/>
            </a:bodyPr>
            <a:lstStyle/>
            <a:p>
              <a:pPr marL="114300" lvl="1" indent="-114300" algn="l" defTabSz="622300" rtl="0">
                <a:lnSpc>
                  <a:spcPct val="90000"/>
                </a:lnSpc>
                <a:spcBef>
                  <a:spcPct val="0"/>
                </a:spcBef>
                <a:spcAft>
                  <a:spcPct val="15000"/>
                </a:spcAft>
                <a:buChar char="••"/>
              </a:pPr>
              <a:r>
                <a:rPr lang="en-US" sz="1400" b="1" kern="1200" smtClean="0"/>
                <a:t>history of the destination;</a:t>
              </a:r>
              <a:endParaRPr lang="en-US" sz="1400" kern="1200"/>
            </a:p>
            <a:p>
              <a:pPr marL="114300" lvl="1" indent="-114300" algn="l" defTabSz="622300" rtl="0">
                <a:lnSpc>
                  <a:spcPct val="90000"/>
                </a:lnSpc>
                <a:spcBef>
                  <a:spcPct val="0"/>
                </a:spcBef>
                <a:spcAft>
                  <a:spcPct val="15000"/>
                </a:spcAft>
                <a:buChar char="••"/>
              </a:pPr>
              <a:r>
                <a:rPr lang="en-US" sz="1400" b="1" kern="1200" smtClean="0"/>
                <a:t>history of family business;</a:t>
              </a:r>
              <a:endParaRPr lang="en-US" sz="1400" kern="1200"/>
            </a:p>
            <a:p>
              <a:pPr marL="114300" lvl="1" indent="-114300" algn="l" defTabSz="622300" rtl="0">
                <a:lnSpc>
                  <a:spcPct val="90000"/>
                </a:lnSpc>
                <a:spcBef>
                  <a:spcPct val="0"/>
                </a:spcBef>
                <a:spcAft>
                  <a:spcPct val="15000"/>
                </a:spcAft>
                <a:buChar char="••"/>
              </a:pPr>
              <a:r>
                <a:rPr lang="en-US" sz="1400" b="1" kern="1200" smtClean="0"/>
                <a:t>history of the first production or discovery;</a:t>
              </a:r>
              <a:endParaRPr lang="en-US" sz="1400" kern="1200"/>
            </a:p>
            <a:p>
              <a:pPr marL="114300" lvl="1" indent="-114300" algn="l" defTabSz="622300" rtl="0">
                <a:lnSpc>
                  <a:spcPct val="90000"/>
                </a:lnSpc>
                <a:spcBef>
                  <a:spcPct val="0"/>
                </a:spcBef>
                <a:spcAft>
                  <a:spcPct val="15000"/>
                </a:spcAft>
                <a:buChar char="••"/>
              </a:pPr>
              <a:r>
                <a:rPr lang="en-US" sz="1400" b="1" kern="1200" smtClean="0"/>
                <a:t>incredible and interesting stories of visitors, etc.</a:t>
              </a:r>
              <a:endParaRPr lang="en-US" sz="1400" kern="1200"/>
            </a:p>
          </p:txBody>
        </p:sp>
      </p:grpSp>
      <p:pic>
        <p:nvPicPr>
          <p:cNvPr id="2" name="Рисунок 1"/>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5935" r="782" b="567"/>
          <a:stretch/>
        </p:blipFill>
        <p:spPr>
          <a:xfrm>
            <a:off x="8349857" y="3844839"/>
            <a:ext cx="3003943" cy="2401462"/>
          </a:xfrm>
        </p:spPr>
      </p:pic>
      <p:sp>
        <p:nvSpPr>
          <p:cNvPr id="13" name="Нижний колонтитул 12"/>
          <p:cNvSpPr>
            <a:spLocks noGrp="1"/>
          </p:cNvSpPr>
          <p:nvPr>
            <p:ph type="ftr" sz="quarter" idx="11"/>
          </p:nvPr>
        </p:nvSpPr>
        <p:spPr/>
        <p:txBody>
          <a:bodyPr/>
          <a:lstStyle/>
          <a:p>
            <a:r>
              <a:rPr lang="en-US" smtClean="0"/>
              <a:t>WINE DESTINATION PRODUCT MANAGEMENT</a:t>
            </a:r>
            <a:endParaRPr lang="uk-UA" dirty="0"/>
          </a:p>
        </p:txBody>
      </p:sp>
      <p:sp>
        <p:nvSpPr>
          <p:cNvPr id="5" name="Заголовок 1"/>
          <p:cNvSpPr>
            <a:spLocks noGrp="1"/>
          </p:cNvSpPr>
          <p:nvPr>
            <p:ph type="title"/>
          </p:nvPr>
        </p:nvSpPr>
        <p:spPr>
          <a:xfrm>
            <a:off x="838200" y="1675967"/>
            <a:ext cx="10515600" cy="636927"/>
          </a:xfrm>
          <a:solidFill>
            <a:srgbClr val="A71E3B"/>
          </a:solidFill>
          <a:ln>
            <a:noFill/>
          </a:ln>
        </p:spPr>
        <p:txBody>
          <a:bodyPr/>
          <a:lstStyle/>
          <a:p>
            <a:pPr algn="ctr"/>
            <a:r>
              <a:rPr lang="en-US" sz="3600" dirty="0">
                <a:solidFill>
                  <a:schemeClr val="bg1"/>
                </a:solidFill>
              </a:rPr>
              <a:t>Storytelling and Selling “history</a:t>
            </a:r>
            <a:r>
              <a:rPr lang="en-US" sz="3600" dirty="0" smtClean="0">
                <a:solidFill>
                  <a:schemeClr val="bg1"/>
                </a:solidFill>
              </a:rPr>
              <a:t>”</a:t>
            </a:r>
            <a:endParaRPr lang="uk-UA" sz="3600" dirty="0">
              <a:solidFill>
                <a:schemeClr val="bg1"/>
              </a:solidFill>
            </a:endParaRPr>
          </a:p>
        </p:txBody>
      </p:sp>
      <p:sp>
        <p:nvSpPr>
          <p:cNvPr id="8" name="Скругленная прямоугольная выноска 7"/>
          <p:cNvSpPr/>
          <p:nvPr/>
        </p:nvSpPr>
        <p:spPr>
          <a:xfrm>
            <a:off x="9821008" y="2831168"/>
            <a:ext cx="1532791" cy="694547"/>
          </a:xfrm>
          <a:prstGeom prst="wedgeRoundRectCallout">
            <a:avLst>
              <a:gd name="adj1" fmla="val 3534"/>
              <a:gd name="adj2" fmla="val 100345"/>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sz="500" dirty="0" smtClean="0">
              <a:solidFill>
                <a:srgbClr val="293A96"/>
              </a:solidFill>
            </a:endParaRPr>
          </a:p>
          <a:p>
            <a:pPr algn="ctr"/>
            <a:r>
              <a:rPr lang="en-US" sz="800" b="1" dirty="0" smtClean="0">
                <a:solidFill>
                  <a:srgbClr val="293A96"/>
                </a:solidFill>
              </a:rPr>
              <a:t>Link </a:t>
            </a:r>
            <a:r>
              <a:rPr lang="en-US" sz="800" b="1" dirty="0">
                <a:solidFill>
                  <a:srgbClr val="293A96"/>
                </a:solidFill>
              </a:rPr>
              <a:t>and Learn </a:t>
            </a:r>
            <a:r>
              <a:rPr lang="en-US" sz="800" b="1" dirty="0" smtClean="0">
                <a:solidFill>
                  <a:srgbClr val="293A96"/>
                </a:solidFill>
              </a:rPr>
              <a:t>more</a:t>
            </a:r>
            <a:endParaRPr lang="en-US" sz="800" dirty="0">
              <a:solidFill>
                <a:srgbClr val="293A96"/>
              </a:solidFill>
            </a:endParaRPr>
          </a:p>
          <a:p>
            <a:pPr algn="ctr"/>
            <a:r>
              <a:rPr lang="en-US" sz="800" dirty="0">
                <a:solidFill>
                  <a:srgbClr val="293A96"/>
                </a:solidFill>
              </a:rPr>
              <a:t>https://cifs.dk/</a:t>
            </a:r>
            <a:endParaRPr lang="en-US" sz="800" dirty="0" smtClean="0">
              <a:solidFill>
                <a:srgbClr val="293A96"/>
              </a:solidFill>
            </a:endParaRPr>
          </a:p>
        </p:txBody>
      </p:sp>
    </p:spTree>
    <p:extLst>
      <p:ext uri="{BB962C8B-B14F-4D97-AF65-F5344CB8AC3E}">
        <p14:creationId xmlns:p14="http://schemas.microsoft.com/office/powerpoint/2010/main" val="1696029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Группа 8"/>
          <p:cNvGrpSpPr/>
          <p:nvPr/>
        </p:nvGrpSpPr>
        <p:grpSpPr>
          <a:xfrm>
            <a:off x="3341278" y="2746342"/>
            <a:ext cx="8012522" cy="3032635"/>
            <a:chOff x="4229301" y="3528776"/>
            <a:chExt cx="7121366" cy="1602869"/>
          </a:xfrm>
        </p:grpSpPr>
        <p:sp>
          <p:nvSpPr>
            <p:cNvPr id="10" name="Полилиния 9"/>
            <p:cNvSpPr/>
            <p:nvPr/>
          </p:nvSpPr>
          <p:spPr>
            <a:xfrm>
              <a:off x="4229301" y="3528776"/>
              <a:ext cx="1780342" cy="1602869"/>
            </a:xfrm>
            <a:custGeom>
              <a:avLst/>
              <a:gdLst>
                <a:gd name="connsiteX0" fmla="*/ 0 w 1369493"/>
                <a:gd name="connsiteY0" fmla="*/ 136949 h 1602869"/>
                <a:gd name="connsiteX1" fmla="*/ 136949 w 1369493"/>
                <a:gd name="connsiteY1" fmla="*/ 0 h 1602869"/>
                <a:gd name="connsiteX2" fmla="*/ 1232544 w 1369493"/>
                <a:gd name="connsiteY2" fmla="*/ 0 h 1602869"/>
                <a:gd name="connsiteX3" fmla="*/ 1369493 w 1369493"/>
                <a:gd name="connsiteY3" fmla="*/ 136949 h 1602869"/>
                <a:gd name="connsiteX4" fmla="*/ 1369493 w 1369493"/>
                <a:gd name="connsiteY4" fmla="*/ 1465920 h 1602869"/>
                <a:gd name="connsiteX5" fmla="*/ 1232544 w 1369493"/>
                <a:gd name="connsiteY5" fmla="*/ 1602869 h 1602869"/>
                <a:gd name="connsiteX6" fmla="*/ 136949 w 1369493"/>
                <a:gd name="connsiteY6" fmla="*/ 1602869 h 1602869"/>
                <a:gd name="connsiteX7" fmla="*/ 0 w 1369493"/>
                <a:gd name="connsiteY7" fmla="*/ 1465920 h 1602869"/>
                <a:gd name="connsiteX8" fmla="*/ 0 w 1369493"/>
                <a:gd name="connsiteY8" fmla="*/ 136949 h 160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9493" h="1602869">
                  <a:moveTo>
                    <a:pt x="0" y="136949"/>
                  </a:moveTo>
                  <a:cubicBezTo>
                    <a:pt x="0" y="61314"/>
                    <a:pt x="61314" y="0"/>
                    <a:pt x="136949" y="0"/>
                  </a:cubicBezTo>
                  <a:lnTo>
                    <a:pt x="1232544" y="0"/>
                  </a:lnTo>
                  <a:cubicBezTo>
                    <a:pt x="1308179" y="0"/>
                    <a:pt x="1369493" y="61314"/>
                    <a:pt x="1369493" y="136949"/>
                  </a:cubicBezTo>
                  <a:lnTo>
                    <a:pt x="1369493" y="1465920"/>
                  </a:lnTo>
                  <a:cubicBezTo>
                    <a:pt x="1369493" y="1541555"/>
                    <a:pt x="1308179" y="1602869"/>
                    <a:pt x="1232544" y="1602869"/>
                  </a:cubicBezTo>
                  <a:lnTo>
                    <a:pt x="136949" y="1602869"/>
                  </a:lnTo>
                  <a:cubicBezTo>
                    <a:pt x="61314" y="1602869"/>
                    <a:pt x="0" y="1541555"/>
                    <a:pt x="0" y="1465920"/>
                  </a:cubicBezTo>
                  <a:lnTo>
                    <a:pt x="0" y="136949"/>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78211" tIns="78211" rIns="78211" bIns="78211" numCol="1" spcCol="1270" anchor="ctr" anchorCtr="0">
              <a:noAutofit/>
            </a:bodyPr>
            <a:lstStyle/>
            <a:p>
              <a:pPr lvl="0" algn="ctr" defTabSz="444500" rtl="0">
                <a:lnSpc>
                  <a:spcPct val="90000"/>
                </a:lnSpc>
                <a:spcBef>
                  <a:spcPct val="0"/>
                </a:spcBef>
                <a:spcAft>
                  <a:spcPct val="35000"/>
                </a:spcAft>
              </a:pPr>
              <a:r>
                <a:rPr lang="en-US" sz="1200" b="1" kern="1200" dirty="0" smtClean="0">
                  <a:solidFill>
                    <a:schemeClr val="tx1"/>
                  </a:solidFill>
                </a:rPr>
                <a:t>Efficiency formula of transformation of wineries into an element of hospitality of a tourist destination or the efficiency of services and products of the destination is as follows:</a:t>
              </a:r>
              <a:endParaRPr lang="en-US" sz="1200" b="1" kern="1200" dirty="0">
                <a:solidFill>
                  <a:schemeClr val="tx1"/>
                </a:solidFill>
              </a:endParaRPr>
            </a:p>
          </p:txBody>
        </p:sp>
        <p:sp>
          <p:nvSpPr>
            <p:cNvPr id="12" name="Полилиния 11"/>
            <p:cNvSpPr/>
            <p:nvPr/>
          </p:nvSpPr>
          <p:spPr>
            <a:xfrm>
              <a:off x="6146592" y="3528776"/>
              <a:ext cx="1369493" cy="1602869"/>
            </a:xfrm>
            <a:custGeom>
              <a:avLst/>
              <a:gdLst>
                <a:gd name="connsiteX0" fmla="*/ 0 w 1369493"/>
                <a:gd name="connsiteY0" fmla="*/ 136949 h 1602869"/>
                <a:gd name="connsiteX1" fmla="*/ 136949 w 1369493"/>
                <a:gd name="connsiteY1" fmla="*/ 0 h 1602869"/>
                <a:gd name="connsiteX2" fmla="*/ 1232544 w 1369493"/>
                <a:gd name="connsiteY2" fmla="*/ 0 h 1602869"/>
                <a:gd name="connsiteX3" fmla="*/ 1369493 w 1369493"/>
                <a:gd name="connsiteY3" fmla="*/ 136949 h 1602869"/>
                <a:gd name="connsiteX4" fmla="*/ 1369493 w 1369493"/>
                <a:gd name="connsiteY4" fmla="*/ 1465920 h 1602869"/>
                <a:gd name="connsiteX5" fmla="*/ 1232544 w 1369493"/>
                <a:gd name="connsiteY5" fmla="*/ 1602869 h 1602869"/>
                <a:gd name="connsiteX6" fmla="*/ 136949 w 1369493"/>
                <a:gd name="connsiteY6" fmla="*/ 1602869 h 1602869"/>
                <a:gd name="connsiteX7" fmla="*/ 0 w 1369493"/>
                <a:gd name="connsiteY7" fmla="*/ 1465920 h 1602869"/>
                <a:gd name="connsiteX8" fmla="*/ 0 w 1369493"/>
                <a:gd name="connsiteY8" fmla="*/ 136949 h 160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9493" h="1602869">
                  <a:moveTo>
                    <a:pt x="0" y="136949"/>
                  </a:moveTo>
                  <a:cubicBezTo>
                    <a:pt x="0" y="61314"/>
                    <a:pt x="61314" y="0"/>
                    <a:pt x="136949" y="0"/>
                  </a:cubicBezTo>
                  <a:lnTo>
                    <a:pt x="1232544" y="0"/>
                  </a:lnTo>
                  <a:cubicBezTo>
                    <a:pt x="1308179" y="0"/>
                    <a:pt x="1369493" y="61314"/>
                    <a:pt x="1369493" y="136949"/>
                  </a:cubicBezTo>
                  <a:lnTo>
                    <a:pt x="1369493" y="1465920"/>
                  </a:lnTo>
                  <a:cubicBezTo>
                    <a:pt x="1369493" y="1541555"/>
                    <a:pt x="1308179" y="1602869"/>
                    <a:pt x="1232544" y="1602869"/>
                  </a:cubicBezTo>
                  <a:lnTo>
                    <a:pt x="136949" y="1602869"/>
                  </a:lnTo>
                  <a:cubicBezTo>
                    <a:pt x="61314" y="1602869"/>
                    <a:pt x="0" y="1541555"/>
                    <a:pt x="0" y="1465920"/>
                  </a:cubicBezTo>
                  <a:lnTo>
                    <a:pt x="0" y="136949"/>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78211" tIns="78211" rIns="78211" bIns="78211" numCol="1" spcCol="1270" anchor="ctr" anchorCtr="0">
              <a:noAutofit/>
            </a:bodyPr>
            <a:lstStyle/>
            <a:p>
              <a:pPr lvl="0" algn="ctr" defTabSz="444500" rtl="0">
                <a:lnSpc>
                  <a:spcPct val="90000"/>
                </a:lnSpc>
                <a:spcBef>
                  <a:spcPct val="0"/>
                </a:spcBef>
                <a:spcAft>
                  <a:spcPct val="35000"/>
                </a:spcAft>
              </a:pPr>
              <a:r>
                <a:rPr lang="en-US" sz="1000" b="1" kern="1200" dirty="0" smtClean="0"/>
                <a:t>EFFICIENCY OF WINE DESTINATION PRODUCT MANAGEMENT =</a:t>
              </a:r>
              <a:endParaRPr lang="en-US" sz="1000" kern="1200" dirty="0"/>
            </a:p>
          </p:txBody>
        </p:sp>
        <p:sp>
          <p:nvSpPr>
            <p:cNvPr id="13" name="Полилиния 12"/>
            <p:cNvSpPr/>
            <p:nvPr/>
          </p:nvSpPr>
          <p:spPr>
            <a:xfrm>
              <a:off x="7653035" y="4160394"/>
              <a:ext cx="290332" cy="339634"/>
            </a:xfrm>
            <a:custGeom>
              <a:avLst/>
              <a:gdLst>
                <a:gd name="connsiteX0" fmla="*/ 0 w 290332"/>
                <a:gd name="connsiteY0" fmla="*/ 67927 h 339634"/>
                <a:gd name="connsiteX1" fmla="*/ 145166 w 290332"/>
                <a:gd name="connsiteY1" fmla="*/ 67927 h 339634"/>
                <a:gd name="connsiteX2" fmla="*/ 145166 w 290332"/>
                <a:gd name="connsiteY2" fmla="*/ 0 h 339634"/>
                <a:gd name="connsiteX3" fmla="*/ 290332 w 290332"/>
                <a:gd name="connsiteY3" fmla="*/ 169817 h 339634"/>
                <a:gd name="connsiteX4" fmla="*/ 145166 w 290332"/>
                <a:gd name="connsiteY4" fmla="*/ 339634 h 339634"/>
                <a:gd name="connsiteX5" fmla="*/ 145166 w 290332"/>
                <a:gd name="connsiteY5" fmla="*/ 271707 h 339634"/>
                <a:gd name="connsiteX6" fmla="*/ 0 w 290332"/>
                <a:gd name="connsiteY6" fmla="*/ 271707 h 339634"/>
                <a:gd name="connsiteX7" fmla="*/ 0 w 290332"/>
                <a:gd name="connsiteY7" fmla="*/ 67927 h 33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332" h="339634">
                  <a:moveTo>
                    <a:pt x="0" y="67927"/>
                  </a:moveTo>
                  <a:lnTo>
                    <a:pt x="145166" y="67927"/>
                  </a:lnTo>
                  <a:lnTo>
                    <a:pt x="145166" y="0"/>
                  </a:lnTo>
                  <a:lnTo>
                    <a:pt x="290332" y="169817"/>
                  </a:lnTo>
                  <a:lnTo>
                    <a:pt x="145166" y="339634"/>
                  </a:lnTo>
                  <a:lnTo>
                    <a:pt x="145166" y="271707"/>
                  </a:lnTo>
                  <a:lnTo>
                    <a:pt x="0" y="271707"/>
                  </a:lnTo>
                  <a:lnTo>
                    <a:pt x="0" y="67927"/>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67927" rIns="87100" bIns="67927" numCol="1" spcCol="1270" anchor="ctr" anchorCtr="0">
              <a:noAutofit/>
            </a:bodyPr>
            <a:lstStyle/>
            <a:p>
              <a:pPr lvl="0" algn="ctr" defTabSz="355600">
                <a:lnSpc>
                  <a:spcPct val="90000"/>
                </a:lnSpc>
                <a:spcBef>
                  <a:spcPct val="0"/>
                </a:spcBef>
                <a:spcAft>
                  <a:spcPct val="35000"/>
                </a:spcAft>
              </a:pPr>
              <a:endParaRPr lang="ru-RU" sz="800" kern="1200"/>
            </a:p>
          </p:txBody>
        </p:sp>
        <p:sp>
          <p:nvSpPr>
            <p:cNvPr id="14" name="Полилиния 13"/>
            <p:cNvSpPr/>
            <p:nvPr/>
          </p:nvSpPr>
          <p:spPr>
            <a:xfrm>
              <a:off x="8063883" y="3528776"/>
              <a:ext cx="1369493" cy="1602869"/>
            </a:xfrm>
            <a:custGeom>
              <a:avLst/>
              <a:gdLst>
                <a:gd name="connsiteX0" fmla="*/ 0 w 1369493"/>
                <a:gd name="connsiteY0" fmla="*/ 136949 h 1602869"/>
                <a:gd name="connsiteX1" fmla="*/ 136949 w 1369493"/>
                <a:gd name="connsiteY1" fmla="*/ 0 h 1602869"/>
                <a:gd name="connsiteX2" fmla="*/ 1232544 w 1369493"/>
                <a:gd name="connsiteY2" fmla="*/ 0 h 1602869"/>
                <a:gd name="connsiteX3" fmla="*/ 1369493 w 1369493"/>
                <a:gd name="connsiteY3" fmla="*/ 136949 h 1602869"/>
                <a:gd name="connsiteX4" fmla="*/ 1369493 w 1369493"/>
                <a:gd name="connsiteY4" fmla="*/ 1465920 h 1602869"/>
                <a:gd name="connsiteX5" fmla="*/ 1232544 w 1369493"/>
                <a:gd name="connsiteY5" fmla="*/ 1602869 h 1602869"/>
                <a:gd name="connsiteX6" fmla="*/ 136949 w 1369493"/>
                <a:gd name="connsiteY6" fmla="*/ 1602869 h 1602869"/>
                <a:gd name="connsiteX7" fmla="*/ 0 w 1369493"/>
                <a:gd name="connsiteY7" fmla="*/ 1465920 h 1602869"/>
                <a:gd name="connsiteX8" fmla="*/ 0 w 1369493"/>
                <a:gd name="connsiteY8" fmla="*/ 136949 h 160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9493" h="1602869">
                  <a:moveTo>
                    <a:pt x="0" y="136949"/>
                  </a:moveTo>
                  <a:cubicBezTo>
                    <a:pt x="0" y="61314"/>
                    <a:pt x="61314" y="0"/>
                    <a:pt x="136949" y="0"/>
                  </a:cubicBezTo>
                  <a:lnTo>
                    <a:pt x="1232544" y="0"/>
                  </a:lnTo>
                  <a:cubicBezTo>
                    <a:pt x="1308179" y="0"/>
                    <a:pt x="1369493" y="61314"/>
                    <a:pt x="1369493" y="136949"/>
                  </a:cubicBezTo>
                  <a:lnTo>
                    <a:pt x="1369493" y="1465920"/>
                  </a:lnTo>
                  <a:cubicBezTo>
                    <a:pt x="1369493" y="1541555"/>
                    <a:pt x="1308179" y="1602869"/>
                    <a:pt x="1232544" y="1602869"/>
                  </a:cubicBezTo>
                  <a:lnTo>
                    <a:pt x="136949" y="1602869"/>
                  </a:lnTo>
                  <a:cubicBezTo>
                    <a:pt x="61314" y="1602869"/>
                    <a:pt x="0" y="1541555"/>
                    <a:pt x="0" y="1465920"/>
                  </a:cubicBezTo>
                  <a:lnTo>
                    <a:pt x="0" y="136949"/>
                  </a:lnTo>
                  <a:close/>
                </a:path>
              </a:pathLst>
            </a:custGeom>
          </p:spPr>
          <p:style>
            <a:lnRef idx="2">
              <a:schemeClr val="accent1"/>
            </a:lnRef>
            <a:fillRef idx="1">
              <a:schemeClr val="lt1"/>
            </a:fillRef>
            <a:effectRef idx="0">
              <a:schemeClr val="accent1"/>
            </a:effectRef>
            <a:fontRef idx="minor">
              <a:schemeClr val="dk1"/>
            </a:fontRef>
          </p:style>
          <p:txBody>
            <a:bodyPr spcFirstLastPara="0" vert="horz" wrap="square" lIns="78211" tIns="78211" rIns="78211" bIns="78211" numCol="1" spcCol="1270" anchor="ctr" anchorCtr="0">
              <a:noAutofit/>
            </a:bodyPr>
            <a:lstStyle/>
            <a:p>
              <a:pPr lvl="0" algn="ctr" defTabSz="444500" rtl="0">
                <a:lnSpc>
                  <a:spcPct val="90000"/>
                </a:lnSpc>
                <a:spcBef>
                  <a:spcPct val="0"/>
                </a:spcBef>
                <a:spcAft>
                  <a:spcPct val="35000"/>
                </a:spcAft>
              </a:pPr>
              <a:r>
                <a:rPr lang="en-US" sz="1000" b="1" kern="1200" dirty="0" smtClean="0"/>
                <a:t>DESTINATION HISTORY (WINE HISTORY) + QUALITY</a:t>
              </a:r>
              <a:endParaRPr lang="en-US" sz="1000" kern="1200" dirty="0"/>
            </a:p>
          </p:txBody>
        </p:sp>
        <p:sp>
          <p:nvSpPr>
            <p:cNvPr id="16" name="Полилиния 15"/>
            <p:cNvSpPr/>
            <p:nvPr/>
          </p:nvSpPr>
          <p:spPr>
            <a:xfrm>
              <a:off x="9553892" y="3528776"/>
              <a:ext cx="1796775" cy="1602869"/>
            </a:xfrm>
            <a:custGeom>
              <a:avLst/>
              <a:gdLst>
                <a:gd name="connsiteX0" fmla="*/ 0 w 1369493"/>
                <a:gd name="connsiteY0" fmla="*/ 136949 h 1602869"/>
                <a:gd name="connsiteX1" fmla="*/ 136949 w 1369493"/>
                <a:gd name="connsiteY1" fmla="*/ 0 h 1602869"/>
                <a:gd name="connsiteX2" fmla="*/ 1232544 w 1369493"/>
                <a:gd name="connsiteY2" fmla="*/ 0 h 1602869"/>
                <a:gd name="connsiteX3" fmla="*/ 1369493 w 1369493"/>
                <a:gd name="connsiteY3" fmla="*/ 136949 h 1602869"/>
                <a:gd name="connsiteX4" fmla="*/ 1369493 w 1369493"/>
                <a:gd name="connsiteY4" fmla="*/ 1465920 h 1602869"/>
                <a:gd name="connsiteX5" fmla="*/ 1232544 w 1369493"/>
                <a:gd name="connsiteY5" fmla="*/ 1602869 h 1602869"/>
                <a:gd name="connsiteX6" fmla="*/ 136949 w 1369493"/>
                <a:gd name="connsiteY6" fmla="*/ 1602869 h 1602869"/>
                <a:gd name="connsiteX7" fmla="*/ 0 w 1369493"/>
                <a:gd name="connsiteY7" fmla="*/ 1465920 h 1602869"/>
                <a:gd name="connsiteX8" fmla="*/ 0 w 1369493"/>
                <a:gd name="connsiteY8" fmla="*/ 136949 h 160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9493" h="1602869">
                  <a:moveTo>
                    <a:pt x="0" y="136949"/>
                  </a:moveTo>
                  <a:cubicBezTo>
                    <a:pt x="0" y="61314"/>
                    <a:pt x="61314" y="0"/>
                    <a:pt x="136949" y="0"/>
                  </a:cubicBezTo>
                  <a:lnTo>
                    <a:pt x="1232544" y="0"/>
                  </a:lnTo>
                  <a:cubicBezTo>
                    <a:pt x="1308179" y="0"/>
                    <a:pt x="1369493" y="61314"/>
                    <a:pt x="1369493" y="136949"/>
                  </a:cubicBezTo>
                  <a:lnTo>
                    <a:pt x="1369493" y="1465920"/>
                  </a:lnTo>
                  <a:cubicBezTo>
                    <a:pt x="1369493" y="1541555"/>
                    <a:pt x="1308179" y="1602869"/>
                    <a:pt x="1232544" y="1602869"/>
                  </a:cubicBezTo>
                  <a:lnTo>
                    <a:pt x="136949" y="1602869"/>
                  </a:lnTo>
                  <a:cubicBezTo>
                    <a:pt x="61314" y="1602869"/>
                    <a:pt x="0" y="1541555"/>
                    <a:pt x="0" y="1465920"/>
                  </a:cubicBezTo>
                  <a:lnTo>
                    <a:pt x="0" y="136949"/>
                  </a:lnTo>
                  <a:close/>
                </a:path>
              </a:pathLst>
            </a:custGeom>
          </p:spPr>
          <p:style>
            <a:lnRef idx="2">
              <a:schemeClr val="accent5"/>
            </a:lnRef>
            <a:fillRef idx="1">
              <a:schemeClr val="lt1"/>
            </a:fillRef>
            <a:effectRef idx="0">
              <a:schemeClr val="accent5"/>
            </a:effectRef>
            <a:fontRef idx="minor">
              <a:schemeClr val="dk1"/>
            </a:fontRef>
          </p:style>
          <p:txBody>
            <a:bodyPr spcFirstLastPara="0" vert="horz" wrap="square" lIns="78211" tIns="78211" rIns="78211" bIns="78211" numCol="1" spcCol="1270" anchor="ctr" anchorCtr="0">
              <a:noAutofit/>
            </a:bodyPr>
            <a:lstStyle/>
            <a:p>
              <a:pPr lvl="0" algn="ctr" defTabSz="444500" rtl="0">
                <a:lnSpc>
                  <a:spcPct val="90000"/>
                </a:lnSpc>
                <a:spcBef>
                  <a:spcPct val="0"/>
                </a:spcBef>
                <a:spcAft>
                  <a:spcPct val="35000"/>
                </a:spcAft>
              </a:pPr>
              <a:r>
                <a:rPr lang="en-US" sz="1200" b="1" kern="1200" dirty="0" smtClean="0">
                  <a:solidFill>
                    <a:schemeClr val="tx1"/>
                  </a:solidFill>
                </a:rPr>
                <a:t>Based on this formula, the business owner (cluster representative, brand manager of the territory) must provide himself with positive answers to the main questions about the historicity of the business.</a:t>
              </a:r>
              <a:endParaRPr lang="en-US" sz="1200" b="1" kern="1200" dirty="0">
                <a:solidFill>
                  <a:schemeClr val="tx1"/>
                </a:solidFill>
              </a:endParaRPr>
            </a:p>
          </p:txBody>
        </p:sp>
      </p:grpSp>
      <p:sp>
        <p:nvSpPr>
          <p:cNvPr id="5" name="Нижний колонтитул 4"/>
          <p:cNvSpPr>
            <a:spLocks noGrp="1"/>
          </p:cNvSpPr>
          <p:nvPr>
            <p:ph type="ftr" sz="quarter" idx="11"/>
          </p:nvPr>
        </p:nvSpPr>
        <p:spPr/>
        <p:txBody>
          <a:bodyPr/>
          <a:lstStyle/>
          <a:p>
            <a:r>
              <a:rPr lang="en-US" dirty="0" smtClean="0"/>
              <a:t>WINE DESTINATION PRODUCT MANAGEMENT</a:t>
            </a:r>
            <a:endParaRPr lang="uk-UA" dirty="0"/>
          </a:p>
        </p:txBody>
      </p:sp>
      <p:sp>
        <p:nvSpPr>
          <p:cNvPr id="6" name="Заголовок 1"/>
          <p:cNvSpPr>
            <a:spLocks noGrp="1"/>
          </p:cNvSpPr>
          <p:nvPr>
            <p:ph type="title"/>
          </p:nvPr>
        </p:nvSpPr>
        <p:spPr>
          <a:xfrm>
            <a:off x="838200" y="1675967"/>
            <a:ext cx="10515600" cy="636927"/>
          </a:xfrm>
          <a:solidFill>
            <a:srgbClr val="A71E3B"/>
          </a:solidFill>
          <a:ln>
            <a:noFill/>
          </a:ln>
        </p:spPr>
        <p:txBody>
          <a:bodyPr/>
          <a:lstStyle/>
          <a:p>
            <a:pPr algn="ctr"/>
            <a:r>
              <a:rPr lang="en-US" sz="3600" dirty="0">
                <a:solidFill>
                  <a:schemeClr val="bg1"/>
                </a:solidFill>
              </a:rPr>
              <a:t>Storytelling and Selling “history” (cont’d)</a:t>
            </a:r>
            <a:br>
              <a:rPr lang="en-US" sz="3600" dirty="0">
                <a:solidFill>
                  <a:schemeClr val="bg1"/>
                </a:solidFill>
              </a:rPr>
            </a:br>
            <a:endParaRPr lang="uk-UA" sz="3600" dirty="0">
              <a:solidFill>
                <a:schemeClr val="bg1"/>
              </a:solidFill>
            </a:endParaRPr>
          </a:p>
        </p:txBody>
      </p:sp>
      <p:pic>
        <p:nvPicPr>
          <p:cNvPr id="7" name="Рисунок 6"/>
          <p:cNvPicPr>
            <a:picLocks noChangeAspect="1"/>
          </p:cNvPicPr>
          <p:nvPr/>
        </p:nvPicPr>
        <p:blipFill rotWithShape="1">
          <a:blip r:embed="rId2" cstate="print">
            <a:extLst>
              <a:ext uri="{28A0092B-C50C-407E-A947-70E740481C1C}">
                <a14:useLocalDpi xmlns:a14="http://schemas.microsoft.com/office/drawing/2010/main" val="0"/>
              </a:ext>
            </a:extLst>
          </a:blip>
          <a:srcRect l="-245" r="1561" b="1250"/>
          <a:stretch/>
        </p:blipFill>
        <p:spPr>
          <a:xfrm>
            <a:off x="838200" y="3364137"/>
            <a:ext cx="2394439" cy="1797046"/>
          </a:xfrm>
          <a:prstGeom prst="rect">
            <a:avLst/>
          </a:prstGeom>
        </p:spPr>
      </p:pic>
    </p:spTree>
    <p:extLst>
      <p:ext uri="{BB962C8B-B14F-4D97-AF65-F5344CB8AC3E}">
        <p14:creationId xmlns:p14="http://schemas.microsoft.com/office/powerpoint/2010/main" val="3572409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2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838200" y="2503959"/>
            <a:ext cx="10515600" cy="497100"/>
          </a:xfrm>
        </p:spPr>
        <p:txBody>
          <a:bodyPr anchor="ctr">
            <a:noAutofit/>
          </a:bodyPr>
          <a:lstStyle/>
          <a:p>
            <a:pPr marL="0" indent="0" algn="ctr">
              <a:lnSpc>
                <a:spcPct val="110000"/>
              </a:lnSpc>
              <a:buNone/>
            </a:pPr>
            <a:r>
              <a:rPr lang="en-US" sz="1600" b="1" cap="all" dirty="0" smtClean="0">
                <a:solidFill>
                  <a:srgbClr val="293A96"/>
                </a:solidFill>
              </a:rPr>
              <a:t>The main </a:t>
            </a:r>
            <a:r>
              <a:rPr lang="en-US" sz="1600" b="1" cap="all" dirty="0">
                <a:solidFill>
                  <a:srgbClr val="293A96"/>
                </a:solidFill>
              </a:rPr>
              <a:t>questions about the </a:t>
            </a:r>
            <a:r>
              <a:rPr lang="en-US" sz="1600" b="1" dirty="0" smtClean="0">
                <a:solidFill>
                  <a:srgbClr val="293A96"/>
                </a:solidFill>
              </a:rPr>
              <a:t>“</a:t>
            </a:r>
            <a:r>
              <a:rPr lang="en-US" sz="1600" b="1" cap="all" dirty="0" smtClean="0">
                <a:solidFill>
                  <a:srgbClr val="293A96"/>
                </a:solidFill>
              </a:rPr>
              <a:t>historicity</a:t>
            </a:r>
            <a:r>
              <a:rPr lang="en-US" sz="1600" b="1" dirty="0">
                <a:solidFill>
                  <a:srgbClr val="293A96"/>
                </a:solidFill>
              </a:rPr>
              <a:t>”</a:t>
            </a:r>
            <a:r>
              <a:rPr lang="en-US" sz="1600" b="1" cap="all" dirty="0" smtClean="0">
                <a:solidFill>
                  <a:srgbClr val="293A96"/>
                </a:solidFill>
              </a:rPr>
              <a:t> </a:t>
            </a:r>
            <a:r>
              <a:rPr lang="en-US" sz="1600" b="1" cap="all" dirty="0">
                <a:solidFill>
                  <a:srgbClr val="293A96"/>
                </a:solidFill>
              </a:rPr>
              <a:t>of the </a:t>
            </a:r>
            <a:r>
              <a:rPr lang="en-US" sz="1600" b="1" cap="all" dirty="0" smtClean="0">
                <a:solidFill>
                  <a:srgbClr val="293A96"/>
                </a:solidFill>
              </a:rPr>
              <a:t>business</a:t>
            </a:r>
            <a:endParaRPr lang="en-US" sz="1600" b="1" cap="all" dirty="0">
              <a:solidFill>
                <a:srgbClr val="293A96"/>
              </a:solidFill>
            </a:endParaRPr>
          </a:p>
        </p:txBody>
      </p:sp>
      <p:graphicFrame>
        <p:nvGraphicFramePr>
          <p:cNvPr id="2" name="Объект 1"/>
          <p:cNvGraphicFramePr>
            <a:graphicFrameLocks noGrp="1"/>
          </p:cNvGraphicFramePr>
          <p:nvPr>
            <p:ph sz="half" idx="2"/>
            <p:extLst>
              <p:ext uri="{D42A27DB-BD31-4B8C-83A1-F6EECF244321}">
                <p14:modId xmlns:p14="http://schemas.microsoft.com/office/powerpoint/2010/main" val="2207697740"/>
              </p:ext>
            </p:extLst>
          </p:nvPr>
        </p:nvGraphicFramePr>
        <p:xfrm>
          <a:off x="838201" y="3168776"/>
          <a:ext cx="10515599" cy="2747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Нижний колонтитул 4"/>
          <p:cNvSpPr>
            <a:spLocks noGrp="1"/>
          </p:cNvSpPr>
          <p:nvPr>
            <p:ph type="ftr" sz="quarter" idx="11"/>
          </p:nvPr>
        </p:nvSpPr>
        <p:spPr/>
        <p:txBody>
          <a:bodyPr/>
          <a:lstStyle/>
          <a:p>
            <a:r>
              <a:rPr lang="en-US" dirty="0" smtClean="0"/>
              <a:t>WINE DESTINATION PRODUCT MANAGEMENT</a:t>
            </a:r>
            <a:endParaRPr lang="uk-UA" dirty="0"/>
          </a:p>
        </p:txBody>
      </p:sp>
      <p:sp>
        <p:nvSpPr>
          <p:cNvPr id="6" name="Заголовок 1"/>
          <p:cNvSpPr>
            <a:spLocks noGrp="1"/>
          </p:cNvSpPr>
          <p:nvPr>
            <p:ph type="title"/>
          </p:nvPr>
        </p:nvSpPr>
        <p:spPr>
          <a:xfrm>
            <a:off x="838200" y="1675967"/>
            <a:ext cx="10515600" cy="636927"/>
          </a:xfrm>
          <a:solidFill>
            <a:srgbClr val="A71E3B"/>
          </a:solidFill>
          <a:ln>
            <a:noFill/>
          </a:ln>
        </p:spPr>
        <p:txBody>
          <a:bodyPr/>
          <a:lstStyle/>
          <a:p>
            <a:pPr algn="ctr"/>
            <a:r>
              <a:rPr lang="en-US" sz="3600" dirty="0">
                <a:solidFill>
                  <a:schemeClr val="bg1"/>
                </a:solidFill>
              </a:rPr>
              <a:t>Storytelling and Selling “history” (cont’d)</a:t>
            </a:r>
            <a:endParaRPr lang="uk-UA" sz="3600" dirty="0">
              <a:solidFill>
                <a:schemeClr val="bg1"/>
              </a:solidFill>
            </a:endParaRPr>
          </a:p>
        </p:txBody>
      </p:sp>
    </p:spTree>
    <p:extLst>
      <p:ext uri="{BB962C8B-B14F-4D97-AF65-F5344CB8AC3E}">
        <p14:creationId xmlns:p14="http://schemas.microsoft.com/office/powerpoint/2010/main" val="1888184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graphicEl>
                                              <a:dgm id="{FE7426CC-A0F1-4F3E-A26E-3AB9A275A16A}"/>
                                            </p:graphicEl>
                                          </p:spTgt>
                                        </p:tgtEl>
                                        <p:attrNameLst>
                                          <p:attrName>style.visibility</p:attrName>
                                        </p:attrNameLst>
                                      </p:cBhvr>
                                      <p:to>
                                        <p:strVal val="visible"/>
                                      </p:to>
                                    </p:set>
                                    <p:animEffect transition="in" filter="wipe(up)">
                                      <p:cBhvr>
                                        <p:cTn id="7" dur="500"/>
                                        <p:tgtEl>
                                          <p:spTgt spid="2">
                                            <p:graphicEl>
                                              <a:dgm id="{FE7426CC-A0F1-4F3E-A26E-3AB9A275A16A}"/>
                                            </p:graphic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
                                            <p:graphicEl>
                                              <a:dgm id="{38748E17-4481-46A6-BA9E-C8FF893C8B9B}"/>
                                            </p:graphicEl>
                                          </p:spTgt>
                                        </p:tgtEl>
                                        <p:attrNameLst>
                                          <p:attrName>style.visibility</p:attrName>
                                        </p:attrNameLst>
                                      </p:cBhvr>
                                      <p:to>
                                        <p:strVal val="visible"/>
                                      </p:to>
                                    </p:set>
                                    <p:animEffect transition="in" filter="wipe(up)">
                                      <p:cBhvr>
                                        <p:cTn id="10" dur="500"/>
                                        <p:tgtEl>
                                          <p:spTgt spid="2">
                                            <p:graphicEl>
                                              <a:dgm id="{38748E17-4481-46A6-BA9E-C8FF893C8B9B}"/>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2">
                                            <p:graphicEl>
                                              <a:dgm id="{6E006C96-D616-4FB2-BDAC-22BA5EDE89F7}"/>
                                            </p:graphicEl>
                                          </p:spTgt>
                                        </p:tgtEl>
                                        <p:attrNameLst>
                                          <p:attrName>style.visibility</p:attrName>
                                        </p:attrNameLst>
                                      </p:cBhvr>
                                      <p:to>
                                        <p:strVal val="visible"/>
                                      </p:to>
                                    </p:set>
                                    <p:animEffect transition="in" filter="wipe(up)">
                                      <p:cBhvr>
                                        <p:cTn id="15" dur="500"/>
                                        <p:tgtEl>
                                          <p:spTgt spid="2">
                                            <p:graphicEl>
                                              <a:dgm id="{6E006C96-D616-4FB2-BDAC-22BA5EDE89F7}"/>
                                            </p:graphicEl>
                                          </p:spTgt>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2">
                                            <p:graphicEl>
                                              <a:dgm id="{1B58CCF0-AB7F-4524-8AE0-02B87B2A9C80}"/>
                                            </p:graphicEl>
                                          </p:spTgt>
                                        </p:tgtEl>
                                        <p:attrNameLst>
                                          <p:attrName>style.visibility</p:attrName>
                                        </p:attrNameLst>
                                      </p:cBhvr>
                                      <p:to>
                                        <p:strVal val="visible"/>
                                      </p:to>
                                    </p:set>
                                    <p:animEffect transition="in" filter="wipe(up)">
                                      <p:cBhvr>
                                        <p:cTn id="18" dur="500"/>
                                        <p:tgtEl>
                                          <p:spTgt spid="2">
                                            <p:graphicEl>
                                              <a:dgm id="{1B58CCF0-AB7F-4524-8AE0-02B87B2A9C80}"/>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2">
                                            <p:graphicEl>
                                              <a:dgm id="{432B980D-0885-486F-B148-821B6AEA8955}"/>
                                            </p:graphicEl>
                                          </p:spTgt>
                                        </p:tgtEl>
                                        <p:attrNameLst>
                                          <p:attrName>style.visibility</p:attrName>
                                        </p:attrNameLst>
                                      </p:cBhvr>
                                      <p:to>
                                        <p:strVal val="visible"/>
                                      </p:to>
                                    </p:set>
                                    <p:animEffect transition="in" filter="wipe(up)">
                                      <p:cBhvr>
                                        <p:cTn id="23" dur="500"/>
                                        <p:tgtEl>
                                          <p:spTgt spid="2">
                                            <p:graphicEl>
                                              <a:dgm id="{432B980D-0885-486F-B148-821B6AEA8955}"/>
                                            </p:graphic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2">
                                            <p:graphicEl>
                                              <a:dgm id="{8471490E-44D2-4607-9404-9376A4925C4D}"/>
                                            </p:graphicEl>
                                          </p:spTgt>
                                        </p:tgtEl>
                                        <p:attrNameLst>
                                          <p:attrName>style.visibility</p:attrName>
                                        </p:attrNameLst>
                                      </p:cBhvr>
                                      <p:to>
                                        <p:strVal val="visible"/>
                                      </p:to>
                                    </p:set>
                                    <p:animEffect transition="in" filter="wipe(up)">
                                      <p:cBhvr>
                                        <p:cTn id="26" dur="500"/>
                                        <p:tgtEl>
                                          <p:spTgt spid="2">
                                            <p:graphicEl>
                                              <a:dgm id="{8471490E-44D2-4607-9404-9376A4925C4D}"/>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2">
                                            <p:graphicEl>
                                              <a:dgm id="{0C202F19-6E82-47EF-BFBB-89F90D3C31B8}"/>
                                            </p:graphicEl>
                                          </p:spTgt>
                                        </p:tgtEl>
                                        <p:attrNameLst>
                                          <p:attrName>style.visibility</p:attrName>
                                        </p:attrNameLst>
                                      </p:cBhvr>
                                      <p:to>
                                        <p:strVal val="visible"/>
                                      </p:to>
                                    </p:set>
                                    <p:animEffect transition="in" filter="wipe(up)">
                                      <p:cBhvr>
                                        <p:cTn id="31" dur="500"/>
                                        <p:tgtEl>
                                          <p:spTgt spid="2">
                                            <p:graphicEl>
                                              <a:dgm id="{0C202F19-6E82-47EF-BFBB-89F90D3C31B8}"/>
                                            </p:graphic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2">
                                            <p:graphicEl>
                                              <a:dgm id="{4D744772-F6D0-4A97-85A4-579191C3344E}"/>
                                            </p:graphicEl>
                                          </p:spTgt>
                                        </p:tgtEl>
                                        <p:attrNameLst>
                                          <p:attrName>style.visibility</p:attrName>
                                        </p:attrNameLst>
                                      </p:cBhvr>
                                      <p:to>
                                        <p:strVal val="visible"/>
                                      </p:to>
                                    </p:set>
                                    <p:animEffect transition="in" filter="wipe(up)">
                                      <p:cBhvr>
                                        <p:cTn id="34" dur="500"/>
                                        <p:tgtEl>
                                          <p:spTgt spid="2">
                                            <p:graphicEl>
                                              <a:dgm id="{4D744772-F6D0-4A97-85A4-579191C3344E}"/>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2">
                                            <p:graphicEl>
                                              <a:dgm id="{4214F1F9-80F6-4515-996D-652FE1BC4F80}"/>
                                            </p:graphicEl>
                                          </p:spTgt>
                                        </p:tgtEl>
                                        <p:attrNameLst>
                                          <p:attrName>style.visibility</p:attrName>
                                        </p:attrNameLst>
                                      </p:cBhvr>
                                      <p:to>
                                        <p:strVal val="visible"/>
                                      </p:to>
                                    </p:set>
                                    <p:animEffect transition="in" filter="wipe(up)">
                                      <p:cBhvr>
                                        <p:cTn id="39" dur="500"/>
                                        <p:tgtEl>
                                          <p:spTgt spid="2">
                                            <p:graphicEl>
                                              <a:dgm id="{4214F1F9-80F6-4515-996D-652FE1BC4F80}"/>
                                            </p:graphicEl>
                                          </p:spTgt>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2">
                                            <p:graphicEl>
                                              <a:dgm id="{3C6C22DA-9FFD-4159-B9B3-86EF56318207}"/>
                                            </p:graphicEl>
                                          </p:spTgt>
                                        </p:tgtEl>
                                        <p:attrNameLst>
                                          <p:attrName>style.visibility</p:attrName>
                                        </p:attrNameLst>
                                      </p:cBhvr>
                                      <p:to>
                                        <p:strVal val="visible"/>
                                      </p:to>
                                    </p:set>
                                    <p:animEffect transition="in" filter="wipe(up)">
                                      <p:cBhvr>
                                        <p:cTn id="42" dur="500"/>
                                        <p:tgtEl>
                                          <p:spTgt spid="2">
                                            <p:graphicEl>
                                              <a:dgm id="{3C6C22DA-9FFD-4159-B9B3-86EF5631820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675967"/>
            <a:ext cx="10515600" cy="636927"/>
          </a:xfrm>
          <a:solidFill>
            <a:srgbClr val="A71E3B"/>
          </a:solidFill>
          <a:ln>
            <a:noFill/>
          </a:ln>
        </p:spPr>
        <p:txBody>
          <a:bodyPr/>
          <a:lstStyle/>
          <a:p>
            <a:pPr algn="ctr"/>
            <a:r>
              <a:rPr lang="en-US" sz="3600" dirty="0">
                <a:solidFill>
                  <a:schemeClr val="bg1"/>
                </a:solidFill>
              </a:rPr>
              <a:t>Learning Objectives</a:t>
            </a:r>
            <a:endParaRPr lang="uk-UA" sz="3600" dirty="0">
              <a:solidFill>
                <a:schemeClr val="bg1"/>
              </a:solidFill>
            </a:endParaRPr>
          </a:p>
        </p:txBody>
      </p:sp>
      <p:sp>
        <p:nvSpPr>
          <p:cNvPr id="3" name="Объект 2"/>
          <p:cNvSpPr>
            <a:spLocks noGrp="1"/>
          </p:cNvSpPr>
          <p:nvPr>
            <p:ph idx="1"/>
          </p:nvPr>
        </p:nvSpPr>
        <p:spPr>
          <a:xfrm>
            <a:off x="838200" y="2427316"/>
            <a:ext cx="10515600" cy="3847978"/>
          </a:xfrm>
        </p:spPr>
        <p:txBody>
          <a:bodyPr anchor="ctr">
            <a:normAutofit/>
          </a:bodyPr>
          <a:lstStyle/>
          <a:p>
            <a:pPr marL="0" indent="0">
              <a:buNone/>
            </a:pPr>
            <a:r>
              <a:rPr lang="en-US" sz="2000" b="1" dirty="0">
                <a:solidFill>
                  <a:srgbClr val="293A97"/>
                </a:solidFill>
              </a:rPr>
              <a:t>After studying this chapter, you should be able to</a:t>
            </a:r>
            <a:r>
              <a:rPr lang="en-US" sz="2000" b="1" dirty="0" smtClean="0">
                <a:solidFill>
                  <a:srgbClr val="293A97"/>
                </a:solidFill>
              </a:rPr>
              <a:t>:</a:t>
            </a:r>
          </a:p>
          <a:p>
            <a:pPr marL="358775" indent="-358775">
              <a:lnSpc>
                <a:spcPct val="110000"/>
              </a:lnSpc>
            </a:pPr>
            <a:r>
              <a:rPr lang="en-US" sz="2000" b="1" dirty="0"/>
              <a:t>Identify the wine tourism partnership</a:t>
            </a:r>
          </a:p>
          <a:p>
            <a:pPr marL="358775" indent="-358775">
              <a:lnSpc>
                <a:spcPct val="110000"/>
              </a:lnSpc>
            </a:pPr>
            <a:r>
              <a:rPr lang="en-US" sz="2000" b="1" dirty="0"/>
              <a:t>Determine the successful business relationships</a:t>
            </a:r>
          </a:p>
          <a:p>
            <a:pPr marL="358775" indent="-358775">
              <a:lnSpc>
                <a:spcPct val="110000"/>
              </a:lnSpc>
            </a:pPr>
            <a:r>
              <a:rPr lang="en-US" sz="2000" b="1" dirty="0"/>
              <a:t>Identify the key partners</a:t>
            </a:r>
          </a:p>
          <a:p>
            <a:pPr marL="358775" indent="-358775">
              <a:lnSpc>
                <a:spcPct val="110000"/>
              </a:lnSpc>
            </a:pPr>
            <a:r>
              <a:rPr lang="en-US" sz="2000" b="1" dirty="0"/>
              <a:t>Understand the wine tourism business value chain</a:t>
            </a:r>
          </a:p>
          <a:p>
            <a:pPr marL="358775" indent="-358775">
              <a:lnSpc>
                <a:spcPct val="110000"/>
              </a:lnSpc>
            </a:pPr>
            <a:r>
              <a:rPr lang="en-US" sz="2000" b="1" dirty="0"/>
              <a:t>Discuss the synergy effect of wine, travel, and special events</a:t>
            </a:r>
          </a:p>
          <a:p>
            <a:pPr marL="358775" indent="-358775">
              <a:lnSpc>
                <a:spcPct val="110000"/>
              </a:lnSpc>
            </a:pPr>
            <a:r>
              <a:rPr lang="en-US" sz="2000" b="1" dirty="0"/>
              <a:t>Evaluate and discuss the level of development of special events</a:t>
            </a:r>
          </a:p>
          <a:p>
            <a:pPr marL="358775" indent="-358775">
              <a:lnSpc>
                <a:spcPct val="110000"/>
              </a:lnSpc>
            </a:pPr>
            <a:r>
              <a:rPr lang="en-US" sz="2000" b="1" dirty="0"/>
              <a:t>Understand the storytelling in the wine tourism business</a:t>
            </a:r>
          </a:p>
        </p:txBody>
      </p:sp>
      <p:sp>
        <p:nvSpPr>
          <p:cNvPr id="4" name="Нижний колонтитул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tint val="75000"/>
                  </a:prstClr>
                </a:solidFill>
                <a:effectLst/>
                <a:uLnTx/>
                <a:uFillTx/>
                <a:latin typeface="Georgia"/>
                <a:ea typeface="+mn-ea"/>
                <a:cs typeface="+mn-cs"/>
              </a:rPr>
              <a:t>WINE TOUR GUIDING</a:t>
            </a:r>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Tree>
    <p:extLst>
      <p:ext uri="{BB962C8B-B14F-4D97-AF65-F5344CB8AC3E}">
        <p14:creationId xmlns:p14="http://schemas.microsoft.com/office/powerpoint/2010/main" val="3010994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charRg st="52" end="90"/>
                                            </p:txEl>
                                          </p:spTgt>
                                        </p:tgtEl>
                                        <p:attrNameLst>
                                          <p:attrName>style.visibility</p:attrName>
                                        </p:attrNameLst>
                                      </p:cBhvr>
                                      <p:to>
                                        <p:strVal val="visible"/>
                                      </p:to>
                                    </p:set>
                                    <p:animEffect transition="in" filter="wipe(up)">
                                      <p:cBhvr>
                                        <p:cTn id="12" dur="500"/>
                                        <p:tgtEl>
                                          <p:spTgt spid="3">
                                            <p:txEl>
                                              <p:charRg st="52" end="9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charRg st="90" end="138"/>
                                            </p:txEl>
                                          </p:spTgt>
                                        </p:tgtEl>
                                        <p:attrNameLst>
                                          <p:attrName>style.visibility</p:attrName>
                                        </p:attrNameLst>
                                      </p:cBhvr>
                                      <p:to>
                                        <p:strVal val="visible"/>
                                      </p:to>
                                    </p:set>
                                    <p:animEffect transition="in" filter="wipe(up)">
                                      <p:cBhvr>
                                        <p:cTn id="17" dur="500"/>
                                        <p:tgtEl>
                                          <p:spTgt spid="3">
                                            <p:txEl>
                                              <p:charRg st="90" end="13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charRg st="138" end="164"/>
                                            </p:txEl>
                                          </p:spTgt>
                                        </p:tgtEl>
                                        <p:attrNameLst>
                                          <p:attrName>style.visibility</p:attrName>
                                        </p:attrNameLst>
                                      </p:cBhvr>
                                      <p:to>
                                        <p:strVal val="visible"/>
                                      </p:to>
                                    </p:set>
                                    <p:animEffect transition="in" filter="wipe(up)">
                                      <p:cBhvr>
                                        <p:cTn id="22" dur="500"/>
                                        <p:tgtEl>
                                          <p:spTgt spid="3">
                                            <p:txEl>
                                              <p:charRg st="138" end="16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charRg st="164" end="213"/>
                                            </p:txEl>
                                          </p:spTgt>
                                        </p:tgtEl>
                                        <p:attrNameLst>
                                          <p:attrName>style.visibility</p:attrName>
                                        </p:attrNameLst>
                                      </p:cBhvr>
                                      <p:to>
                                        <p:strVal val="visible"/>
                                      </p:to>
                                    </p:set>
                                    <p:animEffect transition="in" filter="wipe(up)">
                                      <p:cBhvr>
                                        <p:cTn id="27" dur="500"/>
                                        <p:tgtEl>
                                          <p:spTgt spid="3">
                                            <p:txEl>
                                              <p:charRg st="164" end="21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charRg st="213" end="276"/>
                                            </p:txEl>
                                          </p:spTgt>
                                        </p:tgtEl>
                                        <p:attrNameLst>
                                          <p:attrName>style.visibility</p:attrName>
                                        </p:attrNameLst>
                                      </p:cBhvr>
                                      <p:to>
                                        <p:strVal val="visible"/>
                                      </p:to>
                                    </p:set>
                                    <p:animEffect transition="in" filter="wipe(up)">
                                      <p:cBhvr>
                                        <p:cTn id="32" dur="500"/>
                                        <p:tgtEl>
                                          <p:spTgt spid="3">
                                            <p:txEl>
                                              <p:charRg st="213" end="27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charRg st="276" end="340"/>
                                            </p:txEl>
                                          </p:spTgt>
                                        </p:tgtEl>
                                        <p:attrNameLst>
                                          <p:attrName>style.visibility</p:attrName>
                                        </p:attrNameLst>
                                      </p:cBhvr>
                                      <p:to>
                                        <p:strVal val="visible"/>
                                      </p:to>
                                    </p:set>
                                    <p:animEffect transition="in" filter="wipe(up)">
                                      <p:cBhvr>
                                        <p:cTn id="37" dur="500"/>
                                        <p:tgtEl>
                                          <p:spTgt spid="3">
                                            <p:txEl>
                                              <p:charRg st="276" end="34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
                                            <p:txEl>
                                              <p:charRg st="340" end="397"/>
                                            </p:txEl>
                                          </p:spTgt>
                                        </p:tgtEl>
                                        <p:attrNameLst>
                                          <p:attrName>style.visibility</p:attrName>
                                        </p:attrNameLst>
                                      </p:cBhvr>
                                      <p:to>
                                        <p:strVal val="visible"/>
                                      </p:to>
                                    </p:set>
                                    <p:animEffect transition="in" filter="wipe(up)">
                                      <p:cBhvr>
                                        <p:cTn id="42" dur="500"/>
                                        <p:tgtEl>
                                          <p:spTgt spid="3">
                                            <p:txEl>
                                              <p:charRg st="340" end="39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8870" y="1675967"/>
            <a:ext cx="10121153" cy="583139"/>
          </a:xfrm>
          <a:solidFill>
            <a:srgbClr val="A71E3B"/>
          </a:solidFill>
          <a:ln>
            <a:noFill/>
          </a:ln>
        </p:spPr>
        <p:txBody>
          <a:bodyPr/>
          <a:lstStyle/>
          <a:p>
            <a:pPr algn="ctr"/>
            <a:r>
              <a:rPr lang="en-US" sz="3600" dirty="0">
                <a:solidFill>
                  <a:schemeClr val="bg1"/>
                </a:solidFill>
              </a:rPr>
              <a:t>Chapter Outline</a:t>
            </a:r>
            <a:endParaRPr lang="uk-UA" sz="3600" dirty="0">
              <a:solidFill>
                <a:schemeClr val="bg1"/>
              </a:solidFill>
            </a:endParaRPr>
          </a:p>
        </p:txBody>
      </p:sp>
      <p:sp>
        <p:nvSpPr>
          <p:cNvPr id="3" name="Объект 2"/>
          <p:cNvSpPr>
            <a:spLocks noGrp="1"/>
          </p:cNvSpPr>
          <p:nvPr>
            <p:ph idx="1"/>
          </p:nvPr>
        </p:nvSpPr>
        <p:spPr>
          <a:xfrm>
            <a:off x="1048870" y="2831123"/>
            <a:ext cx="10121153" cy="3182816"/>
          </a:xfrm>
        </p:spPr>
        <p:txBody>
          <a:bodyPr numCol="2">
            <a:normAutofit fontScale="77500" lnSpcReduction="20000"/>
          </a:bodyPr>
          <a:lstStyle/>
          <a:p>
            <a:pPr marL="342900" indent="-342900">
              <a:tabLst>
                <a:tab pos="457200" algn="l"/>
              </a:tabLst>
            </a:pPr>
            <a:r>
              <a:rPr lang="en-US" sz="2900" b="1" dirty="0" smtClean="0">
                <a:solidFill>
                  <a:srgbClr val="A71E3B"/>
                </a:solidFill>
                <a:latin typeface="Georgia" panose="02040502050405020303" pitchFamily="18" charset="0"/>
              </a:rPr>
              <a:t>Partnership: wine </a:t>
            </a:r>
            <a:r>
              <a:rPr lang="en-US" sz="2900" b="1" dirty="0">
                <a:solidFill>
                  <a:srgbClr val="A71E3B"/>
                </a:solidFill>
                <a:latin typeface="Georgia" panose="02040502050405020303" pitchFamily="18" charset="0"/>
              </a:rPr>
              <a:t>tourism and its connection with the </a:t>
            </a:r>
            <a:r>
              <a:rPr lang="en-US" sz="2900" b="1" dirty="0" smtClean="0">
                <a:solidFill>
                  <a:srgbClr val="A71E3B"/>
                </a:solidFill>
                <a:latin typeface="Georgia" panose="02040502050405020303" pitchFamily="18" charset="0"/>
              </a:rPr>
              <a:t>territory</a:t>
            </a:r>
          </a:p>
          <a:p>
            <a:pPr marL="0" indent="0">
              <a:buNone/>
              <a:tabLst>
                <a:tab pos="457200" algn="l"/>
              </a:tabLst>
            </a:pPr>
            <a:endParaRPr lang="en-US" sz="2900" b="1" dirty="0" smtClean="0">
              <a:solidFill>
                <a:srgbClr val="A71E3B"/>
              </a:solidFill>
              <a:latin typeface="Georgia" panose="02040502050405020303" pitchFamily="18" charset="0"/>
            </a:endParaRPr>
          </a:p>
          <a:p>
            <a:pPr marL="717550" indent="-358775">
              <a:buFont typeface="Wingdings" panose="05000000000000000000" pitchFamily="2" charset="2"/>
              <a:buChar char=""/>
              <a:tabLst>
                <a:tab pos="457200" algn="l"/>
              </a:tabLst>
            </a:pPr>
            <a:r>
              <a:rPr lang="en-US" sz="2900" dirty="0" smtClean="0">
                <a:solidFill>
                  <a:srgbClr val="000000"/>
                </a:solidFill>
                <a:latin typeface="Georgia" panose="02040502050405020303" pitchFamily="18" charset="0"/>
              </a:rPr>
              <a:t>Successful </a:t>
            </a:r>
            <a:r>
              <a:rPr lang="en-US" sz="2900" dirty="0">
                <a:solidFill>
                  <a:srgbClr val="000000"/>
                </a:solidFill>
                <a:latin typeface="Georgia" panose="02040502050405020303" pitchFamily="18" charset="0"/>
              </a:rPr>
              <a:t>business </a:t>
            </a:r>
            <a:r>
              <a:rPr lang="en-US" sz="2900" dirty="0" smtClean="0">
                <a:solidFill>
                  <a:srgbClr val="000000"/>
                </a:solidFill>
                <a:latin typeface="Georgia" panose="02040502050405020303" pitchFamily="18" charset="0"/>
              </a:rPr>
              <a:t>relationships</a:t>
            </a:r>
          </a:p>
          <a:p>
            <a:pPr marL="717550" indent="-358775">
              <a:buFont typeface="Wingdings" panose="05000000000000000000" pitchFamily="2" charset="2"/>
              <a:buChar char=""/>
              <a:tabLst>
                <a:tab pos="457200" algn="l"/>
              </a:tabLst>
            </a:pPr>
            <a:r>
              <a:rPr lang="en-US" sz="2900" dirty="0" err="1" smtClean="0">
                <a:solidFill>
                  <a:srgbClr val="000000"/>
                </a:solidFill>
                <a:latin typeface="Georgia" panose="02040502050405020303" pitchFamily="18" charset="0"/>
              </a:rPr>
              <a:t>Competiitivness</a:t>
            </a:r>
            <a:r>
              <a:rPr lang="en-US" sz="2900" dirty="0" smtClean="0">
                <a:solidFill>
                  <a:srgbClr val="000000"/>
                </a:solidFill>
                <a:latin typeface="Georgia" panose="02040502050405020303" pitchFamily="18" charset="0"/>
              </a:rPr>
              <a:t> of the wine destination</a:t>
            </a:r>
          </a:p>
          <a:p>
            <a:pPr marL="717550" indent="-358775">
              <a:buFont typeface="Wingdings" panose="05000000000000000000" pitchFamily="2" charset="2"/>
              <a:buChar char=""/>
              <a:tabLst>
                <a:tab pos="457200" algn="l"/>
              </a:tabLst>
            </a:pPr>
            <a:r>
              <a:rPr lang="en-US" sz="2900" dirty="0">
                <a:solidFill>
                  <a:srgbClr val="000000"/>
                </a:solidFill>
                <a:latin typeface="Georgia" panose="02040502050405020303" pitchFamily="18" charset="0"/>
              </a:rPr>
              <a:t>Key partners</a:t>
            </a:r>
          </a:p>
          <a:p>
            <a:pPr marL="358775" indent="0">
              <a:buNone/>
              <a:tabLst>
                <a:tab pos="457200" algn="l"/>
              </a:tabLst>
            </a:pPr>
            <a:endParaRPr lang="en-US" sz="800" b="1" dirty="0" smtClean="0">
              <a:solidFill>
                <a:srgbClr val="A71E3B"/>
              </a:solidFill>
              <a:latin typeface="Georgia" panose="02040502050405020303" pitchFamily="18" charset="0"/>
            </a:endParaRPr>
          </a:p>
          <a:p>
            <a:pPr marL="342900" lvl="0" indent="-342900">
              <a:tabLst>
                <a:tab pos="457200" algn="l"/>
              </a:tabLst>
            </a:pPr>
            <a:r>
              <a:rPr lang="en-US" sz="2900" b="1" dirty="0">
                <a:solidFill>
                  <a:srgbClr val="A71E3B"/>
                </a:solidFill>
                <a:latin typeface="Georgia" panose="02040502050405020303" pitchFamily="18" charset="0"/>
              </a:rPr>
              <a:t>Wine tourism business value </a:t>
            </a:r>
            <a:r>
              <a:rPr lang="en-US" sz="2900" b="1" dirty="0" smtClean="0">
                <a:solidFill>
                  <a:srgbClr val="A71E3B"/>
                </a:solidFill>
                <a:latin typeface="Georgia" panose="02040502050405020303" pitchFamily="18" charset="0"/>
              </a:rPr>
              <a:t>chain</a:t>
            </a:r>
          </a:p>
          <a:p>
            <a:pPr marL="342900" indent="-342900">
              <a:tabLst>
                <a:tab pos="457200" algn="l"/>
              </a:tabLst>
            </a:pPr>
            <a:r>
              <a:rPr lang="en-US" sz="2900" b="1" dirty="0" smtClean="0">
                <a:solidFill>
                  <a:srgbClr val="A71E3B"/>
                </a:solidFill>
                <a:latin typeface="Georgia" panose="02040502050405020303" pitchFamily="18" charset="0"/>
              </a:rPr>
              <a:t>The </a:t>
            </a:r>
            <a:r>
              <a:rPr lang="en-US" sz="2900" b="1" dirty="0">
                <a:solidFill>
                  <a:srgbClr val="A71E3B"/>
                </a:solidFill>
                <a:latin typeface="Georgia" panose="02040502050405020303" pitchFamily="18" charset="0"/>
              </a:rPr>
              <a:t>role of residents' place image in shaping their support for tourism </a:t>
            </a:r>
            <a:r>
              <a:rPr lang="en-US" sz="2900" b="1" dirty="0" smtClean="0">
                <a:solidFill>
                  <a:srgbClr val="A71E3B"/>
                </a:solidFill>
                <a:latin typeface="Georgia" panose="02040502050405020303" pitchFamily="18" charset="0"/>
              </a:rPr>
              <a:t>development</a:t>
            </a:r>
          </a:p>
          <a:p>
            <a:pPr marL="0" indent="0">
              <a:buNone/>
              <a:tabLst>
                <a:tab pos="457200" algn="l"/>
              </a:tabLst>
            </a:pPr>
            <a:endParaRPr lang="en-US" sz="2900" b="1" dirty="0" smtClean="0">
              <a:solidFill>
                <a:srgbClr val="A71E3B"/>
              </a:solidFill>
              <a:latin typeface="Georgia" panose="02040502050405020303" pitchFamily="18" charset="0"/>
            </a:endParaRPr>
          </a:p>
          <a:p>
            <a:pPr marL="717550" indent="-358775">
              <a:buFont typeface="Wingdings" panose="05000000000000000000" pitchFamily="2" charset="2"/>
              <a:buChar char=""/>
              <a:tabLst>
                <a:tab pos="457200" algn="l"/>
              </a:tabLst>
            </a:pPr>
            <a:r>
              <a:rPr lang="en-US" sz="2900" dirty="0" smtClean="0">
                <a:solidFill>
                  <a:srgbClr val="000000"/>
                </a:solidFill>
                <a:latin typeface="Georgia" panose="02040502050405020303" pitchFamily="18" charset="0"/>
              </a:rPr>
              <a:t>Effective social exchange</a:t>
            </a:r>
            <a:endParaRPr lang="en-US" sz="2900" dirty="0">
              <a:solidFill>
                <a:srgbClr val="000000"/>
              </a:solidFill>
              <a:latin typeface="Georgia" panose="02040502050405020303" pitchFamily="18" charset="0"/>
            </a:endParaRPr>
          </a:p>
          <a:p>
            <a:pPr marL="717550" lvl="0" indent="-358775">
              <a:buFont typeface="Wingdings" panose="05000000000000000000" pitchFamily="2" charset="2"/>
              <a:buChar char=""/>
              <a:tabLst>
                <a:tab pos="457200" algn="l"/>
              </a:tabLst>
            </a:pPr>
            <a:r>
              <a:rPr lang="en-US" sz="2900" dirty="0" smtClean="0">
                <a:solidFill>
                  <a:srgbClr val="000000"/>
                </a:solidFill>
                <a:latin typeface="Georgia" panose="02040502050405020303" pitchFamily="18" charset="0"/>
              </a:rPr>
              <a:t>Synergy of wine, travel, and special events</a:t>
            </a:r>
            <a:endParaRPr lang="en-US" sz="2900" dirty="0">
              <a:solidFill>
                <a:srgbClr val="000000"/>
              </a:solidFill>
              <a:latin typeface="Georgia" panose="02040502050405020303" pitchFamily="18" charset="0"/>
            </a:endParaRPr>
          </a:p>
          <a:p>
            <a:pPr marL="374650" lvl="0" indent="0">
              <a:buNone/>
              <a:tabLst>
                <a:tab pos="457200" algn="l"/>
              </a:tabLst>
            </a:pPr>
            <a:endParaRPr lang="ru-RU" sz="700" dirty="0" smtClean="0">
              <a:solidFill>
                <a:srgbClr val="000000"/>
              </a:solidFill>
              <a:latin typeface="Georgia" panose="02040502050405020303" pitchFamily="18" charset="0"/>
            </a:endParaRPr>
          </a:p>
          <a:p>
            <a:pPr marL="342900" lvl="0" indent="-342900">
              <a:tabLst>
                <a:tab pos="457200" algn="l"/>
              </a:tabLst>
            </a:pPr>
            <a:r>
              <a:rPr lang="en-US" sz="2900" b="1" dirty="0">
                <a:solidFill>
                  <a:srgbClr val="A71E3B"/>
                </a:solidFill>
              </a:rPr>
              <a:t>Storytelling and Selling “history</a:t>
            </a:r>
            <a:r>
              <a:rPr lang="en-US" sz="2900" b="1" dirty="0" smtClean="0">
                <a:solidFill>
                  <a:srgbClr val="A71E3B"/>
                </a:solidFill>
              </a:rPr>
              <a:t>”</a:t>
            </a:r>
          </a:p>
          <a:p>
            <a:pPr marL="0" lvl="0" indent="0">
              <a:buNone/>
              <a:tabLst>
                <a:tab pos="457200" algn="l"/>
              </a:tabLst>
            </a:pPr>
            <a:endParaRPr lang="en-US" sz="2000" b="1" dirty="0" smtClean="0">
              <a:solidFill>
                <a:srgbClr val="A71E3B"/>
              </a:solidFill>
            </a:endParaRPr>
          </a:p>
        </p:txBody>
      </p:sp>
      <p:sp>
        <p:nvSpPr>
          <p:cNvPr id="4" name="Нижний колонтитул 3"/>
          <p:cNvSpPr>
            <a:spLocks noGrp="1"/>
          </p:cNvSpPr>
          <p:nvPr>
            <p:ph type="ftr" sz="quarter" idx="11"/>
          </p:nvPr>
        </p:nvSpPr>
        <p:spPr/>
        <p:txBody>
          <a:bodyPr/>
          <a:lstStyle/>
          <a:p>
            <a:r>
              <a:rPr lang="en-US" smtClean="0"/>
              <a:t>WINE TOUR GUIDING</a:t>
            </a:r>
            <a:endParaRPr lang="uk-UA"/>
          </a:p>
        </p:txBody>
      </p:sp>
    </p:spTree>
    <p:extLst>
      <p:ext uri="{BB962C8B-B14F-4D97-AF65-F5344CB8AC3E}">
        <p14:creationId xmlns:p14="http://schemas.microsoft.com/office/powerpoint/2010/main" val="15223068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up)">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up)">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up)">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ipe(up)">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wipe(up)">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wipe(up)">
                                      <p:cBhvr>
                                        <p:cTn id="37" dur="500"/>
                                        <p:tgtEl>
                                          <p:spTgt spid="3">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wipe(up)">
                                      <p:cBhvr>
                                        <p:cTn id="42" dur="500"/>
                                        <p:tgtEl>
                                          <p:spTgt spid="3">
                                            <p:txEl>
                                              <p:pRg st="10" end="1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
                                            <p:txEl>
                                              <p:pRg st="12" end="12"/>
                                            </p:txEl>
                                          </p:spTgt>
                                        </p:tgtEl>
                                        <p:attrNameLst>
                                          <p:attrName>style.visibility</p:attrName>
                                        </p:attrNameLst>
                                      </p:cBhvr>
                                      <p:to>
                                        <p:strVal val="visible"/>
                                      </p:to>
                                    </p:set>
                                    <p:animEffect transition="in" filter="wipe(up)">
                                      <p:cBhvr>
                                        <p:cTn id="47" dur="500"/>
                                        <p:tgtEl>
                                          <p:spTgt spid="3">
                                            <p:txEl>
                                              <p:pRg st="12" end="1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3">
                                            <p:txEl>
                                              <p:pRg st="13" end="13"/>
                                            </p:txEl>
                                          </p:spTgt>
                                        </p:tgtEl>
                                        <p:attrNameLst>
                                          <p:attrName>style.visibility</p:attrName>
                                        </p:attrNameLst>
                                      </p:cBhvr>
                                      <p:to>
                                        <p:strVal val="visible"/>
                                      </p:to>
                                    </p:set>
                                    <p:animEffect transition="in" filter="wipe(up)">
                                      <p:cBhvr>
                                        <p:cTn id="52"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838199" y="3015762"/>
            <a:ext cx="7540869" cy="2970599"/>
          </a:xfrm>
        </p:spPr>
        <p:txBody>
          <a:bodyPr anchor="ctr">
            <a:noAutofit/>
          </a:bodyPr>
          <a:lstStyle/>
          <a:p>
            <a:pPr marL="360363" indent="-360363" algn="just">
              <a:lnSpc>
                <a:spcPct val="100000"/>
              </a:lnSpc>
            </a:pPr>
            <a:r>
              <a:rPr lang="en-US" b="1" dirty="0">
                <a:solidFill>
                  <a:srgbClr val="293A96"/>
                </a:solidFill>
              </a:rPr>
              <a:t>Partnership </a:t>
            </a:r>
            <a:r>
              <a:rPr lang="en-US" b="1" dirty="0"/>
              <a:t>– </a:t>
            </a:r>
            <a:r>
              <a:rPr lang="en-US" dirty="0"/>
              <a:t>is the most powerful tool for maximizing revenue and minimizing business environment risks. The complexity of this business environment leads to the expansion of business partners. Examples of successful business relationships in wine tourism are</a:t>
            </a:r>
            <a:r>
              <a:rPr lang="en-US" dirty="0" smtClean="0"/>
              <a:t>:</a:t>
            </a:r>
          </a:p>
          <a:p>
            <a:pPr algn="ctr">
              <a:lnSpc>
                <a:spcPct val="100000"/>
              </a:lnSpc>
            </a:pPr>
            <a:r>
              <a:rPr lang="en-US" b="1" dirty="0" smtClean="0">
                <a:solidFill>
                  <a:srgbClr val="293A96"/>
                </a:solidFill>
              </a:rPr>
              <a:t>VINEYARD </a:t>
            </a:r>
            <a:r>
              <a:rPr lang="en-US" b="1" dirty="0">
                <a:solidFill>
                  <a:srgbClr val="293A96"/>
                </a:solidFill>
              </a:rPr>
              <a:t>+ EQUIPMENT = WINERY</a:t>
            </a:r>
            <a:endParaRPr lang="uk-UA" dirty="0">
              <a:solidFill>
                <a:srgbClr val="293A96"/>
              </a:solidFill>
              <a:ea typeface="Calibri" panose="020F0502020204030204" pitchFamily="34" charset="0"/>
              <a:cs typeface="Times New Roman" panose="02020603050405020304" pitchFamily="18" charset="0"/>
            </a:endParaRPr>
          </a:p>
          <a:p>
            <a:pPr algn="ctr">
              <a:lnSpc>
                <a:spcPct val="100000"/>
              </a:lnSpc>
              <a:spcAft>
                <a:spcPts val="800"/>
              </a:spcAft>
            </a:pPr>
            <a:r>
              <a:rPr lang="en-US" b="1" dirty="0">
                <a:solidFill>
                  <a:srgbClr val="293A96"/>
                </a:solidFill>
              </a:rPr>
              <a:t>WINERY + UNIVERSITY = BRAND</a:t>
            </a:r>
            <a:endParaRPr lang="uk-UA" dirty="0">
              <a:solidFill>
                <a:srgbClr val="293A96"/>
              </a:solidFill>
              <a:ea typeface="Calibri" panose="020F0502020204030204" pitchFamily="34" charset="0"/>
              <a:cs typeface="Times New Roman" panose="02020603050405020304" pitchFamily="18" charset="0"/>
            </a:endParaRPr>
          </a:p>
          <a:p>
            <a:pPr algn="ctr">
              <a:lnSpc>
                <a:spcPct val="100000"/>
              </a:lnSpc>
              <a:spcAft>
                <a:spcPts val="800"/>
              </a:spcAft>
            </a:pPr>
            <a:r>
              <a:rPr lang="en-US" b="1" dirty="0">
                <a:solidFill>
                  <a:srgbClr val="293A96"/>
                </a:solidFill>
              </a:rPr>
              <a:t>BRAND + TASTING ROOM + HOTEL +… =</a:t>
            </a:r>
            <a:endParaRPr lang="uk-UA" dirty="0">
              <a:solidFill>
                <a:srgbClr val="293A96"/>
              </a:solidFill>
              <a:ea typeface="Calibri" panose="020F0502020204030204" pitchFamily="34" charset="0"/>
              <a:cs typeface="Times New Roman" panose="02020603050405020304" pitchFamily="18" charset="0"/>
            </a:endParaRPr>
          </a:p>
          <a:p>
            <a:pPr algn="ctr">
              <a:lnSpc>
                <a:spcPct val="100000"/>
              </a:lnSpc>
              <a:spcAft>
                <a:spcPts val="800"/>
              </a:spcAft>
            </a:pPr>
            <a:r>
              <a:rPr lang="en-US" b="1" dirty="0">
                <a:solidFill>
                  <a:srgbClr val="293A96"/>
                </a:solidFill>
              </a:rPr>
              <a:t>= WINE DESTINATION</a:t>
            </a:r>
            <a:endParaRPr lang="uk-UA" dirty="0">
              <a:solidFill>
                <a:srgbClr val="293A96"/>
              </a:solidFill>
              <a:effectLst/>
              <a:ea typeface="Calibri" panose="020F0502020204030204" pitchFamily="34" charset="0"/>
              <a:cs typeface="Times New Roman" panose="02020603050405020304" pitchFamily="18" charset="0"/>
            </a:endParaRPr>
          </a:p>
        </p:txBody>
      </p:sp>
      <p:pic>
        <p:nvPicPr>
          <p:cNvPr id="2" name="Рисунок 1"/>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11075" t="2214" r="15059" b="1583"/>
          <a:stretch/>
        </p:blipFill>
        <p:spPr>
          <a:xfrm>
            <a:off x="9015708" y="3015762"/>
            <a:ext cx="1930715" cy="1885930"/>
          </a:xfrm>
        </p:spPr>
      </p:pic>
      <p:sp>
        <p:nvSpPr>
          <p:cNvPr id="13" name="Нижний колонтитул 12"/>
          <p:cNvSpPr>
            <a:spLocks noGrp="1"/>
          </p:cNvSpPr>
          <p:nvPr>
            <p:ph type="ftr" sz="quarter" idx="11"/>
          </p:nvPr>
        </p:nvSpPr>
        <p:spPr/>
        <p:txBody>
          <a:bodyPr/>
          <a:lstStyle/>
          <a:p>
            <a:r>
              <a:rPr lang="en-US" cap="all" dirty="0"/>
              <a:t>WINE DESTINATION PRODUCT MANAGEMENT</a:t>
            </a:r>
            <a:endParaRPr lang="uk-UA" cap="all" dirty="0"/>
          </a:p>
        </p:txBody>
      </p:sp>
      <p:sp>
        <p:nvSpPr>
          <p:cNvPr id="5" name="Заголовок 1"/>
          <p:cNvSpPr>
            <a:spLocks noGrp="1"/>
          </p:cNvSpPr>
          <p:nvPr>
            <p:ph type="title"/>
          </p:nvPr>
        </p:nvSpPr>
        <p:spPr>
          <a:xfrm>
            <a:off x="1019908" y="1675968"/>
            <a:ext cx="10181492" cy="530902"/>
          </a:xfrm>
          <a:solidFill>
            <a:srgbClr val="A71E3B"/>
          </a:solidFill>
          <a:ln>
            <a:noFill/>
          </a:ln>
        </p:spPr>
        <p:txBody>
          <a:bodyPr/>
          <a:lstStyle/>
          <a:p>
            <a:pPr algn="ctr"/>
            <a:r>
              <a:rPr lang="en-US" sz="2800" dirty="0">
                <a:solidFill>
                  <a:schemeClr val="bg1"/>
                </a:solidFill>
              </a:rPr>
              <a:t>Partnership: wine tourism and its connection with the </a:t>
            </a:r>
            <a:r>
              <a:rPr lang="en-US" sz="2800" dirty="0" smtClean="0">
                <a:solidFill>
                  <a:schemeClr val="bg1"/>
                </a:solidFill>
              </a:rPr>
              <a:t>territory</a:t>
            </a:r>
            <a:endParaRPr lang="uk-UA" sz="2800" dirty="0">
              <a:solidFill>
                <a:schemeClr val="bg1"/>
              </a:solidFill>
            </a:endParaRPr>
          </a:p>
        </p:txBody>
      </p:sp>
      <p:sp>
        <p:nvSpPr>
          <p:cNvPr id="6" name="Скругленная прямоугольная выноска 5"/>
          <p:cNvSpPr/>
          <p:nvPr/>
        </p:nvSpPr>
        <p:spPr>
          <a:xfrm>
            <a:off x="8238392" y="5108376"/>
            <a:ext cx="2963008" cy="1247978"/>
          </a:xfrm>
          <a:prstGeom prst="wedgeRoundRectCallout">
            <a:avLst>
              <a:gd name="adj1" fmla="val 7709"/>
              <a:gd name="adj2" fmla="val -70677"/>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sz="500" dirty="0" smtClean="0">
              <a:solidFill>
                <a:srgbClr val="293A96"/>
              </a:solidFill>
            </a:endParaRPr>
          </a:p>
          <a:p>
            <a:pPr algn="ctr"/>
            <a:r>
              <a:rPr lang="en-US" sz="800" b="1" dirty="0" smtClean="0">
                <a:solidFill>
                  <a:srgbClr val="293A96"/>
                </a:solidFill>
              </a:rPr>
              <a:t>Link </a:t>
            </a:r>
            <a:r>
              <a:rPr lang="en-US" sz="800" b="1" dirty="0">
                <a:solidFill>
                  <a:srgbClr val="293A96"/>
                </a:solidFill>
              </a:rPr>
              <a:t>and Learn </a:t>
            </a:r>
            <a:r>
              <a:rPr lang="en-US" sz="800" b="1" dirty="0" smtClean="0">
                <a:solidFill>
                  <a:srgbClr val="293A96"/>
                </a:solidFill>
              </a:rPr>
              <a:t>more</a:t>
            </a:r>
          </a:p>
          <a:p>
            <a:pPr algn="ctr"/>
            <a:r>
              <a:rPr lang="en-US" sz="800" dirty="0">
                <a:solidFill>
                  <a:srgbClr val="293A96"/>
                </a:solidFill>
              </a:rPr>
              <a:t>https://www.worldsbestvineyards.com/partners/our-partners</a:t>
            </a:r>
          </a:p>
          <a:p>
            <a:pPr algn="ctr"/>
            <a:r>
              <a:rPr lang="en-US" sz="800" dirty="0">
                <a:solidFill>
                  <a:srgbClr val="293A96"/>
                </a:solidFill>
              </a:rPr>
              <a:t>http://www.chateauheritage.com/index.php</a:t>
            </a:r>
          </a:p>
          <a:p>
            <a:pPr algn="ctr"/>
            <a:r>
              <a:rPr lang="en-US" sz="800" dirty="0">
                <a:solidFill>
                  <a:srgbClr val="293A96"/>
                </a:solidFill>
              </a:rPr>
              <a:t>https://www.chateaumercian.com/en/about-us/milestones.html</a:t>
            </a:r>
          </a:p>
          <a:p>
            <a:pPr algn="ctr"/>
            <a:r>
              <a:rPr lang="en-US" sz="800" dirty="0">
                <a:solidFill>
                  <a:srgbClr val="293A96"/>
                </a:solidFill>
              </a:rPr>
              <a:t>https://wineinstitute.org/press-releases/multi-state-partnership-advances-sustainability-in-the-u-s-wine-industry</a:t>
            </a:r>
            <a:r>
              <a:rPr lang="en-US" sz="800" dirty="0" smtClean="0">
                <a:solidFill>
                  <a:srgbClr val="293A96"/>
                </a:solidFill>
              </a:rPr>
              <a:t>/</a:t>
            </a:r>
          </a:p>
        </p:txBody>
      </p:sp>
      <p:sp>
        <p:nvSpPr>
          <p:cNvPr id="3" name="Прямоугольник 2"/>
          <p:cNvSpPr/>
          <p:nvPr/>
        </p:nvSpPr>
        <p:spPr>
          <a:xfrm>
            <a:off x="996462" y="2461103"/>
            <a:ext cx="4556376" cy="369332"/>
          </a:xfrm>
          <a:prstGeom prst="rect">
            <a:avLst/>
          </a:prstGeom>
        </p:spPr>
        <p:txBody>
          <a:bodyPr wrap="none">
            <a:spAutoFit/>
          </a:bodyPr>
          <a:lstStyle/>
          <a:p>
            <a:pPr marL="360363" indent="-360363">
              <a:buFont typeface="Wingdings" panose="05000000000000000000" pitchFamily="2" charset="2"/>
              <a:buChar char=""/>
              <a:tabLst>
                <a:tab pos="457200" algn="l"/>
              </a:tabLst>
            </a:pPr>
            <a:r>
              <a:rPr lang="en-US" b="1" i="1" dirty="0">
                <a:solidFill>
                  <a:srgbClr val="A71E3B"/>
                </a:solidFill>
                <a:latin typeface="Georgia" panose="02040502050405020303" pitchFamily="18" charset="0"/>
              </a:rPr>
              <a:t>Successful business relationships</a:t>
            </a:r>
          </a:p>
        </p:txBody>
      </p:sp>
    </p:spTree>
    <p:extLst>
      <p:ext uri="{BB962C8B-B14F-4D97-AF65-F5344CB8AC3E}">
        <p14:creationId xmlns:p14="http://schemas.microsoft.com/office/powerpoint/2010/main" val="273645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2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up)">
                                      <p:cBhvr>
                                        <p:cTn id="22" dur="2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up)">
                                      <p:cBhvr>
                                        <p:cTn id="27" dur="2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3380074" y="2725661"/>
            <a:ext cx="7777364" cy="3522737"/>
          </a:xfrm>
        </p:spPr>
        <p:txBody>
          <a:bodyPr anchor="ctr">
            <a:noAutofit/>
          </a:bodyPr>
          <a:lstStyle/>
          <a:p>
            <a:pPr marL="360363" indent="-360363" algn="just">
              <a:lnSpc>
                <a:spcPct val="100000"/>
              </a:lnSpc>
            </a:pPr>
            <a:r>
              <a:rPr lang="en-US" dirty="0">
                <a:solidFill>
                  <a:srgbClr val="000000"/>
                </a:solidFill>
              </a:rPr>
              <a:t>On the way from the vineyard to the wine destination, there are definitely business relationships with producers of barrels, bottles, food additives, inspections, banks, transport companies, companies for recycling, processing, garbage collection, </a:t>
            </a:r>
            <a:r>
              <a:rPr lang="en-US" dirty="0" smtClean="0">
                <a:solidFill>
                  <a:srgbClr val="000000"/>
                </a:solidFill>
              </a:rPr>
              <a:t>etc.</a:t>
            </a:r>
          </a:p>
          <a:p>
            <a:pPr marL="360363" indent="-360363" algn="just">
              <a:lnSpc>
                <a:spcPct val="100000"/>
              </a:lnSpc>
            </a:pPr>
            <a:r>
              <a:rPr lang="en-US" b="1" dirty="0" smtClean="0">
                <a:solidFill>
                  <a:srgbClr val="293A96"/>
                </a:solidFill>
              </a:rPr>
              <a:t>The </a:t>
            </a:r>
            <a:r>
              <a:rPr lang="en-US" b="1" dirty="0">
                <a:solidFill>
                  <a:srgbClr val="293A96"/>
                </a:solidFill>
              </a:rPr>
              <a:t>result of such relationships </a:t>
            </a:r>
            <a:r>
              <a:rPr lang="en-US" dirty="0">
                <a:solidFill>
                  <a:srgbClr val="000000"/>
                </a:solidFill>
              </a:rPr>
              <a:t>is to increase the loyalty of tourists, increase the income of all partners, achieve sustainability in the development of the destination. Thus, the key goal and objective of such a partnership is to improve quality (in a broad sense), and its basic “formula</a:t>
            </a:r>
            <a:r>
              <a:rPr lang="en-US" dirty="0" smtClean="0">
                <a:solidFill>
                  <a:srgbClr val="000000"/>
                </a:solidFill>
              </a:rPr>
              <a:t>”:</a:t>
            </a:r>
          </a:p>
          <a:p>
            <a:pPr algn="ctr">
              <a:lnSpc>
                <a:spcPct val="100000"/>
              </a:lnSpc>
            </a:pPr>
            <a:r>
              <a:rPr lang="en-US" b="1" dirty="0" smtClean="0">
                <a:solidFill>
                  <a:srgbClr val="293A96"/>
                </a:solidFill>
              </a:rPr>
              <a:t>QUALITY </a:t>
            </a:r>
            <a:r>
              <a:rPr lang="en-US" b="1" dirty="0">
                <a:solidFill>
                  <a:srgbClr val="293A96"/>
                </a:solidFill>
              </a:rPr>
              <a:t>(PRODUCTION, PRODUCTS, SERVICES) +</a:t>
            </a:r>
            <a:endParaRPr lang="uk-UA" dirty="0">
              <a:solidFill>
                <a:srgbClr val="293A96"/>
              </a:solidFill>
              <a:ea typeface="Times New Roman" panose="02020603050405020304" pitchFamily="18" charset="0"/>
            </a:endParaRPr>
          </a:p>
          <a:p>
            <a:pPr algn="ctr">
              <a:lnSpc>
                <a:spcPct val="100000"/>
              </a:lnSpc>
            </a:pPr>
            <a:r>
              <a:rPr lang="en-US" b="1" dirty="0">
                <a:solidFill>
                  <a:srgbClr val="293A96"/>
                </a:solidFill>
              </a:rPr>
              <a:t>NUMBER OF LOYAL TOURISTS</a:t>
            </a:r>
            <a:endParaRPr lang="uk-UA" dirty="0">
              <a:solidFill>
                <a:srgbClr val="293A96"/>
              </a:solidFill>
              <a:ea typeface="Times New Roman" panose="02020603050405020304" pitchFamily="18" charset="0"/>
            </a:endParaRPr>
          </a:p>
          <a:p>
            <a:pPr algn="ctr">
              <a:lnSpc>
                <a:spcPct val="100000"/>
              </a:lnSpc>
            </a:pPr>
            <a:r>
              <a:rPr lang="en-US" b="1" dirty="0">
                <a:solidFill>
                  <a:srgbClr val="293A96"/>
                </a:solidFill>
              </a:rPr>
              <a:t>=</a:t>
            </a:r>
            <a:endParaRPr lang="uk-UA" dirty="0">
              <a:solidFill>
                <a:srgbClr val="293A96"/>
              </a:solidFill>
              <a:ea typeface="Times New Roman" panose="02020603050405020304" pitchFamily="18" charset="0"/>
            </a:endParaRPr>
          </a:p>
          <a:p>
            <a:pPr algn="ctr">
              <a:lnSpc>
                <a:spcPct val="100000"/>
              </a:lnSpc>
              <a:spcAft>
                <a:spcPts val="0"/>
              </a:spcAft>
            </a:pPr>
            <a:r>
              <a:rPr lang="en-US" b="1" dirty="0">
                <a:solidFill>
                  <a:srgbClr val="293A96"/>
                </a:solidFill>
              </a:rPr>
              <a:t>COMPETITIVENESS OF THE DESTINATION</a:t>
            </a:r>
            <a:endParaRPr lang="uk-UA" dirty="0">
              <a:solidFill>
                <a:srgbClr val="293A96"/>
              </a:solidFill>
              <a:effectLst/>
              <a:ea typeface="Times New Roman" panose="02020603050405020304" pitchFamily="18" charset="0"/>
            </a:endParaRPr>
          </a:p>
        </p:txBody>
      </p:sp>
      <p:pic>
        <p:nvPicPr>
          <p:cNvPr id="2" name="Рисунок 1"/>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7029" t="984" r="578" b="726"/>
          <a:stretch/>
        </p:blipFill>
        <p:spPr>
          <a:xfrm>
            <a:off x="1286332" y="4220309"/>
            <a:ext cx="2093741" cy="1670538"/>
          </a:xfrm>
        </p:spPr>
      </p:pic>
      <p:sp>
        <p:nvSpPr>
          <p:cNvPr id="13" name="Нижний колонтитул 12"/>
          <p:cNvSpPr>
            <a:spLocks noGrp="1"/>
          </p:cNvSpPr>
          <p:nvPr>
            <p:ph type="ftr" sz="quarter" idx="11"/>
          </p:nvPr>
        </p:nvSpPr>
        <p:spPr/>
        <p:txBody>
          <a:bodyPr/>
          <a:lstStyle/>
          <a:p>
            <a:r>
              <a:rPr lang="en-US" smtClean="0"/>
              <a:t>WINE DESTINATION PRODUCT MANAGEMENT</a:t>
            </a:r>
            <a:endParaRPr lang="uk-UA"/>
          </a:p>
        </p:txBody>
      </p:sp>
      <p:sp>
        <p:nvSpPr>
          <p:cNvPr id="5" name="Заголовок 1"/>
          <p:cNvSpPr>
            <a:spLocks noGrp="1"/>
          </p:cNvSpPr>
          <p:nvPr>
            <p:ph type="title"/>
          </p:nvPr>
        </p:nvSpPr>
        <p:spPr>
          <a:xfrm>
            <a:off x="1037492" y="1675967"/>
            <a:ext cx="10119946" cy="504525"/>
          </a:xfrm>
          <a:solidFill>
            <a:srgbClr val="A71E3B"/>
          </a:solidFill>
          <a:ln>
            <a:noFill/>
          </a:ln>
        </p:spPr>
        <p:txBody>
          <a:bodyPr/>
          <a:lstStyle/>
          <a:p>
            <a:pPr algn="ctr"/>
            <a:r>
              <a:rPr lang="en-US" sz="2400" dirty="0">
                <a:solidFill>
                  <a:schemeClr val="bg1"/>
                </a:solidFill>
              </a:rPr>
              <a:t>Partnership: wine tourism and its connection with the </a:t>
            </a:r>
            <a:r>
              <a:rPr lang="en-US" sz="2400" dirty="0" smtClean="0">
                <a:solidFill>
                  <a:schemeClr val="bg1"/>
                </a:solidFill>
              </a:rPr>
              <a:t>territory (</a:t>
            </a:r>
            <a:r>
              <a:rPr lang="en-US" sz="2400" dirty="0">
                <a:solidFill>
                  <a:schemeClr val="bg1"/>
                </a:solidFill>
              </a:rPr>
              <a:t>cont’d)</a:t>
            </a:r>
            <a:endParaRPr lang="uk-UA" sz="2400" dirty="0">
              <a:solidFill>
                <a:schemeClr val="bg1"/>
              </a:solidFill>
            </a:endParaRPr>
          </a:p>
        </p:txBody>
      </p:sp>
      <p:sp>
        <p:nvSpPr>
          <p:cNvPr id="6" name="Скругленная прямоугольная выноска 5"/>
          <p:cNvSpPr/>
          <p:nvPr/>
        </p:nvSpPr>
        <p:spPr>
          <a:xfrm>
            <a:off x="1181762" y="2725661"/>
            <a:ext cx="1730188" cy="1247978"/>
          </a:xfrm>
          <a:prstGeom prst="wedgeRoundRectCallout">
            <a:avLst>
              <a:gd name="adj1" fmla="val 28838"/>
              <a:gd name="adj2" fmla="val 69523"/>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sz="500" dirty="0" smtClean="0">
              <a:solidFill>
                <a:srgbClr val="293A96"/>
              </a:solidFill>
            </a:endParaRPr>
          </a:p>
          <a:p>
            <a:pPr algn="ctr"/>
            <a:r>
              <a:rPr lang="en-US" sz="800" b="1" dirty="0" smtClean="0">
                <a:solidFill>
                  <a:srgbClr val="293A96"/>
                </a:solidFill>
              </a:rPr>
              <a:t>Link </a:t>
            </a:r>
            <a:r>
              <a:rPr lang="en-US" sz="800" b="1" dirty="0">
                <a:solidFill>
                  <a:srgbClr val="293A96"/>
                </a:solidFill>
              </a:rPr>
              <a:t>and Learn </a:t>
            </a:r>
            <a:r>
              <a:rPr lang="en-US" sz="800" b="1" dirty="0" smtClean="0">
                <a:solidFill>
                  <a:srgbClr val="293A96"/>
                </a:solidFill>
              </a:rPr>
              <a:t>more</a:t>
            </a:r>
          </a:p>
          <a:p>
            <a:pPr algn="ctr"/>
            <a:r>
              <a:rPr lang="en-US" sz="800" dirty="0">
                <a:solidFill>
                  <a:srgbClr val="293A96"/>
                </a:solidFill>
              </a:rPr>
              <a:t>https://8da75415-8816-4116-a667-a9567fccf</a:t>
            </a:r>
          </a:p>
          <a:p>
            <a:pPr algn="ctr"/>
            <a:r>
              <a:rPr lang="en-US" sz="800" dirty="0">
                <a:solidFill>
                  <a:srgbClr val="293A96"/>
                </a:solidFill>
              </a:rPr>
              <a:t>d63.filesusr.com/</a:t>
            </a:r>
            <a:r>
              <a:rPr lang="en-US" sz="800" dirty="0" err="1">
                <a:solidFill>
                  <a:srgbClr val="293A96"/>
                </a:solidFill>
              </a:rPr>
              <a:t>ugd</a:t>
            </a:r>
            <a:r>
              <a:rPr lang="en-US" sz="800" dirty="0">
                <a:solidFill>
                  <a:srgbClr val="293A96"/>
                </a:solidFill>
              </a:rPr>
              <a:t>/0e4e61_bb8819706bef</a:t>
            </a:r>
          </a:p>
          <a:p>
            <a:pPr algn="ctr"/>
            <a:r>
              <a:rPr lang="en-US" sz="800" dirty="0">
                <a:solidFill>
                  <a:srgbClr val="293A96"/>
                </a:solidFill>
              </a:rPr>
              <a:t>4934807e4e246faa5c22.pdf</a:t>
            </a:r>
            <a:endParaRPr lang="en-US" sz="800" dirty="0" smtClean="0">
              <a:solidFill>
                <a:srgbClr val="293A96"/>
              </a:solidFill>
            </a:endParaRPr>
          </a:p>
        </p:txBody>
      </p:sp>
      <p:sp>
        <p:nvSpPr>
          <p:cNvPr id="3" name="Прямоугольник 2"/>
          <p:cNvSpPr/>
          <p:nvPr/>
        </p:nvSpPr>
        <p:spPr>
          <a:xfrm>
            <a:off x="1037492" y="2302352"/>
            <a:ext cx="5227713" cy="369332"/>
          </a:xfrm>
          <a:prstGeom prst="rect">
            <a:avLst/>
          </a:prstGeom>
        </p:spPr>
        <p:txBody>
          <a:bodyPr wrap="none">
            <a:spAutoFit/>
          </a:bodyPr>
          <a:lstStyle/>
          <a:p>
            <a:pPr marL="285750" indent="-285750">
              <a:buFont typeface="Wingdings" panose="05000000000000000000" pitchFamily="2" charset="2"/>
              <a:buChar char="ü"/>
            </a:pPr>
            <a:r>
              <a:rPr lang="en-US" b="1" i="1" dirty="0" err="1">
                <a:solidFill>
                  <a:srgbClr val="A71E3B"/>
                </a:solidFill>
              </a:rPr>
              <a:t>Competiitivness</a:t>
            </a:r>
            <a:r>
              <a:rPr lang="en-US" b="1" i="1" dirty="0">
                <a:solidFill>
                  <a:srgbClr val="A71E3B"/>
                </a:solidFill>
              </a:rPr>
              <a:t> of the wine destination</a:t>
            </a:r>
          </a:p>
        </p:txBody>
      </p:sp>
    </p:spTree>
    <p:extLst>
      <p:ext uri="{BB962C8B-B14F-4D97-AF65-F5344CB8AC3E}">
        <p14:creationId xmlns:p14="http://schemas.microsoft.com/office/powerpoint/2010/main" val="3300843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2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up)">
                                      <p:cBhvr>
                                        <p:cTn id="22" dur="2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up)">
                                      <p:cBhvr>
                                        <p:cTn id="27" dur="2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up)">
                                      <p:cBhvr>
                                        <p:cTn id="32" dur="20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Схема 7"/>
          <p:cNvGraphicFramePr/>
          <p:nvPr>
            <p:extLst>
              <p:ext uri="{D42A27DB-BD31-4B8C-83A1-F6EECF244321}">
                <p14:modId xmlns:p14="http://schemas.microsoft.com/office/powerpoint/2010/main" val="1870440002"/>
              </p:ext>
            </p:extLst>
          </p:nvPr>
        </p:nvGraphicFramePr>
        <p:xfrm>
          <a:off x="1066800" y="2664069"/>
          <a:ext cx="7259516" cy="35664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Рисунок 1"/>
          <p:cNvPicPr>
            <a:picLocks noGrp="1" noChangeAspect="1"/>
          </p:cNvPicPr>
          <p:nvPr>
            <p:ph type="pic" idx="1"/>
          </p:nvPr>
        </p:nvPicPr>
        <p:blipFill rotWithShape="1">
          <a:blip r:embed="rId7" cstate="print">
            <a:extLst>
              <a:ext uri="{28A0092B-C50C-407E-A947-70E740481C1C}">
                <a14:useLocalDpi xmlns:a14="http://schemas.microsoft.com/office/drawing/2010/main" val="0"/>
              </a:ext>
            </a:extLst>
          </a:blip>
          <a:srcRect l="-347" r="1354" b="567"/>
          <a:stretch/>
        </p:blipFill>
        <p:spPr>
          <a:xfrm>
            <a:off x="8451124" y="4185138"/>
            <a:ext cx="2715107" cy="2045332"/>
          </a:xfrm>
        </p:spPr>
      </p:pic>
      <p:sp>
        <p:nvSpPr>
          <p:cNvPr id="13" name="Нижний колонтитул 12"/>
          <p:cNvSpPr>
            <a:spLocks noGrp="1"/>
          </p:cNvSpPr>
          <p:nvPr>
            <p:ph type="ftr" sz="quarter" idx="11"/>
          </p:nvPr>
        </p:nvSpPr>
        <p:spPr/>
        <p:txBody>
          <a:bodyPr/>
          <a:lstStyle/>
          <a:p>
            <a:r>
              <a:rPr lang="en-US" smtClean="0"/>
              <a:t>WINE DESTINATION PRODUCT MANAGEMENT</a:t>
            </a:r>
            <a:endParaRPr lang="uk-UA" dirty="0"/>
          </a:p>
        </p:txBody>
      </p:sp>
      <p:sp>
        <p:nvSpPr>
          <p:cNvPr id="6" name="Скругленная прямоугольная выноска 5"/>
          <p:cNvSpPr/>
          <p:nvPr/>
        </p:nvSpPr>
        <p:spPr>
          <a:xfrm>
            <a:off x="8943583" y="2831168"/>
            <a:ext cx="1730188" cy="1247978"/>
          </a:xfrm>
          <a:prstGeom prst="wedgeRoundRectCallout">
            <a:avLst>
              <a:gd name="adj1" fmla="val 11559"/>
              <a:gd name="adj2" fmla="val 80091"/>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sz="500" dirty="0" smtClean="0">
              <a:solidFill>
                <a:srgbClr val="293A96"/>
              </a:solidFill>
            </a:endParaRPr>
          </a:p>
          <a:p>
            <a:pPr algn="ctr"/>
            <a:r>
              <a:rPr lang="en-US" sz="800" b="1" dirty="0" smtClean="0">
                <a:solidFill>
                  <a:srgbClr val="293A96"/>
                </a:solidFill>
              </a:rPr>
              <a:t>Link </a:t>
            </a:r>
            <a:r>
              <a:rPr lang="en-US" sz="800" b="1" dirty="0">
                <a:solidFill>
                  <a:srgbClr val="293A96"/>
                </a:solidFill>
              </a:rPr>
              <a:t>and Learn </a:t>
            </a:r>
            <a:r>
              <a:rPr lang="en-US" sz="800" b="1" dirty="0" smtClean="0">
                <a:solidFill>
                  <a:srgbClr val="293A96"/>
                </a:solidFill>
              </a:rPr>
              <a:t>more</a:t>
            </a:r>
            <a:endParaRPr lang="en-US" sz="800" dirty="0">
              <a:solidFill>
                <a:srgbClr val="293A96"/>
              </a:solidFill>
            </a:endParaRPr>
          </a:p>
          <a:p>
            <a:pPr algn="ctr"/>
            <a:r>
              <a:rPr lang="en-US" sz="800" dirty="0">
                <a:solidFill>
                  <a:srgbClr val="293A96"/>
                </a:solidFill>
              </a:rPr>
              <a:t>https://www.alexosterwalder.com/</a:t>
            </a:r>
          </a:p>
          <a:p>
            <a:pPr algn="ctr"/>
            <a:r>
              <a:rPr lang="en-US" sz="800" dirty="0">
                <a:solidFill>
                  <a:srgbClr val="293A96"/>
                </a:solidFill>
              </a:rPr>
              <a:t>https://canvanizer.com/new/business-model-c</a:t>
            </a:r>
          </a:p>
          <a:p>
            <a:pPr algn="ctr"/>
            <a:r>
              <a:rPr lang="en-US" sz="800" dirty="0" err="1">
                <a:solidFill>
                  <a:srgbClr val="293A96"/>
                </a:solidFill>
              </a:rPr>
              <a:t>anvas</a:t>
            </a:r>
            <a:endParaRPr lang="en-US" sz="800" dirty="0" smtClean="0">
              <a:solidFill>
                <a:srgbClr val="293A96"/>
              </a:solidFill>
            </a:endParaRPr>
          </a:p>
        </p:txBody>
      </p:sp>
      <p:sp>
        <p:nvSpPr>
          <p:cNvPr id="7" name="Заголовок 1"/>
          <p:cNvSpPr>
            <a:spLocks noGrp="1"/>
          </p:cNvSpPr>
          <p:nvPr>
            <p:ph type="title"/>
          </p:nvPr>
        </p:nvSpPr>
        <p:spPr>
          <a:xfrm>
            <a:off x="1066798" y="1675967"/>
            <a:ext cx="10099433" cy="504525"/>
          </a:xfrm>
          <a:solidFill>
            <a:srgbClr val="A71E3B"/>
          </a:solidFill>
          <a:ln>
            <a:noFill/>
          </a:ln>
        </p:spPr>
        <p:txBody>
          <a:bodyPr/>
          <a:lstStyle/>
          <a:p>
            <a:pPr algn="ctr"/>
            <a:r>
              <a:rPr lang="en-US" sz="2400" dirty="0">
                <a:solidFill>
                  <a:schemeClr val="bg1"/>
                </a:solidFill>
              </a:rPr>
              <a:t>Partnership: wine tourism and its connection with the </a:t>
            </a:r>
            <a:r>
              <a:rPr lang="en-US" sz="2400" dirty="0" smtClean="0">
                <a:solidFill>
                  <a:schemeClr val="bg1"/>
                </a:solidFill>
              </a:rPr>
              <a:t>territory (</a:t>
            </a:r>
            <a:r>
              <a:rPr lang="en-US" sz="2400" dirty="0">
                <a:solidFill>
                  <a:schemeClr val="bg1"/>
                </a:solidFill>
              </a:rPr>
              <a:t>cont’d)</a:t>
            </a:r>
            <a:endParaRPr lang="uk-UA" sz="2400" dirty="0">
              <a:solidFill>
                <a:schemeClr val="bg1"/>
              </a:solidFill>
            </a:endParaRPr>
          </a:p>
        </p:txBody>
      </p:sp>
      <p:sp>
        <p:nvSpPr>
          <p:cNvPr id="3" name="Прямоугольник 2"/>
          <p:cNvSpPr/>
          <p:nvPr/>
        </p:nvSpPr>
        <p:spPr>
          <a:xfrm>
            <a:off x="1066798" y="2272778"/>
            <a:ext cx="2056973" cy="369332"/>
          </a:xfrm>
          <a:prstGeom prst="rect">
            <a:avLst/>
          </a:prstGeom>
        </p:spPr>
        <p:txBody>
          <a:bodyPr wrap="none">
            <a:spAutoFit/>
          </a:bodyPr>
          <a:lstStyle/>
          <a:p>
            <a:pPr marL="285750" indent="-285750">
              <a:buFont typeface="Wingdings" panose="05000000000000000000" pitchFamily="2" charset="2"/>
              <a:buChar char="ü"/>
            </a:pPr>
            <a:r>
              <a:rPr lang="en-US" b="1" i="1" dirty="0">
                <a:solidFill>
                  <a:srgbClr val="A71E3B"/>
                </a:solidFill>
              </a:rPr>
              <a:t>Key partners</a:t>
            </a:r>
          </a:p>
        </p:txBody>
      </p:sp>
    </p:spTree>
    <p:extLst>
      <p:ext uri="{BB962C8B-B14F-4D97-AF65-F5344CB8AC3E}">
        <p14:creationId xmlns:p14="http://schemas.microsoft.com/office/powerpoint/2010/main" val="3479848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3541711" y="2807501"/>
            <a:ext cx="7527804" cy="3224022"/>
          </a:xfrm>
        </p:spPr>
        <p:txBody>
          <a:bodyPr anchor="ctr">
            <a:noAutofit/>
          </a:bodyPr>
          <a:lstStyle/>
          <a:p>
            <a:pPr marL="360363" indent="-360363" algn="just">
              <a:lnSpc>
                <a:spcPct val="107000"/>
              </a:lnSpc>
              <a:spcBef>
                <a:spcPts val="0"/>
              </a:spcBef>
            </a:pPr>
            <a:r>
              <a:rPr lang="en-US" b="1" dirty="0">
                <a:solidFill>
                  <a:srgbClr val="293A96"/>
                </a:solidFill>
                <a:latin typeface="Georgia" panose="02040502050405020303" pitchFamily="18" charset="0"/>
              </a:rPr>
              <a:t>Geographical location (proximity) </a:t>
            </a:r>
            <a:r>
              <a:rPr lang="en-US" dirty="0">
                <a:latin typeface="Georgia" panose="02040502050405020303" pitchFamily="18" charset="0"/>
              </a:rPr>
              <a:t>– is one of the important signs of separation (selection) of key partners. This is primarily due to cost </a:t>
            </a:r>
            <a:r>
              <a:rPr lang="en-US" dirty="0" smtClean="0">
                <a:latin typeface="Georgia" panose="02040502050405020303" pitchFamily="18" charset="0"/>
              </a:rPr>
              <a:t>optimization.</a:t>
            </a:r>
          </a:p>
          <a:p>
            <a:pPr marL="360363" indent="-360363" algn="just">
              <a:lnSpc>
                <a:spcPct val="107000"/>
              </a:lnSpc>
              <a:spcBef>
                <a:spcPts val="0"/>
              </a:spcBef>
            </a:pPr>
            <a:r>
              <a:rPr lang="en-US" dirty="0" smtClean="0">
                <a:latin typeface="Georgia" panose="02040502050405020303" pitchFamily="18" charset="0"/>
              </a:rPr>
              <a:t>For example</a:t>
            </a:r>
            <a:r>
              <a:rPr lang="en-US" dirty="0">
                <a:latin typeface="Georgia" panose="02040502050405020303" pitchFamily="18" charset="0"/>
              </a:rPr>
              <a:t>:</a:t>
            </a:r>
          </a:p>
          <a:p>
            <a:pPr marL="720725" indent="-360363" algn="just">
              <a:lnSpc>
                <a:spcPct val="107000"/>
              </a:lnSpc>
              <a:spcBef>
                <a:spcPts val="0"/>
              </a:spcBef>
            </a:pPr>
            <a:r>
              <a:rPr lang="en-US" dirty="0">
                <a:latin typeface="Georgia" panose="02040502050405020303" pitchFamily="18" charset="0"/>
              </a:rPr>
              <a:t>•	the producer's costs are reduced if the winery is located near vineyards;</a:t>
            </a:r>
          </a:p>
          <a:p>
            <a:pPr marL="720725" indent="-360363" algn="just">
              <a:lnSpc>
                <a:spcPct val="107000"/>
              </a:lnSpc>
              <a:spcBef>
                <a:spcPts val="0"/>
              </a:spcBef>
            </a:pPr>
            <a:r>
              <a:rPr lang="en-US" dirty="0">
                <a:latin typeface="Georgia" panose="02040502050405020303" pitchFamily="18" charset="0"/>
              </a:rPr>
              <a:t>•	the time spent by tourists searching for a hotel is reduced if the hotel is also located nearby overlooking the vineyards;</a:t>
            </a:r>
          </a:p>
          <a:p>
            <a:pPr marL="720725" indent="-360363" algn="just">
              <a:lnSpc>
                <a:spcPct val="107000"/>
              </a:lnSpc>
              <a:spcBef>
                <a:spcPts val="0"/>
              </a:spcBef>
            </a:pPr>
            <a:r>
              <a:rPr lang="en-US" dirty="0">
                <a:latin typeface="Georgia" panose="02040502050405020303" pitchFamily="18" charset="0"/>
              </a:rPr>
              <a:t>•	indirect costs are reduced, and travel information (tourist loyalty) is increased if the restaurant offers a night accommodation at a wine hotel and a tasting dinner.</a:t>
            </a:r>
          </a:p>
          <a:p>
            <a:pPr marL="360363" indent="-360363" algn="just">
              <a:lnSpc>
                <a:spcPct val="107000"/>
              </a:lnSpc>
              <a:spcBef>
                <a:spcPts val="0"/>
              </a:spcBef>
            </a:pPr>
            <a:r>
              <a:rPr lang="en-US" b="1" dirty="0">
                <a:solidFill>
                  <a:srgbClr val="293A96"/>
                </a:solidFill>
                <a:latin typeface="Georgia" panose="02040502050405020303" pitchFamily="18" charset="0"/>
              </a:rPr>
              <a:t>Of course, tourist and recreational complexes can unite all these relations, but they also have their key partners.</a:t>
            </a:r>
          </a:p>
        </p:txBody>
      </p:sp>
      <p:pic>
        <p:nvPicPr>
          <p:cNvPr id="2" name="Рисунок 1"/>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1031" r="185" b="7017"/>
          <a:stretch/>
        </p:blipFill>
        <p:spPr>
          <a:xfrm>
            <a:off x="913380" y="3432171"/>
            <a:ext cx="2628331" cy="1817571"/>
          </a:xfrm>
        </p:spPr>
      </p:pic>
      <p:sp>
        <p:nvSpPr>
          <p:cNvPr id="13" name="Нижний колонтитул 12"/>
          <p:cNvSpPr>
            <a:spLocks noGrp="1"/>
          </p:cNvSpPr>
          <p:nvPr>
            <p:ph type="ftr" sz="quarter" idx="11"/>
          </p:nvPr>
        </p:nvSpPr>
        <p:spPr/>
        <p:txBody>
          <a:bodyPr/>
          <a:lstStyle/>
          <a:p>
            <a:r>
              <a:rPr lang="en-US" smtClean="0"/>
              <a:t>WINE DESTINATION PRODUCT MANAGEMENT</a:t>
            </a:r>
            <a:endParaRPr lang="uk-UA"/>
          </a:p>
        </p:txBody>
      </p:sp>
      <p:sp>
        <p:nvSpPr>
          <p:cNvPr id="6" name="Заголовок 1"/>
          <p:cNvSpPr>
            <a:spLocks noGrp="1"/>
          </p:cNvSpPr>
          <p:nvPr>
            <p:ph type="title"/>
          </p:nvPr>
        </p:nvSpPr>
        <p:spPr>
          <a:xfrm>
            <a:off x="1037492" y="1675967"/>
            <a:ext cx="10119946" cy="504525"/>
          </a:xfrm>
          <a:solidFill>
            <a:srgbClr val="A71E3B"/>
          </a:solidFill>
          <a:ln>
            <a:noFill/>
          </a:ln>
        </p:spPr>
        <p:txBody>
          <a:bodyPr/>
          <a:lstStyle/>
          <a:p>
            <a:pPr algn="ctr"/>
            <a:r>
              <a:rPr lang="en-US" sz="2400" dirty="0">
                <a:solidFill>
                  <a:schemeClr val="bg1"/>
                </a:solidFill>
              </a:rPr>
              <a:t>Partnership: wine tourism and its connection with the </a:t>
            </a:r>
            <a:r>
              <a:rPr lang="en-US" sz="2400" dirty="0" smtClean="0">
                <a:solidFill>
                  <a:schemeClr val="bg1"/>
                </a:solidFill>
              </a:rPr>
              <a:t>territory (</a:t>
            </a:r>
            <a:r>
              <a:rPr lang="en-US" sz="2400" dirty="0">
                <a:solidFill>
                  <a:schemeClr val="bg1"/>
                </a:solidFill>
              </a:rPr>
              <a:t>cont’d)</a:t>
            </a:r>
            <a:endParaRPr lang="uk-UA" sz="2400" dirty="0">
              <a:solidFill>
                <a:schemeClr val="bg1"/>
              </a:solidFill>
            </a:endParaRPr>
          </a:p>
        </p:txBody>
      </p:sp>
      <p:sp>
        <p:nvSpPr>
          <p:cNvPr id="7" name="Прямоугольник 6"/>
          <p:cNvSpPr/>
          <p:nvPr/>
        </p:nvSpPr>
        <p:spPr>
          <a:xfrm>
            <a:off x="1066798" y="2272778"/>
            <a:ext cx="2056973" cy="369332"/>
          </a:xfrm>
          <a:prstGeom prst="rect">
            <a:avLst/>
          </a:prstGeom>
        </p:spPr>
        <p:txBody>
          <a:bodyPr wrap="none">
            <a:spAutoFit/>
          </a:bodyPr>
          <a:lstStyle/>
          <a:p>
            <a:pPr marL="285750" indent="-285750">
              <a:buFont typeface="Wingdings" panose="05000000000000000000" pitchFamily="2" charset="2"/>
              <a:buChar char="ü"/>
            </a:pPr>
            <a:r>
              <a:rPr lang="en-US" b="1" i="1" dirty="0">
                <a:solidFill>
                  <a:srgbClr val="A71E3B"/>
                </a:solidFill>
              </a:rPr>
              <a:t>Key partners</a:t>
            </a:r>
          </a:p>
        </p:txBody>
      </p:sp>
    </p:spTree>
    <p:extLst>
      <p:ext uri="{BB962C8B-B14F-4D97-AF65-F5344CB8AC3E}">
        <p14:creationId xmlns:p14="http://schemas.microsoft.com/office/powerpoint/2010/main" val="1808363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up)">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up)">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up)">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2180335597"/>
              </p:ext>
            </p:extLst>
          </p:nvPr>
        </p:nvGraphicFramePr>
        <p:xfrm>
          <a:off x="1066798" y="2822331"/>
          <a:ext cx="7086602" cy="33455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Рисунок 1"/>
          <p:cNvPicPr>
            <a:picLocks noGrp="1" noChangeAspect="1"/>
          </p:cNvPicPr>
          <p:nvPr>
            <p:ph type="pic" idx="1"/>
          </p:nvPr>
        </p:nvPicPr>
        <p:blipFill rotWithShape="1">
          <a:blip r:embed="rId7" cstate="print">
            <a:extLst>
              <a:ext uri="{28A0092B-C50C-407E-A947-70E740481C1C}">
                <a14:useLocalDpi xmlns:a14="http://schemas.microsoft.com/office/drawing/2010/main" val="0"/>
              </a:ext>
            </a:extLst>
          </a:blip>
          <a:srcRect l="606" r="590" b="19605"/>
          <a:stretch/>
        </p:blipFill>
        <p:spPr>
          <a:xfrm>
            <a:off x="8212958" y="4053254"/>
            <a:ext cx="2944480" cy="1916724"/>
          </a:xfrm>
        </p:spPr>
      </p:pic>
      <p:sp>
        <p:nvSpPr>
          <p:cNvPr id="13" name="Нижний колонтитул 12"/>
          <p:cNvSpPr>
            <a:spLocks noGrp="1"/>
          </p:cNvSpPr>
          <p:nvPr>
            <p:ph type="ftr" sz="quarter" idx="11"/>
          </p:nvPr>
        </p:nvSpPr>
        <p:spPr/>
        <p:txBody>
          <a:bodyPr/>
          <a:lstStyle/>
          <a:p>
            <a:r>
              <a:rPr lang="en-US" smtClean="0"/>
              <a:t>WINE DESTINATION PRODUCT MANAGEMENT</a:t>
            </a:r>
            <a:endParaRPr lang="uk-UA" dirty="0"/>
          </a:p>
        </p:txBody>
      </p:sp>
      <p:sp>
        <p:nvSpPr>
          <p:cNvPr id="6" name="Скругленная прямоугольная выноска 5"/>
          <p:cNvSpPr/>
          <p:nvPr/>
        </p:nvSpPr>
        <p:spPr>
          <a:xfrm>
            <a:off x="9231923" y="3437792"/>
            <a:ext cx="1793540" cy="597878"/>
          </a:xfrm>
          <a:prstGeom prst="wedgeRoundRectCallout">
            <a:avLst>
              <a:gd name="adj1" fmla="val 2403"/>
              <a:gd name="adj2" fmla="val 129079"/>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sz="500" dirty="0" smtClean="0">
              <a:solidFill>
                <a:srgbClr val="293A96"/>
              </a:solidFill>
            </a:endParaRPr>
          </a:p>
          <a:p>
            <a:pPr algn="ctr"/>
            <a:r>
              <a:rPr lang="en-US" sz="800" b="1" dirty="0" smtClean="0">
                <a:solidFill>
                  <a:srgbClr val="293A96"/>
                </a:solidFill>
              </a:rPr>
              <a:t>Link </a:t>
            </a:r>
            <a:r>
              <a:rPr lang="en-US" sz="800" b="1" dirty="0">
                <a:solidFill>
                  <a:srgbClr val="293A96"/>
                </a:solidFill>
              </a:rPr>
              <a:t>and Learn </a:t>
            </a:r>
            <a:r>
              <a:rPr lang="en-US" sz="800" b="1" dirty="0" smtClean="0">
                <a:solidFill>
                  <a:srgbClr val="293A96"/>
                </a:solidFill>
              </a:rPr>
              <a:t>more</a:t>
            </a:r>
            <a:endParaRPr lang="en-US" sz="800" dirty="0">
              <a:solidFill>
                <a:srgbClr val="293A96"/>
              </a:solidFill>
            </a:endParaRPr>
          </a:p>
          <a:p>
            <a:pPr algn="ctr"/>
            <a:r>
              <a:rPr lang="en-US" sz="800" dirty="0">
                <a:solidFill>
                  <a:srgbClr val="293A96"/>
                </a:solidFill>
              </a:rPr>
              <a:t>https://www.clustermapping.us/</a:t>
            </a:r>
            <a:endParaRPr lang="en-US" sz="800" dirty="0" smtClean="0">
              <a:solidFill>
                <a:srgbClr val="293A96"/>
              </a:solidFill>
            </a:endParaRPr>
          </a:p>
        </p:txBody>
      </p:sp>
      <p:sp>
        <p:nvSpPr>
          <p:cNvPr id="7" name="Заголовок 1"/>
          <p:cNvSpPr>
            <a:spLocks noGrp="1"/>
          </p:cNvSpPr>
          <p:nvPr>
            <p:ph type="title"/>
          </p:nvPr>
        </p:nvSpPr>
        <p:spPr>
          <a:xfrm>
            <a:off x="1037492" y="1675967"/>
            <a:ext cx="10119946" cy="504525"/>
          </a:xfrm>
          <a:solidFill>
            <a:srgbClr val="A71E3B"/>
          </a:solidFill>
          <a:ln>
            <a:noFill/>
          </a:ln>
        </p:spPr>
        <p:txBody>
          <a:bodyPr/>
          <a:lstStyle/>
          <a:p>
            <a:pPr algn="ctr"/>
            <a:r>
              <a:rPr lang="en-US" sz="2400" dirty="0">
                <a:solidFill>
                  <a:schemeClr val="bg1"/>
                </a:solidFill>
              </a:rPr>
              <a:t>Partnership: wine tourism and its connection with the </a:t>
            </a:r>
            <a:r>
              <a:rPr lang="en-US" sz="2400" dirty="0" smtClean="0">
                <a:solidFill>
                  <a:schemeClr val="bg1"/>
                </a:solidFill>
              </a:rPr>
              <a:t>territory (</a:t>
            </a:r>
            <a:r>
              <a:rPr lang="en-US" sz="2400" dirty="0">
                <a:solidFill>
                  <a:schemeClr val="bg1"/>
                </a:solidFill>
              </a:rPr>
              <a:t>cont’d)</a:t>
            </a:r>
            <a:endParaRPr lang="uk-UA" sz="2400" dirty="0">
              <a:solidFill>
                <a:schemeClr val="bg1"/>
              </a:solidFill>
            </a:endParaRPr>
          </a:p>
        </p:txBody>
      </p:sp>
      <p:sp>
        <p:nvSpPr>
          <p:cNvPr id="8" name="Прямоугольник 7"/>
          <p:cNvSpPr/>
          <p:nvPr/>
        </p:nvSpPr>
        <p:spPr>
          <a:xfrm>
            <a:off x="1066798" y="2272778"/>
            <a:ext cx="2056973" cy="369332"/>
          </a:xfrm>
          <a:prstGeom prst="rect">
            <a:avLst/>
          </a:prstGeom>
        </p:spPr>
        <p:txBody>
          <a:bodyPr wrap="none">
            <a:spAutoFit/>
          </a:bodyPr>
          <a:lstStyle/>
          <a:p>
            <a:pPr marL="285750" indent="-285750">
              <a:buFont typeface="Wingdings" panose="05000000000000000000" pitchFamily="2" charset="2"/>
              <a:buChar char="ü"/>
            </a:pPr>
            <a:r>
              <a:rPr lang="en-US" b="1" i="1" dirty="0">
                <a:solidFill>
                  <a:srgbClr val="A71E3B"/>
                </a:solidFill>
              </a:rPr>
              <a:t>Key partners</a:t>
            </a:r>
          </a:p>
        </p:txBody>
      </p:sp>
    </p:spTree>
    <p:extLst>
      <p:ext uri="{BB962C8B-B14F-4D97-AF65-F5344CB8AC3E}">
        <p14:creationId xmlns:p14="http://schemas.microsoft.com/office/powerpoint/2010/main" val="638476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graphicEl>
                                              <a:dgm id="{64E9340F-1E09-447E-B204-EF1CECD401AD}"/>
                                            </p:graphicEl>
                                          </p:spTgt>
                                        </p:tgtEl>
                                        <p:attrNameLst>
                                          <p:attrName>style.visibility</p:attrName>
                                        </p:attrNameLst>
                                      </p:cBhvr>
                                      <p:to>
                                        <p:strVal val="visible"/>
                                      </p:to>
                                    </p:set>
                                    <p:animEffect transition="in" filter="wipe(up)">
                                      <p:cBhvr>
                                        <p:cTn id="7" dur="2000"/>
                                        <p:tgtEl>
                                          <p:spTgt spid="3">
                                            <p:graphicEl>
                                              <a:dgm id="{64E9340F-1E09-447E-B204-EF1CECD401A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graphicEl>
                                              <a:dgm id="{F098AE84-DFE8-491F-AE1B-9230F5263113}"/>
                                            </p:graphicEl>
                                          </p:spTgt>
                                        </p:tgtEl>
                                        <p:attrNameLst>
                                          <p:attrName>style.visibility</p:attrName>
                                        </p:attrNameLst>
                                      </p:cBhvr>
                                      <p:to>
                                        <p:strVal val="visible"/>
                                      </p:to>
                                    </p:set>
                                    <p:animEffect transition="in" filter="wipe(up)">
                                      <p:cBhvr>
                                        <p:cTn id="12" dur="2000"/>
                                        <p:tgtEl>
                                          <p:spTgt spid="3">
                                            <p:graphicEl>
                                              <a:dgm id="{F098AE84-DFE8-491F-AE1B-9230F5263113}"/>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graphicEl>
                                              <a:dgm id="{C9B5A29F-4FC0-44BE-9115-6924D1D3BDB5}"/>
                                            </p:graphicEl>
                                          </p:spTgt>
                                        </p:tgtEl>
                                        <p:attrNameLst>
                                          <p:attrName>style.visibility</p:attrName>
                                        </p:attrNameLst>
                                      </p:cBhvr>
                                      <p:to>
                                        <p:strVal val="visible"/>
                                      </p:to>
                                    </p:set>
                                    <p:animEffect transition="in" filter="wipe(up)">
                                      <p:cBhvr>
                                        <p:cTn id="17" dur="2000"/>
                                        <p:tgtEl>
                                          <p:spTgt spid="3">
                                            <p:graphicEl>
                                              <a:dgm id="{C9B5A29F-4FC0-44BE-9115-6924D1D3BDB5}"/>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3825259" y="2602523"/>
            <a:ext cx="7332179" cy="3753832"/>
          </a:xfrm>
        </p:spPr>
        <p:txBody>
          <a:bodyPr anchor="ctr">
            <a:noAutofit/>
          </a:bodyPr>
          <a:lstStyle/>
          <a:p>
            <a:pPr algn="ctr"/>
            <a:r>
              <a:rPr lang="en-US" b="1" dirty="0"/>
              <a:t>The phenomenon of tourism is that it leads to an increase in the value chain simultaneously from the activity of different types of business:</a:t>
            </a:r>
            <a:endParaRPr lang="uk-UA" sz="1200" b="1" dirty="0">
              <a:ea typeface="Times New Roman" panose="02020603050405020304" pitchFamily="18" charset="0"/>
            </a:endParaRPr>
          </a:p>
          <a:p>
            <a:pPr algn="ctr"/>
            <a:r>
              <a:rPr lang="en-US" b="1" cap="all" dirty="0">
                <a:solidFill>
                  <a:srgbClr val="293A96"/>
                </a:solidFill>
              </a:rPr>
              <a:t>tour cost =</a:t>
            </a:r>
            <a:endParaRPr lang="uk-UA" sz="1200" cap="all" dirty="0">
              <a:solidFill>
                <a:srgbClr val="293A96"/>
              </a:solidFill>
              <a:ea typeface="Times New Roman" panose="02020603050405020304" pitchFamily="18" charset="0"/>
            </a:endParaRPr>
          </a:p>
          <a:p>
            <a:pPr algn="ctr"/>
            <a:r>
              <a:rPr lang="en-US" b="1" cap="all" dirty="0">
                <a:solidFill>
                  <a:srgbClr val="293A96"/>
                </a:solidFill>
              </a:rPr>
              <a:t>cost from the tour operator + insurance company + carrier + hotel + restaurant +</a:t>
            </a:r>
            <a:endParaRPr lang="uk-UA" sz="1200" cap="all" dirty="0">
              <a:solidFill>
                <a:srgbClr val="293A96"/>
              </a:solidFill>
              <a:ea typeface="Times New Roman" panose="02020603050405020304" pitchFamily="18" charset="0"/>
            </a:endParaRPr>
          </a:p>
          <a:p>
            <a:pPr algn="ctr"/>
            <a:r>
              <a:rPr lang="en-US" b="1" cap="all" dirty="0">
                <a:solidFill>
                  <a:srgbClr val="293A96"/>
                </a:solidFill>
              </a:rPr>
              <a:t>tourist facility</a:t>
            </a:r>
            <a:endParaRPr lang="uk-UA" sz="1200" cap="all" dirty="0">
              <a:solidFill>
                <a:srgbClr val="293A96"/>
              </a:solidFill>
              <a:ea typeface="Times New Roman" panose="02020603050405020304" pitchFamily="18" charset="0"/>
            </a:endParaRPr>
          </a:p>
          <a:p>
            <a:pPr algn="ctr"/>
            <a:r>
              <a:rPr lang="en-US" b="1" cap="all" dirty="0">
                <a:solidFill>
                  <a:srgbClr val="293A96"/>
                </a:solidFill>
              </a:rPr>
              <a:t>(museum, attraction, etc.) </a:t>
            </a:r>
            <a:r>
              <a:rPr lang="ru-RU" b="1" cap="all" dirty="0">
                <a:solidFill>
                  <a:srgbClr val="293A96"/>
                </a:solidFill>
              </a:rPr>
              <a:t>+</a:t>
            </a:r>
            <a:endParaRPr lang="uk-UA" sz="1200" cap="all" dirty="0">
              <a:solidFill>
                <a:srgbClr val="293A96"/>
              </a:solidFill>
              <a:ea typeface="Times New Roman" panose="02020603050405020304" pitchFamily="18" charset="0"/>
            </a:endParaRPr>
          </a:p>
          <a:p>
            <a:pPr algn="ctr"/>
            <a:r>
              <a:rPr lang="ru-RU" b="1" cap="all" dirty="0" err="1">
                <a:solidFill>
                  <a:srgbClr val="293A96"/>
                </a:solidFill>
              </a:rPr>
              <a:t>currency</a:t>
            </a:r>
            <a:r>
              <a:rPr lang="ru-RU" b="1" cap="all" dirty="0">
                <a:solidFill>
                  <a:srgbClr val="293A96"/>
                </a:solidFill>
              </a:rPr>
              <a:t> </a:t>
            </a:r>
            <a:r>
              <a:rPr lang="ru-RU" b="1" cap="all" dirty="0" err="1">
                <a:solidFill>
                  <a:srgbClr val="293A96"/>
                </a:solidFill>
              </a:rPr>
              <a:t>exchange</a:t>
            </a:r>
            <a:r>
              <a:rPr lang="ru-RU" b="1" cap="all" dirty="0">
                <a:solidFill>
                  <a:srgbClr val="293A96"/>
                </a:solidFill>
              </a:rPr>
              <a:t> </a:t>
            </a:r>
            <a:r>
              <a:rPr lang="ru-RU" b="1" cap="all" dirty="0" err="1">
                <a:solidFill>
                  <a:srgbClr val="293A96"/>
                </a:solidFill>
              </a:rPr>
              <a:t>office</a:t>
            </a:r>
            <a:r>
              <a:rPr lang="ru-RU" b="1" cap="all" dirty="0">
                <a:solidFill>
                  <a:srgbClr val="293A96"/>
                </a:solidFill>
              </a:rPr>
              <a:t> +</a:t>
            </a:r>
            <a:endParaRPr lang="uk-UA" sz="1200" cap="all" dirty="0">
              <a:solidFill>
                <a:srgbClr val="293A96"/>
              </a:solidFill>
              <a:ea typeface="Times New Roman" panose="02020603050405020304" pitchFamily="18" charset="0"/>
            </a:endParaRPr>
          </a:p>
          <a:p>
            <a:pPr algn="ctr"/>
            <a:r>
              <a:rPr lang="ru-RU" b="1" cap="all" dirty="0" err="1">
                <a:solidFill>
                  <a:srgbClr val="293A96"/>
                </a:solidFill>
              </a:rPr>
              <a:t>souvenir</a:t>
            </a:r>
            <a:r>
              <a:rPr lang="ru-RU" b="1" cap="all" dirty="0">
                <a:solidFill>
                  <a:srgbClr val="293A96"/>
                </a:solidFill>
              </a:rPr>
              <a:t> </a:t>
            </a:r>
            <a:r>
              <a:rPr lang="ru-RU" b="1" cap="all" dirty="0" err="1">
                <a:solidFill>
                  <a:srgbClr val="293A96"/>
                </a:solidFill>
              </a:rPr>
              <a:t>shop</a:t>
            </a:r>
            <a:r>
              <a:rPr lang="ru-RU" b="1" cap="all" dirty="0">
                <a:solidFill>
                  <a:srgbClr val="293A96"/>
                </a:solidFill>
              </a:rPr>
              <a:t> +…</a:t>
            </a:r>
            <a:endParaRPr lang="uk-UA" sz="1200" cap="all" dirty="0">
              <a:solidFill>
                <a:srgbClr val="293A96"/>
              </a:solidFill>
              <a:ea typeface="Times New Roman" panose="02020603050405020304" pitchFamily="18" charset="0"/>
            </a:endParaRPr>
          </a:p>
          <a:p>
            <a:pPr algn="just"/>
            <a:r>
              <a:rPr lang="en-US" b="1" dirty="0">
                <a:solidFill>
                  <a:srgbClr val="000000"/>
                </a:solidFill>
              </a:rPr>
              <a:t>and in wine tourism additionally:</a:t>
            </a:r>
            <a:endParaRPr lang="uk-UA" sz="1200" b="1" dirty="0">
              <a:ea typeface="Times New Roman" panose="02020603050405020304" pitchFamily="18" charset="0"/>
            </a:endParaRPr>
          </a:p>
          <a:p>
            <a:pPr algn="ctr"/>
            <a:r>
              <a:rPr lang="en-US" b="1" cap="all" dirty="0">
                <a:solidFill>
                  <a:srgbClr val="293A96"/>
                </a:solidFill>
              </a:rPr>
              <a:t>+ COST OF WINE + COST OF TASTING +…</a:t>
            </a:r>
            <a:endParaRPr lang="uk-UA" sz="1200" dirty="0">
              <a:solidFill>
                <a:srgbClr val="293A96"/>
              </a:solidFill>
              <a:effectLst/>
              <a:ea typeface="Times New Roman" panose="02020603050405020304" pitchFamily="18" charset="0"/>
            </a:endParaRPr>
          </a:p>
        </p:txBody>
      </p:sp>
      <p:pic>
        <p:nvPicPr>
          <p:cNvPr id="2" name="Рисунок 1"/>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165" r="185"/>
          <a:stretch/>
        </p:blipFill>
        <p:spPr>
          <a:xfrm>
            <a:off x="1081455" y="3432742"/>
            <a:ext cx="2807956" cy="2106412"/>
          </a:xfrm>
        </p:spPr>
      </p:pic>
      <p:sp>
        <p:nvSpPr>
          <p:cNvPr id="13" name="Нижний колонтитул 12"/>
          <p:cNvSpPr>
            <a:spLocks noGrp="1"/>
          </p:cNvSpPr>
          <p:nvPr>
            <p:ph type="ftr" sz="quarter" idx="11"/>
          </p:nvPr>
        </p:nvSpPr>
        <p:spPr/>
        <p:txBody>
          <a:bodyPr/>
          <a:lstStyle/>
          <a:p>
            <a:r>
              <a:rPr lang="en-US" smtClean="0"/>
              <a:t>WINE DESTINATION PRODUCT MANAGEMENT</a:t>
            </a:r>
            <a:endParaRPr lang="uk-UA"/>
          </a:p>
        </p:txBody>
      </p:sp>
      <p:sp>
        <p:nvSpPr>
          <p:cNvPr id="5" name="Заголовок 1"/>
          <p:cNvSpPr>
            <a:spLocks noGrp="1"/>
          </p:cNvSpPr>
          <p:nvPr>
            <p:ph type="title"/>
          </p:nvPr>
        </p:nvSpPr>
        <p:spPr>
          <a:xfrm>
            <a:off x="1019908" y="1675967"/>
            <a:ext cx="10137530" cy="636927"/>
          </a:xfrm>
          <a:solidFill>
            <a:srgbClr val="A71E3B"/>
          </a:solidFill>
          <a:ln>
            <a:noFill/>
          </a:ln>
        </p:spPr>
        <p:txBody>
          <a:bodyPr/>
          <a:lstStyle/>
          <a:p>
            <a:pPr algn="ctr"/>
            <a:r>
              <a:rPr lang="en-US" sz="3600" dirty="0">
                <a:solidFill>
                  <a:schemeClr val="bg1"/>
                </a:solidFill>
              </a:rPr>
              <a:t>Wine tourism business value chain</a:t>
            </a:r>
            <a:endParaRPr lang="uk-UA" sz="3600" dirty="0">
              <a:solidFill>
                <a:schemeClr val="bg1"/>
              </a:solidFill>
            </a:endParaRPr>
          </a:p>
        </p:txBody>
      </p:sp>
    </p:spTree>
    <p:extLst>
      <p:ext uri="{BB962C8B-B14F-4D97-AF65-F5344CB8AC3E}">
        <p14:creationId xmlns:p14="http://schemas.microsoft.com/office/powerpoint/2010/main" val="359739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2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2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2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up)">
                                      <p:cBhvr>
                                        <p:cTn id="22" dur="2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up)">
                                      <p:cBhvr>
                                        <p:cTn id="27" dur="2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up)">
                                      <p:cBhvr>
                                        <p:cTn id="32" dur="2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wipe(up)">
                                      <p:cBhvr>
                                        <p:cTn id="37" dur="2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wipe(up)">
                                      <p:cBhvr>
                                        <p:cTn id="42" dur="2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wipe(up)">
                                      <p:cBhvr>
                                        <p:cTn id="47" dur="2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Другая 3">
      <a:majorFont>
        <a:latin typeface="Georgia"/>
        <a:ea typeface=""/>
        <a:cs typeface=""/>
      </a:majorFont>
      <a:minorFont>
        <a:latin typeface="Georgia"/>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38100">
          <a:solidFill>
            <a:schemeClr val="tx1"/>
          </a:solidFill>
        </a:ln>
      </a:spPr>
      <a:bodyPr/>
      <a:lstStyle/>
      <a:style>
        <a:lnRef idx="1">
          <a:schemeClr val="dk1"/>
        </a:lnRef>
        <a:fillRef idx="0">
          <a:schemeClr val="dk1"/>
        </a:fillRef>
        <a:effectRef idx="0">
          <a:schemeClr val="dk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4215</TotalTime>
  <Words>2142</Words>
  <Application>Microsoft Office PowerPoint</Application>
  <PresentationFormat>Широкоэкранный</PresentationFormat>
  <Paragraphs>181</Paragraphs>
  <Slides>18</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2</vt:i4>
      </vt:variant>
      <vt:variant>
        <vt:lpstr>Заголовки слайдов</vt:lpstr>
      </vt:variant>
      <vt:variant>
        <vt:i4>18</vt:i4>
      </vt:variant>
    </vt:vector>
  </HeadingPairs>
  <TitlesOfParts>
    <vt:vector size="27" baseType="lpstr">
      <vt:lpstr>Arial</vt:lpstr>
      <vt:lpstr>Calibri</vt:lpstr>
      <vt:lpstr>Calibri Light</vt:lpstr>
      <vt:lpstr>Georgia</vt:lpstr>
      <vt:lpstr>Symbol</vt:lpstr>
      <vt:lpstr>Times New Roman</vt:lpstr>
      <vt:lpstr>Wingdings</vt:lpstr>
      <vt:lpstr>Тема Office</vt:lpstr>
      <vt:lpstr>Специальное оформление</vt:lpstr>
      <vt:lpstr>Wine Destination Product Management</vt:lpstr>
      <vt:lpstr>Learning Objectives</vt:lpstr>
      <vt:lpstr>Chapter Outline</vt:lpstr>
      <vt:lpstr>Partnership: wine tourism and its connection with the territory</vt:lpstr>
      <vt:lpstr>Partnership: wine tourism and its connection with the territory (cont’d)</vt:lpstr>
      <vt:lpstr>Partnership: wine tourism and its connection with the territory (cont’d)</vt:lpstr>
      <vt:lpstr>Partnership: wine tourism and its connection with the territory (cont’d)</vt:lpstr>
      <vt:lpstr>Partnership: wine tourism and its connection with the territory (cont’d)</vt:lpstr>
      <vt:lpstr>Wine tourism business value chain</vt:lpstr>
      <vt:lpstr>Wine tourism business value chain (cont’d)</vt:lpstr>
      <vt:lpstr>The role of residents' place image in shaping their support for tourism development</vt:lpstr>
      <vt:lpstr>The role of residents' place image in shaping their support for tourism development (cont’d)</vt:lpstr>
      <vt:lpstr>The role of residents' place image in shaping their support for tourism development (cont’d)</vt:lpstr>
      <vt:lpstr>The role of residents' place image in shaping their support for tourism development (cont’d)</vt:lpstr>
      <vt:lpstr>The role of residents' place image in shaping their support for tourism development (cont’d)</vt:lpstr>
      <vt:lpstr>Storytelling and Selling “history”</vt:lpstr>
      <vt:lpstr>Storytelling and Selling “history” (cont’d) </vt:lpstr>
      <vt:lpstr>Storytelling and Selling “history” (cont’d)</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 The development of wine tourism and wine routes</dc:title>
  <dc:creator>Melikh</dc:creator>
  <cp:lastModifiedBy>Olena</cp:lastModifiedBy>
  <cp:revision>266</cp:revision>
  <dcterms:created xsi:type="dcterms:W3CDTF">2021-11-20T15:09:31Z</dcterms:created>
  <dcterms:modified xsi:type="dcterms:W3CDTF">2022-02-10T08:16:00Z</dcterms:modified>
</cp:coreProperties>
</file>