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4" r:id="rId4"/>
    <p:sldId id="265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147A"/>
    <a:srgbClr val="751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7257" autoAdjust="0"/>
  </p:normalViewPr>
  <p:slideViewPr>
    <p:cSldViewPr snapToGrid="0" snapToObjects="1">
      <p:cViewPr varScale="1">
        <p:scale>
          <a:sx n="56" d="100"/>
          <a:sy n="56" d="100"/>
        </p:scale>
        <p:origin x="57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en-GB" sz="2000" b="1" noProof="0" dirty="0" smtClean="0">
              <a:latin typeface="Century Gothic" charset="0"/>
              <a:ea typeface="Century Gothic" charset="0"/>
              <a:cs typeface="Century Gothic" charset="0"/>
            </a:rPr>
            <a:t>Identify potential project ideas for</a:t>
          </a:r>
          <a:r>
            <a:rPr lang="en-GB" sz="2000" b="1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</a:t>
          </a:r>
          <a:endParaRPr lang="en-GB" sz="2000" b="1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cross-border challenges and opportunities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2B68DBEF-9A94-2549-ADAE-5AE816D569EB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project idea(s) that address cross-border challenges and cooperation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49A0D58-1523-DD44-B57B-2249CBF234C4}" type="parTrans" cxnId="{DD97DAB0-E07F-9D45-A085-342C0042E0A9}">
      <dgm:prSet/>
      <dgm:spPr/>
      <dgm:t>
        <a:bodyPr/>
        <a:lstStyle/>
        <a:p>
          <a:endParaRPr lang="fr-FR"/>
        </a:p>
      </dgm:t>
    </dgm:pt>
    <dgm:pt modelId="{9FF072D2-F967-7448-A9EB-472F0D70A531}" type="sibTrans" cxnId="{DD97DAB0-E07F-9D45-A085-342C0042E0A9}">
      <dgm:prSet/>
      <dgm:spPr/>
      <dgm:t>
        <a:bodyPr/>
        <a:lstStyle/>
        <a:p>
          <a:endParaRPr lang="fr-FR"/>
        </a:p>
      </dgm:t>
    </dgm:pt>
    <dgm:pt modelId="{58233B70-3FB8-7C4E-B84E-7C92D9C31FF4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target groups/final</a:t>
          </a:r>
          <a:r>
            <a:rPr lang="en-GB" sz="18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beneficiaries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331E5FB-0FD3-F64F-90E3-74DCF60C44BA}" type="parTrans" cxnId="{85657932-5860-7043-9158-A851D84B5AA1}">
      <dgm:prSet/>
      <dgm:spPr/>
      <dgm:t>
        <a:bodyPr/>
        <a:lstStyle/>
        <a:p>
          <a:endParaRPr lang="fr-FR"/>
        </a:p>
      </dgm:t>
    </dgm:pt>
    <dgm:pt modelId="{79C4BD2A-5D3F-E64E-BCA5-B2F74B5AF471}" type="sibTrans" cxnId="{85657932-5860-7043-9158-A851D84B5AA1}">
      <dgm:prSet/>
      <dgm:spPr/>
      <dgm:t>
        <a:bodyPr/>
        <a:lstStyle/>
        <a:p>
          <a:endParaRPr lang="fr-FR"/>
        </a:p>
      </dgm:t>
    </dgm:pt>
    <dgm:pt modelId="{B97C911B-7F78-944C-9C16-D2F68D657CC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Check project idea(s) match</a:t>
          </a:r>
          <a:r>
            <a:rPr lang="en-GB" sz="18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programme priorities and contribute to a programme result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B6F0256-F06D-1D47-AADE-FB8E5781F842}" type="parTrans" cxnId="{1E6C4A3E-9185-B945-8249-C74F5FB66DD6}">
      <dgm:prSet/>
      <dgm:spPr/>
      <dgm:t>
        <a:bodyPr/>
        <a:lstStyle/>
        <a:p>
          <a:endParaRPr lang="fr-FR"/>
        </a:p>
      </dgm:t>
    </dgm:pt>
    <dgm:pt modelId="{DBD4ACBA-4257-1C41-954E-A9E38CE8F6EF}" type="sibTrans" cxnId="{1E6C4A3E-9185-B945-8249-C74F5FB66DD6}">
      <dgm:prSet/>
      <dgm:spPr/>
      <dgm:t>
        <a:bodyPr/>
        <a:lstStyle/>
        <a:p>
          <a:endParaRPr lang="fr-FR"/>
        </a:p>
      </dgm:t>
    </dgm:pt>
    <dgm:pt modelId="{C6F04D63-E308-774B-982F-2EAD5F5FB95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Identify potential relevant partners</a:t>
          </a:r>
          <a:r>
            <a:rPr lang="en-GB" sz="18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within programme eligible area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A5A15E3-FEF2-754A-9DA6-3B7757055B16}" type="parTrans" cxnId="{ED4CB6A0-F4B4-EC4E-8F6C-9F9BDD779B9D}">
      <dgm:prSet/>
      <dgm:spPr/>
      <dgm:t>
        <a:bodyPr/>
        <a:lstStyle/>
        <a:p>
          <a:endParaRPr lang="fr-FR"/>
        </a:p>
      </dgm:t>
    </dgm:pt>
    <dgm:pt modelId="{D7D955C2-E61A-8147-BDA4-1144C402D5DB}" type="sibTrans" cxnId="{ED4CB6A0-F4B4-EC4E-8F6C-9F9BDD779B9D}">
      <dgm:prSet/>
      <dgm:spPr/>
      <dgm:t>
        <a:bodyPr/>
        <a:lstStyle/>
        <a:p>
          <a:endParaRPr lang="fr-F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E0054B-3A4C-2148-A9C4-6ADD2128E41C}" type="presOf" srcId="{58DB4EB1-FB19-A441-9A50-6DF20E12E5F3}" destId="{57831053-B85F-AC46-BF26-B34E0D9E4378}" srcOrd="0" destOrd="0" presId="urn:microsoft.com/office/officeart/2005/8/layout/chevron2"/>
    <dgm:cxn modelId="{DD97DAB0-E07F-9D45-A085-342C0042E0A9}" srcId="{37D7617A-DCF7-0242-80B6-11EFDD39AD1B}" destId="{2B68DBEF-9A94-2549-ADAE-5AE816D569EB}" srcOrd="1" destOrd="0" parTransId="{749A0D58-1523-DD44-B57B-2249CBF234C4}" sibTransId="{9FF072D2-F967-7448-A9EB-472F0D70A531}"/>
    <dgm:cxn modelId="{ED4CB6A0-F4B4-EC4E-8F6C-9F9BDD779B9D}" srcId="{37D7617A-DCF7-0242-80B6-11EFDD39AD1B}" destId="{C6F04D63-E308-774B-982F-2EAD5F5FB953}" srcOrd="4" destOrd="0" parTransId="{EA5A15E3-FEF2-754A-9DA6-3B7757055B16}" sibTransId="{D7D955C2-E61A-8147-BDA4-1144C402D5DB}"/>
    <dgm:cxn modelId="{50453A65-2CCC-1A4F-BBCB-6366F33C2DA4}" type="presOf" srcId="{58233B70-3FB8-7C4E-B84E-7C92D9C31FF4}" destId="{1EE402A0-4A87-F647-84B0-EDD6D2EEF2F8}" srcOrd="0" destOrd="2" presId="urn:microsoft.com/office/officeart/2005/8/layout/chevron2"/>
    <dgm:cxn modelId="{1E6C4A3E-9185-B945-8249-C74F5FB66DD6}" srcId="{37D7617A-DCF7-0242-80B6-11EFDD39AD1B}" destId="{B97C911B-7F78-944C-9C16-D2F68D657CC3}" srcOrd="3" destOrd="0" parTransId="{5B6F0256-F06D-1D47-AADE-FB8E5781F842}" sibTransId="{DBD4ACBA-4257-1C41-954E-A9E38CE8F6EF}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D0899B6A-3D45-664E-96ED-306073677ACF}" type="presOf" srcId="{2B68DBEF-9A94-2549-ADAE-5AE816D569EB}" destId="{1EE402A0-4A87-F647-84B0-EDD6D2EEF2F8}" srcOrd="0" destOrd="1" presId="urn:microsoft.com/office/officeart/2005/8/layout/chevron2"/>
    <dgm:cxn modelId="{0FBAEF01-D814-ED49-9A5E-968248EEEA6A}" type="presOf" srcId="{9B34C0A2-76A1-FF43-BA03-F6E5AF257916}" destId="{1EE402A0-4A87-F647-84B0-EDD6D2EEF2F8}" srcOrd="0" destOrd="0" presId="urn:microsoft.com/office/officeart/2005/8/layout/chevron2"/>
    <dgm:cxn modelId="{2F3F7C25-D1AB-A44A-ACF5-155A861C89E6}" type="presOf" srcId="{C6F04D63-E308-774B-982F-2EAD5F5FB953}" destId="{1EE402A0-4A87-F647-84B0-EDD6D2EEF2F8}" srcOrd="0" destOrd="4" presId="urn:microsoft.com/office/officeart/2005/8/layout/chevron2"/>
    <dgm:cxn modelId="{85657932-5860-7043-9158-A851D84B5AA1}" srcId="{37D7617A-DCF7-0242-80B6-11EFDD39AD1B}" destId="{58233B70-3FB8-7C4E-B84E-7C92D9C31FF4}" srcOrd="2" destOrd="0" parTransId="{0331E5FB-0FD3-F64F-90E3-74DCF60C44BA}" sibTransId="{79C4BD2A-5D3F-E64E-BCA5-B2F74B5AF471}"/>
    <dgm:cxn modelId="{37813C53-FF04-BD4D-9EEA-BA639D19D75B}" type="presOf" srcId="{37D7617A-DCF7-0242-80B6-11EFDD39AD1B}" destId="{74F2E7EF-0E08-174B-80F4-28031BC1E91E}" srcOrd="0" destOrd="0" presId="urn:microsoft.com/office/officeart/2005/8/layout/chevron2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1D1699D3-B58B-6D4C-AF0E-FC7CF63758D4}" type="presOf" srcId="{B97C911B-7F78-944C-9C16-D2F68D657CC3}" destId="{1EE402A0-4A87-F647-84B0-EDD6D2EEF2F8}" srcOrd="0" destOrd="3" presId="urn:microsoft.com/office/officeart/2005/8/layout/chevron2"/>
    <dgm:cxn modelId="{23EDF7FA-B9AB-EF4A-A47B-79403EAAE3B3}" type="presParOf" srcId="{57831053-B85F-AC46-BF26-B34E0D9E4378}" destId="{6780569F-5BF4-3C4C-83F2-5A5240A2CB46}" srcOrd="0" destOrd="0" presId="urn:microsoft.com/office/officeart/2005/8/layout/chevron2"/>
    <dgm:cxn modelId="{E927F66A-BDAD-7244-87C8-A8F9D9FA19A5}" type="presParOf" srcId="{6780569F-5BF4-3C4C-83F2-5A5240A2CB46}" destId="{74F2E7EF-0E08-174B-80F4-28031BC1E91E}" srcOrd="0" destOrd="0" presId="urn:microsoft.com/office/officeart/2005/8/layout/chevron2"/>
    <dgm:cxn modelId="{697FAAE3-5138-604B-BDDB-E65486135C0F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en-GB" sz="2000" b="1" noProof="0" dirty="0" smtClean="0">
              <a:latin typeface="Century Gothic" charset="0"/>
              <a:ea typeface="Century Gothic" charset="0"/>
              <a:cs typeface="Century Gothic" charset="0"/>
            </a:rPr>
            <a:t>Define YOUR project idea and find partners</a:t>
          </a:r>
          <a:endParaRPr lang="en-GB" sz="20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Define</a:t>
          </a:r>
          <a:r>
            <a:rPr lang="en-GB" sz="1800" b="0" i="0" baseline="0" noProof="0" dirty="0" smtClean="0">
              <a:latin typeface="Century Gothic" charset="0"/>
              <a:ea typeface="Century Gothic" charset="0"/>
              <a:cs typeface="Century Gothic" charset="0"/>
            </a:rPr>
            <a:t> main project objectives and expected results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C6F04D63-E308-774B-982F-2EAD5F5FB953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</a:pPr>
          <a:endParaRPr lang="fr-FR" sz="2300" dirty="0"/>
        </a:p>
      </dgm:t>
    </dgm:pt>
    <dgm:pt modelId="{EA5A15E3-FEF2-754A-9DA6-3B7757055B16}" type="parTrans" cxnId="{ED4CB6A0-F4B4-EC4E-8F6C-9F9BDD779B9D}">
      <dgm:prSet/>
      <dgm:spPr/>
      <dgm:t>
        <a:bodyPr/>
        <a:lstStyle/>
        <a:p>
          <a:endParaRPr lang="fr-FR"/>
        </a:p>
      </dgm:t>
    </dgm:pt>
    <dgm:pt modelId="{D7D955C2-E61A-8147-BDA4-1144C402D5DB}" type="sibTrans" cxnId="{ED4CB6A0-F4B4-EC4E-8F6C-9F9BDD779B9D}">
      <dgm:prSet/>
      <dgm:spPr/>
      <dgm:t>
        <a:bodyPr/>
        <a:lstStyle/>
        <a:p>
          <a:endParaRPr lang="fr-FR"/>
        </a:p>
      </dgm:t>
    </dgm:pt>
    <dgm:pt modelId="{31E5FB7D-10C9-E84F-AB8A-478BA8833311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Estimate total project budget and check budget limitations for the Call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D3501E1-8B12-C940-9929-FD89BEF7A8B8}" type="parTrans" cxnId="{A35C4240-6877-F74F-A0F2-76FFBD4209AD}">
      <dgm:prSet/>
      <dgm:spPr/>
      <dgm:t>
        <a:bodyPr/>
        <a:lstStyle/>
        <a:p>
          <a:endParaRPr lang="fr-FR"/>
        </a:p>
      </dgm:t>
    </dgm:pt>
    <dgm:pt modelId="{65326140-B7A3-4A4B-BBAE-BFE0E10BA6E3}" type="sibTrans" cxnId="{A35C4240-6877-F74F-A0F2-76FFBD4209AD}">
      <dgm:prSet/>
      <dgm:spPr/>
      <dgm:t>
        <a:bodyPr/>
        <a:lstStyle/>
        <a:p>
          <a:endParaRPr lang="fr-FR"/>
        </a:p>
      </dgm:t>
    </dgm:pt>
    <dgm:pt modelId="{29E24A94-FA10-3E4A-94FE-A2EC49D8CA33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Draft a 1 page project summary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85D679E-96C4-D842-B702-EB29FCB985BB}" type="parTrans" cxnId="{CC7619E6-E1C8-3B44-8297-1CB235796BEB}">
      <dgm:prSet/>
      <dgm:spPr/>
      <dgm:t>
        <a:bodyPr/>
        <a:lstStyle/>
        <a:p>
          <a:endParaRPr lang="fr-FR"/>
        </a:p>
      </dgm:t>
    </dgm:pt>
    <dgm:pt modelId="{B87FBD88-1BC1-6B46-B7EF-752298570BF0}" type="sibTrans" cxnId="{CC7619E6-E1C8-3B44-8297-1CB235796BEB}">
      <dgm:prSet/>
      <dgm:spPr/>
      <dgm:t>
        <a:bodyPr/>
        <a:lstStyle/>
        <a:p>
          <a:endParaRPr lang="fr-FR"/>
        </a:p>
      </dgm:t>
    </dgm:pt>
    <dgm:pt modelId="{185A0577-90E3-974A-82A1-4E4B3099A58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0" i="0" noProof="0" dirty="0" smtClean="0">
              <a:latin typeface="Century Gothic" charset="0"/>
              <a:ea typeface="Century Gothic" charset="0"/>
              <a:cs typeface="Century Gothic" charset="0"/>
            </a:rPr>
            <a:t>Contact potential partners with your project idea summary</a:t>
          </a:r>
          <a:endParaRPr lang="en-GB" sz="1800" b="0" i="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D5E0ADB-5B01-7A40-A097-D847BB78FC22}" type="parTrans" cxnId="{8E806510-B526-FB45-B2E2-73D33D0CD0F3}">
      <dgm:prSet/>
      <dgm:spPr/>
      <dgm:t>
        <a:bodyPr/>
        <a:lstStyle/>
        <a:p>
          <a:endParaRPr lang="fr-FR"/>
        </a:p>
      </dgm:t>
    </dgm:pt>
    <dgm:pt modelId="{5E3F793C-7595-5C49-AADA-D4BF380548B4}" type="sibTrans" cxnId="{8E806510-B526-FB45-B2E2-73D33D0CD0F3}">
      <dgm:prSet/>
      <dgm:spPr/>
      <dgm:t>
        <a:bodyPr/>
        <a:lstStyle/>
        <a:p>
          <a:endParaRPr lang="fr-F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A953B2-EE70-314A-866D-0B56E409B494}" type="presOf" srcId="{185A0577-90E3-974A-82A1-4E4B3099A588}" destId="{1EE402A0-4A87-F647-84B0-EDD6D2EEF2F8}" srcOrd="0" destOrd="3" presId="urn:microsoft.com/office/officeart/2005/8/layout/chevron2"/>
    <dgm:cxn modelId="{8E806510-B526-FB45-B2E2-73D33D0CD0F3}" srcId="{37D7617A-DCF7-0242-80B6-11EFDD39AD1B}" destId="{185A0577-90E3-974A-82A1-4E4B3099A588}" srcOrd="3" destOrd="0" parTransId="{9D5E0ADB-5B01-7A40-A097-D847BB78FC22}" sibTransId="{5E3F793C-7595-5C49-AADA-D4BF380548B4}"/>
    <dgm:cxn modelId="{CC7619E6-E1C8-3B44-8297-1CB235796BEB}" srcId="{37D7617A-DCF7-0242-80B6-11EFDD39AD1B}" destId="{29E24A94-FA10-3E4A-94FE-A2EC49D8CA33}" srcOrd="2" destOrd="0" parTransId="{A85D679E-96C4-D842-B702-EB29FCB985BB}" sibTransId="{B87FBD88-1BC1-6B46-B7EF-752298570BF0}"/>
    <dgm:cxn modelId="{ED4CB6A0-F4B4-EC4E-8F6C-9F9BDD779B9D}" srcId="{37D7617A-DCF7-0242-80B6-11EFDD39AD1B}" destId="{C6F04D63-E308-774B-982F-2EAD5F5FB953}" srcOrd="4" destOrd="0" parTransId="{EA5A15E3-FEF2-754A-9DA6-3B7757055B16}" sibTransId="{D7D955C2-E61A-8147-BDA4-1144C402D5DB}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EFB773B9-2A21-BD48-8FA5-F0E43AF4AE43}" type="presOf" srcId="{9B34C0A2-76A1-FF43-BA03-F6E5AF257916}" destId="{1EE402A0-4A87-F647-84B0-EDD6D2EEF2F8}" srcOrd="0" destOrd="0" presId="urn:microsoft.com/office/officeart/2005/8/layout/chevron2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A35C4240-6877-F74F-A0F2-76FFBD4209AD}" srcId="{37D7617A-DCF7-0242-80B6-11EFDD39AD1B}" destId="{31E5FB7D-10C9-E84F-AB8A-478BA8833311}" srcOrd="1" destOrd="0" parTransId="{9D3501E1-8B12-C940-9929-FD89BEF7A8B8}" sibTransId="{65326140-B7A3-4A4B-BBAE-BFE0E10BA6E3}"/>
    <dgm:cxn modelId="{CDC74418-7984-EE41-9DC3-A82A931044A5}" type="presOf" srcId="{37D7617A-DCF7-0242-80B6-11EFDD39AD1B}" destId="{74F2E7EF-0E08-174B-80F4-28031BC1E91E}" srcOrd="0" destOrd="0" presId="urn:microsoft.com/office/officeart/2005/8/layout/chevron2"/>
    <dgm:cxn modelId="{A8B601B3-5CC7-244A-ADFF-3F41BC4800C2}" type="presOf" srcId="{58DB4EB1-FB19-A441-9A50-6DF20E12E5F3}" destId="{57831053-B85F-AC46-BF26-B34E0D9E4378}" srcOrd="0" destOrd="0" presId="urn:microsoft.com/office/officeart/2005/8/layout/chevron2"/>
    <dgm:cxn modelId="{73A365A6-1D53-2D43-8C6D-4D1AA50A9274}" type="presOf" srcId="{C6F04D63-E308-774B-982F-2EAD5F5FB953}" destId="{1EE402A0-4A87-F647-84B0-EDD6D2EEF2F8}" srcOrd="0" destOrd="4" presId="urn:microsoft.com/office/officeart/2005/8/layout/chevron2"/>
    <dgm:cxn modelId="{DA70DEE8-56AD-0749-8DAE-D224BF036057}" type="presOf" srcId="{31E5FB7D-10C9-E84F-AB8A-478BA8833311}" destId="{1EE402A0-4A87-F647-84B0-EDD6D2EEF2F8}" srcOrd="0" destOrd="1" presId="urn:microsoft.com/office/officeart/2005/8/layout/chevron2"/>
    <dgm:cxn modelId="{94655557-A1BD-C547-9077-20978D276602}" type="presOf" srcId="{29E24A94-FA10-3E4A-94FE-A2EC49D8CA33}" destId="{1EE402A0-4A87-F647-84B0-EDD6D2EEF2F8}" srcOrd="0" destOrd="2" presId="urn:microsoft.com/office/officeart/2005/8/layout/chevron2"/>
    <dgm:cxn modelId="{F94B6BFC-9FE8-3246-971E-1FE4387E235F}" type="presParOf" srcId="{57831053-B85F-AC46-BF26-B34E0D9E4378}" destId="{6780569F-5BF4-3C4C-83F2-5A5240A2CB46}" srcOrd="0" destOrd="0" presId="urn:microsoft.com/office/officeart/2005/8/layout/chevron2"/>
    <dgm:cxn modelId="{50C7632B-8795-294F-8508-1BE04A6078F7}" type="presParOf" srcId="{6780569F-5BF4-3C4C-83F2-5A5240A2CB46}" destId="{74F2E7EF-0E08-174B-80F4-28031BC1E91E}" srcOrd="0" destOrd="0" presId="urn:microsoft.com/office/officeart/2005/8/layout/chevron2"/>
    <dgm:cxn modelId="{213B3C83-7387-0F4D-86DD-51D9A7C811D6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B4EB1-FB19-A441-9A50-6DF20E12E5F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7D7617A-DCF7-0242-80B6-11EFDD39AD1B}">
      <dgm:prSet phldrT="[Texte]" custT="1"/>
      <dgm:spPr/>
      <dgm:t>
        <a:bodyPr/>
        <a:lstStyle/>
        <a:p>
          <a:r>
            <a:rPr lang="en-GB" sz="2000" b="1" noProof="0" dirty="0" smtClean="0">
              <a:latin typeface="Century Gothic" charset="0"/>
              <a:ea typeface="Century Gothic" charset="0"/>
              <a:cs typeface="Century Gothic" charset="0"/>
            </a:rPr>
            <a:t>Build a JOINT idea with your partners</a:t>
          </a:r>
          <a:endParaRPr lang="en-GB" sz="20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652B171-E1F8-F844-9993-729091704572}" type="parTrans" cxnId="{09277E11-5A6D-F742-B099-E8D88DB1AE83}">
      <dgm:prSet/>
      <dgm:spPr/>
      <dgm:t>
        <a:bodyPr/>
        <a:lstStyle/>
        <a:p>
          <a:endParaRPr lang="fr-FR"/>
        </a:p>
      </dgm:t>
    </dgm:pt>
    <dgm:pt modelId="{787B2887-FFC9-E347-8F26-A21E8223AF43}" type="sibTrans" cxnId="{09277E11-5A6D-F742-B099-E8D88DB1AE83}">
      <dgm:prSet/>
      <dgm:spPr/>
      <dgm:t>
        <a:bodyPr/>
        <a:lstStyle/>
        <a:p>
          <a:endParaRPr lang="fr-FR"/>
        </a:p>
      </dgm:t>
    </dgm:pt>
    <dgm:pt modelId="{9B34C0A2-76A1-FF43-BA03-F6E5AF257916}">
      <dgm:prSet phldrT="[Texte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Agree on joint project objectives,</a:t>
          </a:r>
          <a:r>
            <a:rPr lang="en-GB" sz="1800" baseline="0" noProof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expected results and main outputs with your partners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5526B050-FC8A-3440-A406-53B43DDBD320}" type="parTrans" cxnId="{DFDE8D7E-AED9-5D43-9B47-5C997FA1205A}">
      <dgm:prSet/>
      <dgm:spPr/>
      <dgm:t>
        <a:bodyPr/>
        <a:lstStyle/>
        <a:p>
          <a:endParaRPr lang="fr-FR"/>
        </a:p>
      </dgm:t>
    </dgm:pt>
    <dgm:pt modelId="{6D31A8C1-1950-9D4E-9A44-C4E22D7EED6C}" type="sibTrans" cxnId="{DFDE8D7E-AED9-5D43-9B47-5C997FA1205A}">
      <dgm:prSet/>
      <dgm:spPr/>
      <dgm:t>
        <a:bodyPr/>
        <a:lstStyle/>
        <a:p>
          <a:endParaRPr lang="fr-FR"/>
        </a:p>
      </dgm:t>
    </dgm:pt>
    <dgm:pt modelId="{8DE90B9A-F7CF-D345-B450-64E1F5DBA32E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Identify clear</a:t>
          </a:r>
          <a:r>
            <a:rPr lang="en-GB" sz="1800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 impact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22CD068-082C-3F4A-BB26-CDBB6DBE015A}" type="parTrans" cxnId="{8F2984D6-FEA6-8B48-A8C7-C3473FBAF25E}">
      <dgm:prSet/>
      <dgm:spPr/>
      <dgm:t>
        <a:bodyPr/>
        <a:lstStyle/>
        <a:p>
          <a:endParaRPr lang="fr-FR"/>
        </a:p>
      </dgm:t>
    </dgm:pt>
    <dgm:pt modelId="{82E335E2-18B2-604B-ADF1-BDD5A02FCC44}" type="sibTrans" cxnId="{8F2984D6-FEA6-8B48-A8C7-C3473FBAF25E}">
      <dgm:prSet/>
      <dgm:spPr/>
      <dgm:t>
        <a:bodyPr/>
        <a:lstStyle/>
        <a:p>
          <a:endParaRPr lang="fr-FR"/>
        </a:p>
      </dgm:t>
    </dgm:pt>
    <dgm:pt modelId="{9D0396F7-FB2A-404A-B7BA-877DC1463E58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Identify people within each partner organisation to work on the proposal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893DDC5-1874-A74D-B04B-FBB2520DFE5C}" type="parTrans" cxnId="{233639D9-157E-3042-A0A9-CA134B4E1CE5}">
      <dgm:prSet/>
      <dgm:spPr/>
      <dgm:t>
        <a:bodyPr/>
        <a:lstStyle/>
        <a:p>
          <a:endParaRPr lang="fr-FR"/>
        </a:p>
      </dgm:t>
    </dgm:pt>
    <dgm:pt modelId="{D6DDE098-F71E-5649-B307-55EC011D273E}" type="sibTrans" cxnId="{233639D9-157E-3042-A0A9-CA134B4E1CE5}">
      <dgm:prSet/>
      <dgm:spPr/>
      <dgm:t>
        <a:bodyPr/>
        <a:lstStyle/>
        <a:p>
          <a:endParaRPr lang="fr-FR"/>
        </a:p>
      </dgm:t>
    </dgm:pt>
    <dgm:pt modelId="{63572BCD-9C3D-9546-A0C5-90C878C2BAB6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Allocate responsibilities and deadlines for project preparation to each partner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220D4B2C-8505-0143-9CB2-F67FB52DF1F1}" type="parTrans" cxnId="{8C842CB1-A9B2-3D41-9F52-4EB7E5F44094}">
      <dgm:prSet/>
      <dgm:spPr/>
      <dgm:t>
        <a:bodyPr/>
        <a:lstStyle/>
        <a:p>
          <a:endParaRPr lang="fr-FR"/>
        </a:p>
      </dgm:t>
    </dgm:pt>
    <dgm:pt modelId="{AC999728-D80B-D54C-85A2-F8ECDCD46AC7}" type="sibTrans" cxnId="{8C842CB1-A9B2-3D41-9F52-4EB7E5F44094}">
      <dgm:prSet/>
      <dgm:spPr/>
      <dgm:t>
        <a:bodyPr/>
        <a:lstStyle/>
        <a:p>
          <a:endParaRPr lang="fr-FR"/>
        </a:p>
      </dgm:t>
    </dgm:pt>
    <dgm:pt modelId="{13F977BD-2598-DA44-B608-07E9211D3DB7}">
      <dgm:prSet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GB" sz="1800" noProof="0" dirty="0" smtClean="0">
              <a:latin typeface="Century Gothic" charset="0"/>
              <a:ea typeface="Century Gothic" charset="0"/>
              <a:cs typeface="Century Gothic" charset="0"/>
            </a:rPr>
            <a:t>Consult the joint idea with stakeholders, check possible synergies and complementarities</a:t>
          </a:r>
          <a:endParaRPr lang="en-GB" sz="1800" noProof="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F970F246-7F4C-264D-9D2F-9525BC38455F}" type="parTrans" cxnId="{222F4C68-F3D1-4A4D-A76B-16A94672BD12}">
      <dgm:prSet/>
      <dgm:spPr/>
      <dgm:t>
        <a:bodyPr/>
        <a:lstStyle/>
        <a:p>
          <a:endParaRPr lang="fr-FR"/>
        </a:p>
      </dgm:t>
    </dgm:pt>
    <dgm:pt modelId="{3048B23F-EC7E-B745-8F5D-D9D961D58EB1}" type="sibTrans" cxnId="{222F4C68-F3D1-4A4D-A76B-16A94672BD12}">
      <dgm:prSet/>
      <dgm:spPr/>
      <dgm:t>
        <a:bodyPr/>
        <a:lstStyle/>
        <a:p>
          <a:endParaRPr lang="fr-FR"/>
        </a:p>
      </dgm:t>
    </dgm:pt>
    <dgm:pt modelId="{57831053-B85F-AC46-BF26-B34E0D9E4378}" type="pres">
      <dgm:prSet presAssocID="{58DB4EB1-FB19-A441-9A50-6DF20E12E5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80569F-5BF4-3C4C-83F2-5A5240A2CB46}" type="pres">
      <dgm:prSet presAssocID="{37D7617A-DCF7-0242-80B6-11EFDD39AD1B}" presName="composite" presStyleCnt="0"/>
      <dgm:spPr/>
    </dgm:pt>
    <dgm:pt modelId="{74F2E7EF-0E08-174B-80F4-28031BC1E91E}" type="pres">
      <dgm:prSet presAssocID="{37D7617A-DCF7-0242-80B6-11EFDD39AD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E402A0-4A87-F647-84B0-EDD6D2EEF2F8}" type="pres">
      <dgm:prSet presAssocID="{37D7617A-DCF7-0242-80B6-11EFDD39AD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2C4CC5-234C-4448-93D0-6E65C7879E09}" type="presOf" srcId="{63572BCD-9C3D-9546-A0C5-90C878C2BAB6}" destId="{1EE402A0-4A87-F647-84B0-EDD6D2EEF2F8}" srcOrd="0" destOrd="3" presId="urn:microsoft.com/office/officeart/2005/8/layout/chevron2"/>
    <dgm:cxn modelId="{8F2984D6-FEA6-8B48-A8C7-C3473FBAF25E}" srcId="{37D7617A-DCF7-0242-80B6-11EFDD39AD1B}" destId="{8DE90B9A-F7CF-D345-B450-64E1F5DBA32E}" srcOrd="1" destOrd="0" parTransId="{D22CD068-082C-3F4A-BB26-CDBB6DBE015A}" sibTransId="{82E335E2-18B2-604B-ADF1-BDD5A02FCC44}"/>
    <dgm:cxn modelId="{C6159D92-B015-FC4F-899C-DFC89D90C35C}" type="presOf" srcId="{9B34C0A2-76A1-FF43-BA03-F6E5AF257916}" destId="{1EE402A0-4A87-F647-84B0-EDD6D2EEF2F8}" srcOrd="0" destOrd="0" presId="urn:microsoft.com/office/officeart/2005/8/layout/chevron2"/>
    <dgm:cxn modelId="{C3F0A858-F345-C740-A0B5-249C23A5F9EA}" type="presOf" srcId="{37D7617A-DCF7-0242-80B6-11EFDD39AD1B}" destId="{74F2E7EF-0E08-174B-80F4-28031BC1E91E}" srcOrd="0" destOrd="0" presId="urn:microsoft.com/office/officeart/2005/8/layout/chevron2"/>
    <dgm:cxn modelId="{8C842CB1-A9B2-3D41-9F52-4EB7E5F44094}" srcId="{37D7617A-DCF7-0242-80B6-11EFDD39AD1B}" destId="{63572BCD-9C3D-9546-A0C5-90C878C2BAB6}" srcOrd="3" destOrd="0" parTransId="{220D4B2C-8505-0143-9CB2-F67FB52DF1F1}" sibTransId="{AC999728-D80B-D54C-85A2-F8ECDCD46AC7}"/>
    <dgm:cxn modelId="{BABB4A2A-FC27-2A4C-9F9E-94F076A6375E}" type="presOf" srcId="{58DB4EB1-FB19-A441-9A50-6DF20E12E5F3}" destId="{57831053-B85F-AC46-BF26-B34E0D9E4378}" srcOrd="0" destOrd="0" presId="urn:microsoft.com/office/officeart/2005/8/layout/chevron2"/>
    <dgm:cxn modelId="{09277E11-5A6D-F742-B099-E8D88DB1AE83}" srcId="{58DB4EB1-FB19-A441-9A50-6DF20E12E5F3}" destId="{37D7617A-DCF7-0242-80B6-11EFDD39AD1B}" srcOrd="0" destOrd="0" parTransId="{8652B171-E1F8-F844-9993-729091704572}" sibTransId="{787B2887-FFC9-E347-8F26-A21E8223AF43}"/>
    <dgm:cxn modelId="{DFDE8D7E-AED9-5D43-9B47-5C997FA1205A}" srcId="{37D7617A-DCF7-0242-80B6-11EFDD39AD1B}" destId="{9B34C0A2-76A1-FF43-BA03-F6E5AF257916}" srcOrd="0" destOrd="0" parTransId="{5526B050-FC8A-3440-A406-53B43DDBD320}" sibTransId="{6D31A8C1-1950-9D4E-9A44-C4E22D7EED6C}"/>
    <dgm:cxn modelId="{341158CD-EA24-AF42-BCCF-39FBF9C9EA8E}" type="presOf" srcId="{13F977BD-2598-DA44-B608-07E9211D3DB7}" destId="{1EE402A0-4A87-F647-84B0-EDD6D2EEF2F8}" srcOrd="0" destOrd="4" presId="urn:microsoft.com/office/officeart/2005/8/layout/chevron2"/>
    <dgm:cxn modelId="{040A6BC3-8B61-E948-9143-C948A806A5E8}" type="presOf" srcId="{9D0396F7-FB2A-404A-B7BA-877DC1463E58}" destId="{1EE402A0-4A87-F647-84B0-EDD6D2EEF2F8}" srcOrd="0" destOrd="2" presId="urn:microsoft.com/office/officeart/2005/8/layout/chevron2"/>
    <dgm:cxn modelId="{233639D9-157E-3042-A0A9-CA134B4E1CE5}" srcId="{37D7617A-DCF7-0242-80B6-11EFDD39AD1B}" destId="{9D0396F7-FB2A-404A-B7BA-877DC1463E58}" srcOrd="2" destOrd="0" parTransId="{6893DDC5-1874-A74D-B04B-FBB2520DFE5C}" sibTransId="{D6DDE098-F71E-5649-B307-55EC011D273E}"/>
    <dgm:cxn modelId="{BF345CA7-9AC7-FC4C-9E0F-A6A59E17A11A}" type="presOf" srcId="{8DE90B9A-F7CF-D345-B450-64E1F5DBA32E}" destId="{1EE402A0-4A87-F647-84B0-EDD6D2EEF2F8}" srcOrd="0" destOrd="1" presId="urn:microsoft.com/office/officeart/2005/8/layout/chevron2"/>
    <dgm:cxn modelId="{222F4C68-F3D1-4A4D-A76B-16A94672BD12}" srcId="{37D7617A-DCF7-0242-80B6-11EFDD39AD1B}" destId="{13F977BD-2598-DA44-B608-07E9211D3DB7}" srcOrd="4" destOrd="0" parTransId="{F970F246-7F4C-264D-9D2F-9525BC38455F}" sibTransId="{3048B23F-EC7E-B745-8F5D-D9D961D58EB1}"/>
    <dgm:cxn modelId="{CD430D76-CDEE-0F40-BC7A-0C78A6A72ED1}" type="presParOf" srcId="{57831053-B85F-AC46-BF26-B34E0D9E4378}" destId="{6780569F-5BF4-3C4C-83F2-5A5240A2CB46}" srcOrd="0" destOrd="0" presId="urn:microsoft.com/office/officeart/2005/8/layout/chevron2"/>
    <dgm:cxn modelId="{1F513BB3-C588-3541-9755-A909EFBFC731}" type="presParOf" srcId="{6780569F-5BF4-3C4C-83F2-5A5240A2CB46}" destId="{74F2E7EF-0E08-174B-80F4-28031BC1E91E}" srcOrd="0" destOrd="0" presId="urn:microsoft.com/office/officeart/2005/8/layout/chevron2"/>
    <dgm:cxn modelId="{980A6A6F-F1BE-804F-AECC-90B554D37CE2}" type="presParOf" srcId="{6780569F-5BF4-3C4C-83F2-5A5240A2CB46}" destId="{1EE402A0-4A87-F647-84B0-EDD6D2EEF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723899" y="723899"/>
          <a:ext cx="4825999" cy="33782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potential project ideas for</a:t>
          </a:r>
          <a:r>
            <a:rPr lang="en-GB" sz="2000" b="1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</a:t>
          </a:r>
          <a:endParaRPr lang="en-GB" sz="2000" b="1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1" y="1689099"/>
        <a:ext cx="3378200" cy="1447799"/>
      </dsp:txXfrm>
    </dsp:sp>
    <dsp:sp modelId="{1EE402A0-4A87-F647-84B0-EDD6D2EEF2F8}">
      <dsp:nvSpPr>
        <dsp:cNvPr id="0" name=""/>
        <dsp:cNvSpPr/>
      </dsp:nvSpPr>
      <dsp:spPr>
        <a:xfrm rot="5400000">
          <a:off x="5384800" y="-2006600"/>
          <a:ext cx="3136899" cy="7150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cross-border challenges and opportunities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project idea(s) that address cross-border challenges and cooperation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target groups/final</a:t>
          </a:r>
          <a:r>
            <a:rPr lang="en-GB" sz="18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beneficiaries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Check project idea(s) match</a:t>
          </a:r>
          <a:r>
            <a:rPr lang="en-GB" sz="18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programme priorities and contribute to a programme result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potential relevant partners</a:t>
          </a:r>
          <a:r>
            <a:rPr lang="en-GB" sz="18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within programme eligible area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3378200" y="153131"/>
        <a:ext cx="6996969" cy="2830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720089" y="720089"/>
          <a:ext cx="4800600" cy="33604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Century Gothic" charset="0"/>
              <a:ea typeface="Century Gothic" charset="0"/>
              <a:cs typeface="Century Gothic" charset="0"/>
            </a:rPr>
            <a:t>Define YOUR project idea and find partners</a:t>
          </a:r>
          <a:endParaRPr lang="en-GB" sz="20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1" y="1680209"/>
        <a:ext cx="3360420" cy="1440180"/>
      </dsp:txXfrm>
    </dsp:sp>
    <dsp:sp modelId="{1EE402A0-4A87-F647-84B0-EDD6D2EEF2F8}">
      <dsp:nvSpPr>
        <dsp:cNvPr id="0" name=""/>
        <dsp:cNvSpPr/>
      </dsp:nvSpPr>
      <dsp:spPr>
        <a:xfrm rot="5400000">
          <a:off x="5358765" y="-1998345"/>
          <a:ext cx="3120390" cy="71170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Define</a:t>
          </a:r>
          <a:r>
            <a:rPr lang="en-GB" sz="1800" b="0" i="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main project objectives and expected results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Estimate total project budget and check budget limitations for the Call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Draft a 1 page project summary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0" i="0" kern="1200" noProof="0" dirty="0" smtClean="0">
              <a:latin typeface="Century Gothic" charset="0"/>
              <a:ea typeface="Century Gothic" charset="0"/>
              <a:cs typeface="Century Gothic" charset="0"/>
            </a:rPr>
            <a:t>Contact potential partners with your project idea summary</a:t>
          </a:r>
          <a:endParaRPr lang="en-GB" sz="1800" b="0" i="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300" kern="1200" dirty="0"/>
        </a:p>
      </dsp:txBody>
      <dsp:txXfrm rot="-5400000">
        <a:off x="3360421" y="152324"/>
        <a:ext cx="6964755" cy="2815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E7EF-0E08-174B-80F4-28031BC1E91E}">
      <dsp:nvSpPr>
        <dsp:cNvPr id="0" name=""/>
        <dsp:cNvSpPr/>
      </dsp:nvSpPr>
      <dsp:spPr>
        <a:xfrm rot="5400000">
          <a:off x="-720089" y="720089"/>
          <a:ext cx="4800599" cy="33604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latin typeface="Century Gothic" charset="0"/>
              <a:ea typeface="Century Gothic" charset="0"/>
              <a:cs typeface="Century Gothic" charset="0"/>
            </a:rPr>
            <a:t>Build a JOINT idea with your partners</a:t>
          </a:r>
          <a:endParaRPr lang="en-GB" sz="20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2" y="1680209"/>
        <a:ext cx="3360419" cy="1440180"/>
      </dsp:txXfrm>
    </dsp:sp>
    <dsp:sp modelId="{1EE402A0-4A87-F647-84B0-EDD6D2EEF2F8}">
      <dsp:nvSpPr>
        <dsp:cNvPr id="0" name=""/>
        <dsp:cNvSpPr/>
      </dsp:nvSpPr>
      <dsp:spPr>
        <a:xfrm rot="5400000">
          <a:off x="5339714" y="-1979295"/>
          <a:ext cx="3120389" cy="7078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Agree on joint project objectives,</a:t>
          </a:r>
          <a:r>
            <a:rPr lang="en-GB" sz="180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expected results and main outputs with your partners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clear</a:t>
          </a:r>
          <a:r>
            <a:rPr lang="en-GB" sz="1800" kern="1200" baseline="0" noProof="0" dirty="0" smtClean="0">
              <a:latin typeface="Century Gothic" charset="0"/>
              <a:ea typeface="Century Gothic" charset="0"/>
              <a:cs typeface="Century Gothic" charset="0"/>
            </a:rPr>
            <a:t> cross-border cooperation impact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Identify people within each partner organisation to work on the proposal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Allocate responsibilities and deadlines for project preparation to each partner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noProof="0" dirty="0" smtClean="0">
              <a:latin typeface="Century Gothic" charset="0"/>
              <a:ea typeface="Century Gothic" charset="0"/>
              <a:cs typeface="Century Gothic" charset="0"/>
            </a:rPr>
            <a:t>Consult the joint idea with stakeholders, check possible synergies and complementarities</a:t>
          </a:r>
          <a:endParaRPr lang="en-GB" sz="1800" kern="1200" noProof="0" dirty="0">
            <a:latin typeface="Century Gothic" charset="0"/>
            <a:ea typeface="Century Gothic" charset="0"/>
            <a:cs typeface="Century Gothic" charset="0"/>
          </a:endParaRPr>
        </a:p>
      </dsp:txBody>
      <dsp:txXfrm rot="-5400000">
        <a:off x="3360419" y="152325"/>
        <a:ext cx="6926655" cy="281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5BE5-1591-AD44-AE80-38ADA788D1CF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0A6-3106-3D41-BF4A-81770CEB1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noProof="0" dirty="0" smtClean="0">
              <a:solidFill>
                <a:srgbClr val="99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620A6-3106-3D41-BF4A-81770CEB1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2589254"/>
            <a:ext cx="5280212" cy="363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1789882"/>
            <a:ext cx="6154044" cy="1726692"/>
          </a:xfrm>
          <a:prstGeom prst="rect">
            <a:avLst/>
          </a:prstGeom>
        </p:spPr>
        <p:txBody>
          <a:bodyPr anchor="b"/>
          <a:lstStyle>
            <a:lvl1pPr algn="l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744" y="3733560"/>
            <a:ext cx="6154044" cy="791543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8676460"/>
              </p:ext>
            </p:extLst>
          </p:nvPr>
        </p:nvGraphicFramePr>
        <p:xfrm>
          <a:off x="0" y="5928494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4855"/>
            <a:ext cx="871728" cy="48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304855"/>
            <a:ext cx="713232" cy="4815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4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28826" y="677753"/>
            <a:ext cx="8693380" cy="5499228"/>
          </a:xfrm>
          <a:prstGeom prst="rect">
            <a:avLst/>
          </a:prstGeom>
          <a:noFill/>
        </p:spPr>
      </p:pic>
      <p:sp>
        <p:nvSpPr>
          <p:cNvPr id="8" name="Rettangolo arrotondato 8"/>
          <p:cNvSpPr/>
          <p:nvPr userDrawn="1"/>
        </p:nvSpPr>
        <p:spPr>
          <a:xfrm>
            <a:off x="806605" y="6176981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9" name="Rettangolo arrotondato 9"/>
          <p:cNvSpPr/>
          <p:nvPr userDrawn="1"/>
        </p:nvSpPr>
        <p:spPr>
          <a:xfrm>
            <a:off x="806605" y="425753"/>
            <a:ext cx="10515600" cy="252000"/>
          </a:xfrm>
          <a:prstGeom prst="roundRect">
            <a:avLst/>
          </a:prstGeom>
          <a:solidFill>
            <a:srgbClr val="751D7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92405" y="2233567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2" descr="C:\Users\Utente\Desktop\Lavoro\ENI CBC facility\02_Implementation phase\Activity H.1 - Dissemination and publicity\Visual identity\Tesim corporate\Tesim logotype regular\raster\Jpeg RGB\Tesim logo 5 color 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0117" y="4761153"/>
            <a:ext cx="792088" cy="1275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05" y="1627321"/>
            <a:ext cx="10515600" cy="3784399"/>
          </a:xfr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3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746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9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 algn="just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7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4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cxnSp>
        <p:nvCxnSpPr>
          <p:cNvPr id="11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51D70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03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Desktop\Map_Reduced_Bi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5601" y="371790"/>
            <a:ext cx="8693380" cy="549922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07672" y="223524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3763868"/>
              </p:ext>
            </p:extLst>
          </p:nvPr>
        </p:nvGraphicFramePr>
        <p:xfrm>
          <a:off x="0" y="5871018"/>
          <a:ext cx="121920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BE" sz="1400" b="0" dirty="0" smtClean="0">
                          <a:latin typeface="Century Gothic" pitchFamily="34" charset="0"/>
                        </a:rPr>
                        <a:t> A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project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funded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by the </a:t>
                      </a:r>
                      <a:r>
                        <a:rPr lang="fr-BE" sz="1400" b="0" dirty="0" err="1" smtClean="0">
                          <a:latin typeface="Century Gothic" pitchFamily="34" charset="0"/>
                        </a:rPr>
                        <a:t>European</a:t>
                      </a:r>
                      <a:r>
                        <a:rPr lang="fr-BE" sz="1400" b="0" dirty="0" smtClean="0">
                          <a:latin typeface="Century Gothic" pitchFamily="34" charset="0"/>
                        </a:rPr>
                        <a:t> Union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Implemented by a consortium led by:</a:t>
                      </a:r>
                      <a:endParaRPr lang="de-DE" sz="1400" b="0" dirty="0" smtClean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1D7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6276137"/>
            <a:ext cx="713232" cy="48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72" y="6329965"/>
            <a:ext cx="871728" cy="481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4" y="375174"/>
            <a:ext cx="2888706" cy="9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0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9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51308"/>
            <a:ext cx="6172200" cy="37195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751308"/>
            <a:ext cx="3932237" cy="709047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60356"/>
            <a:ext cx="3932237" cy="3010546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cxnSp>
        <p:nvCxnSpPr>
          <p:cNvPr id="12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ente\Desktop\Map_reduced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20300" y="5072565"/>
            <a:ext cx="2171700" cy="1400175"/>
          </a:xfrm>
          <a:prstGeom prst="rect">
            <a:avLst/>
          </a:prstGeom>
          <a:noFill/>
        </p:spPr>
      </p:pic>
      <p:cxnSp>
        <p:nvCxnSpPr>
          <p:cNvPr id="6" name="Connettore 1 14"/>
          <p:cNvCxnSpPr/>
          <p:nvPr userDrawn="1"/>
        </p:nvCxnSpPr>
        <p:spPr>
          <a:xfrm>
            <a:off x="838200" y="966848"/>
            <a:ext cx="10477132" cy="33172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311099"/>
            <a:ext cx="8894763" cy="59598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7147A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31" y="374725"/>
            <a:ext cx="1980874" cy="40589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5936" y="6156799"/>
            <a:ext cx="576064" cy="325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7147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DA9F56-95DC-464A-AE57-CB8978B1BFDB}" type="slidenum">
              <a:rPr lang="en-US" sz="1400" b="1" smtClean="0">
                <a:solidFill>
                  <a:srgbClr val="751D70"/>
                </a:solidFill>
                <a:latin typeface="Century Gothic" charset="0"/>
                <a:ea typeface="Century Gothic" charset="0"/>
                <a:cs typeface="Century Gothic" charset="0"/>
              </a:rPr>
              <a:pPr/>
              <a:t>‹#›</a:t>
            </a:fld>
            <a:endParaRPr lang="en-US" sz="1400" b="1" dirty="0">
              <a:solidFill>
                <a:srgbClr val="751D7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9157447" y="6486041"/>
            <a:ext cx="3051332" cy="3776"/>
          </a:xfrm>
          <a:prstGeom prst="line">
            <a:avLst/>
          </a:prstGeom>
          <a:ln w="28575">
            <a:solidFill>
              <a:srgbClr val="751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2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51D70"/>
        </a:buClr>
        <a:buFont typeface="Arial" charset="0"/>
        <a:buChar char="•"/>
        <a:defRPr sz="2800" b="1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400" b="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51D70"/>
        </a:buClr>
        <a:buFont typeface="Arial" charset="0"/>
        <a:buChar char="•"/>
        <a:defRPr sz="2000" kern="1200">
          <a:solidFill>
            <a:srgbClr val="07147A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744" y="2057400"/>
            <a:ext cx="6154044" cy="792424"/>
          </a:xfrm>
        </p:spPr>
        <p:txBody>
          <a:bodyPr/>
          <a:lstStyle/>
          <a:p>
            <a:r>
              <a:rPr lang="en-US" dirty="0" smtClean="0"/>
              <a:t>Get ready for the call!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44" y="3133725"/>
            <a:ext cx="6154044" cy="791543"/>
          </a:xfrm>
        </p:spPr>
        <p:txBody>
          <a:bodyPr/>
          <a:lstStyle/>
          <a:p>
            <a:r>
              <a:rPr lang="en-US" dirty="0" smtClean="0"/>
              <a:t>First steps for building </a:t>
            </a:r>
            <a:r>
              <a:rPr lang="en-US" smtClean="0"/>
              <a:t>partnerships and </a:t>
            </a:r>
            <a:r>
              <a:rPr lang="en-US" dirty="0" smtClean="0"/>
              <a:t>developing a project proposal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4942495"/>
            <a:ext cx="5372100" cy="4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Black Sea Basin </a:t>
            </a:r>
            <a:r>
              <a:rPr lang="en-US" sz="1200" b="1" dirty="0" err="1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Programme</a:t>
            </a:r>
            <a:r>
              <a:rPr lang="en-US" sz="1200" b="1" dirty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Information Seminar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Location</a:t>
            </a:r>
            <a:r>
              <a:rPr lang="en-US" sz="1200" b="1" smtClean="0">
                <a:solidFill>
                  <a:srgbClr val="5A5A5A"/>
                </a:solidFill>
                <a:latin typeface="Century Gothic" pitchFamily="34" charset="0"/>
                <a:cs typeface="Arial" pitchFamily="34" charset="0"/>
              </a:rPr>
              <a:t>, date 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Identify potential cross-border project ideas!</a:t>
            </a:r>
            <a:endParaRPr lang="en-US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60266338"/>
              </p:ext>
            </p:extLst>
          </p:nvPr>
        </p:nvGraphicFramePr>
        <p:xfrm>
          <a:off x="838200" y="1270001"/>
          <a:ext cx="105283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9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Define your idea and find partners!</a:t>
            </a:r>
            <a:endParaRPr lang="en-US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06648756"/>
              </p:ext>
            </p:extLst>
          </p:nvPr>
        </p:nvGraphicFramePr>
        <p:xfrm>
          <a:off x="838200" y="1270001"/>
          <a:ext cx="104775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Build a joint project idea!</a:t>
            </a:r>
            <a:endParaRPr lang="en-US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556399705"/>
              </p:ext>
            </p:extLst>
          </p:nvPr>
        </p:nvGraphicFramePr>
        <p:xfrm>
          <a:off x="838200" y="1270001"/>
          <a:ext cx="104394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72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Further support events and </a:t>
            </a:r>
            <a:br>
              <a:rPr lang="en-US" dirty="0" smtClean="0"/>
            </a:br>
            <a:r>
              <a:rPr lang="en-US" dirty="0" smtClean="0"/>
              <a:t>launch date for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SIM COLOURS">
      <a:dk1>
        <a:srgbClr val="07147A"/>
      </a:dk1>
      <a:lt1>
        <a:srgbClr val="FFFFFF"/>
      </a:lt1>
      <a:dk2>
        <a:srgbClr val="751D70"/>
      </a:dk2>
      <a:lt2>
        <a:srgbClr val="FFFFFF"/>
      </a:lt2>
      <a:accent1>
        <a:srgbClr val="5B9BD5"/>
      </a:accent1>
      <a:accent2>
        <a:srgbClr val="5A1BAD"/>
      </a:accent2>
      <a:accent3>
        <a:srgbClr val="A5A5A5"/>
      </a:accent3>
      <a:accent4>
        <a:srgbClr val="9B66E0"/>
      </a:accent4>
      <a:accent5>
        <a:srgbClr val="4472C4"/>
      </a:accent5>
      <a:accent6>
        <a:srgbClr val="07147A"/>
      </a:accent6>
      <a:hlink>
        <a:srgbClr val="4755C6"/>
      </a:hlink>
      <a:folHlink>
        <a:srgbClr val="42103F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3600" dirty="0" err="1" smtClean="0">
            <a:solidFill>
              <a:srgbClr val="0714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199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Palatino Linotype</vt:lpstr>
      <vt:lpstr>Office Theme</vt:lpstr>
      <vt:lpstr>Get ready for the call!</vt:lpstr>
      <vt:lpstr>PowerPoint Presentation</vt:lpstr>
      <vt:lpstr>PowerPoint Presentation</vt:lpstr>
      <vt:lpstr>PowerPoint Presentation</vt:lpstr>
      <vt:lpstr>Further support events and  launch date for the call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Walsh</dc:creator>
  <cp:lastModifiedBy>Eugenia Stanciu</cp:lastModifiedBy>
  <cp:revision>83</cp:revision>
  <dcterms:created xsi:type="dcterms:W3CDTF">2016-05-03T14:42:57Z</dcterms:created>
  <dcterms:modified xsi:type="dcterms:W3CDTF">2016-11-29T06:44:46Z</dcterms:modified>
</cp:coreProperties>
</file>