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6" r:id="rId6"/>
    <p:sldId id="274" r:id="rId7"/>
    <p:sldId id="267" r:id="rId8"/>
    <p:sldId id="268" r:id="rId9"/>
    <p:sldId id="271" r:id="rId10"/>
    <p:sldId id="275" r:id="rId11"/>
    <p:sldId id="272" r:id="rId12"/>
    <p:sldId id="273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7147A"/>
    <a:srgbClr val="751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3" autoAdjust="0"/>
    <p:restoredTop sz="88584" autoAdjust="0"/>
  </p:normalViewPr>
  <p:slideViewPr>
    <p:cSldViewPr snapToGrid="0" snapToObjects="1">
      <p:cViewPr varScale="1">
        <p:scale>
          <a:sx n="65" d="100"/>
          <a:sy n="65" d="100"/>
        </p:scale>
        <p:origin x="2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5BE5-1591-AD44-AE80-38ADA788D1CF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0A6-3106-3D41-BF4A-81770CEB1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entury Gothic" charset="0"/>
              </a:rPr>
              <a:t>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8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1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8" y="2589254"/>
            <a:ext cx="5280212" cy="3634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38676460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 smtClean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dirty="0" smtClean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28826" y="677753"/>
            <a:ext cx="8693380" cy="5499228"/>
          </a:xfrm>
          <a:prstGeom prst="rect">
            <a:avLst/>
          </a:prstGeom>
          <a:noFill/>
        </p:spPr>
      </p:pic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9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746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4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3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5601" y="371790"/>
            <a:ext cx="8693380" cy="5499228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3763868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 smtClean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dirty="0" smtClean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cxnSp>
        <p:nvCxnSpPr>
          <p:cNvPr id="6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2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eas.europa.eu/enp/pdf/financing-the-enp/cbc_2014-2020_programming_document_e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c.europa.eu/europeaid/node/4406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largement/neighbourhood/cross-border-cooperation/index_en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eas.europa.eu/enp/pdf/financing-the-enp/cbc_2014-2020_programming_document_en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c.europa.eu/europeaid/node/440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2057400"/>
            <a:ext cx="6154044" cy="792424"/>
          </a:xfrm>
        </p:spPr>
        <p:txBody>
          <a:bodyPr/>
          <a:lstStyle/>
          <a:p>
            <a:r>
              <a:rPr lang="en-US" dirty="0" smtClean="0"/>
              <a:t>ENI CBC 2014-2020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744" y="3133725"/>
            <a:ext cx="6154044" cy="791543"/>
          </a:xfrm>
        </p:spPr>
        <p:txBody>
          <a:bodyPr/>
          <a:lstStyle/>
          <a:p>
            <a:r>
              <a:rPr lang="en-US" dirty="0" smtClean="0"/>
              <a:t>Main objectives and legal framework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942495"/>
            <a:ext cx="5372100" cy="4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Black Sea Basin </a:t>
            </a:r>
            <a:r>
              <a:rPr lang="en-US" sz="1200" b="1" dirty="0" err="1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Programme</a:t>
            </a:r>
            <a:r>
              <a:rPr lang="en-US" sz="1200" b="1" dirty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, Information Seminar</a:t>
            </a:r>
          </a:p>
          <a:p>
            <a:pPr lvl="0" algn="ctr" fontAlgn="base">
              <a:spcBef>
                <a:spcPct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Location, date</a:t>
            </a:r>
            <a:endParaRPr lang="it-IT" sz="1200" b="1" dirty="0"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dirty="0" smtClean="0">
              <a:ln>
                <a:noFill/>
              </a:ln>
              <a:solidFill>
                <a:srgbClr val="5A5A5A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ENI CBC: Legal </a:t>
            </a:r>
            <a:r>
              <a:rPr lang="en-US" dirty="0"/>
              <a:t>f</a:t>
            </a:r>
            <a:r>
              <a:rPr lang="en-US" dirty="0" smtClean="0"/>
              <a:t>ramework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10172700" cy="5184051"/>
          </a:xfrm>
        </p:spPr>
        <p:txBody>
          <a:bodyPr>
            <a:noAutofit/>
          </a:bodyPr>
          <a:lstStyle/>
          <a:p>
            <a:r>
              <a:rPr lang="en-GB" dirty="0" smtClean="0"/>
              <a:t>Main elements *</a:t>
            </a:r>
            <a:endParaRPr lang="es-ES" dirty="0" smtClean="0"/>
          </a:p>
        </p:txBody>
      </p:sp>
      <p:sp>
        <p:nvSpPr>
          <p:cNvPr id="9" name="8 Rectángulo redondeado"/>
          <p:cNvSpPr/>
          <p:nvPr/>
        </p:nvSpPr>
        <p:spPr>
          <a:xfrm>
            <a:off x="3199043" y="1798979"/>
            <a:ext cx="3153571" cy="78497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ENI CBC </a:t>
            </a:r>
          </a:p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Programming document </a:t>
            </a:r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10" name="9 Elipse"/>
          <p:cNvSpPr/>
          <p:nvPr/>
        </p:nvSpPr>
        <p:spPr>
          <a:xfrm>
            <a:off x="3173411" y="3398670"/>
            <a:ext cx="5724523" cy="109310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Joint operational </a:t>
            </a:r>
            <a:r>
              <a:rPr lang="en-GB" sz="20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rogramme Black Sea Basin 2014-2020  </a:t>
            </a:r>
            <a:endParaRPr lang="en-GB" sz="2000" b="1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13 Llamada ovalada"/>
          <p:cNvSpPr/>
          <p:nvPr/>
        </p:nvSpPr>
        <p:spPr>
          <a:xfrm>
            <a:off x="491572" y="1159690"/>
            <a:ext cx="2823128" cy="1285734"/>
          </a:xfrm>
          <a:prstGeom prst="wedgeEllipseCallout">
            <a:avLst>
              <a:gd name="adj1" fmla="val 55806"/>
              <a:gd name="adj2" fmla="val 1809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Setting up </a:t>
            </a:r>
            <a:r>
              <a:rPr lang="en-GB" sz="16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thematic objectives of ENI  CBC.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349203" y="1835793"/>
            <a:ext cx="3163098" cy="78497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4"/>
              </a:rPr>
              <a:t>ENI CBC </a:t>
            </a:r>
          </a:p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4"/>
              </a:rPr>
              <a:t>Implementing rules</a:t>
            </a:r>
          </a:p>
        </p:txBody>
      </p:sp>
      <p:sp>
        <p:nvSpPr>
          <p:cNvPr id="2" name="1 Flecha curvada hacia la izquierda"/>
          <p:cNvSpPr/>
          <p:nvPr/>
        </p:nvSpPr>
        <p:spPr>
          <a:xfrm>
            <a:off x="7000081" y="2747190"/>
            <a:ext cx="744535" cy="7139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Flecha curvada hacia la derecha"/>
          <p:cNvSpPr/>
          <p:nvPr/>
        </p:nvSpPr>
        <p:spPr>
          <a:xfrm>
            <a:off x="3800147" y="2724760"/>
            <a:ext cx="746125" cy="7806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5740395" y="4614684"/>
            <a:ext cx="336547" cy="37644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3621084" y="5054836"/>
            <a:ext cx="44958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  <a:latin typeface="+mj-lt"/>
              </a:rPr>
              <a:t>First call for proposals 2016</a:t>
            </a:r>
            <a:endParaRPr lang="es-E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17 Llamada ovalada"/>
          <p:cNvSpPr/>
          <p:nvPr/>
        </p:nvSpPr>
        <p:spPr>
          <a:xfrm>
            <a:off x="9207500" y="2257397"/>
            <a:ext cx="2797177" cy="1687825"/>
          </a:xfrm>
          <a:prstGeom prst="wedgeEllipseCallout">
            <a:avLst>
              <a:gd name="adj1" fmla="val -67424"/>
              <a:gd name="adj2" fmla="val -2844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Laying down the conditions for the application of the ENI CBC legal framework in Partner Countries </a:t>
            </a:r>
            <a:r>
              <a:rPr lang="en-GB" sz="16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GB" sz="1600" b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9033165" y="4322601"/>
            <a:ext cx="1977736" cy="99893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National legislation </a:t>
            </a:r>
            <a:endParaRPr lang="en-GB" b="1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4 Flecha a la derecha con bandas"/>
          <p:cNvSpPr/>
          <p:nvPr/>
        </p:nvSpPr>
        <p:spPr>
          <a:xfrm rot="1395488">
            <a:off x="2676985" y="4655948"/>
            <a:ext cx="951224" cy="5816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a la derecha con bandas"/>
          <p:cNvSpPr/>
          <p:nvPr/>
        </p:nvSpPr>
        <p:spPr>
          <a:xfrm rot="8553929">
            <a:off x="8275560" y="4937814"/>
            <a:ext cx="644228" cy="5913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104900" y="5850156"/>
            <a:ext cx="810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GB" b="1" i="1" dirty="0" smtClean="0">
                <a:latin typeface="+mj-lt"/>
              </a:rPr>
              <a:t>The </a:t>
            </a:r>
            <a:r>
              <a:rPr lang="en-GB" b="1" i="1" dirty="0">
                <a:latin typeface="+mj-lt"/>
              </a:rPr>
              <a:t>completed list of the </a:t>
            </a:r>
            <a:r>
              <a:rPr lang="en-GB" b="1" i="1" dirty="0" smtClean="0">
                <a:latin typeface="+mj-lt"/>
              </a:rPr>
              <a:t>legal </a:t>
            </a:r>
            <a:r>
              <a:rPr lang="en-GB" b="1" i="1" dirty="0">
                <a:latin typeface="+mj-lt"/>
              </a:rPr>
              <a:t>basis of </a:t>
            </a:r>
            <a:r>
              <a:rPr lang="en-GB" b="1" i="1" dirty="0" smtClean="0">
                <a:latin typeface="+mj-lt"/>
              </a:rPr>
              <a:t>ENI </a:t>
            </a:r>
            <a:r>
              <a:rPr lang="en-GB" b="1" i="1" dirty="0">
                <a:latin typeface="+mj-lt"/>
              </a:rPr>
              <a:t>CBC can be found in </a:t>
            </a:r>
            <a:r>
              <a:rPr lang="en-GB" b="1" i="1">
                <a:latin typeface="+mj-lt"/>
              </a:rPr>
              <a:t>the </a:t>
            </a:r>
            <a:r>
              <a:rPr lang="en-GB" b="1" i="1" smtClean="0">
                <a:latin typeface="+mj-lt"/>
              </a:rPr>
              <a:t>Guidelines </a:t>
            </a:r>
            <a:r>
              <a:rPr lang="en-GB" b="1" i="1" dirty="0">
                <a:latin typeface="+mj-lt"/>
              </a:rPr>
              <a:t>for Applicants </a:t>
            </a:r>
            <a:endParaRPr lang="es-ES" b="1" i="1" dirty="0">
              <a:latin typeface="+mj-l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38200" y="2724760"/>
            <a:ext cx="2032000" cy="17670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Financing </a:t>
            </a:r>
            <a:r>
              <a:rPr lang="en-GB" sz="16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agreement </a:t>
            </a:r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signed by </a:t>
            </a:r>
            <a:r>
              <a:rPr lang="en-GB" sz="16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Georgia </a:t>
            </a:r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and EC</a:t>
            </a:r>
            <a:endParaRPr lang="es-ES" sz="1600" b="1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ENI CBC: which added value?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Autofit/>
          </a:bodyPr>
          <a:lstStyle/>
          <a:p>
            <a:r>
              <a:rPr lang="en-GB" dirty="0" smtClean="0"/>
              <a:t>Why a ENI CBC programme?</a:t>
            </a:r>
            <a:endParaRPr lang="en-GB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 dirty="0" smtClean="0"/>
          </a:p>
        </p:txBody>
      </p:sp>
      <p:sp>
        <p:nvSpPr>
          <p:cNvPr id="4" name="Rettangolo 12"/>
          <p:cNvSpPr/>
          <p:nvPr/>
        </p:nvSpPr>
        <p:spPr>
          <a:xfrm>
            <a:off x="1246190" y="3055128"/>
            <a:ext cx="9004300" cy="2235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Providing common </a:t>
            </a:r>
            <a:r>
              <a:rPr lang="en-GB" sz="20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solutions to common challenges  (whether in the field of health, research and education, transport or sustainable energy) through CBC projects;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Enhancing mutual </a:t>
            </a:r>
            <a:r>
              <a:rPr lang="en-GB" sz="20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understanding across the borders </a:t>
            </a: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GB" sz="20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CBC projects;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Opening greater </a:t>
            </a:r>
            <a:r>
              <a:rPr lang="en-GB" sz="20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opportunities for people in the border regions </a:t>
            </a: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GB" sz="20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CBC </a:t>
            </a: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projects</a:t>
            </a:r>
            <a:endParaRPr lang="en-GB" sz="2000" b="1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105277" y="1803400"/>
            <a:ext cx="2841624" cy="11430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CBC ADDED VALUE </a:t>
            </a:r>
            <a:endParaRPr lang="es-ES" b="1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ENI CBC: which added value?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Autofit/>
          </a:bodyPr>
          <a:lstStyle/>
          <a:p>
            <a:r>
              <a:rPr lang="en-GB" i="1" dirty="0" smtClean="0"/>
              <a:t>Why a CBC project ?</a:t>
            </a:r>
            <a:endParaRPr lang="en-GB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 dirty="0" smtClean="0"/>
          </a:p>
        </p:txBody>
      </p:sp>
      <p:sp>
        <p:nvSpPr>
          <p:cNvPr id="4" name="Rettangolo 12"/>
          <p:cNvSpPr/>
          <p:nvPr/>
        </p:nvSpPr>
        <p:spPr>
          <a:xfrm>
            <a:off x="3848100" y="1956883"/>
            <a:ext cx="3848100" cy="24726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Common challenge to be jointly tackled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Solutions to be jointly identified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Real and balanced partnership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Joint implementation</a:t>
            </a:r>
            <a:endParaRPr lang="en-GB" sz="2000" b="1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2000" b="1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7829550" y="1104900"/>
            <a:ext cx="3352800" cy="1955800"/>
          </a:xfrm>
          <a:prstGeom prst="wedgeEllipseCallout">
            <a:avLst>
              <a:gd name="adj1" fmla="val -62412"/>
              <a:gd name="adj2" fmla="val 1830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problems identified can be solved more efficiently jointly, </a:t>
            </a:r>
          </a:p>
          <a:p>
            <a:pPr algn="ctr"/>
            <a:r>
              <a:rPr lang="en-GB" sz="16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instead </a:t>
            </a:r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of individual regions or countries acting alone. </a:t>
            </a:r>
          </a:p>
        </p:txBody>
      </p:sp>
      <p:sp>
        <p:nvSpPr>
          <p:cNvPr id="9" name="8 Llamada ovalada"/>
          <p:cNvSpPr/>
          <p:nvPr/>
        </p:nvSpPr>
        <p:spPr>
          <a:xfrm>
            <a:off x="127748" y="1312436"/>
            <a:ext cx="3314700" cy="2171699"/>
          </a:xfrm>
          <a:prstGeom prst="wedgeEllipseCallout">
            <a:avLst>
              <a:gd name="adj1" fmla="val 64268"/>
              <a:gd name="adj2" fmla="val 1743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Solutions are jointly developed </a:t>
            </a:r>
            <a:r>
              <a:rPr lang="en-GB" sz="16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going </a:t>
            </a:r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beyond the results independently achievable in the involved regions/areas</a:t>
            </a:r>
            <a:r>
              <a:rPr lang="en-GB" sz="16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GB" sz="1600" b="1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7848600" y="3289300"/>
            <a:ext cx="3314700" cy="2054403"/>
          </a:xfrm>
          <a:prstGeom prst="wedgeEllipseCallout">
            <a:avLst>
              <a:gd name="adj1" fmla="val -69512"/>
              <a:gd name="adj2" fmla="val -2642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All partners have to actively participate in the project according to their functions and competences</a:t>
            </a:r>
          </a:p>
        </p:txBody>
      </p:sp>
      <p:sp>
        <p:nvSpPr>
          <p:cNvPr id="11" name="10 Llamada ovalada"/>
          <p:cNvSpPr/>
          <p:nvPr/>
        </p:nvSpPr>
        <p:spPr>
          <a:xfrm>
            <a:off x="741271" y="3758168"/>
            <a:ext cx="2889250" cy="1704539"/>
          </a:xfrm>
          <a:prstGeom prst="wedgeEllipseCallout">
            <a:avLst>
              <a:gd name="adj1" fmla="val 65353"/>
              <a:gd name="adj2" fmla="val -3765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cross border working approach should be reflected in the </a:t>
            </a:r>
            <a:r>
              <a:rPr lang="en-GB" sz="16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project </a:t>
            </a:r>
            <a:r>
              <a:rPr lang="en-GB" sz="16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outputs.</a:t>
            </a:r>
            <a:endParaRPr lang="en-GB" sz="1600" b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559050" y="5099828"/>
            <a:ext cx="6426199" cy="12778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Results of projects jointly </a:t>
            </a:r>
            <a:r>
              <a:rPr lang="en-GB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designed for mutual benefit on both sides of the border </a:t>
            </a:r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are </a:t>
            </a:r>
            <a:r>
              <a:rPr lang="en-GB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sustainable only through joint </a:t>
            </a:r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actions </a:t>
            </a:r>
            <a:endParaRPr lang="en-GB" b="1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5529833" y="4554628"/>
            <a:ext cx="484632" cy="4892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7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ENI CBC: TESIM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Autofit/>
          </a:bodyPr>
          <a:lstStyle/>
          <a:p>
            <a:pPr algn="just"/>
            <a:r>
              <a:rPr lang="en-GB" sz="2000" b="0" dirty="0"/>
              <a:t>A new Technical Assistance project, i.e. "</a:t>
            </a:r>
            <a:r>
              <a:rPr lang="en-GB" sz="2000" dirty="0"/>
              <a:t>Technical support to the implementation and management of ENI CBC programmes </a:t>
            </a:r>
            <a:r>
              <a:rPr lang="en-GB" sz="2000" b="0" dirty="0"/>
              <a:t>(TESIM)", </a:t>
            </a:r>
            <a:r>
              <a:rPr lang="en-GB" sz="2000" b="0" dirty="0" smtClean="0"/>
              <a:t>has been </a:t>
            </a:r>
            <a:r>
              <a:rPr lang="en-GB" sz="2000" b="0" dirty="0"/>
              <a:t>set up by the EC </a:t>
            </a:r>
            <a:r>
              <a:rPr lang="en-GB" sz="2000" b="0" dirty="0" smtClean="0"/>
              <a:t>in 2015. </a:t>
            </a:r>
            <a:r>
              <a:rPr lang="en-GB" sz="2000" dirty="0" smtClean="0"/>
              <a:t> 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 dirty="0" smtClean="0"/>
          </a:p>
        </p:txBody>
      </p:sp>
      <p:sp>
        <p:nvSpPr>
          <p:cNvPr id="4" name="Rettangolo 12"/>
          <p:cNvSpPr/>
          <p:nvPr/>
        </p:nvSpPr>
        <p:spPr>
          <a:xfrm>
            <a:off x="1131048" y="2895601"/>
            <a:ext cx="9004300" cy="1409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GB" sz="2000" b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GB" sz="2000" b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objective of this project </a:t>
            </a:r>
            <a:r>
              <a:rPr lang="en-GB" sz="2000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is to </a:t>
            </a:r>
            <a:r>
              <a:rPr lang="en-GB" sz="2000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Give </a:t>
            </a:r>
            <a:r>
              <a:rPr lang="en-GB" sz="2000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support to the CBC programmes on both programme and project level </a:t>
            </a:r>
            <a:r>
              <a:rPr lang="en-GB" sz="2000" b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focusing on improving the capacity of Partner Countries to participate in the programmes</a:t>
            </a:r>
          </a:p>
          <a:p>
            <a:pPr algn="just"/>
            <a:endParaRPr lang="en-GB" sz="2000" b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Introducing </a:t>
            </a:r>
            <a:br>
              <a:rPr lang="en-US" sz="3600" dirty="0" smtClean="0"/>
            </a:br>
            <a:r>
              <a:rPr lang="en-US" sz="3600" dirty="0" smtClean="0"/>
              <a:t>European </a:t>
            </a:r>
            <a:r>
              <a:rPr lang="en-GB" sz="3600" dirty="0" smtClean="0"/>
              <a:t>Neighb</a:t>
            </a:r>
            <a:r>
              <a:rPr lang="en-GB" sz="3600" dirty="0"/>
              <a:t>ourhood</a:t>
            </a:r>
            <a:r>
              <a:rPr lang="en-US" sz="3600" dirty="0"/>
              <a:t> </a:t>
            </a:r>
            <a:r>
              <a:rPr lang="en-US" sz="3600" dirty="0" smtClean="0"/>
              <a:t>Policy (ENP)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17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ENP: what is?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97007"/>
            <a:ext cx="10121900" cy="451798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2600" b="0" dirty="0"/>
              <a:t>The European Neighbourhood Policy (ENP</a:t>
            </a:r>
            <a:r>
              <a:rPr lang="en-GB" sz="2600" b="0" dirty="0" smtClean="0"/>
              <a:t>) launched in 20013</a:t>
            </a:r>
            <a:r>
              <a:rPr lang="en-GB" sz="2600" b="0" dirty="0"/>
              <a:t> </a:t>
            </a:r>
            <a:r>
              <a:rPr lang="en-GB" sz="2600" b="0" dirty="0" smtClean="0"/>
              <a:t>guides </a:t>
            </a:r>
            <a:r>
              <a:rPr lang="en-GB" sz="2600" b="0" dirty="0"/>
              <a:t>the EU's relations with </a:t>
            </a:r>
            <a:r>
              <a:rPr lang="en-GB" sz="2600" b="0" dirty="0" smtClean="0"/>
              <a:t>16  of </a:t>
            </a:r>
            <a:r>
              <a:rPr lang="en-GB" sz="2600" b="0" dirty="0"/>
              <a:t>the EU's closest </a:t>
            </a:r>
            <a:r>
              <a:rPr lang="en-GB" sz="2600" dirty="0"/>
              <a:t>Eastern and Southern Neighbours. </a:t>
            </a:r>
            <a:endParaRPr lang="en-GB" sz="2600" dirty="0" smtClean="0"/>
          </a:p>
          <a:p>
            <a:pPr algn="just"/>
            <a:r>
              <a:rPr lang="en-GB" sz="2900" b="0" dirty="0"/>
              <a:t> </a:t>
            </a:r>
            <a:endParaRPr lang="en-GB" sz="2900" b="0" dirty="0" smtClean="0"/>
          </a:p>
          <a:p>
            <a:pPr algn="just"/>
            <a:endParaRPr lang="en-GB" sz="2600" b="0" dirty="0" smtClean="0"/>
          </a:p>
          <a:p>
            <a:pPr algn="just"/>
            <a:endParaRPr lang="en-GB" sz="2600" b="0" dirty="0"/>
          </a:p>
          <a:p>
            <a:pPr algn="just"/>
            <a:endParaRPr lang="en-GB" sz="2600" b="0" dirty="0" smtClean="0"/>
          </a:p>
          <a:p>
            <a:pPr algn="just"/>
            <a:endParaRPr lang="en-GB" sz="2600" b="0" dirty="0"/>
          </a:p>
          <a:p>
            <a:pPr algn="just"/>
            <a:endParaRPr lang="en-GB" sz="2600" b="0" u="sng" dirty="0" smtClean="0">
              <a:hlinkClick r:id="rId3"/>
            </a:endParaRPr>
          </a:p>
          <a:p>
            <a:pPr algn="just"/>
            <a:endParaRPr lang="en-GB" sz="2600" b="0" u="sng" dirty="0">
              <a:hlinkClick r:id="rId3"/>
            </a:endParaRPr>
          </a:p>
          <a:p>
            <a:pPr algn="just"/>
            <a:endParaRPr lang="en-GB" sz="2600" b="0" u="sng" dirty="0" smtClean="0">
              <a:hlinkClick r:id="rId3"/>
            </a:endParaRPr>
          </a:p>
          <a:p>
            <a:pPr algn="just"/>
            <a:endParaRPr lang="en-GB" sz="2600" b="0" u="sng" dirty="0" smtClean="0">
              <a:hlinkClick r:id="rId3"/>
            </a:endParaRPr>
          </a:p>
          <a:p>
            <a:pPr algn="just"/>
            <a:r>
              <a:rPr lang="en-GB" sz="4500" b="0" u="sng" dirty="0" smtClean="0">
                <a:hlinkClick r:id="rId3"/>
              </a:rPr>
              <a:t>* </a:t>
            </a:r>
            <a:r>
              <a:rPr lang="en-GB" sz="2600" b="0" dirty="0">
                <a:hlinkClick r:id="rId3"/>
              </a:rPr>
              <a:t>Russia</a:t>
            </a:r>
            <a:r>
              <a:rPr lang="en-GB" sz="2600" b="0" dirty="0"/>
              <a:t> takes part in Cross-Border Cooperation activities under the ENP and is not a part of the ENP as such</a:t>
            </a:r>
            <a:r>
              <a:rPr lang="en-GB" sz="3200" b="0" dirty="0"/>
              <a:t>. </a:t>
            </a:r>
            <a:endParaRPr lang="en-GB" sz="3200" b="0" dirty="0" smtClean="0"/>
          </a:p>
        </p:txBody>
      </p:sp>
      <p:sp>
        <p:nvSpPr>
          <p:cNvPr id="4" name="Rettangolo 12"/>
          <p:cNvSpPr/>
          <p:nvPr/>
        </p:nvSpPr>
        <p:spPr>
          <a:xfrm>
            <a:off x="965200" y="2248563"/>
            <a:ext cx="4347857" cy="130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2000" b="1" u="sng" dirty="0" smtClean="0">
                <a:solidFill>
                  <a:srgbClr val="751D70"/>
                </a:solidFill>
                <a:latin typeface="Century Gothic" pitchFamily="34" charset="0"/>
              </a:rPr>
              <a:t>To the South</a:t>
            </a:r>
          </a:p>
          <a:p>
            <a:pPr marL="85725" algn="just">
              <a:tabLst>
                <a:tab pos="3141663" algn="l"/>
              </a:tabLst>
            </a:pPr>
            <a:endParaRPr lang="fr-BE" sz="16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5725" algn="just">
              <a:tabLst>
                <a:tab pos="3141663" algn="l"/>
              </a:tabLst>
            </a:pPr>
            <a:r>
              <a:rPr lang="fr-BE" sz="1600" b="1" dirty="0" err="1" smtClean="0">
                <a:solidFill>
                  <a:schemeClr val="tx1"/>
                </a:solidFill>
                <a:latin typeface="Century Gothic" pitchFamily="34" charset="0"/>
              </a:rPr>
              <a:t>Algeria,Egypt</a:t>
            </a:r>
            <a:r>
              <a:rPr lang="fr-BE" sz="1600" b="1" dirty="0">
                <a:solidFill>
                  <a:schemeClr val="tx1"/>
                </a:solidFill>
                <a:latin typeface="Century Gothic" pitchFamily="34" charset="0"/>
              </a:rPr>
              <a:t>, </a:t>
            </a:r>
            <a:r>
              <a:rPr lang="fr-BE" sz="1600" b="1" dirty="0" err="1">
                <a:solidFill>
                  <a:schemeClr val="tx1"/>
                </a:solidFill>
                <a:latin typeface="Century Gothic" pitchFamily="34" charset="0"/>
              </a:rPr>
              <a:t>Israel</a:t>
            </a:r>
            <a:r>
              <a:rPr lang="fr-BE" sz="1600" b="1" dirty="0">
                <a:solidFill>
                  <a:schemeClr val="tx1"/>
                </a:solidFill>
                <a:latin typeface="Century Gothic" pitchFamily="34" charset="0"/>
              </a:rPr>
              <a:t>, Jordan, Lebanon, </a:t>
            </a:r>
            <a:r>
              <a:rPr lang="fr-BE" sz="1600" b="1" dirty="0" err="1" smtClean="0">
                <a:solidFill>
                  <a:schemeClr val="tx1"/>
                </a:solidFill>
                <a:latin typeface="Century Gothic" pitchFamily="34" charset="0"/>
              </a:rPr>
              <a:t>Libya</a:t>
            </a:r>
            <a:r>
              <a:rPr lang="fr-BE" sz="1600" b="1" dirty="0">
                <a:solidFill>
                  <a:schemeClr val="tx1"/>
                </a:solidFill>
                <a:latin typeface="Century Gothic" pitchFamily="34" charset="0"/>
              </a:rPr>
              <a:t>, </a:t>
            </a:r>
            <a:r>
              <a:rPr lang="fr-BE" sz="1600" b="1" dirty="0" err="1">
                <a:solidFill>
                  <a:schemeClr val="tx1"/>
                </a:solidFill>
                <a:latin typeface="Century Gothic" pitchFamily="34" charset="0"/>
              </a:rPr>
              <a:t>Morocco</a:t>
            </a:r>
            <a:r>
              <a:rPr lang="fr-BE" sz="1600" b="1" dirty="0">
                <a:solidFill>
                  <a:schemeClr val="tx1"/>
                </a:solidFill>
                <a:latin typeface="Century Gothic" pitchFamily="34" charset="0"/>
              </a:rPr>
              <a:t>, Palestine, </a:t>
            </a:r>
            <a:r>
              <a:rPr lang="fr-BE" sz="1600" b="1" dirty="0" err="1">
                <a:solidFill>
                  <a:schemeClr val="tx1"/>
                </a:solidFill>
                <a:latin typeface="Century Gothic" pitchFamily="34" charset="0"/>
              </a:rPr>
              <a:t>Syria</a:t>
            </a:r>
            <a:r>
              <a:rPr lang="fr-BE" sz="1600" b="1" dirty="0">
                <a:solidFill>
                  <a:schemeClr val="tx1"/>
                </a:solidFill>
                <a:latin typeface="Century Gothic" pitchFamily="34" charset="0"/>
              </a:rPr>
              <a:t>  and </a:t>
            </a:r>
            <a:r>
              <a:rPr lang="fr-BE" sz="1600" b="1" dirty="0" err="1">
                <a:solidFill>
                  <a:schemeClr val="tx1"/>
                </a:solidFill>
                <a:latin typeface="Century Gothic" pitchFamily="34" charset="0"/>
              </a:rPr>
              <a:t>Tunisia</a:t>
            </a:r>
            <a:r>
              <a:rPr lang="fr-BE" sz="1600" b="1" dirty="0">
                <a:solidFill>
                  <a:schemeClr val="tx1"/>
                </a:solidFill>
                <a:latin typeface="Century Gothic" pitchFamily="34" charset="0"/>
              </a:rPr>
              <a:t> </a:t>
            </a:r>
          </a:p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ttangolo 12"/>
          <p:cNvSpPr/>
          <p:nvPr/>
        </p:nvSpPr>
        <p:spPr>
          <a:xfrm>
            <a:off x="6070598" y="2289718"/>
            <a:ext cx="4097867" cy="1299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2000" b="1" u="sng" dirty="0" smtClean="0">
                <a:solidFill>
                  <a:srgbClr val="751D70"/>
                </a:solidFill>
                <a:latin typeface="Century Gothic" pitchFamily="34" charset="0"/>
              </a:rPr>
              <a:t>To the East </a:t>
            </a:r>
          </a:p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85725" algn="just">
              <a:tabLst>
                <a:tab pos="3141663" algn="l"/>
              </a:tabLst>
            </a:pPr>
            <a:r>
              <a:rPr lang="fr-BE" sz="1600" b="1" dirty="0">
                <a:solidFill>
                  <a:schemeClr val="tx1"/>
                </a:solidFill>
                <a:latin typeface="Century Gothic" pitchFamily="34" charset="0"/>
              </a:rPr>
              <a:t>Armenia, </a:t>
            </a:r>
            <a:r>
              <a:rPr lang="fr-BE" sz="1600" b="1" dirty="0" err="1">
                <a:solidFill>
                  <a:schemeClr val="tx1"/>
                </a:solidFill>
                <a:latin typeface="Century Gothic" pitchFamily="34" charset="0"/>
              </a:rPr>
              <a:t>Azerbaijan</a:t>
            </a:r>
            <a:r>
              <a:rPr lang="fr-BE" sz="1600" b="1" dirty="0">
                <a:solidFill>
                  <a:schemeClr val="tx1"/>
                </a:solidFill>
                <a:latin typeface="Century Gothic" pitchFamily="34" charset="0"/>
              </a:rPr>
              <a:t>, Belarus, </a:t>
            </a:r>
            <a:r>
              <a:rPr lang="fr-BE" sz="1600" b="1" dirty="0" err="1" smtClean="0">
                <a:solidFill>
                  <a:schemeClr val="tx1"/>
                </a:solidFill>
                <a:latin typeface="Century Gothic" pitchFamily="34" charset="0"/>
              </a:rPr>
              <a:t>GeorgiaMoldova</a:t>
            </a:r>
            <a:r>
              <a:rPr lang="fr-BE" sz="16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BE" sz="1600" b="1" dirty="0">
                <a:solidFill>
                  <a:schemeClr val="tx1"/>
                </a:solidFill>
                <a:latin typeface="Century Gothic" pitchFamily="34" charset="0"/>
              </a:rPr>
              <a:t>and Ukraine. </a:t>
            </a:r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ttangolo 12"/>
          <p:cNvSpPr/>
          <p:nvPr/>
        </p:nvSpPr>
        <p:spPr>
          <a:xfrm>
            <a:off x="3336313" y="3771901"/>
            <a:ext cx="4783219" cy="1104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u="sng" dirty="0">
                <a:solidFill>
                  <a:srgbClr val="751D70"/>
                </a:solidFill>
                <a:latin typeface="Century Gothic" pitchFamily="34" charset="0"/>
              </a:rPr>
              <a:t>Turkey is </a:t>
            </a:r>
            <a:r>
              <a:rPr lang="en-GB" b="1" dirty="0">
                <a:solidFill>
                  <a:schemeClr val="tx1"/>
                </a:solidFill>
                <a:latin typeface="Century Gothic" pitchFamily="34" charset="0"/>
              </a:rPr>
              <a:t>eligible under Black </a:t>
            </a:r>
            <a:r>
              <a:rPr lang="en-GB" b="1" dirty="0" smtClean="0">
                <a:solidFill>
                  <a:schemeClr val="tx1"/>
                </a:solidFill>
                <a:latin typeface="Century Gothic" pitchFamily="34" charset="0"/>
              </a:rPr>
              <a:t>Sea </a:t>
            </a:r>
            <a:r>
              <a:rPr lang="en-GB" b="1" dirty="0">
                <a:solidFill>
                  <a:schemeClr val="tx1"/>
                </a:solidFill>
                <a:latin typeface="Century Gothic" pitchFamily="34" charset="0"/>
              </a:rPr>
              <a:t>Basin Programme 2014-2020 trough the IPA funds co-financing the Programme</a:t>
            </a:r>
            <a:endParaRPr lang="es-E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ENP: what is?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47815"/>
            <a:ext cx="9614648" cy="4821664"/>
          </a:xfrm>
        </p:spPr>
        <p:txBody>
          <a:bodyPr>
            <a:normAutofit/>
          </a:bodyPr>
          <a:lstStyle/>
          <a:p>
            <a:r>
              <a:rPr lang="en-US" dirty="0" smtClean="0"/>
              <a:t>New focus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dirty="0" smtClean="0"/>
              <a:t>P</a:t>
            </a:r>
            <a:r>
              <a:rPr lang="en-GB" sz="2000" i="1" dirty="0" smtClean="0"/>
              <a:t>artner </a:t>
            </a:r>
            <a:r>
              <a:rPr lang="en-GB" sz="2000" i="1" dirty="0"/>
              <a:t>countries, international organisations, social partners, civil society and </a:t>
            </a:r>
            <a:r>
              <a:rPr lang="en-GB" sz="2000" i="1" dirty="0" smtClean="0"/>
              <a:t>academia </a:t>
            </a:r>
            <a:r>
              <a:rPr lang="en-GB" sz="2000" b="0" i="1" dirty="0" smtClean="0"/>
              <a:t>have been involved in the public consultation launched</a:t>
            </a:r>
            <a:r>
              <a:rPr lang="en-GB" sz="2000" b="0" dirty="0" smtClean="0"/>
              <a:t> in November </a:t>
            </a:r>
            <a:r>
              <a:rPr lang="en-GB" sz="2000" dirty="0" smtClean="0"/>
              <a:t>2015</a:t>
            </a:r>
            <a:r>
              <a:rPr lang="en-GB" sz="2000" b="0" dirty="0"/>
              <a:t> </a:t>
            </a:r>
            <a:r>
              <a:rPr lang="en-GB" sz="2000" b="0" dirty="0" smtClean="0"/>
              <a:t>on the revised  ENP.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b="0" dirty="0" smtClean="0"/>
              <a:t>Strong emphasis</a:t>
            </a:r>
            <a:r>
              <a:rPr lang="en-GB" sz="2000" dirty="0" smtClean="0"/>
              <a:t> on 2 principles.</a:t>
            </a:r>
          </a:p>
          <a:p>
            <a:pPr algn="just"/>
            <a:endParaRPr lang="en-GB" sz="2000" dirty="0" smtClean="0"/>
          </a:p>
        </p:txBody>
      </p:sp>
      <p:sp>
        <p:nvSpPr>
          <p:cNvPr id="4" name="Ovale 15"/>
          <p:cNvSpPr/>
          <p:nvPr/>
        </p:nvSpPr>
        <p:spPr>
          <a:xfrm>
            <a:off x="1181100" y="3420407"/>
            <a:ext cx="4838700" cy="26490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u="sng" dirty="0" err="1" smtClean="0">
                <a:solidFill>
                  <a:srgbClr val="07146F"/>
                </a:solidFill>
                <a:latin typeface="Century Gothic" pitchFamily="34" charset="0"/>
              </a:rPr>
              <a:t>Differentiation</a:t>
            </a:r>
            <a:r>
              <a:rPr lang="fr-BE" b="1" u="sng" dirty="0" smtClean="0">
                <a:solidFill>
                  <a:srgbClr val="07146F"/>
                </a:solidFill>
                <a:latin typeface="Century Gothic" pitchFamily="34" charset="0"/>
              </a:rPr>
              <a:t> </a:t>
            </a:r>
            <a:endParaRPr lang="fr-BE" b="1" u="sng" dirty="0">
              <a:solidFill>
                <a:srgbClr val="07146F"/>
              </a:solidFill>
              <a:latin typeface="Century Gothic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The </a:t>
            </a:r>
            <a:r>
              <a:rPr lang="en-GB" dirty="0">
                <a:solidFill>
                  <a:schemeClr val="tx1"/>
                </a:solidFill>
                <a:latin typeface="Century Gothic" pitchFamily="34" charset="0"/>
              </a:rPr>
              <a:t>implementation of a differentiated approach to EU </a:t>
            </a:r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Neighbours</a:t>
            </a:r>
            <a:r>
              <a:rPr lang="en-GB" b="1" dirty="0" smtClean="0">
                <a:solidFill>
                  <a:schemeClr val="tx1"/>
                </a:solidFill>
                <a:latin typeface="Century Gothic" pitchFamily="34" charset="0"/>
              </a:rPr>
              <a:t>: each country will negotiate with EU based on their territorial needs </a:t>
            </a:r>
            <a:endParaRPr lang="it-IT" b="1" u="sng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Ovale 15"/>
          <p:cNvSpPr/>
          <p:nvPr/>
        </p:nvSpPr>
        <p:spPr>
          <a:xfrm>
            <a:off x="5713412" y="3308720"/>
            <a:ext cx="4459287" cy="27431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600" b="1" u="sng" dirty="0" err="1" smtClean="0">
                <a:solidFill>
                  <a:srgbClr val="07146F"/>
                </a:solidFill>
                <a:latin typeface="Century Gothic" pitchFamily="34" charset="0"/>
              </a:rPr>
              <a:t>Ownership</a:t>
            </a:r>
            <a:r>
              <a:rPr lang="fr-BE" sz="1600" b="1" u="sng" dirty="0" smtClean="0">
                <a:solidFill>
                  <a:srgbClr val="07146F"/>
                </a:solidFill>
                <a:latin typeface="Century Gothic" pitchFamily="34" charset="0"/>
              </a:rPr>
              <a:t> </a:t>
            </a:r>
            <a:endParaRPr lang="fr-BE" sz="1600" b="1" u="sng" dirty="0">
              <a:solidFill>
                <a:srgbClr val="07146F"/>
              </a:solidFill>
              <a:latin typeface="Century Gothic" pitchFamily="34" charset="0"/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Century Gothic" pitchFamily="34" charset="0"/>
              </a:rPr>
              <a:t>An </a:t>
            </a:r>
            <a:r>
              <a:rPr lang="en-GB" sz="1600" dirty="0">
                <a:solidFill>
                  <a:schemeClr val="tx1"/>
                </a:solidFill>
                <a:latin typeface="Century Gothic" pitchFamily="34" charset="0"/>
              </a:rPr>
              <a:t>increased ownership by partner countries and Member </a:t>
            </a:r>
            <a:r>
              <a:rPr lang="en-GB" sz="1600" dirty="0" smtClean="0">
                <a:solidFill>
                  <a:schemeClr val="tx1"/>
                </a:solidFill>
                <a:latin typeface="Century Gothic" pitchFamily="34" charset="0"/>
              </a:rPr>
              <a:t>States</a:t>
            </a:r>
            <a:r>
              <a:rPr lang="en-GB" sz="1600" b="1" dirty="0" smtClean="0">
                <a:solidFill>
                  <a:schemeClr val="tx1"/>
                </a:solidFill>
                <a:latin typeface="Century Gothic" pitchFamily="34" charset="0"/>
              </a:rPr>
              <a:t>: each country will more effectively benefit from a differentiated cooperation </a:t>
            </a:r>
            <a:endParaRPr lang="en-GB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ENP: How does it work?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14457"/>
            <a:ext cx="9614648" cy="48497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J</a:t>
            </a:r>
            <a:r>
              <a:rPr lang="en-GB" dirty="0" err="1"/>
              <a:t>oint</a:t>
            </a:r>
            <a:r>
              <a:rPr lang="en-GB" dirty="0"/>
              <a:t> priorities for </a:t>
            </a:r>
            <a:r>
              <a:rPr lang="en-GB" dirty="0" smtClean="0"/>
              <a:t>cooperation  </a:t>
            </a:r>
            <a:endParaRPr lang="en-GB" dirty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000" b="0" dirty="0"/>
              <a:t>T</a:t>
            </a:r>
            <a:r>
              <a:rPr lang="en-GB" sz="2000" b="0" dirty="0" smtClean="0"/>
              <a:t>hree sets </a:t>
            </a:r>
            <a:r>
              <a:rPr lang="en-GB" sz="2000" b="0" dirty="0"/>
              <a:t>of joint priorities have been identified, each of them covering a wide number of cooperation sectors: </a:t>
            </a:r>
            <a:endParaRPr lang="en-GB" sz="2000" b="0" dirty="0" smtClean="0"/>
          </a:p>
          <a:p>
            <a:pPr marL="1371600"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b="1" dirty="0" smtClean="0"/>
              <a:t>economic </a:t>
            </a:r>
            <a:r>
              <a:rPr lang="en-GB" b="1" dirty="0"/>
              <a:t>development for </a:t>
            </a:r>
            <a:r>
              <a:rPr lang="en-GB" b="1" dirty="0" smtClean="0"/>
              <a:t>stabilisation </a:t>
            </a:r>
          </a:p>
          <a:p>
            <a:pPr marL="1371600"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b="1" dirty="0" smtClean="0"/>
              <a:t>the </a:t>
            </a:r>
            <a:r>
              <a:rPr lang="en-GB" b="1" dirty="0"/>
              <a:t>security dimension and </a:t>
            </a:r>
            <a:endParaRPr lang="en-GB" b="1" dirty="0" smtClean="0"/>
          </a:p>
          <a:p>
            <a:pPr marL="1371600"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b="1" dirty="0" smtClean="0"/>
              <a:t>migration </a:t>
            </a:r>
            <a:r>
              <a:rPr lang="en-GB" b="1" dirty="0"/>
              <a:t>and </a:t>
            </a:r>
            <a:r>
              <a:rPr lang="en-GB" b="1" dirty="0" smtClean="0"/>
              <a:t>mobility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GB" sz="2000" dirty="0" smtClean="0"/>
          </a:p>
        </p:txBody>
      </p:sp>
      <p:sp>
        <p:nvSpPr>
          <p:cNvPr id="4" name="Rettangolo 12"/>
          <p:cNvSpPr/>
          <p:nvPr/>
        </p:nvSpPr>
        <p:spPr>
          <a:xfrm>
            <a:off x="3860799" y="4711700"/>
            <a:ext cx="5016501" cy="1193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GB" sz="2000" b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new European Neighbourhood </a:t>
            </a:r>
            <a:r>
              <a:rPr lang="en-GB" sz="2000" b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Instrument (</a:t>
            </a:r>
            <a:r>
              <a:rPr lang="en-GB" sz="2000" b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ENI) </a:t>
            </a:r>
            <a:r>
              <a:rPr lang="en-GB" sz="2000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is </a:t>
            </a:r>
            <a:r>
              <a:rPr lang="en-GB" sz="2000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main financial instrument for implementing the </a:t>
            </a:r>
            <a:r>
              <a:rPr lang="en-GB" sz="2000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ENP.</a:t>
            </a:r>
          </a:p>
          <a:p>
            <a:pPr algn="ctr"/>
            <a:endParaRPr lang="en-GB" sz="2000" dirty="0" smtClean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8077201" y="3308350"/>
            <a:ext cx="2032000" cy="1384300"/>
          </a:xfrm>
          <a:prstGeom prst="wedgeEllipseCallout">
            <a:avLst>
              <a:gd name="adj1" fmla="val -44583"/>
              <a:gd name="adj2" fmla="val 5607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€15.4 billion for the period 2014-2020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838200" y="3651250"/>
            <a:ext cx="2717800" cy="2413000"/>
          </a:xfrm>
          <a:prstGeom prst="wedgeEllipseCallout">
            <a:avLst>
              <a:gd name="adj1" fmla="val 62270"/>
              <a:gd name="adj2" fmla="val 307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It builds on the achievements of the previous European Neighbourhood and Partnership Instrument (ENPI)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027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Cross-border cooperation (CBC)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under the </a:t>
            </a:r>
            <a:r>
              <a:rPr lang="en-GB" sz="3600" dirty="0" smtClean="0"/>
              <a:t>European </a:t>
            </a:r>
            <a:r>
              <a:rPr lang="en-GB" sz="3600" dirty="0"/>
              <a:t>Neighbourhood Instrument (ENI</a:t>
            </a:r>
            <a:r>
              <a:rPr lang="en-GB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68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ENI CBC: objectives and principles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Autofit/>
          </a:bodyPr>
          <a:lstStyle/>
          <a:p>
            <a:r>
              <a:rPr lang="en-GB" dirty="0" smtClean="0"/>
              <a:t>CBC overarching aims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b="0" dirty="0" smtClean="0"/>
              <a:t>CBC </a:t>
            </a:r>
            <a:r>
              <a:rPr lang="en-GB" sz="2000" b="0" dirty="0"/>
              <a:t>promotes cooperation between </a:t>
            </a:r>
            <a:r>
              <a:rPr lang="en-GB" sz="2000" dirty="0"/>
              <a:t>EU countries and neighbourhood countries </a:t>
            </a:r>
            <a:r>
              <a:rPr lang="en-GB" sz="2000" b="0" dirty="0"/>
              <a:t>sharing a </a:t>
            </a:r>
            <a:r>
              <a:rPr lang="en-GB" sz="2000" dirty="0"/>
              <a:t>land border or sea crossing</a:t>
            </a:r>
            <a:r>
              <a:rPr lang="en-GB" sz="2000" b="0" dirty="0"/>
              <a:t>. </a:t>
            </a:r>
            <a:endParaRPr lang="en-GB" sz="2000" b="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b="0" dirty="0" smtClean="0"/>
              <a:t>Funding </a:t>
            </a:r>
            <a:r>
              <a:rPr lang="en-GB" sz="2000" b="0" dirty="0"/>
              <a:t>can also be provided for a programme between several EU and neighbourhood countries which, for example, </a:t>
            </a:r>
            <a:r>
              <a:rPr lang="en-GB" sz="2000" dirty="0"/>
              <a:t>are part of the same sea basin.</a:t>
            </a:r>
            <a:endParaRPr lang="es-ES" sz="2000" dirty="0"/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GB" sz="2000" b="0" dirty="0"/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GB" sz="2000" b="0" dirty="0"/>
          </a:p>
        </p:txBody>
      </p:sp>
      <p:sp>
        <p:nvSpPr>
          <p:cNvPr id="4" name="Rettangolo 12"/>
          <p:cNvSpPr/>
          <p:nvPr/>
        </p:nvSpPr>
        <p:spPr>
          <a:xfrm>
            <a:off x="952500" y="1841501"/>
            <a:ext cx="9385301" cy="1206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GB" sz="2000" b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Cross Border Cooperation (CBC) supports sustainable development along the EU’s external borders, helps reducing differences in living standards and addressing common challenges across these borders. </a:t>
            </a:r>
          </a:p>
        </p:txBody>
      </p:sp>
    </p:spTree>
    <p:extLst>
      <p:ext uri="{BB962C8B-B14F-4D97-AF65-F5344CB8AC3E}">
        <p14:creationId xmlns:p14="http://schemas.microsoft.com/office/powerpoint/2010/main" val="19689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ENI CBC: objectives and principles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Autofit/>
          </a:bodyPr>
          <a:lstStyle/>
          <a:p>
            <a:r>
              <a:rPr lang="en-GB" dirty="0"/>
              <a:t>CBC </a:t>
            </a:r>
            <a:r>
              <a:rPr lang="en-GB" dirty="0" smtClean="0"/>
              <a:t>specific objectives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b="0" dirty="0"/>
              <a:t>Out of the </a:t>
            </a:r>
            <a:r>
              <a:rPr lang="en-GB" sz="2000" dirty="0"/>
              <a:t>16 CBC ENI programmes </a:t>
            </a:r>
            <a:r>
              <a:rPr lang="en-GB" sz="2000" b="0" dirty="0"/>
              <a:t>identified in the ENI CBC Programming Document 2014-2020, </a:t>
            </a:r>
            <a:r>
              <a:rPr lang="en-GB" sz="2000" dirty="0"/>
              <a:t>13 programmes were adopted in December 2015 </a:t>
            </a:r>
            <a:r>
              <a:rPr lang="en-GB" sz="2000" b="0" dirty="0"/>
              <a:t>(</a:t>
            </a:r>
            <a:r>
              <a:rPr lang="en-GB" sz="2000" b="0" i="1" dirty="0"/>
              <a:t>Lithuania-Russia, Poland-Russia and Mid-Atlantic are still missing)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b="0" dirty="0" smtClean="0"/>
              <a:t>ENI </a:t>
            </a:r>
            <a:r>
              <a:rPr lang="en-GB" sz="2000" b="0" dirty="0"/>
              <a:t>CBC budget for the period </a:t>
            </a:r>
            <a:r>
              <a:rPr lang="en-GB" sz="2000" b="0" dirty="0" smtClean="0"/>
              <a:t>2014-2020 : </a:t>
            </a:r>
            <a:r>
              <a:rPr lang="en-GB" sz="2000" dirty="0" smtClean="0"/>
              <a:t>a </a:t>
            </a:r>
            <a:r>
              <a:rPr lang="en-GB" sz="2000" dirty="0"/>
              <a:t>total of EUR 1.052 billion</a:t>
            </a:r>
            <a:r>
              <a:rPr lang="en-GB" sz="2000" b="0" dirty="0"/>
              <a:t>. </a:t>
            </a:r>
            <a:endParaRPr lang="en-GB" sz="2000" b="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 dirty="0"/>
          </a:p>
        </p:txBody>
      </p:sp>
      <p:sp>
        <p:nvSpPr>
          <p:cNvPr id="4" name="Rettangolo 12"/>
          <p:cNvSpPr/>
          <p:nvPr/>
        </p:nvSpPr>
        <p:spPr>
          <a:xfrm>
            <a:off x="1003300" y="1816101"/>
            <a:ext cx="9334501" cy="1549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promoting economic and social development in border areas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addressing </a:t>
            </a:r>
            <a:r>
              <a:rPr lang="en-GB" sz="20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common challenges (environment, public health, safety and security)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putting </a:t>
            </a:r>
            <a:r>
              <a:rPr lang="en-GB" sz="2000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in place better conditions for persons, goods and capital mobility</a:t>
            </a:r>
          </a:p>
          <a:p>
            <a:pPr algn="ctr"/>
            <a:endParaRPr lang="en-GB" sz="2000" b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ENI CBC: main characteristics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10172700" cy="451798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err="1" smtClean="0"/>
              <a:t>Commitment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/>
              <a:t>ownership</a:t>
            </a:r>
            <a:r>
              <a:rPr lang="es-ES" dirty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Participating</a:t>
            </a:r>
            <a:r>
              <a:rPr lang="es-ES" dirty="0" smtClean="0"/>
              <a:t> </a:t>
            </a:r>
            <a:r>
              <a:rPr lang="es-ES" dirty="0" err="1" smtClean="0"/>
              <a:t>countries</a:t>
            </a:r>
            <a:r>
              <a:rPr lang="es-ES" dirty="0" smtClean="0"/>
              <a:t> </a:t>
            </a:r>
          </a:p>
          <a:p>
            <a:endParaRPr lang="es-ES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1008063" y="1943100"/>
            <a:ext cx="3934622" cy="1422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Balanced partnership: </a:t>
            </a:r>
            <a:r>
              <a:rPr lang="en-GB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project Lead </a:t>
            </a:r>
            <a:r>
              <a:rPr lang="en-GB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Partner </a:t>
            </a:r>
            <a:r>
              <a:rPr lang="en-GB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may be from any of the participating </a:t>
            </a:r>
            <a:r>
              <a:rPr lang="en-GB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countries</a:t>
            </a:r>
            <a:endParaRPr lang="en-GB" b="1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983457" y="4969526"/>
            <a:ext cx="3959227" cy="13335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Programme Management  structures jointly </a:t>
            </a:r>
            <a:r>
              <a:rPr lang="en-GB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selected </a:t>
            </a:r>
            <a:r>
              <a:rPr lang="en-GB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by all countries participating in the </a:t>
            </a:r>
            <a:r>
              <a:rPr lang="en-GB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programme</a:t>
            </a:r>
            <a:endParaRPr lang="en-GB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862761" y="3740800"/>
            <a:ext cx="4567239" cy="122872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ommon legal framework </a:t>
            </a:r>
          </a:p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Financing Agreement </a:t>
            </a:r>
          </a:p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ENI CBC Programming </a:t>
            </a:r>
            <a:r>
              <a:rPr lang="en-GB" b="1" i="1" dirty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document </a:t>
            </a:r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4"/>
              </a:rPr>
              <a:t>ENI CBC Implementing rules</a:t>
            </a:r>
          </a:p>
        </p:txBody>
      </p:sp>
      <p:sp>
        <p:nvSpPr>
          <p:cNvPr id="12" name="11 Abrir llave"/>
          <p:cNvSpPr/>
          <p:nvPr/>
        </p:nvSpPr>
        <p:spPr>
          <a:xfrm rot="10800000">
            <a:off x="5098133" y="2660089"/>
            <a:ext cx="1572415" cy="3176121"/>
          </a:xfrm>
          <a:prstGeom prst="leftBrace">
            <a:avLst>
              <a:gd name="adj1" fmla="val 7849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983458" y="3451225"/>
            <a:ext cx="3959227" cy="1422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Project ownerships: </a:t>
            </a:r>
            <a:r>
              <a:rPr lang="en-GB" i="1" dirty="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actions shall be jointly developed by the partnership across the borders</a:t>
            </a:r>
            <a:endParaRPr lang="en-GB" i="1" dirty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811</Words>
  <Application>Microsoft Office PowerPoint</Application>
  <PresentationFormat>Widescreen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Palatino Linotype</vt:lpstr>
      <vt:lpstr>Wingdings</vt:lpstr>
      <vt:lpstr>Office Theme</vt:lpstr>
      <vt:lpstr>ENI CBC 2014-2020</vt:lpstr>
      <vt:lpstr>Introducing  European Neighbourhood Policy (ENP)</vt:lpstr>
      <vt:lpstr>PowerPoint Presentation</vt:lpstr>
      <vt:lpstr>PowerPoint Presentation</vt:lpstr>
      <vt:lpstr>PowerPoint Presentation</vt:lpstr>
      <vt:lpstr>Cross-border cooperation (CBC) under the European Neighbourhood Instrument (ENI)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Walsh</dc:creator>
  <cp:lastModifiedBy>Eugenia Stanciu</cp:lastModifiedBy>
  <cp:revision>97</cp:revision>
  <dcterms:created xsi:type="dcterms:W3CDTF">2016-05-03T14:42:57Z</dcterms:created>
  <dcterms:modified xsi:type="dcterms:W3CDTF">2016-11-29T06:42:00Z</dcterms:modified>
</cp:coreProperties>
</file>