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256" r:id="rId3"/>
    <p:sldId id="300" r:id="rId4"/>
    <p:sldId id="301" r:id="rId5"/>
    <p:sldId id="302" r:id="rId6"/>
    <p:sldId id="303" r:id="rId7"/>
    <p:sldId id="306" r:id="rId8"/>
    <p:sldId id="304" r:id="rId9"/>
    <p:sldId id="293" r:id="rId10"/>
  </p:sldIdLst>
  <p:sldSz cx="12192000" cy="6858000"/>
  <p:notesSz cx="6808788" cy="9940925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03" autoAdjust="0"/>
  </p:normalViewPr>
  <p:slideViewPr>
    <p:cSldViewPr snapToGrid="0">
      <p:cViewPr varScale="1">
        <p:scale>
          <a:sx n="90" d="100"/>
          <a:sy n="90" d="100"/>
        </p:scale>
        <p:origin x="5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8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A139C-825B-4CF0-8CD4-220523FF6CD0}" type="datetimeFigureOut">
              <a:rPr lang="en-GB" smtClean="0"/>
              <a:t>15/11/2018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8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CA1E7-1190-437D-BC4F-7E037F353E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3395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F0187-C6DB-4029-9EA3-BD106AD88D0A}" type="datetimeFigureOut">
              <a:rPr lang="en-GB" smtClean="0"/>
              <a:t>15/11/2018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84071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6C4EB-82FB-4528-8D91-86E15E26B4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5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(5)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În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ceea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privește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gestiunea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financiară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și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controlul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programului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autoritatea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management: (a)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verifică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dacă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serviciile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bunurile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sau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lucrările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fost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executate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livrate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și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sau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instalate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dacă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cheltuielile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declarate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beneficiari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fost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plătite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aceștia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și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dacă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acest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program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legislația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aplicabilă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normele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și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condițiile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acordare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sprijinului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pentru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proiecte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(b) se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asigură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beneficiarii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care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participă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implementarea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proiectelor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 fie un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sistem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contabil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separat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fie o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codificare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contabilă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adecvată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pentru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toate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tranzacțiile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referitoare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 un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proiect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95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603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099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478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614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Nu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suntem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vanatori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greseli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cheltuieli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neeligibile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cu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scopul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a ne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dovedi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vigilenta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utilitatea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asa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cum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suntem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perceputi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catre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unii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beneficiari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.</a:t>
            </a:r>
          </a:p>
          <a:p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Scopul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nostru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este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a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ajuta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la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realizarea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unei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absorbtii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cat mai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mari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a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fondurilor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nerambursabile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dar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nu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oricum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ci 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conditii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legalitate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Tot 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scopul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obtinerii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unei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valori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considerate eligible,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catre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controlor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cat mai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apropiata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valoarea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raportata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pe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parcursul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procesului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verificare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se transmit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catre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beneficiari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doua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scrisori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clarificare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urma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carora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cheltuielile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initial considerate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neeligibile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devina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eligible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daca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acest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lucru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este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posibil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punct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vedere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legal.</a:t>
            </a:r>
          </a:p>
          <a:p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Nerespectarea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acestor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indicatii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conduce la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marirea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timpului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necesar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verificarii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cheltuielilor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raportate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ingreunarea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procesului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verificare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avand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vedere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faptul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ca un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controlor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lucreaza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in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paralel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la mai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multe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proiecte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finantate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acelasi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program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sau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programe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diferite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.</a:t>
            </a:r>
          </a:p>
          <a:p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Astfel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,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pentru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eficientizarea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procesului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de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verificare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trebuie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existe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o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buna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colaborare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intre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controlor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beneficiar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cu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respectarea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principiului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abordarii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unitare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si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fara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favorizarea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 </a:t>
            </a:r>
            <a:r>
              <a:rPr lang="en-US" sz="1200" b="1" i="1" kern="1200" dirty="0" err="1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beneficiarului</a:t>
            </a:r>
            <a:r>
              <a:rPr lang="en-US" sz="1200" b="1" i="1" kern="1200" dirty="0">
                <a:solidFill>
                  <a:srgbClr val="003399"/>
                </a:solidFill>
                <a:latin typeface="Trebuchet MS" panose="020B0603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1" kern="1200" dirty="0">
              <a:solidFill>
                <a:srgbClr val="003399"/>
              </a:solidFill>
              <a:latin typeface="Trebuchet MS" panose="020B0603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06C4EB-82FB-4528-8D91-86E15E26B46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062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E040A2D-E5B8-41FC-AEF8-8E33ADA3BBD6}" type="slidenum">
              <a:rPr lang="ro-RO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ro-RO" altLang="en-US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o-RO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3613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7CFB349A-6AA0-4949-A06C-F95C2D18BAFA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F01A862-5C65-499C-B204-4755EA5A4A4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35768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E0FD3AE4-15F0-460E-B7B0-937F248A4E9B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6EA9C1F-6E0F-4364-99C3-DCFCC75DA7F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2327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E0515791-4FB8-4B53-A8B4-36C77774F6B6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F477D033-0381-4715-B77C-3EB721D8C39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1222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6A6C1B9E-0B85-42E5-BC18-5D3969E509DD}" type="datetime1">
              <a:rPr lang="en-US"/>
              <a:pPr/>
              <a:t>11/15/2018</a:t>
            </a:fld>
            <a:endParaRPr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61B1E4C7-5344-4B71-A634-5673CEB333F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6486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4C9FC3E1-FE72-4CEE-800D-1BD7A129F828}" type="datetime1">
              <a:rPr lang="en-US"/>
              <a:pPr/>
              <a:t>11/15/2018</a:t>
            </a:fld>
            <a:endParaRPr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84BF156-7FFD-4342-BACC-5FBC1E9E7B3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9367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831B6B66-33C6-42A4-8730-3356704E9211}" type="datetime1">
              <a:rPr lang="en-US"/>
              <a:pPr/>
              <a:t>11/15/2018</a:t>
            </a:fld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C4CA7528-67E9-4B7A-95D1-96FABDC6DC8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8911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F20B8698-3611-49B8-9334-F0418978F55C}" type="datetime1">
              <a:rPr lang="en-US"/>
              <a:pPr/>
              <a:t>11/15/2018</a:t>
            </a:fld>
            <a:endParaRPr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7ACE0D6-5E68-4B80-A84E-EEAC90F1F73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68751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77D52054-DC57-48A5-96A5-8C7CB6368B9B}" type="datetime1">
              <a:rPr lang="en-US"/>
              <a:pPr/>
              <a:t>11/15/2018</a:t>
            </a:fld>
            <a:endParaRPr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80F059AE-2EC4-4E25-A8C5-11B14A156A5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248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BBA8772E-96B5-4723-BA66-4847E0DA7E66}" type="datetime1">
              <a:rPr lang="en-US"/>
              <a:pPr/>
              <a:t>11/15/2018</a:t>
            </a:fld>
            <a:endParaRPr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4ACC2F5A-C991-48A0-A7ED-866C559FCCE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1123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3D1944ED-046A-45D3-84BC-C7C5DEA8A7B5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68C197DD-241D-42A2-8B97-0A968BFCDB5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4468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0959E843-9514-4540-A523-26FAC0E01B26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D3BF6C25-D11D-4642-A319-719D56F9452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95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15.11.2018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4FF3B277-1B55-4CE6-AAB7-EB54C19CF53C}" type="datetime1">
              <a:rPr lang="en-US"/>
              <a:pPr/>
              <a:t>11/15/2018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D8D87798-9558-42B7-92CB-41E7BBAD7B1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521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ng.com/images/search?q=thank+you&amp;view=detailv2&amp;adlt=strict&amp;id=066655333AE11F7014EED8DF0063DF551992CF5E&amp;selectedIndex=18&amp;ccid=nFDtz0LL&amp;simid=608036463745306292&amp;thid=OIP.M9c50edcf42cbb6d859b5881a7800be9ao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19283" y="-48303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35262" y="1810423"/>
            <a:ext cx="9144000" cy="3022919"/>
          </a:xfrm>
        </p:spPr>
        <p:txBody>
          <a:bodyPr>
            <a:normAutofit fontScale="90000"/>
          </a:bodyPr>
          <a:lstStyle/>
          <a:p>
            <a:pPr lvl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br>
              <a:rPr lang="ro-RO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</a:br>
            <a:br>
              <a:rPr lang="ro-RO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</a:br>
            <a:br>
              <a:rPr lang="ro-RO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</a:br>
            <a:r>
              <a:rPr lang="en-GB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  <a:t>Sesiune</a:t>
            </a:r>
            <a: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  <a:t> de </a:t>
            </a:r>
            <a:r>
              <a:rPr lang="en-GB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  <a:t>instruire</a:t>
            </a:r>
            <a:b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/>
                <a:ea typeface="ＭＳ Ｐゴシック" charset="0"/>
                <a:cs typeface="+mn-cs"/>
              </a:rPr>
            </a:br>
            <a:r>
              <a:rPr lang="en-US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Program</a:t>
            </a:r>
            <a:r>
              <a:rPr lang="ro-RO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ul</a:t>
            </a:r>
            <a:r>
              <a:rPr lang="en-US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 Operational </a:t>
            </a:r>
            <a:r>
              <a:rPr lang="en-US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Comun</a:t>
            </a:r>
            <a:b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</a:br>
            <a:r>
              <a:rPr lang="en-GB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Bazinul</a:t>
            </a:r>
            <a: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 </a:t>
            </a:r>
            <a:r>
              <a:rPr lang="en-GB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Marii</a:t>
            </a:r>
            <a: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 </a:t>
            </a:r>
            <a:r>
              <a:rPr lang="en-GB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Negre</a:t>
            </a:r>
            <a:br>
              <a:rPr lang="en-GB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</a:br>
            <a:r>
              <a:rPr lang="ro-RO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 2014-2020</a:t>
            </a:r>
            <a:br>
              <a:rPr lang="ro-RO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</a:br>
            <a:r>
              <a:rPr lang="en-US" sz="4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Apelul</a:t>
            </a:r>
            <a:r>
              <a:rPr lang="en-US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 </a:t>
            </a:r>
            <a:r>
              <a:rPr lang="ro-RO" sz="4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  <a:ea typeface="ＭＳ Ｐゴシック" charset="0"/>
                <a:cs typeface="+mn-cs"/>
              </a:rPr>
              <a:t>2</a:t>
            </a:r>
            <a:endParaRPr lang="en-GB" sz="40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7304080" y="5386873"/>
            <a:ext cx="4345663" cy="692899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  <a:cs typeface="+mn-cs"/>
              </a:rPr>
              <a:t>Rom</a:t>
            </a:r>
            <a:r>
              <a:rPr lang="ro-RO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  <a:cs typeface="+mn-cs"/>
              </a:rPr>
              <a:t>â</a:t>
            </a:r>
            <a:r>
              <a:rPr lang="en-US" sz="2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  <a:cs typeface="+mn-cs"/>
              </a:rPr>
              <a:t>nia</a:t>
            </a:r>
            <a:endParaRPr lang="ro-RO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ＭＳ Ｐゴシック" charset="0"/>
              <a:cs typeface="+mn-cs"/>
            </a:endParaRPr>
          </a:p>
          <a:p>
            <a:r>
              <a:rPr lang="en-US" sz="2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  <a:cs typeface="+mn-cs"/>
              </a:rPr>
              <a:t>Noiembrie</a:t>
            </a:r>
            <a:r>
              <a:rPr lang="ro-RO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  <a:cs typeface="+mn-cs"/>
              </a:rPr>
              <a:t> 2018</a:t>
            </a:r>
            <a:endParaRPr lang="en-GB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ＭＳ Ｐゴシック" charset="0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8063" y="538687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</a:rPr>
              <a:t>DIREC</a:t>
            </a:r>
            <a:r>
              <a:rPr lang="ro-RO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</a:rPr>
              <a:t>Ț</a:t>
            </a:r>
            <a:r>
              <a: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</a:rPr>
              <a:t>IA CONTROL PRIM NIVEL</a:t>
            </a:r>
          </a:p>
          <a:p>
            <a:r>
              <a: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</a:rPr>
              <a:t>Anca CIOROBOIU, </a:t>
            </a:r>
            <a:r>
              <a:rPr lang="en-US" sz="20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ＭＳ Ｐゴシック" charset="0"/>
              </a:rPr>
              <a:t>Controlor</a:t>
            </a:r>
            <a:endParaRPr lang="en-US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ＭＳ Ｐゴシック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0" y="-101416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4"/>
          <p:cNvSpPr/>
          <p:nvPr/>
        </p:nvSpPr>
        <p:spPr>
          <a:xfrm>
            <a:off x="651373" y="1825627"/>
            <a:ext cx="1105428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Ministerul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Dezvoltării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Regionale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și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Administra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iei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Publice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(MDRAP) din Rom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â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nia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prin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Direc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Control Prim Nivel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Serviciul Verificare Cheltuieli ENI (SVCENI)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are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rolul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Punct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Na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ional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Contact 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materie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control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pentru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proiectele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implementate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beneficiari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rom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â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. 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endParaRPr lang="en-US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endParaRPr lang="ro-RO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SVCENI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îndeplinește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atribuția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prevăzută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art. 26,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alin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. 5 lit (a)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(b) din  REGULAMENTUL DE PUNERE ÎN APLICARE (UE) NR. 897/2014 AL COMISIEI,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face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referire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la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gestiunea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financiar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controlul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programului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de c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tre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autoritatea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management.</a:t>
            </a:r>
          </a:p>
          <a:p>
            <a:pPr algn="just"/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5483" y="1238509"/>
            <a:ext cx="9335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</a:t>
            </a:r>
            <a:r>
              <a:rPr lang="en-GB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CBC </a:t>
            </a:r>
            <a:r>
              <a:rPr lang="en-US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PROGRAMUL BAZINUL MARII NEGRE </a:t>
            </a:r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2014-2020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0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-1" y="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4"/>
          <p:cNvSpPr/>
          <p:nvPr/>
        </p:nvSpPr>
        <p:spPr>
          <a:xfrm>
            <a:off x="1171990" y="2133494"/>
            <a:ext cx="98319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</a:p>
          <a:p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31217" y="1375891"/>
            <a:ext cx="9335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CBC PROGRAMUL BAZINUL MARII NEGRE 2014-2020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E307DA-33E0-42F6-9554-7D9B7F692D45}"/>
              </a:ext>
            </a:extLst>
          </p:cNvPr>
          <p:cNvSpPr/>
          <p:nvPr/>
        </p:nvSpPr>
        <p:spPr>
          <a:xfrm>
            <a:off x="516047" y="2019602"/>
            <a:ext cx="111810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Controlul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reprezint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ă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activitatea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prin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care se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verific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n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propor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100%: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furnizarea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produse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ș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servicii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cofinanțate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realizarea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lucrărilor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raportarea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sumel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or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în concordanţă cu contract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ul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finanțare și bugetul proiectului în vigoare la data transmiterii cererii de control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r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especta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rea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principiil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or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unui management financiar solid, în special din punct de vedere economic, al eficienței și eficacității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faptul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c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cheltuielile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declarate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beneficiarii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proiecte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au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fost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pl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tite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,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sunt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n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conformitate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cu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legisla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ia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aplicabil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si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cu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programul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opera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ional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e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xisten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a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unui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sistem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contabil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separat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pentru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o 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opera</a:t>
            </a:r>
            <a:r>
              <a:rPr lang="ro-RO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b="1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iune</a:t>
            </a:r>
            <a:r>
              <a:rPr lang="en-US" b="1" i="1" dirty="0">
                <a:solidFill>
                  <a:srgbClr val="003399"/>
                </a:solidFill>
                <a:latin typeface="Trebuchet MS" panose="020B0603020202020204" pitchFamily="34" charset="0"/>
              </a:rPr>
              <a:t>.</a:t>
            </a:r>
          </a:p>
          <a:p>
            <a:pPr algn="just"/>
            <a:endParaRPr lang="en-US" b="1" i="1" dirty="0">
              <a:solidFill>
                <a:srgbClr val="003399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384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4903"/>
          <a:stretch>
            <a:fillRect/>
          </a:stretch>
        </p:blipFill>
        <p:spPr>
          <a:xfrm>
            <a:off x="62067" y="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/>
          <p:cNvSpPr/>
          <p:nvPr/>
        </p:nvSpPr>
        <p:spPr>
          <a:xfrm>
            <a:off x="1649554" y="1238509"/>
            <a:ext cx="8587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</a:t>
            </a:r>
            <a:r>
              <a:rPr lang="en-GB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CBC </a:t>
            </a:r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BLACK SEA BASIN PROGRAMME 2014-2020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155D1D-1FDB-48B4-BD02-6A7082C69E8C}"/>
              </a:ext>
            </a:extLst>
          </p:cNvPr>
          <p:cNvSpPr/>
          <p:nvPr/>
        </p:nvSpPr>
        <p:spPr>
          <a:xfrm>
            <a:off x="838408" y="1896668"/>
            <a:ext cx="10668545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Exista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doua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etape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pentru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efectuarea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verificarilor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:</a:t>
            </a:r>
            <a:endParaRPr lang="ro-RO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a)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rile la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birou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-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constau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administrative </a:t>
            </a:r>
            <a:r>
              <a:rPr lang="ro-RO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financiare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pentru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fiecare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solicitare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control de prim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nivel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premerg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toare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cererii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plat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din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partea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beneficiarilor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b)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la fa</a:t>
            </a:r>
            <a:r>
              <a:rPr lang="ro-RO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 </a:t>
            </a:r>
            <a:r>
              <a:rPr lang="en-GB" sz="20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locului</a:t>
            </a:r>
            <a:r>
              <a:rPr lang="en-GB" sz="20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–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constau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verificarea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conformit</a:t>
            </a:r>
            <a:r>
              <a:rPr lang="ro-RO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ăț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ii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documentelor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justificative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ata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ate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la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solicitarea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CPN cu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originalul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acestora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existen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 pe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teren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produselor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achizi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ionate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/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sau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lucr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rilor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realizate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publicitarea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proiectului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.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Aceste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vizite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pe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teren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se </a:t>
            </a:r>
            <a:r>
              <a:rPr lang="en-GB" sz="2000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efectueaz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cel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puţin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o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dată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pe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întrega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perioadă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implementare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a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proiectului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, 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n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func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ie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perioada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raportare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ș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i de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analiz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risc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a </a:t>
            </a:r>
            <a:r>
              <a:rPr lang="fr-BE" sz="2000" i="1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proiectelor</a:t>
            </a:r>
            <a:r>
              <a:rPr lang="ro-RO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.</a:t>
            </a:r>
            <a:r>
              <a:rPr lang="fr-BE" sz="2000" i="1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endParaRPr lang="ro-RO" sz="2000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192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B3BF3-DCCE-4C33-B7F5-CC8CF760D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CFAF0-A505-4446-AAC4-F257A3EDC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9547238-141C-4FFF-9B6F-6E6264255F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4903"/>
          <a:stretch>
            <a:fillRect/>
          </a:stretch>
        </p:blipFill>
        <p:spPr>
          <a:xfrm>
            <a:off x="0" y="-1"/>
            <a:ext cx="12175958" cy="752047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3D41CE-9D1D-48E6-9631-4C2118C0CACF}"/>
              </a:ext>
            </a:extLst>
          </p:cNvPr>
          <p:cNvSpPr/>
          <p:nvPr/>
        </p:nvSpPr>
        <p:spPr>
          <a:xfrm>
            <a:off x="1541227" y="1388826"/>
            <a:ext cx="8587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</a:t>
            </a:r>
            <a:r>
              <a:rPr lang="en-GB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CBC </a:t>
            </a:r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BLACK SEA BASIN PROGRAMME 2014-2020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28A191-D77F-4EB8-A4A5-7B3C50EEB952}"/>
              </a:ext>
            </a:extLst>
          </p:cNvPr>
          <p:cNvSpPr/>
          <p:nvPr/>
        </p:nvSpPr>
        <p:spPr>
          <a:xfrm>
            <a:off x="838197" y="1825627"/>
            <a:ext cx="10862391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În vederea evitării cheltuielilor neeligibile,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trebuie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avut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vedere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următoarele aspecte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:</a:t>
            </a:r>
            <a:endParaRPr lang="ro-RO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o-RO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EVITAREA DEPĂȘIRILOR BUGETARE</a:t>
            </a:r>
          </a:p>
          <a:p>
            <a:pPr algn="just">
              <a:lnSpc>
                <a:spcPct val="150000"/>
              </a:lnSpc>
            </a:pP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efectuarea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modific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rilor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bugetare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(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prin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act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adi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ional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la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contractul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finan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are)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atunci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â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nd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valorile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stabilite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buget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pentru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o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anumit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linie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bugetar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sunt mai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mici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dec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â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valorile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cheltuielilor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efectuate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  <a:endParaRPr lang="ro-RO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endParaRPr lang="en-GB" sz="2000" b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>
              <a:lnSpc>
                <a:spcPct val="150000"/>
              </a:lnSpc>
            </a:pPr>
            <a:r>
              <a:rPr lang="en-GB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2. </a:t>
            </a:r>
            <a:r>
              <a:rPr lang="ro-RO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CORELAREA MODIFICĂRILOR CU VALORILE VALIDATE ÎN RAPORTĂRILE PRECEDENTE</a:t>
            </a:r>
          </a:p>
          <a:p>
            <a:pPr algn="just">
              <a:lnSpc>
                <a:spcPct val="150000"/>
              </a:lnSpc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cazul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care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modificarea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bugetului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este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ulterioar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unei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perioade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raportare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modific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rile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efectu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trebuie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corelate cu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valorile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deja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validate;</a:t>
            </a:r>
          </a:p>
          <a:p>
            <a:pPr algn="just"/>
            <a:endParaRPr lang="en-GB" sz="20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285750" indent="-285750" algn="just">
              <a:buFontTx/>
              <a:buChar char="-"/>
            </a:pPr>
            <a:endParaRPr lang="ro-RO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106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B3BF3-DCCE-4C33-B7F5-CC8CF760D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CFAF0-A505-4446-AAC4-F257A3EDC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9547238-141C-4FFF-9B6F-6E6264255F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4903"/>
          <a:stretch>
            <a:fillRect/>
          </a:stretch>
        </p:blipFill>
        <p:spPr>
          <a:xfrm>
            <a:off x="0" y="-1"/>
            <a:ext cx="12175958" cy="752047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3D41CE-9D1D-48E6-9631-4C2118C0CACF}"/>
              </a:ext>
            </a:extLst>
          </p:cNvPr>
          <p:cNvSpPr/>
          <p:nvPr/>
        </p:nvSpPr>
        <p:spPr>
          <a:xfrm>
            <a:off x="1541227" y="1388826"/>
            <a:ext cx="8587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</a:t>
            </a:r>
            <a:r>
              <a:rPr lang="en-GB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CBC </a:t>
            </a:r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BLACK SEA BASIN PROGRAMME 2014-2020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28A191-D77F-4EB8-A4A5-7B3C50EEB952}"/>
              </a:ext>
            </a:extLst>
          </p:cNvPr>
          <p:cNvSpPr/>
          <p:nvPr/>
        </p:nvSpPr>
        <p:spPr>
          <a:xfrm>
            <a:off x="425513" y="1825627"/>
            <a:ext cx="1127507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o-RO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algn="just"/>
            <a:r>
              <a:rPr lang="en-GB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3. </a:t>
            </a:r>
            <a:r>
              <a:rPr lang="ro-RO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RESPECTAREA REGULILOR DE ELIGIBILITATE A CHELTUIELILOR</a:t>
            </a:r>
            <a:r>
              <a:rPr lang="en-US" sz="2000" b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:</a:t>
            </a:r>
          </a:p>
          <a:p>
            <a:pPr algn="just"/>
            <a:endParaRPr lang="en-GB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ncadra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corect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buget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s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us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in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cu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documente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justificative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aferente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tipului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cheltuial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eces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itatea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ș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rezonabil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itatea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endParaRPr lang="en-GB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fectuarea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acestora 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perioada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raportare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cu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excep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cheltuielilor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legate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verificarea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cheltuielilor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auditul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evalu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ii 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final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proiectului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onformitate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cu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legisla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ional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comunitar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  <a:endParaRPr lang="ro-RO" sz="2000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onformitate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cu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Manualul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Identitate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Vizual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al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programului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ceea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prive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te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regulile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informare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ș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publicitate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;</a:t>
            </a:r>
          </a:p>
          <a:p>
            <a:pPr marL="704850" indent="-3429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42913" algn="l"/>
              </a:tabLst>
            </a:pP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nregistra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î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n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contabilitatea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2000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beneficiarului</a:t>
            </a:r>
            <a:r>
              <a:rPr lang="en-GB" sz="2000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7526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4F771-F5D7-4357-BA72-1270DBA0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B1E13-2242-42D3-902A-1409C0827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Nu </a:t>
            </a:r>
            <a:r>
              <a:rPr lang="en-US" dirty="0" err="1"/>
              <a:t>suntem</a:t>
            </a:r>
            <a:r>
              <a:rPr lang="en-US" dirty="0"/>
              <a:t> </a:t>
            </a:r>
            <a:r>
              <a:rPr lang="en-US" dirty="0" err="1"/>
              <a:t>vanatori</a:t>
            </a:r>
            <a:r>
              <a:rPr lang="en-US" dirty="0"/>
              <a:t> de </a:t>
            </a:r>
            <a:r>
              <a:rPr lang="en-US" dirty="0" err="1"/>
              <a:t>greseli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cheltuieli</a:t>
            </a:r>
            <a:r>
              <a:rPr lang="en-US" dirty="0"/>
              <a:t> </a:t>
            </a:r>
            <a:r>
              <a:rPr lang="en-US" dirty="0" err="1"/>
              <a:t>neeligibile</a:t>
            </a:r>
            <a:r>
              <a:rPr lang="en-US" dirty="0"/>
              <a:t> cu </a:t>
            </a:r>
            <a:r>
              <a:rPr lang="en-US" dirty="0" err="1"/>
              <a:t>scopul</a:t>
            </a:r>
            <a:r>
              <a:rPr lang="en-US" dirty="0"/>
              <a:t> de a ne </a:t>
            </a:r>
            <a:r>
              <a:rPr lang="en-US" dirty="0" err="1"/>
              <a:t>dovedi</a:t>
            </a:r>
            <a:r>
              <a:rPr lang="en-US" dirty="0"/>
              <a:t> </a:t>
            </a:r>
            <a:r>
              <a:rPr lang="en-US" dirty="0" err="1"/>
              <a:t>vigilenta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utilitatea</a:t>
            </a:r>
            <a:r>
              <a:rPr lang="en-US" dirty="0"/>
              <a:t>.</a:t>
            </a:r>
          </a:p>
          <a:p>
            <a:r>
              <a:rPr lang="en-US" dirty="0" err="1"/>
              <a:t>Scopul</a:t>
            </a:r>
            <a:r>
              <a:rPr lang="en-US" dirty="0"/>
              <a:t> </a:t>
            </a:r>
            <a:r>
              <a:rPr lang="en-US" dirty="0" err="1"/>
              <a:t>nostru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de a </a:t>
            </a:r>
            <a:r>
              <a:rPr lang="en-US" dirty="0" err="1"/>
              <a:t>ajuta</a:t>
            </a:r>
            <a:r>
              <a:rPr lang="en-US" dirty="0"/>
              <a:t> la </a:t>
            </a:r>
            <a:r>
              <a:rPr lang="en-US" dirty="0" err="1"/>
              <a:t>realizarea</a:t>
            </a:r>
            <a:r>
              <a:rPr lang="en-US" dirty="0"/>
              <a:t> </a:t>
            </a:r>
            <a:r>
              <a:rPr lang="en-US" dirty="0" err="1"/>
              <a:t>unei</a:t>
            </a:r>
            <a:r>
              <a:rPr lang="en-US" dirty="0"/>
              <a:t> </a:t>
            </a:r>
            <a:r>
              <a:rPr lang="en-US" dirty="0" err="1"/>
              <a:t>absorbtii</a:t>
            </a:r>
            <a:r>
              <a:rPr lang="en-US" dirty="0"/>
              <a:t> cat mai </a:t>
            </a:r>
            <a:r>
              <a:rPr lang="en-US" dirty="0" err="1"/>
              <a:t>mari</a:t>
            </a:r>
            <a:r>
              <a:rPr lang="en-US" dirty="0"/>
              <a:t> a </a:t>
            </a:r>
            <a:r>
              <a:rPr lang="en-US" dirty="0" err="1"/>
              <a:t>fondurilor</a:t>
            </a:r>
            <a:r>
              <a:rPr lang="en-US" dirty="0"/>
              <a:t> </a:t>
            </a:r>
            <a:r>
              <a:rPr lang="en-US" dirty="0" err="1"/>
              <a:t>nerambursabile</a:t>
            </a:r>
            <a:r>
              <a:rPr lang="en-US" dirty="0"/>
              <a:t>, </a:t>
            </a:r>
            <a:r>
              <a:rPr lang="en-US" dirty="0" err="1"/>
              <a:t>dar</a:t>
            </a:r>
            <a:r>
              <a:rPr lang="en-US" dirty="0"/>
              <a:t> nu </a:t>
            </a:r>
            <a:r>
              <a:rPr lang="en-US" dirty="0" err="1"/>
              <a:t>oricum</a:t>
            </a:r>
            <a:r>
              <a:rPr lang="en-US" dirty="0"/>
              <a:t>, ci in </a:t>
            </a:r>
            <a:r>
              <a:rPr lang="en-US" dirty="0" err="1"/>
              <a:t>conditii</a:t>
            </a:r>
            <a:r>
              <a:rPr lang="en-US" dirty="0"/>
              <a:t> de </a:t>
            </a:r>
            <a:r>
              <a:rPr lang="en-US" dirty="0" err="1"/>
              <a:t>legalitate</a:t>
            </a:r>
            <a:r>
              <a:rPr lang="en-US" dirty="0"/>
              <a:t>.</a:t>
            </a:r>
          </a:p>
          <a:p>
            <a:r>
              <a:rPr lang="en-US" dirty="0"/>
              <a:t>De </a:t>
            </a:r>
            <a:r>
              <a:rPr lang="en-US" dirty="0" err="1"/>
              <a:t>aceea</a:t>
            </a:r>
            <a:r>
              <a:rPr lang="en-US" dirty="0"/>
              <a:t> </a:t>
            </a:r>
            <a:r>
              <a:rPr lang="en-US" dirty="0" err="1"/>
              <a:t>facem</a:t>
            </a:r>
            <a:r>
              <a:rPr lang="en-US" dirty="0"/>
              <a:t> tot </a:t>
            </a:r>
            <a:r>
              <a:rPr lang="en-US" dirty="0" err="1"/>
              <a:t>posibilul</a:t>
            </a:r>
            <a:r>
              <a:rPr lang="en-US" dirty="0"/>
              <a:t> ca in </a:t>
            </a:r>
            <a:r>
              <a:rPr lang="en-US" dirty="0" err="1"/>
              <a:t>urma</a:t>
            </a:r>
            <a:r>
              <a:rPr lang="en-US" dirty="0"/>
              <a:t> </a:t>
            </a:r>
            <a:r>
              <a:rPr lang="en-US" dirty="0" err="1"/>
              <a:t>scrisorilor</a:t>
            </a:r>
            <a:r>
              <a:rPr lang="en-US" dirty="0"/>
              <a:t> de </a:t>
            </a:r>
            <a:r>
              <a:rPr lang="en-US" dirty="0" err="1"/>
              <a:t>clarificare</a:t>
            </a:r>
            <a:r>
              <a:rPr lang="en-US" dirty="0"/>
              <a:t> </a:t>
            </a:r>
            <a:r>
              <a:rPr lang="en-US" dirty="0" err="1"/>
              <a:t>transmise</a:t>
            </a:r>
            <a:r>
              <a:rPr lang="en-US" dirty="0"/>
              <a:t> </a:t>
            </a:r>
            <a:r>
              <a:rPr lang="en-US" dirty="0" err="1"/>
              <a:t>beneficiarilor</a:t>
            </a:r>
            <a:r>
              <a:rPr lang="en-US" dirty="0"/>
              <a:t>, </a:t>
            </a:r>
            <a:r>
              <a:rPr lang="en-US" dirty="0" err="1"/>
              <a:t>cheltuielile</a:t>
            </a:r>
            <a:r>
              <a:rPr lang="en-US" dirty="0"/>
              <a:t> initial considerate </a:t>
            </a:r>
            <a:r>
              <a:rPr lang="en-US" dirty="0" err="1"/>
              <a:t>neeligibile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devina</a:t>
            </a:r>
            <a:r>
              <a:rPr lang="en-US" dirty="0"/>
              <a:t> eligible </a:t>
            </a:r>
            <a:r>
              <a:rPr lang="en-US" dirty="0" err="1"/>
              <a:t>daca</a:t>
            </a:r>
            <a:r>
              <a:rPr lang="en-US" dirty="0"/>
              <a:t> </a:t>
            </a:r>
            <a:r>
              <a:rPr lang="en-US" dirty="0" err="1"/>
              <a:t>acest</a:t>
            </a:r>
            <a:r>
              <a:rPr lang="en-US" dirty="0"/>
              <a:t> </a:t>
            </a:r>
            <a:r>
              <a:rPr lang="en-US" dirty="0" err="1"/>
              <a:t>lucru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posibil</a:t>
            </a:r>
            <a:r>
              <a:rPr lang="en-US" dirty="0"/>
              <a:t> din </a:t>
            </a:r>
            <a:r>
              <a:rPr lang="en-US" dirty="0" err="1"/>
              <a:t>punct</a:t>
            </a:r>
            <a:r>
              <a:rPr lang="en-US" dirty="0"/>
              <a:t> de </a:t>
            </a:r>
            <a:r>
              <a:rPr lang="en-US" dirty="0" err="1"/>
              <a:t>vedere</a:t>
            </a:r>
            <a:r>
              <a:rPr lang="en-US" dirty="0"/>
              <a:t> legal.</a:t>
            </a:r>
          </a:p>
          <a:p>
            <a:r>
              <a:rPr lang="en-US" dirty="0"/>
              <a:t>Cu </a:t>
            </a:r>
            <a:r>
              <a:rPr lang="en-US" dirty="0" err="1"/>
              <a:t>aceasta</a:t>
            </a:r>
            <a:r>
              <a:rPr lang="en-US" dirty="0"/>
              <a:t> </a:t>
            </a:r>
            <a:r>
              <a:rPr lang="en-US" dirty="0" err="1"/>
              <a:t>ocazie</a:t>
            </a:r>
            <a:r>
              <a:rPr lang="en-US" dirty="0"/>
              <a:t> tin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adresez</a:t>
            </a:r>
            <a:r>
              <a:rPr lang="en-US" dirty="0"/>
              <a:t> </a:t>
            </a:r>
            <a:r>
              <a:rPr lang="en-US" dirty="0" err="1"/>
              <a:t>rugamintea</a:t>
            </a:r>
            <a:r>
              <a:rPr lang="en-US" dirty="0"/>
              <a:t> ca in </a:t>
            </a:r>
            <a:r>
              <a:rPr lang="en-US" dirty="0" err="1"/>
              <a:t>cazul</a:t>
            </a:r>
            <a:r>
              <a:rPr lang="en-US" dirty="0"/>
              <a:t> </a:t>
            </a:r>
            <a:r>
              <a:rPr lang="en-US" dirty="0" err="1"/>
              <a:t>raspunsului</a:t>
            </a:r>
            <a:r>
              <a:rPr lang="en-US" dirty="0"/>
              <a:t> la </a:t>
            </a:r>
            <a:r>
              <a:rPr lang="en-US" dirty="0" err="1"/>
              <a:t>solicitarea</a:t>
            </a:r>
            <a:r>
              <a:rPr lang="en-US" dirty="0"/>
              <a:t> de </a:t>
            </a:r>
            <a:r>
              <a:rPr lang="en-US" dirty="0" err="1"/>
              <a:t>clarificare</a:t>
            </a:r>
            <a:r>
              <a:rPr lang="en-US" dirty="0"/>
              <a:t> 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aveti</a:t>
            </a:r>
            <a:r>
              <a:rPr lang="en-US" dirty="0"/>
              <a:t> in </a:t>
            </a:r>
            <a:r>
              <a:rPr lang="en-US" dirty="0" err="1"/>
              <a:t>vedere</a:t>
            </a:r>
            <a:r>
              <a:rPr lang="en-US" dirty="0"/>
              <a:t>:</a:t>
            </a:r>
          </a:p>
          <a:p>
            <a:r>
              <a:rPr lang="en-US" dirty="0"/>
              <a:t>- </a:t>
            </a:r>
            <a:r>
              <a:rPr lang="en-US" dirty="0" err="1"/>
              <a:t>transmitea</a:t>
            </a:r>
            <a:r>
              <a:rPr lang="en-US" dirty="0"/>
              <a:t> in </a:t>
            </a:r>
            <a:r>
              <a:rPr lang="en-US" dirty="0" err="1"/>
              <a:t>termen</a:t>
            </a:r>
            <a:r>
              <a:rPr lang="en-US" dirty="0"/>
              <a:t> de 5 </a:t>
            </a:r>
            <a:r>
              <a:rPr lang="en-US" dirty="0" err="1"/>
              <a:t>zile</a:t>
            </a:r>
            <a:r>
              <a:rPr lang="en-US" dirty="0"/>
              <a:t> de la data </a:t>
            </a:r>
            <a:r>
              <a:rPr lang="en-US" dirty="0" err="1"/>
              <a:t>primii</a:t>
            </a:r>
            <a:r>
              <a:rPr lang="en-US" dirty="0"/>
              <a:t> </a:t>
            </a:r>
            <a:r>
              <a:rPr lang="en-US" dirty="0" err="1"/>
              <a:t>scrisorii</a:t>
            </a:r>
            <a:r>
              <a:rPr lang="en-US" dirty="0"/>
              <a:t> de </a:t>
            </a:r>
            <a:r>
              <a:rPr lang="en-US" dirty="0" err="1"/>
              <a:t>clarificare</a:t>
            </a:r>
            <a:r>
              <a:rPr lang="en-US" dirty="0"/>
              <a:t>;</a:t>
            </a:r>
          </a:p>
          <a:p>
            <a:r>
              <a:rPr lang="en-US" dirty="0"/>
              <a:t>- un </a:t>
            </a:r>
            <a:r>
              <a:rPr lang="en-US" dirty="0" err="1"/>
              <a:t>raspuns</a:t>
            </a:r>
            <a:r>
              <a:rPr lang="en-US" dirty="0"/>
              <a:t>  </a:t>
            </a:r>
            <a:r>
              <a:rPr lang="en-US" dirty="0" err="1"/>
              <a:t>complet</a:t>
            </a:r>
            <a:r>
              <a:rPr lang="en-US" dirty="0"/>
              <a:t> </a:t>
            </a:r>
            <a:r>
              <a:rPr lang="en-US" dirty="0" err="1"/>
              <a:t>vizavi</a:t>
            </a:r>
            <a:r>
              <a:rPr lang="en-US" dirty="0"/>
              <a:t> de o </a:t>
            </a:r>
            <a:r>
              <a:rPr lang="en-US" dirty="0" err="1"/>
              <a:t>anumita</a:t>
            </a:r>
            <a:r>
              <a:rPr lang="en-US" dirty="0"/>
              <a:t> </a:t>
            </a:r>
            <a:r>
              <a:rPr lang="en-US" dirty="0" err="1"/>
              <a:t>solicitare</a:t>
            </a:r>
            <a:r>
              <a:rPr lang="en-US" dirty="0"/>
              <a:t>, </a:t>
            </a:r>
            <a:r>
              <a:rPr lang="en-US" dirty="0" err="1"/>
              <a:t>pentru</a:t>
            </a:r>
            <a:r>
              <a:rPr lang="en-US" dirty="0"/>
              <a:t> a nu se </a:t>
            </a:r>
            <a:r>
              <a:rPr lang="en-US" dirty="0" err="1"/>
              <a:t>reveni</a:t>
            </a:r>
            <a:r>
              <a:rPr lang="en-US" dirty="0"/>
              <a:t> cu </a:t>
            </a:r>
            <a:r>
              <a:rPr lang="en-US" dirty="0" err="1"/>
              <a:t>alta</a:t>
            </a:r>
            <a:r>
              <a:rPr lang="en-US" dirty="0"/>
              <a:t> </a:t>
            </a:r>
            <a:r>
              <a:rPr lang="en-US" dirty="0" err="1"/>
              <a:t>solicitare</a:t>
            </a:r>
            <a:r>
              <a:rPr lang="en-US" dirty="0"/>
              <a:t> de </a:t>
            </a:r>
            <a:r>
              <a:rPr lang="en-US" dirty="0" err="1"/>
              <a:t>clarificare</a:t>
            </a:r>
            <a:r>
              <a:rPr lang="en-US" dirty="0"/>
              <a:t> pe </a:t>
            </a:r>
            <a:r>
              <a:rPr lang="en-US" dirty="0" err="1"/>
              <a:t>acelasi</a:t>
            </a:r>
            <a:r>
              <a:rPr lang="en-US" dirty="0"/>
              <a:t> </a:t>
            </a:r>
            <a:r>
              <a:rPr lang="en-US" dirty="0" err="1"/>
              <a:t>subiect</a:t>
            </a:r>
            <a:r>
              <a:rPr lang="en-US" dirty="0"/>
              <a:t>;</a:t>
            </a:r>
          </a:p>
          <a:p>
            <a:pPr marL="171450" indent="-171450">
              <a:buFontTx/>
              <a:buChar char="-"/>
            </a:pPr>
            <a:r>
              <a:rPr lang="en-US" dirty="0"/>
              <a:t>a se </a:t>
            </a:r>
            <a:r>
              <a:rPr lang="en-US" dirty="0" err="1"/>
              <a:t>evita</a:t>
            </a:r>
            <a:r>
              <a:rPr lang="en-US" dirty="0"/>
              <a:t> </a:t>
            </a:r>
            <a:r>
              <a:rPr lang="en-US" dirty="0" err="1"/>
              <a:t>efectuarea</a:t>
            </a:r>
            <a:r>
              <a:rPr lang="en-US" dirty="0"/>
              <a:t> </a:t>
            </a:r>
            <a:r>
              <a:rPr lang="en-US" dirty="0" err="1"/>
              <a:t>altor</a:t>
            </a:r>
            <a:r>
              <a:rPr lang="en-US" dirty="0"/>
              <a:t> </a:t>
            </a:r>
            <a:r>
              <a:rPr lang="en-US" dirty="0" err="1"/>
              <a:t>modificari</a:t>
            </a:r>
            <a:r>
              <a:rPr lang="en-US" dirty="0"/>
              <a:t> (in general in </a:t>
            </a:r>
            <a:r>
              <a:rPr lang="en-US" dirty="0" err="1"/>
              <a:t>Raportul</a:t>
            </a:r>
            <a:r>
              <a:rPr lang="en-US" dirty="0"/>
              <a:t> </a:t>
            </a:r>
            <a:r>
              <a:rPr lang="en-US" dirty="0" err="1"/>
              <a:t>financiar</a:t>
            </a:r>
            <a:r>
              <a:rPr lang="en-US" dirty="0"/>
              <a:t>) </a:t>
            </a:r>
            <a:r>
              <a:rPr lang="en-US" dirty="0" err="1"/>
              <a:t>decat</a:t>
            </a:r>
            <a:r>
              <a:rPr lang="en-US" dirty="0"/>
              <a:t> </a:t>
            </a:r>
            <a:r>
              <a:rPr lang="en-US" dirty="0" err="1"/>
              <a:t>cele</a:t>
            </a:r>
            <a:r>
              <a:rPr lang="en-US" dirty="0"/>
              <a:t> solicitate,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daca</a:t>
            </a:r>
            <a:r>
              <a:rPr lang="en-US" dirty="0"/>
              <a:t> se </a:t>
            </a:r>
            <a:r>
              <a:rPr lang="en-US" dirty="0" err="1"/>
              <a:t>impun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alte</a:t>
            </a:r>
            <a:r>
              <a:rPr lang="en-US" dirty="0"/>
              <a:t> </a:t>
            </a:r>
            <a:r>
              <a:rPr lang="en-US" dirty="0" err="1"/>
              <a:t>modificari</a:t>
            </a:r>
            <a:r>
              <a:rPr lang="en-US" dirty="0"/>
              <a:t> </a:t>
            </a:r>
            <a:r>
              <a:rPr lang="en-US" dirty="0" err="1"/>
              <a:t>acestea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fie </a:t>
            </a:r>
            <a:r>
              <a:rPr lang="en-US" dirty="0" err="1"/>
              <a:t>clar</a:t>
            </a:r>
            <a:r>
              <a:rPr lang="en-US" dirty="0"/>
              <a:t> </a:t>
            </a:r>
            <a:r>
              <a:rPr lang="en-US" dirty="0" err="1"/>
              <a:t>evidentiate</a:t>
            </a:r>
            <a:r>
              <a:rPr lang="en-US" dirty="0"/>
              <a:t> in </a:t>
            </a:r>
            <a:r>
              <a:rPr lang="en-US" dirty="0" err="1"/>
              <a:t>raspuns</a:t>
            </a:r>
            <a:r>
              <a:rPr lang="en-US" dirty="0"/>
              <a:t>.</a:t>
            </a:r>
          </a:p>
          <a:p>
            <a:pPr marL="0" indent="0">
              <a:buFontTx/>
              <a:buNone/>
            </a:pPr>
            <a:r>
              <a:rPr lang="en-US" dirty="0" err="1"/>
              <a:t>Nerespectarea</a:t>
            </a:r>
            <a:r>
              <a:rPr lang="en-US" dirty="0"/>
              <a:t> </a:t>
            </a:r>
            <a:r>
              <a:rPr lang="en-US" dirty="0" err="1"/>
              <a:t>acestor</a:t>
            </a:r>
            <a:r>
              <a:rPr lang="en-US" dirty="0"/>
              <a:t> </a:t>
            </a:r>
            <a:r>
              <a:rPr lang="en-US" dirty="0" err="1"/>
              <a:t>indicatii</a:t>
            </a:r>
            <a:r>
              <a:rPr lang="en-US" dirty="0"/>
              <a:t> conduce la </a:t>
            </a:r>
            <a:r>
              <a:rPr lang="en-US" dirty="0" err="1"/>
              <a:t>marirea</a:t>
            </a:r>
            <a:r>
              <a:rPr lang="en-US" dirty="0"/>
              <a:t> </a:t>
            </a:r>
            <a:r>
              <a:rPr lang="en-US" dirty="0" err="1"/>
              <a:t>timpului</a:t>
            </a:r>
            <a:r>
              <a:rPr lang="en-US" dirty="0"/>
              <a:t> </a:t>
            </a:r>
            <a:r>
              <a:rPr lang="en-US" dirty="0" err="1"/>
              <a:t>necesar</a:t>
            </a:r>
            <a:r>
              <a:rPr lang="en-US" dirty="0"/>
              <a:t> </a:t>
            </a:r>
            <a:r>
              <a:rPr lang="en-US" dirty="0" err="1"/>
              <a:t>verificarii</a:t>
            </a:r>
            <a:r>
              <a:rPr lang="en-US" dirty="0"/>
              <a:t> </a:t>
            </a:r>
            <a:r>
              <a:rPr lang="en-US" dirty="0" err="1"/>
              <a:t>cheltuielilor</a:t>
            </a:r>
            <a:r>
              <a:rPr lang="en-US" dirty="0"/>
              <a:t> </a:t>
            </a:r>
            <a:r>
              <a:rPr lang="en-US" dirty="0" err="1"/>
              <a:t>raportate</a:t>
            </a:r>
            <a:r>
              <a:rPr lang="en-US" dirty="0"/>
              <a:t>,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ingreunarea</a:t>
            </a:r>
            <a:r>
              <a:rPr lang="en-US" dirty="0"/>
              <a:t> </a:t>
            </a:r>
            <a:r>
              <a:rPr lang="en-US" dirty="0" err="1"/>
              <a:t>procesului</a:t>
            </a:r>
            <a:r>
              <a:rPr lang="en-US" dirty="0"/>
              <a:t> de </a:t>
            </a:r>
            <a:r>
              <a:rPr lang="en-US" dirty="0" err="1"/>
              <a:t>verificare</a:t>
            </a:r>
            <a:r>
              <a:rPr lang="en-US" dirty="0"/>
              <a:t>, </a:t>
            </a:r>
            <a:r>
              <a:rPr lang="en-US" dirty="0" err="1"/>
              <a:t>avand</a:t>
            </a:r>
            <a:r>
              <a:rPr lang="en-US" dirty="0"/>
              <a:t> in </a:t>
            </a:r>
            <a:r>
              <a:rPr lang="en-US" dirty="0" err="1"/>
              <a:t>vedere</a:t>
            </a:r>
            <a:r>
              <a:rPr lang="en-US" dirty="0"/>
              <a:t> </a:t>
            </a:r>
            <a:r>
              <a:rPr lang="en-US" dirty="0" err="1"/>
              <a:t>faptul</a:t>
            </a:r>
            <a:r>
              <a:rPr lang="en-US" dirty="0"/>
              <a:t> ca un </a:t>
            </a:r>
            <a:r>
              <a:rPr lang="en-US" dirty="0" err="1"/>
              <a:t>controlor</a:t>
            </a:r>
            <a:r>
              <a:rPr lang="en-US" dirty="0"/>
              <a:t> </a:t>
            </a:r>
            <a:r>
              <a:rPr lang="en-US" dirty="0" err="1"/>
              <a:t>lucreaza</a:t>
            </a:r>
            <a:r>
              <a:rPr lang="en-US" dirty="0"/>
              <a:t> in </a:t>
            </a:r>
            <a:r>
              <a:rPr lang="en-US" dirty="0" err="1"/>
              <a:t>paralel</a:t>
            </a:r>
            <a:r>
              <a:rPr lang="en-US" dirty="0"/>
              <a:t> la mai </a:t>
            </a:r>
            <a:r>
              <a:rPr lang="en-US" dirty="0" err="1"/>
              <a:t>multe</a:t>
            </a:r>
            <a:r>
              <a:rPr lang="en-US" dirty="0"/>
              <a:t> </a:t>
            </a:r>
            <a:r>
              <a:rPr lang="en-US" dirty="0" err="1"/>
              <a:t>proiecte</a:t>
            </a:r>
            <a:r>
              <a:rPr lang="en-US" dirty="0"/>
              <a:t> </a:t>
            </a:r>
            <a:r>
              <a:rPr lang="en-US" dirty="0" err="1"/>
              <a:t>finantate</a:t>
            </a:r>
            <a:r>
              <a:rPr lang="en-US" dirty="0"/>
              <a:t> de </a:t>
            </a:r>
            <a:r>
              <a:rPr lang="en-US" dirty="0" err="1"/>
              <a:t>acelasi</a:t>
            </a:r>
            <a:r>
              <a:rPr lang="en-US" dirty="0"/>
              <a:t> program </a:t>
            </a:r>
            <a:r>
              <a:rPr lang="en-US" dirty="0" err="1"/>
              <a:t>sau</a:t>
            </a:r>
            <a:r>
              <a:rPr lang="en-US" dirty="0"/>
              <a:t> de </a:t>
            </a:r>
            <a:r>
              <a:rPr lang="en-US" dirty="0" err="1"/>
              <a:t>programe</a:t>
            </a:r>
            <a:r>
              <a:rPr lang="en-US" dirty="0"/>
              <a:t> </a:t>
            </a:r>
            <a:r>
              <a:rPr lang="en-US" dirty="0" err="1"/>
              <a:t>diferite</a:t>
            </a:r>
            <a:r>
              <a:rPr lang="en-US" dirty="0"/>
              <a:t>.</a:t>
            </a:r>
          </a:p>
          <a:p>
            <a:pPr marL="0" indent="0">
              <a:buFontTx/>
              <a:buNone/>
            </a:pPr>
            <a:r>
              <a:rPr lang="en-US" dirty="0" err="1"/>
              <a:t>Astfel</a:t>
            </a:r>
            <a:r>
              <a:rPr lang="en-US" dirty="0"/>
              <a:t>,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eficientizarea</a:t>
            </a:r>
            <a:r>
              <a:rPr lang="en-US" dirty="0"/>
              <a:t> </a:t>
            </a:r>
            <a:r>
              <a:rPr lang="en-US" dirty="0" err="1"/>
              <a:t>procesului</a:t>
            </a:r>
            <a:r>
              <a:rPr lang="en-US" dirty="0"/>
              <a:t> de </a:t>
            </a:r>
            <a:r>
              <a:rPr lang="en-US" dirty="0" err="1"/>
              <a:t>verificare</a:t>
            </a:r>
            <a:r>
              <a:rPr lang="en-US" dirty="0"/>
              <a:t> </a:t>
            </a:r>
            <a:r>
              <a:rPr lang="en-US" dirty="0" err="1"/>
              <a:t>trebuie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existe</a:t>
            </a:r>
            <a:r>
              <a:rPr lang="en-US" dirty="0"/>
              <a:t> o </a:t>
            </a:r>
            <a:r>
              <a:rPr lang="en-US" dirty="0" err="1"/>
              <a:t>buna</a:t>
            </a:r>
            <a:r>
              <a:rPr lang="en-US" dirty="0"/>
              <a:t> </a:t>
            </a:r>
            <a:r>
              <a:rPr lang="en-US" dirty="0" err="1"/>
              <a:t>colaborare</a:t>
            </a:r>
            <a:r>
              <a:rPr lang="en-US" dirty="0"/>
              <a:t> </a:t>
            </a:r>
            <a:r>
              <a:rPr lang="en-US" dirty="0" err="1"/>
              <a:t>intre</a:t>
            </a:r>
            <a:r>
              <a:rPr lang="en-US" dirty="0"/>
              <a:t> </a:t>
            </a:r>
            <a:r>
              <a:rPr lang="en-US" dirty="0" err="1"/>
              <a:t>controlor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beneficiar</a:t>
            </a:r>
            <a:r>
              <a:rPr lang="en-US" dirty="0"/>
              <a:t> cu </a:t>
            </a:r>
            <a:r>
              <a:rPr lang="en-US" dirty="0" err="1"/>
              <a:t>respectarea</a:t>
            </a:r>
            <a:r>
              <a:rPr lang="en-US" dirty="0"/>
              <a:t> </a:t>
            </a:r>
            <a:r>
              <a:rPr lang="en-US" dirty="0" err="1"/>
              <a:t>principiului</a:t>
            </a:r>
            <a:r>
              <a:rPr lang="en-US" dirty="0"/>
              <a:t> </a:t>
            </a:r>
            <a:r>
              <a:rPr lang="en-US" dirty="0" err="1"/>
              <a:t>abordarii</a:t>
            </a:r>
            <a:r>
              <a:rPr lang="en-US" dirty="0"/>
              <a:t> </a:t>
            </a:r>
            <a:r>
              <a:rPr lang="en-US" dirty="0" err="1"/>
              <a:t>unitare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fara</a:t>
            </a:r>
            <a:r>
              <a:rPr lang="en-US" dirty="0"/>
              <a:t> </a:t>
            </a:r>
            <a:r>
              <a:rPr lang="en-US" dirty="0" err="1"/>
              <a:t>favorizarea</a:t>
            </a:r>
            <a:r>
              <a:rPr lang="en-US" dirty="0"/>
              <a:t> </a:t>
            </a:r>
            <a:r>
              <a:rPr lang="en-US" dirty="0" err="1"/>
              <a:t>beneficiarului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4" name="Picture 20">
            <a:extLst>
              <a:ext uri="{FF2B5EF4-FFF2-40B4-BE49-F238E27FC236}">
                <a16:creationId xmlns:a16="http://schemas.microsoft.com/office/drawing/2014/main" id="{31EA8AA8-6CE9-40A2-8828-85E68EEB040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t="4903"/>
          <a:stretch>
            <a:fillRect/>
          </a:stretch>
        </p:blipFill>
        <p:spPr>
          <a:xfrm>
            <a:off x="16042" y="-5070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B62234-888A-4A98-9521-2831592BDBE8}"/>
              </a:ext>
            </a:extLst>
          </p:cNvPr>
          <p:cNvSpPr/>
          <p:nvPr/>
        </p:nvSpPr>
        <p:spPr>
          <a:xfrm>
            <a:off x="470780" y="1949966"/>
            <a:ext cx="1128061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Pe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parcursul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procesului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verificare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se </a:t>
            </a:r>
            <a:r>
              <a:rPr lang="en-US" sz="2000" b="1" dirty="0">
                <a:solidFill>
                  <a:srgbClr val="003399"/>
                </a:solidFill>
                <a:latin typeface="Trebuchet MS" panose="020B0603020202020204" pitchFamily="34" charset="0"/>
              </a:rPr>
              <a:t>POT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transmite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tre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beneficiari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>
                <a:solidFill>
                  <a:srgbClr val="003399"/>
                </a:solidFill>
                <a:latin typeface="Trebuchet MS" panose="020B0603020202020204" pitchFamily="34" charset="0"/>
              </a:rPr>
              <a:t>MAXIM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dou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scrisori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clarificare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2000" dirty="0">
              <a:solidFill>
                <a:srgbClr val="003399"/>
              </a:solidFill>
              <a:latin typeface="Trebuchet MS" panose="020B0603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In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cazul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spunsului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la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solicitarea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clarificare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trebuie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respectate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urmatoarele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-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transmiterea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spunsului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n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termen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5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zile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de la data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primirii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scrisorii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de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clarificare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- 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spunsul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s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fie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complet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și punctual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, în vederea evitării revenirii cu o altă scrisoare de clarificare pe același subiect;</a:t>
            </a:r>
            <a:endParaRPr lang="en-US" sz="2000" dirty="0">
              <a:solidFill>
                <a:srgbClr val="003399"/>
              </a:solidFill>
              <a:latin typeface="Trebuchet MS" panose="020B0603020202020204" pitchFamily="34" charset="0"/>
            </a:endParaRPr>
          </a:p>
          <a:p>
            <a:pPr marL="171450" indent="-171450" algn="just">
              <a:lnSpc>
                <a:spcPct val="150000"/>
              </a:lnSpc>
              <a:buFontTx/>
              <a:buChar char="-"/>
            </a:pP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a se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evita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efectuarea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altor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modific</a:t>
            </a:r>
            <a:r>
              <a:rPr lang="ro-RO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b="1" u="sng" dirty="0" err="1">
                <a:solidFill>
                  <a:srgbClr val="003399"/>
                </a:solidFill>
                <a:latin typeface="Trebuchet MS" panose="020B0603020202020204" pitchFamily="34" charset="0"/>
              </a:rPr>
              <a:t>ri</a:t>
            </a:r>
            <a:r>
              <a:rPr lang="en-US" sz="2000" b="1" u="sng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(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n general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n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Raportul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financiar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)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,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dec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â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t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cele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solicitate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sau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dac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se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impun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ș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alte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modific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ri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acestea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sa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fie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clar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eviden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ț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iate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 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î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n r</a:t>
            </a:r>
            <a:r>
              <a:rPr lang="ro-RO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ă</a:t>
            </a:r>
            <a:r>
              <a:rPr lang="en-US" sz="2000" dirty="0" err="1">
                <a:solidFill>
                  <a:srgbClr val="003399"/>
                </a:solidFill>
                <a:latin typeface="Trebuchet MS" panose="020B0603020202020204" pitchFamily="34" charset="0"/>
              </a:rPr>
              <a:t>spuns</a:t>
            </a:r>
            <a:r>
              <a:rPr lang="en-US" sz="2000" dirty="0">
                <a:solidFill>
                  <a:srgbClr val="003399"/>
                </a:solidFill>
                <a:latin typeface="Trebuchet MS" panose="020B0603020202020204" pitchFamily="34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750907-757E-48F5-8AD2-09F6DEF79A7F}"/>
              </a:ext>
            </a:extLst>
          </p:cNvPr>
          <p:cNvSpPr/>
          <p:nvPr/>
        </p:nvSpPr>
        <p:spPr>
          <a:xfrm>
            <a:off x="1577055" y="1291807"/>
            <a:ext cx="9335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Century Gothic" charset="0"/>
                <a:cs typeface="Century Gothic" charset="0"/>
              </a:rPr>
              <a:t>ENI CBC PROGRAMUL BAZINUL MARII NEGRE 2014-2020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0317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>
            <a:extLst/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5000" y="4380389"/>
            <a:ext cx="10998200" cy="2144697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b="1" dirty="0">
              <a:solidFill>
                <a:srgbClr val="003399"/>
              </a:solidFill>
              <a:ea typeface="ＭＳ Ｐゴシック" charset="-128"/>
            </a:endParaRPr>
          </a:p>
          <a:p>
            <a:pPr marL="0" indent="0">
              <a:buNone/>
            </a:pP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Ministerul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Dezvolt</a:t>
            </a:r>
            <a:r>
              <a:rPr lang="ro-RO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ă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rii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Regionale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,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Administra</a:t>
            </a:r>
            <a:r>
              <a:rPr lang="ro-RO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ț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iei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Publice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ro-RO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(MDRAP)</a:t>
            </a:r>
          </a:p>
          <a:p>
            <a:pPr marL="0" indent="0">
              <a:buNone/>
            </a:pP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Direcţia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Control Prim Nivel  (DCPN)</a:t>
            </a:r>
          </a:p>
          <a:p>
            <a:pPr marL="0" indent="0">
              <a:buNone/>
            </a:pP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Bd.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Libertăţii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nr.14,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etaj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4, camera 410, sector 5, </a:t>
            </a:r>
            <a:r>
              <a:rPr lang="en-GB" sz="4200" b="1" i="1" dirty="0" err="1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Bucureşti</a:t>
            </a:r>
            <a:r>
              <a:rPr lang="en-GB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 040129</a:t>
            </a:r>
            <a:endParaRPr lang="ro-RO" sz="42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  <a:p>
            <a:pPr marL="0" indent="0">
              <a:buNone/>
            </a:pPr>
            <a:r>
              <a:rPr lang="ro-RO" sz="4200" b="1" i="1" dirty="0">
                <a:solidFill>
                  <a:srgbClr val="003399"/>
                </a:solidFill>
                <a:latin typeface="Trebuchet MS" panose="020B0603020202020204" pitchFamily="34" charset="0"/>
                <a:ea typeface="Century Gothic" charset="0"/>
                <a:cs typeface="Century Gothic" charset="0"/>
              </a:rPr>
              <a:t>Tel: 0372 111324</a:t>
            </a:r>
            <a:endParaRPr lang="en-GB" sz="4200" b="1" i="1" dirty="0">
              <a:solidFill>
                <a:srgbClr val="003399"/>
              </a:solidFill>
              <a:latin typeface="Trebuchet MS" panose="020B0603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4" name="Rectangle 2">
            <a:extLst/>
          </p:cNvPr>
          <p:cNvSpPr txBox="1">
            <a:spLocks noChangeArrowheads="1"/>
          </p:cNvSpPr>
          <p:nvPr/>
        </p:nvSpPr>
        <p:spPr bwMode="auto">
          <a:xfrm>
            <a:off x="2094580" y="725503"/>
            <a:ext cx="7772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rebuchet MS" pitchFamily="34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en-GB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charset="-128"/>
              <a:cs typeface="Times New Roman" pitchFamily="18" charset="0"/>
            </a:endParaRPr>
          </a:p>
          <a:p>
            <a:pPr eaLnBrk="1" hangingPunct="1">
              <a:defRPr/>
            </a:pPr>
            <a:endParaRPr lang="en-GB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charset="-128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o-RO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-128"/>
                <a:cs typeface="Times New Roman" pitchFamily="18" charset="0"/>
              </a:rPr>
              <a:t>Va multumim pentru atenție</a:t>
            </a:r>
            <a:r>
              <a:rPr lang="en-GB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-128"/>
                <a:cs typeface="Times New Roman" pitchFamily="18" charset="0"/>
              </a:rPr>
              <a:t>!</a:t>
            </a:r>
            <a:br>
              <a:rPr lang="en-GB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-128"/>
                <a:cs typeface="Times New Roman" pitchFamily="18" charset="0"/>
              </a:rPr>
            </a:br>
            <a:br>
              <a:rPr lang="en-GB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charset="-128"/>
                <a:cs typeface="Times New Roman" pitchFamily="18" charset="0"/>
              </a:rPr>
            </a:br>
            <a:endParaRPr lang="en-GB" sz="32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charset="-128"/>
              <a:cs typeface="Times New Roman" pitchFamily="18" charset="0"/>
            </a:endParaRPr>
          </a:p>
        </p:txBody>
      </p:sp>
      <p:pic>
        <p:nvPicPr>
          <p:cNvPr id="27652" name="Picture 7" descr="http://tse1.mm.bing.net/th?&amp;id=OIP.M9c50edcf42cbb6d859b5881a7800be9ao0&amp;w=300&amp;h=240&amp;c=0&amp;pid=1.9&amp;rs=0&amp;p=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780" y="1713391"/>
            <a:ext cx="3810000" cy="257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60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1337</Words>
  <Application>Microsoft Office PowerPoint</Application>
  <PresentationFormat>Widescreen</PresentationFormat>
  <Paragraphs>81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Century Gothic</vt:lpstr>
      <vt:lpstr>Times New Roman</vt:lpstr>
      <vt:lpstr>Trebuchet MS</vt:lpstr>
      <vt:lpstr>Wingdings</vt:lpstr>
      <vt:lpstr>Office Theme</vt:lpstr>
      <vt:lpstr>1_Office Theme</vt:lpstr>
      <vt:lpstr>   Sesiune de instruire Programul Operational Comun Bazinul Marii Negre  2014-2020 Apelul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Jesica</cp:lastModifiedBy>
  <cp:revision>180</cp:revision>
  <cp:lastPrinted>2018-11-05T08:50:03Z</cp:lastPrinted>
  <dcterms:created xsi:type="dcterms:W3CDTF">2018-08-21T07:17:02Z</dcterms:created>
  <dcterms:modified xsi:type="dcterms:W3CDTF">2018-11-15T15:10:32Z</dcterms:modified>
</cp:coreProperties>
</file>