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275" r:id="rId3"/>
    <p:sldId id="292" r:id="rId4"/>
    <p:sldId id="297" r:id="rId5"/>
    <p:sldId id="291" r:id="rId6"/>
    <p:sldId id="278" r:id="rId7"/>
    <p:sldId id="279" r:id="rId8"/>
    <p:sldId id="280" r:id="rId9"/>
    <p:sldId id="293" r:id="rId10"/>
    <p:sldId id="298" r:id="rId11"/>
    <p:sldId id="295" r:id="rId12"/>
    <p:sldId id="299" r:id="rId13"/>
    <p:sldId id="302" r:id="rId14"/>
    <p:sldId id="300" r:id="rId15"/>
    <p:sldId id="301" r:id="rId16"/>
    <p:sldId id="304" r:id="rId17"/>
    <p:sldId id="305" r:id="rId18"/>
    <p:sldId id="306" r:id="rId19"/>
    <p:sldId id="303" r:id="rId20"/>
    <p:sldId id="296" r:id="rId21"/>
  </p:sldIdLst>
  <p:sldSz cx="12192000" cy="6858000"/>
  <p:notesSz cx="6805613" cy="99441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9456"/>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86" autoAdjust="0"/>
  </p:normalViewPr>
  <p:slideViewPr>
    <p:cSldViewPr snapToGrid="0">
      <p:cViewPr varScale="1">
        <p:scale>
          <a:sx n="140" d="100"/>
          <a:sy n="140" d="100"/>
        </p:scale>
        <p:origin x="1056"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F9C0E1A-E0B6-44DE-A5CE-AA69999C55CF}"/>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ro-RO"/>
          </a:p>
        </p:txBody>
      </p:sp>
      <p:sp>
        <p:nvSpPr>
          <p:cNvPr id="3" name="Date Placeholder 2">
            <a:extLst>
              <a:ext uri="{FF2B5EF4-FFF2-40B4-BE49-F238E27FC236}">
                <a16:creationId xmlns:a16="http://schemas.microsoft.com/office/drawing/2014/main" xmlns="" id="{522A9FF7-BFDE-49E2-A11C-7AF058A5D1AE}"/>
              </a:ext>
            </a:extLst>
          </p:cNvPr>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endParaRPr lang="ro-RO"/>
          </a:p>
        </p:txBody>
      </p:sp>
      <p:sp>
        <p:nvSpPr>
          <p:cNvPr id="4" name="Footer Placeholder 3">
            <a:extLst>
              <a:ext uri="{FF2B5EF4-FFF2-40B4-BE49-F238E27FC236}">
                <a16:creationId xmlns:a16="http://schemas.microsoft.com/office/drawing/2014/main" xmlns="" id="{8DD2ABAA-F89C-4AEC-97CD-30EFE3DADA20}"/>
              </a:ext>
            </a:extLst>
          </p:cNvPr>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ro-RO"/>
          </a:p>
        </p:txBody>
      </p:sp>
      <p:sp>
        <p:nvSpPr>
          <p:cNvPr id="5" name="Slide Number Placeholder 4">
            <a:extLst>
              <a:ext uri="{FF2B5EF4-FFF2-40B4-BE49-F238E27FC236}">
                <a16:creationId xmlns:a16="http://schemas.microsoft.com/office/drawing/2014/main" xmlns="" id="{ED57C9D7-33EA-41D6-876A-F200552189A8}"/>
              </a:ext>
            </a:extLst>
          </p:cNvPr>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7D8B1348-32C9-49DB-BBAE-6F39060C8998}" type="slidenum">
              <a:rPr lang="ro-RO" smtClean="0"/>
              <a:t>‹#›</a:t>
            </a:fld>
            <a:endParaRPr lang="ro-RO"/>
          </a:p>
        </p:txBody>
      </p:sp>
    </p:spTree>
    <p:extLst>
      <p:ext uri="{BB962C8B-B14F-4D97-AF65-F5344CB8AC3E}">
        <p14:creationId xmlns:p14="http://schemas.microsoft.com/office/powerpoint/2010/main" val="337678761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endParaRPr lang="ro-RO"/>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6075B785-75FE-484D-8744-254208B054B7}" type="slidenum">
              <a:rPr lang="ro-RO" smtClean="0"/>
              <a:t>‹#›</a:t>
            </a:fld>
            <a:endParaRPr lang="ro-RO"/>
          </a:p>
        </p:txBody>
      </p:sp>
    </p:spTree>
    <p:extLst>
      <p:ext uri="{BB962C8B-B14F-4D97-AF65-F5344CB8AC3E}">
        <p14:creationId xmlns:p14="http://schemas.microsoft.com/office/powerpoint/2010/main" val="3614248485"/>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1</a:t>
            </a:fld>
            <a:endParaRPr lang="ro-RO"/>
          </a:p>
        </p:txBody>
      </p:sp>
      <p:sp>
        <p:nvSpPr>
          <p:cNvPr id="5" name="Date Placeholder 4">
            <a:extLst>
              <a:ext uri="{FF2B5EF4-FFF2-40B4-BE49-F238E27FC236}">
                <a16:creationId xmlns:a16="http://schemas.microsoft.com/office/drawing/2014/main" xmlns="" id="{3FAB8D00-7CF2-4143-B758-A0365DA4F10C}"/>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960939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20</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3233224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2</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456522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5</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035854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6</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2254415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7</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312863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8</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517295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Lead Beneficiary and all project Beneficiaries need to keep transparent accounting to prove that the use of the funds is correct</a:t>
            </a:r>
          </a:p>
          <a:p>
            <a:r>
              <a:rPr lang="en-GB" dirty="0"/>
              <a:t>Any supporting document in original, justifying costs related to all the budget lines have to be kept in order, registered in the Beneficiary’s accounting system and be available for any audit or on the spot check during or after project implementation!</a:t>
            </a:r>
          </a:p>
          <a:p>
            <a:r>
              <a:rPr lang="en-GB" dirty="0"/>
              <a:t>Note that clear reference to the project (</a:t>
            </a:r>
            <a:r>
              <a:rPr lang="en-GB" dirty="0" err="1"/>
              <a:t>e.g</a:t>
            </a:r>
            <a:r>
              <a:rPr lang="en-GB" dirty="0"/>
              <a:t> project </a:t>
            </a:r>
            <a:r>
              <a:rPr lang="en-GB" dirty="0" err="1"/>
              <a:t>eMS</a:t>
            </a:r>
            <a:r>
              <a:rPr lang="en-GB" dirty="0"/>
              <a:t> Code) has to be seen in relevant documents for reporting purpose (</a:t>
            </a:r>
            <a:r>
              <a:rPr lang="en-GB" dirty="0" err="1"/>
              <a:t>e.g</a:t>
            </a:r>
            <a:r>
              <a:rPr lang="en-GB" dirty="0"/>
              <a:t> invoices, contracts, reports, agendas, lists of participants, materials published, documents elaborated for events, </a:t>
            </a:r>
            <a:r>
              <a:rPr lang="en-GB" dirty="0" err="1"/>
              <a:t>etc</a:t>
            </a:r>
            <a:r>
              <a:rPr lang="en-GB" dirty="0"/>
              <a:t>) </a:t>
            </a:r>
          </a:p>
          <a:p>
            <a:endParaRPr lang="en-GB" dirty="0"/>
          </a:p>
          <a:p>
            <a:endParaRPr lang="en-GB" dirty="0"/>
          </a:p>
        </p:txBody>
      </p:sp>
      <p:sp>
        <p:nvSpPr>
          <p:cNvPr id="4" name="Date Placeholder 3"/>
          <p:cNvSpPr>
            <a:spLocks noGrp="1"/>
          </p:cNvSpPr>
          <p:nvPr>
            <p:ph type="dt" idx="10"/>
          </p:nvPr>
        </p:nvSpPr>
        <p:spPr/>
        <p:txBody>
          <a:bodyPr/>
          <a:lstStyle/>
          <a:p>
            <a:endParaRPr lang="ro-RO"/>
          </a:p>
        </p:txBody>
      </p:sp>
      <p:sp>
        <p:nvSpPr>
          <p:cNvPr id="5" name="Slide Number Placeholder 4"/>
          <p:cNvSpPr>
            <a:spLocks noGrp="1"/>
          </p:cNvSpPr>
          <p:nvPr>
            <p:ph type="sldNum" sz="quarter" idx="11"/>
          </p:nvPr>
        </p:nvSpPr>
        <p:spPr/>
        <p:txBody>
          <a:bodyPr/>
          <a:lstStyle/>
          <a:p>
            <a:fld id="{6075B785-75FE-484D-8744-254208B054B7}" type="slidenum">
              <a:rPr lang="ro-RO" smtClean="0"/>
              <a:t>9</a:t>
            </a:fld>
            <a:endParaRPr lang="ro-RO"/>
          </a:p>
        </p:txBody>
      </p:sp>
    </p:spTree>
    <p:extLst>
      <p:ext uri="{BB962C8B-B14F-4D97-AF65-F5344CB8AC3E}">
        <p14:creationId xmlns:p14="http://schemas.microsoft.com/office/powerpoint/2010/main" val="1139795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endParaRPr lang="ro-RO"/>
          </a:p>
        </p:txBody>
      </p:sp>
      <p:sp>
        <p:nvSpPr>
          <p:cNvPr id="5" name="Slide Number Placeholder 4"/>
          <p:cNvSpPr>
            <a:spLocks noGrp="1"/>
          </p:cNvSpPr>
          <p:nvPr>
            <p:ph type="sldNum" sz="quarter" idx="11"/>
          </p:nvPr>
        </p:nvSpPr>
        <p:spPr/>
        <p:txBody>
          <a:bodyPr/>
          <a:lstStyle/>
          <a:p>
            <a:fld id="{6075B785-75FE-484D-8744-254208B054B7}" type="slidenum">
              <a:rPr lang="ro-RO" smtClean="0"/>
              <a:t>10</a:t>
            </a:fld>
            <a:endParaRPr lang="ro-RO"/>
          </a:p>
        </p:txBody>
      </p:sp>
    </p:spTree>
    <p:extLst>
      <p:ext uri="{BB962C8B-B14F-4D97-AF65-F5344CB8AC3E}">
        <p14:creationId xmlns:p14="http://schemas.microsoft.com/office/powerpoint/2010/main" val="4229313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Ø"/>
            </a:pPr>
            <a:r>
              <a:rPr lang="en-GB" sz="1200" dirty="0"/>
              <a:t>Cover the office and administrative overheads incurred by the Lead Beneficiary and beneficiaries</a:t>
            </a:r>
          </a:p>
          <a:p>
            <a:pPr>
              <a:buFont typeface="Wingdings" panose="05000000000000000000" pitchFamily="2" charset="2"/>
              <a:buChar char="Ø"/>
            </a:pPr>
            <a:r>
              <a:rPr lang="en-GB" sz="1200" dirty="0"/>
              <a:t>Are necessary for the implementation of the project</a:t>
            </a:r>
          </a:p>
          <a:p>
            <a:pPr>
              <a:buFont typeface="Wingdings" panose="05000000000000000000" pitchFamily="2" charset="2"/>
              <a:buChar char="Ø"/>
            </a:pPr>
            <a:r>
              <a:rPr lang="en-GB" sz="1200" dirty="0"/>
              <a:t>A fixed percentage calculated by each Lead Partner/ Project Partner - not exceeding 7% of the total amount of eligible direct costs of the project, excluding costs incurred in relation to the provision of infrastructure</a:t>
            </a:r>
          </a:p>
          <a:p>
            <a:pPr>
              <a:buFont typeface="Wingdings" panose="05000000000000000000" pitchFamily="2" charset="2"/>
              <a:buChar char="Ø"/>
            </a:pPr>
            <a:r>
              <a:rPr lang="en-GB" sz="1200" dirty="0"/>
              <a:t> Indirect costs may not include costs already declared under another budget line of the project.</a:t>
            </a:r>
          </a:p>
          <a:p>
            <a:pPr>
              <a:buFont typeface="Wingdings" panose="05000000000000000000" pitchFamily="2" charset="2"/>
              <a:buChar char="Ø"/>
            </a:pPr>
            <a:r>
              <a:rPr lang="en-GB" sz="1200" dirty="0"/>
              <a:t>The claim of the related amount does not need to be supported by accounting documents. </a:t>
            </a:r>
          </a:p>
          <a:p>
            <a:pPr>
              <a:buFont typeface="Wingdings" panose="05000000000000000000" pitchFamily="2" charset="2"/>
              <a:buChar char="Ø"/>
            </a:pPr>
            <a:r>
              <a:rPr lang="en-GB" sz="1200" dirty="0"/>
              <a:t>This percentage shall be fixed in the grant contract </a:t>
            </a:r>
          </a:p>
          <a:p>
            <a:endParaRPr lang="en-US" dirty="0"/>
          </a:p>
        </p:txBody>
      </p:sp>
      <p:sp>
        <p:nvSpPr>
          <p:cNvPr id="4" name="Date Placeholder 3"/>
          <p:cNvSpPr>
            <a:spLocks noGrp="1"/>
          </p:cNvSpPr>
          <p:nvPr>
            <p:ph type="dt" idx="10"/>
          </p:nvPr>
        </p:nvSpPr>
        <p:spPr/>
        <p:txBody>
          <a:bodyPr/>
          <a:lstStyle/>
          <a:p>
            <a:endParaRPr lang="ro-RO"/>
          </a:p>
        </p:txBody>
      </p:sp>
      <p:sp>
        <p:nvSpPr>
          <p:cNvPr id="5" name="Slide Number Placeholder 4"/>
          <p:cNvSpPr>
            <a:spLocks noGrp="1"/>
          </p:cNvSpPr>
          <p:nvPr>
            <p:ph type="sldNum" sz="quarter" idx="11"/>
          </p:nvPr>
        </p:nvSpPr>
        <p:spPr/>
        <p:txBody>
          <a:bodyPr/>
          <a:lstStyle/>
          <a:p>
            <a:fld id="{6075B785-75FE-484D-8744-254208B054B7}" type="slidenum">
              <a:rPr lang="ro-RO" smtClean="0"/>
              <a:t>13</a:t>
            </a:fld>
            <a:endParaRPr lang="ro-RO"/>
          </a:p>
        </p:txBody>
      </p:sp>
    </p:spTree>
    <p:extLst>
      <p:ext uri="{BB962C8B-B14F-4D97-AF65-F5344CB8AC3E}">
        <p14:creationId xmlns:p14="http://schemas.microsoft.com/office/powerpoint/2010/main" val="3816010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B3B4D5-466C-49F1-B911-8226F8FC866B}"/>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a:ext uri="{FF2B5EF4-FFF2-40B4-BE49-F238E27FC236}">
                <a16:creationId xmlns:a16="http://schemas.microsoft.com/office/drawing/2014/main" xmlns="" id="{ACE5F91A-8723-482E-9E96-BC51AC69032C}"/>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a:ext uri="{FF2B5EF4-FFF2-40B4-BE49-F238E27FC236}">
                <a16:creationId xmlns:a16="http://schemas.microsoft.com/office/drawing/2014/main" xmlns="" id="{127D4DC4-1C6B-4DF2-8506-CDAB54976EBE}"/>
              </a:ext>
            </a:extLst>
          </p:cNvPr>
          <p:cNvSpPr txBox="1">
            <a:spLocks noGrp="1"/>
          </p:cNvSpPr>
          <p:nvPr>
            <p:ph type="dt" sz="half" idx="7"/>
          </p:nvPr>
        </p:nvSpPr>
        <p:spPr/>
        <p:txBody>
          <a:bodyPr/>
          <a:lstStyle>
            <a:lvl1pPr>
              <a:defRPr/>
            </a:lvl1pPr>
          </a:lstStyle>
          <a:p>
            <a:pPr lvl="0"/>
            <a:fld id="{7CFB349A-6AA0-4949-A06C-F95C2D18BAFA}" type="datetime1">
              <a:rPr lang="ro-RO"/>
              <a:pPr lvl="0"/>
              <a:t>19.11.2020</a:t>
            </a:fld>
            <a:endParaRPr lang="ro-RO"/>
          </a:p>
        </p:txBody>
      </p:sp>
      <p:sp>
        <p:nvSpPr>
          <p:cNvPr id="5" name="Footer Placeholder 4">
            <a:extLst>
              <a:ext uri="{FF2B5EF4-FFF2-40B4-BE49-F238E27FC236}">
                <a16:creationId xmlns:a16="http://schemas.microsoft.com/office/drawing/2014/main" xmlns="" id="{A81C04E4-E918-43B8-89D1-29327568FDF8}"/>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C9681002-7BCD-4F2D-A3F8-B5BC16A71B4E}"/>
              </a:ext>
            </a:extLst>
          </p:cNvPr>
          <p:cNvSpPr txBox="1">
            <a:spLocks noGrp="1"/>
          </p:cNvSpPr>
          <p:nvPr>
            <p:ph type="sldNum" sz="quarter" idx="8"/>
          </p:nvPr>
        </p:nvSpPr>
        <p:spPr/>
        <p:txBody>
          <a:bodyPr/>
          <a:lstStyle>
            <a:lvl1pPr>
              <a:defRPr/>
            </a:lvl1pPr>
          </a:lstStyle>
          <a:p>
            <a:pPr lvl="0"/>
            <a:fld id="{BF01A862-5C65-499C-B204-4755EA5A4A40}" type="slidenum">
              <a:t>‹#›</a:t>
            </a:fld>
            <a:endParaRPr lang="ro-RO"/>
          </a:p>
        </p:txBody>
      </p:sp>
    </p:spTree>
    <p:extLst>
      <p:ext uri="{BB962C8B-B14F-4D97-AF65-F5344CB8AC3E}">
        <p14:creationId xmlns:p14="http://schemas.microsoft.com/office/powerpoint/2010/main" val="29799927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79D5DC-4A6D-4A2E-B668-49D35F12270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xmlns="" id="{695AFC1D-806A-44BC-BF12-EF75D5306BA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CB9AD54A-DABB-402A-BFD8-2EFE1C6E03F0}"/>
              </a:ext>
            </a:extLst>
          </p:cNvPr>
          <p:cNvSpPr txBox="1">
            <a:spLocks noGrp="1"/>
          </p:cNvSpPr>
          <p:nvPr>
            <p:ph type="dt" sz="half" idx="7"/>
          </p:nvPr>
        </p:nvSpPr>
        <p:spPr/>
        <p:txBody>
          <a:bodyPr/>
          <a:lstStyle>
            <a:lvl1pPr>
              <a:defRPr/>
            </a:lvl1pPr>
          </a:lstStyle>
          <a:p>
            <a:pPr lvl="0"/>
            <a:fld id="{3D1944ED-046A-45D3-84BC-C7C5DEA8A7B5}" type="datetime1">
              <a:rPr lang="ro-RO"/>
              <a:pPr lvl="0"/>
              <a:t>19.11.2020</a:t>
            </a:fld>
            <a:endParaRPr lang="ro-RO"/>
          </a:p>
        </p:txBody>
      </p:sp>
      <p:sp>
        <p:nvSpPr>
          <p:cNvPr id="5" name="Footer Placeholder 4">
            <a:extLst>
              <a:ext uri="{FF2B5EF4-FFF2-40B4-BE49-F238E27FC236}">
                <a16:creationId xmlns:a16="http://schemas.microsoft.com/office/drawing/2014/main" xmlns="" id="{5445892A-AD83-413C-98E9-177BE90484C4}"/>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067F265D-A578-4FCF-950A-D624C5ECB199}"/>
              </a:ext>
            </a:extLst>
          </p:cNvPr>
          <p:cNvSpPr txBox="1">
            <a:spLocks noGrp="1"/>
          </p:cNvSpPr>
          <p:nvPr>
            <p:ph type="sldNum" sz="quarter" idx="8"/>
          </p:nvPr>
        </p:nvSpPr>
        <p:spPr/>
        <p:txBody>
          <a:bodyPr/>
          <a:lstStyle>
            <a:lvl1pPr>
              <a:defRPr/>
            </a:lvl1pPr>
          </a:lstStyle>
          <a:p>
            <a:pPr lvl="0"/>
            <a:fld id="{68C197DD-241D-42A2-8B97-0A968BFCDB54}" type="slidenum">
              <a:t>‹#›</a:t>
            </a:fld>
            <a:endParaRPr lang="ro-RO"/>
          </a:p>
        </p:txBody>
      </p:sp>
    </p:spTree>
    <p:extLst>
      <p:ext uri="{BB962C8B-B14F-4D97-AF65-F5344CB8AC3E}">
        <p14:creationId xmlns:p14="http://schemas.microsoft.com/office/powerpoint/2010/main" val="5439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24507759-98F6-482E-A2BA-138F0B72D11F}"/>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xmlns="" id="{ED68D1D1-063A-4AAB-9B87-FA8A20EB047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03965E7B-7D99-4323-B86E-3C8D24130A18}"/>
              </a:ext>
            </a:extLst>
          </p:cNvPr>
          <p:cNvSpPr txBox="1">
            <a:spLocks noGrp="1"/>
          </p:cNvSpPr>
          <p:nvPr>
            <p:ph type="dt" sz="half" idx="7"/>
          </p:nvPr>
        </p:nvSpPr>
        <p:spPr/>
        <p:txBody>
          <a:bodyPr/>
          <a:lstStyle>
            <a:lvl1pPr>
              <a:defRPr/>
            </a:lvl1pPr>
          </a:lstStyle>
          <a:p>
            <a:pPr lvl="0"/>
            <a:fld id="{0959E843-9514-4540-A523-26FAC0E01B26}" type="datetime1">
              <a:rPr lang="ro-RO"/>
              <a:pPr lvl="0"/>
              <a:t>19.11.2020</a:t>
            </a:fld>
            <a:endParaRPr lang="ro-RO"/>
          </a:p>
        </p:txBody>
      </p:sp>
      <p:sp>
        <p:nvSpPr>
          <p:cNvPr id="5" name="Footer Placeholder 4">
            <a:extLst>
              <a:ext uri="{FF2B5EF4-FFF2-40B4-BE49-F238E27FC236}">
                <a16:creationId xmlns:a16="http://schemas.microsoft.com/office/drawing/2014/main" xmlns="" id="{EE3A03CA-F2DB-4ECD-AC15-B3185679E353}"/>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21B3961A-2035-451B-99FE-1AFC731A59E5}"/>
              </a:ext>
            </a:extLst>
          </p:cNvPr>
          <p:cNvSpPr txBox="1">
            <a:spLocks noGrp="1"/>
          </p:cNvSpPr>
          <p:nvPr>
            <p:ph type="sldNum" sz="quarter" idx="8"/>
          </p:nvPr>
        </p:nvSpPr>
        <p:spPr/>
        <p:txBody>
          <a:bodyPr/>
          <a:lstStyle>
            <a:lvl1pPr>
              <a:defRPr/>
            </a:lvl1pPr>
          </a:lstStyle>
          <a:p>
            <a:pPr lvl="0"/>
            <a:fld id="{D3BF6C25-D11D-4642-A319-719D56F94520}" type="slidenum">
              <a:t>‹#›</a:t>
            </a:fld>
            <a:endParaRPr lang="ro-RO"/>
          </a:p>
        </p:txBody>
      </p:sp>
    </p:spTree>
    <p:extLst>
      <p:ext uri="{BB962C8B-B14F-4D97-AF65-F5344CB8AC3E}">
        <p14:creationId xmlns:p14="http://schemas.microsoft.com/office/powerpoint/2010/main" val="3099801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FF">
            <a:alpha val="0"/>
          </a:srgbClr>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0E075358-252D-45D7-B9B5-E90943ADEB98}"/>
              </a:ext>
            </a:extLst>
          </p:cNvPr>
          <p:cNvSpPr txBox="1">
            <a:spLocks noGrp="1"/>
          </p:cNvSpPr>
          <p:nvPr>
            <p:ph type="dt" sz="half" idx="7"/>
          </p:nvPr>
        </p:nvSpPr>
        <p:spPr/>
        <p:txBody>
          <a:bodyPr/>
          <a:lstStyle>
            <a:lvl1pPr>
              <a:defRPr/>
            </a:lvl1pPr>
          </a:lstStyle>
          <a:p>
            <a:pPr lvl="0"/>
            <a:fld id="{E0FD3AE4-15F0-460E-B7B0-937F248A4E9B}" type="datetime1">
              <a:rPr lang="ro-RO"/>
              <a:pPr lvl="0"/>
              <a:t>19.11.2020</a:t>
            </a:fld>
            <a:endParaRPr lang="ro-RO"/>
          </a:p>
        </p:txBody>
      </p:sp>
      <p:sp>
        <p:nvSpPr>
          <p:cNvPr id="5" name="Footer Placeholder 4">
            <a:extLst>
              <a:ext uri="{FF2B5EF4-FFF2-40B4-BE49-F238E27FC236}">
                <a16:creationId xmlns:a16="http://schemas.microsoft.com/office/drawing/2014/main" xmlns="" id="{CDFDC9E2-645F-44D9-9121-BD4D2E511FEA}"/>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957FBB11-60E6-4B5F-8916-797B163D30AA}"/>
              </a:ext>
            </a:extLst>
          </p:cNvPr>
          <p:cNvSpPr txBox="1">
            <a:spLocks noGrp="1"/>
          </p:cNvSpPr>
          <p:nvPr>
            <p:ph type="sldNum" sz="quarter" idx="8"/>
          </p:nvPr>
        </p:nvSpPr>
        <p:spPr/>
        <p:txBody>
          <a:bodyPr/>
          <a:lstStyle>
            <a:lvl1pPr>
              <a:defRPr/>
            </a:lvl1pPr>
          </a:lstStyle>
          <a:p>
            <a:pPr lvl="0"/>
            <a:fld id="{76EA9C1F-6E0F-4364-99C3-DCFCC75DA7F7}" type="slidenum">
              <a:t>‹#›</a:t>
            </a:fld>
            <a:endParaRPr lang="ro-RO"/>
          </a:p>
        </p:txBody>
      </p:sp>
      <p:pic>
        <p:nvPicPr>
          <p:cNvPr id="8" name="Picture 7"/>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50745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844A64-D151-44BD-AB20-E528077FA6E0}"/>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xmlns="" id="{4464507B-F084-47EA-BB5B-F43E56595320}"/>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a:ext uri="{FF2B5EF4-FFF2-40B4-BE49-F238E27FC236}">
                <a16:creationId xmlns:a16="http://schemas.microsoft.com/office/drawing/2014/main" xmlns="" id="{EE207F18-3E2E-47B6-BEAF-B6942B70C681}"/>
              </a:ext>
            </a:extLst>
          </p:cNvPr>
          <p:cNvSpPr txBox="1">
            <a:spLocks noGrp="1"/>
          </p:cNvSpPr>
          <p:nvPr>
            <p:ph type="dt" sz="half" idx="7"/>
          </p:nvPr>
        </p:nvSpPr>
        <p:spPr/>
        <p:txBody>
          <a:bodyPr/>
          <a:lstStyle>
            <a:lvl1pPr>
              <a:defRPr/>
            </a:lvl1pPr>
          </a:lstStyle>
          <a:p>
            <a:pPr lvl="0"/>
            <a:fld id="{E0515791-4FB8-4B53-A8B4-36C77774F6B6}" type="datetime1">
              <a:rPr lang="ro-RO"/>
              <a:pPr lvl="0"/>
              <a:t>19.11.2020</a:t>
            </a:fld>
            <a:endParaRPr lang="ro-RO"/>
          </a:p>
        </p:txBody>
      </p:sp>
      <p:sp>
        <p:nvSpPr>
          <p:cNvPr id="5" name="Footer Placeholder 4">
            <a:extLst>
              <a:ext uri="{FF2B5EF4-FFF2-40B4-BE49-F238E27FC236}">
                <a16:creationId xmlns:a16="http://schemas.microsoft.com/office/drawing/2014/main" xmlns="" id="{17ED12A7-8560-4E67-AE63-CE80BBCBA7E6}"/>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43D1083F-FC12-48B7-A654-065E1F38B500}"/>
              </a:ext>
            </a:extLst>
          </p:cNvPr>
          <p:cNvSpPr txBox="1">
            <a:spLocks noGrp="1"/>
          </p:cNvSpPr>
          <p:nvPr>
            <p:ph type="sldNum" sz="quarter" idx="8"/>
          </p:nvPr>
        </p:nvSpPr>
        <p:spPr/>
        <p:txBody>
          <a:bodyPr/>
          <a:lstStyle>
            <a:lvl1pPr>
              <a:defRPr/>
            </a:lvl1pPr>
          </a:lstStyle>
          <a:p>
            <a:pPr lvl="0"/>
            <a:fld id="{F477D033-0381-4715-B77C-3EB721D8C39D}" type="slidenum">
              <a:t>‹#›</a:t>
            </a:fld>
            <a:endParaRPr lang="ro-RO"/>
          </a:p>
        </p:txBody>
      </p:sp>
    </p:spTree>
    <p:extLst>
      <p:ext uri="{BB962C8B-B14F-4D97-AF65-F5344CB8AC3E}">
        <p14:creationId xmlns:p14="http://schemas.microsoft.com/office/powerpoint/2010/main" val="18203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6446EC-00F0-4FC3-8FE1-58E965089ACF}"/>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xmlns="" id="{91AD3856-02A1-45AD-8336-56A71C79A16D}"/>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a16="http://schemas.microsoft.com/office/drawing/2014/main" xmlns="" id="{AB6CEE69-A0E8-4E07-95EF-860CCDACCF61}"/>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a16="http://schemas.microsoft.com/office/drawing/2014/main" xmlns="" id="{21D811F6-3CDE-4FBC-A569-FE8ECACCE2BE}"/>
              </a:ext>
            </a:extLst>
          </p:cNvPr>
          <p:cNvSpPr txBox="1">
            <a:spLocks noGrp="1"/>
          </p:cNvSpPr>
          <p:nvPr>
            <p:ph type="dt" sz="half" idx="7"/>
          </p:nvPr>
        </p:nvSpPr>
        <p:spPr/>
        <p:txBody>
          <a:bodyPr/>
          <a:lstStyle>
            <a:lvl1pPr>
              <a:defRPr/>
            </a:lvl1pPr>
          </a:lstStyle>
          <a:p>
            <a:pPr lvl="0"/>
            <a:fld id="{6A6C1B9E-0B85-42E5-BC18-5D3969E509DD}" type="datetime1">
              <a:rPr lang="ro-RO"/>
              <a:pPr lvl="0"/>
              <a:t>19.11.2020</a:t>
            </a:fld>
            <a:endParaRPr lang="ro-RO"/>
          </a:p>
        </p:txBody>
      </p:sp>
      <p:sp>
        <p:nvSpPr>
          <p:cNvPr id="6" name="Footer Placeholder 5">
            <a:extLst>
              <a:ext uri="{FF2B5EF4-FFF2-40B4-BE49-F238E27FC236}">
                <a16:creationId xmlns:a16="http://schemas.microsoft.com/office/drawing/2014/main" xmlns="" id="{608C9271-5EB5-4A61-8C83-81275D4730A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xmlns="" id="{45B87113-0A40-4EF9-9D14-C6B56A01D0B0}"/>
              </a:ext>
            </a:extLst>
          </p:cNvPr>
          <p:cNvSpPr txBox="1">
            <a:spLocks noGrp="1"/>
          </p:cNvSpPr>
          <p:nvPr>
            <p:ph type="sldNum" sz="quarter" idx="8"/>
          </p:nvPr>
        </p:nvSpPr>
        <p:spPr/>
        <p:txBody>
          <a:bodyPr/>
          <a:lstStyle>
            <a:lvl1pPr>
              <a:defRPr/>
            </a:lvl1pPr>
          </a:lstStyle>
          <a:p>
            <a:pPr lvl="0"/>
            <a:fld id="{61B1E4C7-5344-4B71-A634-5673CEB333FA}" type="slidenum">
              <a:t>‹#›</a:t>
            </a:fld>
            <a:endParaRPr lang="ro-RO"/>
          </a:p>
        </p:txBody>
      </p:sp>
    </p:spTree>
    <p:extLst>
      <p:ext uri="{BB962C8B-B14F-4D97-AF65-F5344CB8AC3E}">
        <p14:creationId xmlns:p14="http://schemas.microsoft.com/office/powerpoint/2010/main" val="208801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21004D-67E3-4568-A48A-15439BBBE3A4}"/>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xmlns="" id="{2FCF3A6C-3B13-4E18-986B-8C6B7C942969}"/>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a:ext uri="{FF2B5EF4-FFF2-40B4-BE49-F238E27FC236}">
                <a16:creationId xmlns:a16="http://schemas.microsoft.com/office/drawing/2014/main" xmlns="" id="{A36706F7-7042-4BA6-A1B3-89F9DB836959}"/>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a16="http://schemas.microsoft.com/office/drawing/2014/main" xmlns="" id="{C77FF7DC-2BCE-4D2A-BF71-D09E9297D66F}"/>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a:ext uri="{FF2B5EF4-FFF2-40B4-BE49-F238E27FC236}">
                <a16:creationId xmlns:a16="http://schemas.microsoft.com/office/drawing/2014/main" xmlns="" id="{47ECFD21-D43C-4E72-9F74-7EADC669576C}"/>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a16="http://schemas.microsoft.com/office/drawing/2014/main" xmlns="" id="{29414E69-D2D9-45F4-B6D0-1D418C47B9A3}"/>
              </a:ext>
            </a:extLst>
          </p:cNvPr>
          <p:cNvSpPr txBox="1">
            <a:spLocks noGrp="1"/>
          </p:cNvSpPr>
          <p:nvPr>
            <p:ph type="dt" sz="half" idx="7"/>
          </p:nvPr>
        </p:nvSpPr>
        <p:spPr/>
        <p:txBody>
          <a:bodyPr/>
          <a:lstStyle>
            <a:lvl1pPr>
              <a:defRPr/>
            </a:lvl1pPr>
          </a:lstStyle>
          <a:p>
            <a:pPr lvl="0"/>
            <a:fld id="{4C9FC3E1-FE72-4CEE-800D-1BD7A129F828}" type="datetime1">
              <a:rPr lang="ro-RO"/>
              <a:pPr lvl="0"/>
              <a:t>19.11.2020</a:t>
            </a:fld>
            <a:endParaRPr lang="ro-RO"/>
          </a:p>
        </p:txBody>
      </p:sp>
      <p:sp>
        <p:nvSpPr>
          <p:cNvPr id="8" name="Footer Placeholder 7">
            <a:extLst>
              <a:ext uri="{FF2B5EF4-FFF2-40B4-BE49-F238E27FC236}">
                <a16:creationId xmlns:a16="http://schemas.microsoft.com/office/drawing/2014/main" xmlns="" id="{B58E8DB6-AE32-46F9-815E-FBE11708BB55}"/>
              </a:ext>
            </a:extLst>
          </p:cNvPr>
          <p:cNvSpPr txBox="1">
            <a:spLocks noGrp="1"/>
          </p:cNvSpPr>
          <p:nvPr>
            <p:ph type="ftr" sz="quarter" idx="9"/>
          </p:nvPr>
        </p:nvSpPr>
        <p:spPr/>
        <p:txBody>
          <a:bodyPr/>
          <a:lstStyle>
            <a:lvl1pPr>
              <a:defRPr/>
            </a:lvl1pPr>
          </a:lstStyle>
          <a:p>
            <a:pPr lvl="0"/>
            <a:endParaRPr lang="ro-RO"/>
          </a:p>
        </p:txBody>
      </p:sp>
      <p:sp>
        <p:nvSpPr>
          <p:cNvPr id="9" name="Slide Number Placeholder 8">
            <a:extLst>
              <a:ext uri="{FF2B5EF4-FFF2-40B4-BE49-F238E27FC236}">
                <a16:creationId xmlns:a16="http://schemas.microsoft.com/office/drawing/2014/main" xmlns="" id="{8691A0FB-B5B0-4ECD-8C9B-49EAE61099BB}"/>
              </a:ext>
            </a:extLst>
          </p:cNvPr>
          <p:cNvSpPr txBox="1">
            <a:spLocks noGrp="1"/>
          </p:cNvSpPr>
          <p:nvPr>
            <p:ph type="sldNum" sz="quarter" idx="8"/>
          </p:nvPr>
        </p:nvSpPr>
        <p:spPr/>
        <p:txBody>
          <a:bodyPr/>
          <a:lstStyle>
            <a:lvl1pPr>
              <a:defRPr/>
            </a:lvl1pPr>
          </a:lstStyle>
          <a:p>
            <a:pPr lvl="0"/>
            <a:fld id="{184BF156-7FFD-4342-BACC-5FBC1E9E7B32}" type="slidenum">
              <a:t>‹#›</a:t>
            </a:fld>
            <a:endParaRPr lang="ro-RO"/>
          </a:p>
        </p:txBody>
      </p:sp>
    </p:spTree>
    <p:extLst>
      <p:ext uri="{BB962C8B-B14F-4D97-AF65-F5344CB8AC3E}">
        <p14:creationId xmlns:p14="http://schemas.microsoft.com/office/powerpoint/2010/main" val="29271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A216B9-7605-4737-89A2-6F98B160C29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2">
            <a:extLst>
              <a:ext uri="{FF2B5EF4-FFF2-40B4-BE49-F238E27FC236}">
                <a16:creationId xmlns:a16="http://schemas.microsoft.com/office/drawing/2014/main" xmlns="" id="{21BB2154-FBD8-40BD-876B-E23485936066}"/>
              </a:ext>
            </a:extLst>
          </p:cNvPr>
          <p:cNvSpPr txBox="1">
            <a:spLocks noGrp="1"/>
          </p:cNvSpPr>
          <p:nvPr>
            <p:ph type="dt" sz="half" idx="7"/>
          </p:nvPr>
        </p:nvSpPr>
        <p:spPr/>
        <p:txBody>
          <a:bodyPr/>
          <a:lstStyle>
            <a:lvl1pPr>
              <a:defRPr/>
            </a:lvl1pPr>
          </a:lstStyle>
          <a:p>
            <a:pPr lvl="0"/>
            <a:fld id="{831B6B66-33C6-42A4-8730-3356704E9211}" type="datetime1">
              <a:rPr lang="ro-RO"/>
              <a:pPr lvl="0"/>
              <a:t>19.11.2020</a:t>
            </a:fld>
            <a:endParaRPr lang="ro-RO"/>
          </a:p>
        </p:txBody>
      </p:sp>
      <p:sp>
        <p:nvSpPr>
          <p:cNvPr id="4" name="Footer Placeholder 3">
            <a:extLst>
              <a:ext uri="{FF2B5EF4-FFF2-40B4-BE49-F238E27FC236}">
                <a16:creationId xmlns:a16="http://schemas.microsoft.com/office/drawing/2014/main" xmlns="" id="{D9C8937E-555A-4C8D-BC1A-7DE0B4E0971A}"/>
              </a:ext>
            </a:extLst>
          </p:cNvPr>
          <p:cNvSpPr txBox="1">
            <a:spLocks noGrp="1"/>
          </p:cNvSpPr>
          <p:nvPr>
            <p:ph type="ftr" sz="quarter" idx="9"/>
          </p:nvPr>
        </p:nvSpPr>
        <p:spPr/>
        <p:txBody>
          <a:bodyPr/>
          <a:lstStyle>
            <a:lvl1pPr>
              <a:defRPr/>
            </a:lvl1pPr>
          </a:lstStyle>
          <a:p>
            <a:pPr lvl="0"/>
            <a:endParaRPr lang="ro-RO"/>
          </a:p>
        </p:txBody>
      </p:sp>
      <p:sp>
        <p:nvSpPr>
          <p:cNvPr id="5" name="Slide Number Placeholder 4">
            <a:extLst>
              <a:ext uri="{FF2B5EF4-FFF2-40B4-BE49-F238E27FC236}">
                <a16:creationId xmlns:a16="http://schemas.microsoft.com/office/drawing/2014/main" xmlns="" id="{DF514FBA-F242-4863-A87C-7FBCC58A2160}"/>
              </a:ext>
            </a:extLst>
          </p:cNvPr>
          <p:cNvSpPr txBox="1">
            <a:spLocks noGrp="1"/>
          </p:cNvSpPr>
          <p:nvPr>
            <p:ph type="sldNum" sz="quarter" idx="8"/>
          </p:nvPr>
        </p:nvSpPr>
        <p:spPr/>
        <p:txBody>
          <a:bodyPr/>
          <a:lstStyle>
            <a:lvl1pPr>
              <a:defRPr/>
            </a:lvl1pPr>
          </a:lstStyle>
          <a:p>
            <a:pPr lvl="0"/>
            <a:fld id="{C4CA7528-67E9-4B7A-95D1-96FABDC6DC8F}" type="slidenum">
              <a:t>‹#›</a:t>
            </a:fld>
            <a:endParaRPr lang="ro-RO"/>
          </a:p>
        </p:txBody>
      </p:sp>
    </p:spTree>
    <p:extLst>
      <p:ext uri="{BB962C8B-B14F-4D97-AF65-F5344CB8AC3E}">
        <p14:creationId xmlns:p14="http://schemas.microsoft.com/office/powerpoint/2010/main" val="24459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F0B84EB-EBE7-401D-A8D7-E192BFD216ED}"/>
              </a:ext>
            </a:extLst>
          </p:cNvPr>
          <p:cNvSpPr txBox="1">
            <a:spLocks noGrp="1"/>
          </p:cNvSpPr>
          <p:nvPr>
            <p:ph type="dt" sz="half" idx="7"/>
          </p:nvPr>
        </p:nvSpPr>
        <p:spPr/>
        <p:txBody>
          <a:bodyPr/>
          <a:lstStyle>
            <a:lvl1pPr>
              <a:defRPr/>
            </a:lvl1pPr>
          </a:lstStyle>
          <a:p>
            <a:pPr lvl="0"/>
            <a:fld id="{F20B8698-3611-49B8-9334-F0418978F55C}" type="datetime1">
              <a:rPr lang="ro-RO"/>
              <a:pPr lvl="0"/>
              <a:t>19.11.2020</a:t>
            </a:fld>
            <a:endParaRPr lang="ro-RO"/>
          </a:p>
        </p:txBody>
      </p:sp>
      <p:sp>
        <p:nvSpPr>
          <p:cNvPr id="3" name="Footer Placeholder 2">
            <a:extLst>
              <a:ext uri="{FF2B5EF4-FFF2-40B4-BE49-F238E27FC236}">
                <a16:creationId xmlns:a16="http://schemas.microsoft.com/office/drawing/2014/main" xmlns="" id="{A701E8E1-E270-4F3A-AAB4-E5D07F27B160}"/>
              </a:ext>
            </a:extLst>
          </p:cNvPr>
          <p:cNvSpPr txBox="1">
            <a:spLocks noGrp="1"/>
          </p:cNvSpPr>
          <p:nvPr>
            <p:ph type="ftr" sz="quarter" idx="9"/>
          </p:nvPr>
        </p:nvSpPr>
        <p:spPr/>
        <p:txBody>
          <a:bodyPr/>
          <a:lstStyle>
            <a:lvl1pPr>
              <a:defRPr/>
            </a:lvl1pPr>
          </a:lstStyle>
          <a:p>
            <a:pPr lvl="0"/>
            <a:endParaRPr lang="ro-RO"/>
          </a:p>
        </p:txBody>
      </p:sp>
      <p:sp>
        <p:nvSpPr>
          <p:cNvPr id="4" name="Slide Number Placeholder 3">
            <a:extLst>
              <a:ext uri="{FF2B5EF4-FFF2-40B4-BE49-F238E27FC236}">
                <a16:creationId xmlns:a16="http://schemas.microsoft.com/office/drawing/2014/main" xmlns="" id="{FCE4CF34-3401-4D65-A89A-8BC74CE8C22E}"/>
              </a:ext>
            </a:extLst>
          </p:cNvPr>
          <p:cNvSpPr txBox="1">
            <a:spLocks noGrp="1"/>
          </p:cNvSpPr>
          <p:nvPr>
            <p:ph type="sldNum" sz="quarter" idx="8"/>
          </p:nvPr>
        </p:nvSpPr>
        <p:spPr/>
        <p:txBody>
          <a:bodyPr/>
          <a:lstStyle>
            <a:lvl1pPr>
              <a:defRPr/>
            </a:lvl1pPr>
          </a:lstStyle>
          <a:p>
            <a:pPr lvl="0"/>
            <a:fld id="{57ACE0D6-5E68-4B80-A84E-EEAC90F1F73F}" type="slidenum">
              <a:t>‹#›</a:t>
            </a:fld>
            <a:endParaRPr lang="ro-RO"/>
          </a:p>
        </p:txBody>
      </p:sp>
    </p:spTree>
    <p:extLst>
      <p:ext uri="{BB962C8B-B14F-4D97-AF65-F5344CB8AC3E}">
        <p14:creationId xmlns:p14="http://schemas.microsoft.com/office/powerpoint/2010/main" val="86505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28BF73-1236-40FA-9D00-91DDF8BFE78E}"/>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xmlns="" id="{0B859FBE-95ED-4234-A08F-7196DAB715E1}"/>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a16="http://schemas.microsoft.com/office/drawing/2014/main" xmlns="" id="{BFD051B0-AC25-41EC-8B4E-ABF86F2FF287}"/>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xmlns="" id="{8C626C45-6CA1-4D00-BDE7-51AE1BCC5F4F}"/>
              </a:ext>
            </a:extLst>
          </p:cNvPr>
          <p:cNvSpPr txBox="1">
            <a:spLocks noGrp="1"/>
          </p:cNvSpPr>
          <p:nvPr>
            <p:ph type="dt" sz="half" idx="7"/>
          </p:nvPr>
        </p:nvSpPr>
        <p:spPr/>
        <p:txBody>
          <a:bodyPr/>
          <a:lstStyle>
            <a:lvl1pPr>
              <a:defRPr/>
            </a:lvl1pPr>
          </a:lstStyle>
          <a:p>
            <a:pPr lvl="0"/>
            <a:fld id="{77D52054-DC57-48A5-96A5-8C7CB6368B9B}" type="datetime1">
              <a:rPr lang="ro-RO"/>
              <a:pPr lvl="0"/>
              <a:t>19.11.2020</a:t>
            </a:fld>
            <a:endParaRPr lang="ro-RO"/>
          </a:p>
        </p:txBody>
      </p:sp>
      <p:sp>
        <p:nvSpPr>
          <p:cNvPr id="6" name="Footer Placeholder 5">
            <a:extLst>
              <a:ext uri="{FF2B5EF4-FFF2-40B4-BE49-F238E27FC236}">
                <a16:creationId xmlns:a16="http://schemas.microsoft.com/office/drawing/2014/main" xmlns="" id="{14C05AA6-D53A-4391-A66A-A6D7E5251B5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xmlns="" id="{4218B561-49AE-4AF6-8F5F-0C0EA955E917}"/>
              </a:ext>
            </a:extLst>
          </p:cNvPr>
          <p:cNvSpPr txBox="1">
            <a:spLocks noGrp="1"/>
          </p:cNvSpPr>
          <p:nvPr>
            <p:ph type="sldNum" sz="quarter" idx="8"/>
          </p:nvPr>
        </p:nvSpPr>
        <p:spPr/>
        <p:txBody>
          <a:bodyPr/>
          <a:lstStyle>
            <a:lvl1pPr>
              <a:defRPr/>
            </a:lvl1pPr>
          </a:lstStyle>
          <a:p>
            <a:pPr lvl="0"/>
            <a:fld id="{80F059AE-2EC4-4E25-A8C5-11B14A156A5A}" type="slidenum">
              <a:t>‹#›</a:t>
            </a:fld>
            <a:endParaRPr lang="ro-RO"/>
          </a:p>
        </p:txBody>
      </p:sp>
    </p:spTree>
    <p:extLst>
      <p:ext uri="{BB962C8B-B14F-4D97-AF65-F5344CB8AC3E}">
        <p14:creationId xmlns:p14="http://schemas.microsoft.com/office/powerpoint/2010/main" val="298321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5006D0-1DCF-4723-A6A4-B938B5A12610}"/>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a:ext uri="{FF2B5EF4-FFF2-40B4-BE49-F238E27FC236}">
                <a16:creationId xmlns:a16="http://schemas.microsoft.com/office/drawing/2014/main" xmlns="" id="{92817BB9-4141-4560-B6C9-7E94E98B19F8}"/>
              </a:ext>
            </a:extLst>
          </p:cNvPr>
          <p:cNvSpPr txBox="1">
            <a:spLocks noGrp="1"/>
          </p:cNvSpPr>
          <p:nvPr>
            <p:ph type="pic" idx="1"/>
          </p:nvPr>
        </p:nvSpPr>
        <p:spPr>
          <a:xfrm>
            <a:off x="5183184" y="987423"/>
            <a:ext cx="6172200" cy="4873623"/>
          </a:xfrm>
        </p:spPr>
        <p:txBody>
          <a:bodyPr/>
          <a:lstStyle>
            <a:lvl1pPr marL="0" indent="0">
              <a:buNone/>
              <a:defRPr lang="ro-RO" sz="3200"/>
            </a:lvl1pPr>
          </a:lstStyle>
          <a:p>
            <a:pPr lvl="0"/>
            <a:endParaRPr lang="ro-RO"/>
          </a:p>
        </p:txBody>
      </p:sp>
      <p:sp>
        <p:nvSpPr>
          <p:cNvPr id="4" name="Text Placeholder 3">
            <a:extLst>
              <a:ext uri="{FF2B5EF4-FFF2-40B4-BE49-F238E27FC236}">
                <a16:creationId xmlns:a16="http://schemas.microsoft.com/office/drawing/2014/main" xmlns="" id="{18B0870F-D5B3-4CA8-9E7A-EFFF9BB37FE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xmlns="" id="{FF3A6981-9BA0-4B89-B4B4-9713D8481580}"/>
              </a:ext>
            </a:extLst>
          </p:cNvPr>
          <p:cNvSpPr txBox="1">
            <a:spLocks noGrp="1"/>
          </p:cNvSpPr>
          <p:nvPr>
            <p:ph type="dt" sz="half" idx="7"/>
          </p:nvPr>
        </p:nvSpPr>
        <p:spPr/>
        <p:txBody>
          <a:bodyPr/>
          <a:lstStyle>
            <a:lvl1pPr>
              <a:defRPr/>
            </a:lvl1pPr>
          </a:lstStyle>
          <a:p>
            <a:pPr lvl="0"/>
            <a:fld id="{BBA8772E-96B5-4723-BA66-4847E0DA7E66}" type="datetime1">
              <a:rPr lang="ro-RO"/>
              <a:pPr lvl="0"/>
              <a:t>19.11.2020</a:t>
            </a:fld>
            <a:endParaRPr lang="ro-RO"/>
          </a:p>
        </p:txBody>
      </p:sp>
      <p:sp>
        <p:nvSpPr>
          <p:cNvPr id="6" name="Footer Placeholder 5">
            <a:extLst>
              <a:ext uri="{FF2B5EF4-FFF2-40B4-BE49-F238E27FC236}">
                <a16:creationId xmlns:a16="http://schemas.microsoft.com/office/drawing/2014/main" xmlns="" id="{4B19B2BF-D2FE-4C98-9AED-6AC25BC18546}"/>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xmlns="" id="{1F1B22D8-5BD6-41D0-83AF-7879C7FA1382}"/>
              </a:ext>
            </a:extLst>
          </p:cNvPr>
          <p:cNvSpPr txBox="1">
            <a:spLocks noGrp="1"/>
          </p:cNvSpPr>
          <p:nvPr>
            <p:ph type="sldNum" sz="quarter" idx="8"/>
          </p:nvPr>
        </p:nvSpPr>
        <p:spPr/>
        <p:txBody>
          <a:bodyPr/>
          <a:lstStyle>
            <a:lvl1pPr>
              <a:defRPr/>
            </a:lvl1pPr>
          </a:lstStyle>
          <a:p>
            <a:pPr lvl="0"/>
            <a:fld id="{4ACC2F5A-C991-48A0-A7ED-866C559FCCEB}" type="slidenum">
              <a:t>‹#›</a:t>
            </a:fld>
            <a:endParaRPr lang="ro-RO"/>
          </a:p>
        </p:txBody>
      </p:sp>
    </p:spTree>
    <p:extLst>
      <p:ext uri="{BB962C8B-B14F-4D97-AF65-F5344CB8AC3E}">
        <p14:creationId xmlns:p14="http://schemas.microsoft.com/office/powerpoint/2010/main" val="107219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B228415-64C9-4281-9D6F-628850BEF185}"/>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xmlns="" id="{A27DA92C-74EA-4981-883A-9FEFFE2829D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18329F30-6A38-4363-9961-FBE8244DE184}"/>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4FF3B277-1B55-4CE6-AAB7-EB54C19CF53C}" type="datetime1">
              <a:rPr lang="ro-RO"/>
              <a:pPr lvl="0"/>
              <a:t>19.11.2020</a:t>
            </a:fld>
            <a:endParaRPr lang="ro-RO"/>
          </a:p>
        </p:txBody>
      </p:sp>
      <p:sp>
        <p:nvSpPr>
          <p:cNvPr id="5" name="Footer Placeholder 4">
            <a:extLst>
              <a:ext uri="{FF2B5EF4-FFF2-40B4-BE49-F238E27FC236}">
                <a16:creationId xmlns:a16="http://schemas.microsoft.com/office/drawing/2014/main" xmlns="" id="{AF638EF7-4EA1-47A9-BC50-949DD8C8CD5C}"/>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endParaRPr lang="ro-RO"/>
          </a:p>
        </p:txBody>
      </p:sp>
      <p:sp>
        <p:nvSpPr>
          <p:cNvPr id="6" name="Slide Number Placeholder 5">
            <a:extLst>
              <a:ext uri="{FF2B5EF4-FFF2-40B4-BE49-F238E27FC236}">
                <a16:creationId xmlns:a16="http://schemas.microsoft.com/office/drawing/2014/main" xmlns="" id="{D6AD9D8C-6AFA-4D4A-8510-0ED84E3B27AE}"/>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D8D87798-9558-42B7-92CB-41E7BBAD7B13}" type="slidenum">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openxmlformats.org/officeDocument/2006/relationships/hyperlink" Target="mailto:gratiela.cocheci@mlpda.ro" TargetMode="External"/><Relationship Id="rId3" Type="http://schemas.openxmlformats.org/officeDocument/2006/relationships/image" Target="../media/image2.png"/><Relationship Id="rId7" Type="http://schemas.openxmlformats.org/officeDocument/2006/relationships/hyperlink" Target="mailto:liana.phanzu@mlpda.ro"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mailto:petruta.voicu@mlpda.ro" TargetMode="External"/><Relationship Id="rId11" Type="http://schemas.openxmlformats.org/officeDocument/2006/relationships/image" Target="../media/image7.png"/><Relationship Id="rId5" Type="http://schemas.openxmlformats.org/officeDocument/2006/relationships/hyperlink" Target="mailto:irina.muresan@mlpda.ro" TargetMode="External"/><Relationship Id="rId10" Type="http://schemas.openxmlformats.org/officeDocument/2006/relationships/hyperlink" Target="mailto:liviu.dorobantu@mlpda.ro" TargetMode="External"/><Relationship Id="rId4" Type="http://schemas.openxmlformats.org/officeDocument/2006/relationships/image" Target="../media/image3.jpg"/><Relationship Id="rId9" Type="http://schemas.openxmlformats.org/officeDocument/2006/relationships/hyperlink" Target="mailto:diana.stanciu@mlpda.ro"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3C952957-0CEE-4049-BF11-C6CA89326E44}"/>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3D3E29DD-DCF1-4F13-A8C4-2CB3EE505A93}"/>
              </a:ext>
            </a:extLst>
          </p:cNvPr>
          <p:cNvPicPr>
            <a:picLocks noChangeAspect="1"/>
          </p:cNvPicPr>
          <p:nvPr/>
        </p:nvPicPr>
        <p:blipFill>
          <a:blip r:embed="rId4"/>
          <a:srcRect t="4903"/>
          <a:stretch>
            <a:fillRect/>
          </a:stretch>
        </p:blipFill>
        <p:spPr>
          <a:xfrm>
            <a:off x="0" y="-82158"/>
            <a:ext cx="12175958" cy="6959416"/>
          </a:xfrm>
          <a:prstGeom prst="rect">
            <a:avLst/>
          </a:prstGeom>
          <a:noFill/>
          <a:ln cap="flat">
            <a:noFill/>
          </a:ln>
        </p:spPr>
      </p:pic>
      <p:sp>
        <p:nvSpPr>
          <p:cNvPr id="4" name="Title 21">
            <a:extLst>
              <a:ext uri="{FF2B5EF4-FFF2-40B4-BE49-F238E27FC236}">
                <a16:creationId xmlns:a16="http://schemas.microsoft.com/office/drawing/2014/main" xmlns="" id="{B26A476A-74D8-4696-8B88-2C7F3166900A}"/>
              </a:ext>
            </a:extLst>
          </p:cNvPr>
          <p:cNvSpPr txBox="1">
            <a:spLocks noGrp="1"/>
          </p:cNvSpPr>
          <p:nvPr>
            <p:ph type="title"/>
          </p:nvPr>
        </p:nvSpPr>
        <p:spPr>
          <a:xfrm>
            <a:off x="830179" y="1389929"/>
            <a:ext cx="10515600" cy="2450785"/>
          </a:xfrm>
        </p:spPr>
        <p:txBody>
          <a:bodyPr>
            <a:noAutofit/>
          </a:bodyPr>
          <a:lstStyle/>
          <a:p>
            <a:pPr lvl="0" algn="ctr"/>
            <a:r>
              <a:rPr lang="en-US" sz="4000" dirty="0">
                <a:solidFill>
                  <a:schemeClr val="accent1">
                    <a:lumMod val="75000"/>
                  </a:schemeClr>
                </a:solidFill>
                <a:latin typeface="Trebuchet MS" pitchFamily="34"/>
              </a:rPr>
              <a:t>Training for beneficiaries</a:t>
            </a:r>
            <a:br>
              <a:rPr lang="en-US" sz="4000" dirty="0">
                <a:solidFill>
                  <a:schemeClr val="accent1">
                    <a:lumMod val="75000"/>
                  </a:schemeClr>
                </a:solidFill>
                <a:latin typeface="Trebuchet MS" pitchFamily="34"/>
              </a:rPr>
            </a:br>
            <a:r>
              <a:rPr lang="en-US" sz="4000" dirty="0">
                <a:solidFill>
                  <a:schemeClr val="accent1">
                    <a:lumMod val="75000"/>
                  </a:schemeClr>
                </a:solidFill>
                <a:latin typeface="Trebuchet MS" pitchFamily="34"/>
              </a:rPr>
              <a:t>2</a:t>
            </a:r>
            <a:r>
              <a:rPr lang="en-US" sz="4000" baseline="30000" dirty="0">
                <a:solidFill>
                  <a:schemeClr val="accent1">
                    <a:lumMod val="75000"/>
                  </a:schemeClr>
                </a:solidFill>
                <a:latin typeface="Trebuchet MS" pitchFamily="34"/>
              </a:rPr>
              <a:t>nd</a:t>
            </a:r>
            <a:r>
              <a:rPr lang="en-US" sz="4000" dirty="0">
                <a:solidFill>
                  <a:schemeClr val="accent1">
                    <a:lumMod val="75000"/>
                  </a:schemeClr>
                </a:solidFill>
                <a:latin typeface="Trebuchet MS" pitchFamily="34"/>
              </a:rPr>
              <a:t> Call for proposals</a:t>
            </a:r>
            <a:br>
              <a:rPr lang="en-US" sz="4000" dirty="0">
                <a:solidFill>
                  <a:schemeClr val="accent1">
                    <a:lumMod val="75000"/>
                  </a:schemeClr>
                </a:solidFill>
                <a:latin typeface="Trebuchet MS" pitchFamily="34"/>
              </a:rPr>
            </a:br>
            <a:r>
              <a:rPr lang="en-US" sz="4000" dirty="0">
                <a:solidFill>
                  <a:schemeClr val="accent1">
                    <a:lumMod val="75000"/>
                  </a:schemeClr>
                </a:solidFill>
                <a:latin typeface="Trebuchet MS" pitchFamily="34"/>
              </a:rPr>
              <a:t>Joint Operational Programme Black Sea Basin 2014-2020</a:t>
            </a:r>
            <a:endParaRPr lang="ro-RO" sz="4000" dirty="0">
              <a:solidFill>
                <a:schemeClr val="accent1">
                  <a:lumMod val="75000"/>
                </a:schemeClr>
              </a:solidFill>
              <a:latin typeface="Trebuchet MS" pitchFamily="34"/>
            </a:endParaRPr>
          </a:p>
        </p:txBody>
      </p:sp>
      <p:sp>
        <p:nvSpPr>
          <p:cNvPr id="5" name="Text Placeholder 4"/>
          <p:cNvSpPr>
            <a:spLocks noGrp="1"/>
          </p:cNvSpPr>
          <p:nvPr>
            <p:ph type="body" idx="1"/>
          </p:nvPr>
        </p:nvSpPr>
        <p:spPr>
          <a:xfrm>
            <a:off x="2326196" y="4099460"/>
            <a:ext cx="7523566" cy="1684397"/>
          </a:xfrm>
        </p:spPr>
        <p:txBody>
          <a:bodyPr>
            <a:normAutofit/>
          </a:bodyPr>
          <a:lstStyle/>
          <a:p>
            <a:pPr algn="ctr"/>
            <a:r>
              <a:rPr lang="fi-FI" altLang="en-US" sz="4000" b="1" dirty="0">
                <a:solidFill>
                  <a:schemeClr val="accent1">
                    <a:lumMod val="75000"/>
                  </a:schemeClr>
                </a:solidFill>
              </a:rPr>
              <a:t>Financial Management</a:t>
            </a:r>
          </a:p>
          <a:p>
            <a:pPr algn="ctr"/>
            <a:r>
              <a:rPr lang="fi-FI" sz="4000" b="1" dirty="0">
                <a:solidFill>
                  <a:schemeClr val="accent1">
                    <a:lumMod val="75000"/>
                  </a:schemeClr>
                </a:solidFill>
              </a:rPr>
              <a:t>25</a:t>
            </a:r>
            <a:r>
              <a:rPr lang="fi-FI" sz="4000" b="1" baseline="30000" dirty="0">
                <a:solidFill>
                  <a:schemeClr val="accent1">
                    <a:lumMod val="75000"/>
                  </a:schemeClr>
                </a:solidFill>
              </a:rPr>
              <a:t>th</a:t>
            </a:r>
            <a:r>
              <a:rPr lang="fi-FI" sz="4000" b="1" dirty="0">
                <a:solidFill>
                  <a:schemeClr val="accent1">
                    <a:lumMod val="75000"/>
                  </a:schemeClr>
                </a:solidFill>
              </a:rPr>
              <a:t> of November 2020</a:t>
            </a:r>
            <a:endParaRPr lang="en-GB" sz="4000" dirty="0">
              <a:solidFill>
                <a:schemeClr val="accent1">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txBox="1">
            <a:spLocks/>
          </p:cNvSpPr>
          <p:nvPr/>
        </p:nvSpPr>
        <p:spPr>
          <a:xfrm>
            <a:off x="1861457" y="750771"/>
            <a:ext cx="8033657" cy="1145406"/>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a:lstStyle>
          <a:p>
            <a:pPr algn="ctr"/>
            <a:r>
              <a:rPr lang="en-GB" sz="4000" b="1" dirty="0">
                <a:solidFill>
                  <a:schemeClr val="tx1">
                    <a:lumMod val="65000"/>
                    <a:lumOff val="35000"/>
                  </a:schemeClr>
                </a:solidFill>
                <a:effectLst>
                  <a:outerShdw blurRad="38100" dist="38100" dir="2700000" algn="tl">
                    <a:srgbClr val="000000">
                      <a:alpha val="43137"/>
                    </a:srgbClr>
                  </a:outerShdw>
                </a:effectLst>
                <a:latin typeface="+mn-lt"/>
                <a:ea typeface="MS PGothic" pitchFamily="34" charset="-128"/>
              </a:rPr>
              <a:t/>
            </a:r>
            <a:br>
              <a:rPr lang="en-GB" sz="4000" b="1" dirty="0">
                <a:solidFill>
                  <a:schemeClr val="tx1">
                    <a:lumMod val="65000"/>
                    <a:lumOff val="35000"/>
                  </a:schemeClr>
                </a:solidFill>
                <a:effectLst>
                  <a:outerShdw blurRad="38100" dist="38100" dir="2700000" algn="tl">
                    <a:srgbClr val="000000">
                      <a:alpha val="43137"/>
                    </a:srgbClr>
                  </a:outerShdw>
                </a:effectLst>
                <a:latin typeface="+mn-lt"/>
                <a:ea typeface="MS PGothic" pitchFamily="34" charset="-128"/>
              </a:rPr>
            </a:br>
            <a:r>
              <a:rPr lang="en-GB" sz="4000" b="1" dirty="0">
                <a:solidFill>
                  <a:schemeClr val="accent1">
                    <a:lumMod val="75000"/>
                  </a:schemeClr>
                </a:solidFill>
                <a:effectLst>
                  <a:outerShdw blurRad="38100" dist="38100" dir="2700000" algn="tl">
                    <a:srgbClr val="000000">
                      <a:alpha val="43137"/>
                    </a:srgbClr>
                  </a:outerShdw>
                </a:effectLst>
                <a:latin typeface="+mn-lt"/>
                <a:ea typeface="MS PGothic" pitchFamily="34" charset="-128"/>
              </a:rPr>
              <a:t>Eligibility of expenditure</a:t>
            </a:r>
            <a:r>
              <a:rPr lang="en-GB" sz="4000" dirty="0">
                <a:solidFill>
                  <a:schemeClr val="tx1">
                    <a:lumMod val="65000"/>
                    <a:lumOff val="35000"/>
                  </a:schemeClr>
                </a:solidFill>
                <a:latin typeface="+mn-lt"/>
              </a:rPr>
              <a:t/>
            </a:r>
            <a:br>
              <a:rPr lang="en-GB" sz="4000" dirty="0">
                <a:solidFill>
                  <a:schemeClr val="tx1">
                    <a:lumMod val="65000"/>
                    <a:lumOff val="35000"/>
                  </a:schemeClr>
                </a:solidFill>
                <a:latin typeface="+mn-lt"/>
              </a:rPr>
            </a:br>
            <a:r>
              <a:rPr lang="en-GB" sz="4000" dirty="0">
                <a:latin typeface="+mn-lt"/>
              </a:rPr>
              <a:t>               </a:t>
            </a:r>
          </a:p>
        </p:txBody>
      </p:sp>
      <p:sp>
        <p:nvSpPr>
          <p:cNvPr id="6" name="Content Placeholder 9"/>
          <p:cNvSpPr txBox="1">
            <a:spLocks/>
          </p:cNvSpPr>
          <p:nvPr/>
        </p:nvSpPr>
        <p:spPr>
          <a:xfrm>
            <a:off x="751116" y="1645920"/>
            <a:ext cx="10744197" cy="5072513"/>
          </a:xfrm>
          <a:prstGeom prst="rect">
            <a:avLst/>
          </a:prstGeom>
          <a:noFill/>
          <a:ln>
            <a:noFill/>
          </a:ln>
        </p:spPr>
        <p:txBody>
          <a:bodyPr vert="horz" wrap="square" lIns="91440" tIns="45720" rIns="91440" bIns="45720" anchor="t" anchorCtr="0" compatLnSpc="1">
            <a:normAutofit fontScale="70000" lnSpcReduction="20000"/>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itchFamily="34"/>
              <a:buNone/>
              <a:defRPr/>
            </a:pPr>
            <a:endParaRPr lang="en-GB" altLang="en-US" dirty="0">
              <a:solidFill>
                <a:schemeClr val="tx1">
                  <a:lumMod val="65000"/>
                  <a:lumOff val="35000"/>
                </a:schemeClr>
              </a:solidFill>
              <a:ea typeface="ＭＳ Ｐゴシック" panose="020B0600070205080204" pitchFamily="34" charset="-128"/>
            </a:endParaRPr>
          </a:p>
          <a:p>
            <a:pPr marL="0" indent="0">
              <a:buNone/>
            </a:pPr>
            <a:r>
              <a:rPr lang="en-GB" dirty="0"/>
              <a:t>Conditions for eligibility are set in article 8 of the Grant Contract and further developed in chapter 5 of the Project Implementation Manual.</a:t>
            </a:r>
          </a:p>
          <a:p>
            <a:pPr marL="0" indent="0">
              <a:buNone/>
            </a:pPr>
            <a:endParaRPr lang="en-GB" dirty="0"/>
          </a:p>
          <a:p>
            <a:pPr marL="0" indent="0">
              <a:buNone/>
            </a:pPr>
            <a:r>
              <a:rPr lang="en-GB" dirty="0"/>
              <a:t>Eligible costs are actual costs incurred and paid by the Lead Beneficiary and/ or the Beneficiaries, irrespective they are EU contribution or own co-financing, which meet all the following criteria:</a:t>
            </a:r>
          </a:p>
          <a:p>
            <a:pPr>
              <a:buFont typeface="Arial" panose="020B0604020202020204" pitchFamily="34" charset="0"/>
              <a:buChar char="•"/>
            </a:pPr>
            <a:r>
              <a:rPr lang="en-GB" dirty="0"/>
              <a:t>They are incurred during the implementation period of the project as specified in Article 2;</a:t>
            </a:r>
          </a:p>
          <a:p>
            <a:pPr>
              <a:buFont typeface="Arial" panose="020B0604020202020204" pitchFamily="34" charset="0"/>
              <a:buChar char="•"/>
            </a:pPr>
            <a:r>
              <a:rPr lang="en-GB" dirty="0"/>
              <a:t>They comply with European and national legislation;</a:t>
            </a:r>
          </a:p>
          <a:p>
            <a:pPr>
              <a:buFont typeface="Arial" panose="020B0604020202020204" pitchFamily="34" charset="0"/>
              <a:buChar char="•"/>
            </a:pPr>
            <a:r>
              <a:rPr lang="en-GB" dirty="0"/>
              <a:t>They are included in the estimated overall budget of the project;</a:t>
            </a:r>
          </a:p>
          <a:p>
            <a:pPr>
              <a:buFont typeface="Arial" panose="020B0604020202020204" pitchFamily="34" charset="0"/>
              <a:buChar char="•"/>
            </a:pPr>
            <a:r>
              <a:rPr lang="en-GB" dirty="0"/>
              <a:t>They are necessary for the implementation of the project;</a:t>
            </a:r>
          </a:p>
          <a:p>
            <a:pPr>
              <a:buFont typeface="Arial" panose="020B0604020202020204" pitchFamily="34" charset="0"/>
              <a:buChar char="•"/>
            </a:pPr>
            <a:r>
              <a:rPr lang="en-GB" dirty="0"/>
              <a:t>They are identifiable and verifiable, in particular being recorded in the accounting records of the Lead Beneficiary/ Beneficiaries;</a:t>
            </a:r>
          </a:p>
          <a:p>
            <a:pPr>
              <a:buFont typeface="Arial" panose="020B0604020202020204" pitchFamily="34" charset="0"/>
              <a:buChar char="•"/>
            </a:pPr>
            <a:r>
              <a:rPr lang="en-GB" dirty="0"/>
              <a:t>They comply with the requirements of applicable tax and social legislation;</a:t>
            </a:r>
          </a:p>
          <a:p>
            <a:pPr>
              <a:buFont typeface="Arial" panose="020B0604020202020204" pitchFamily="34" charset="0"/>
              <a:buChar char="•"/>
            </a:pPr>
            <a:r>
              <a:rPr lang="en-GB" dirty="0"/>
              <a:t>They are reasonable, justified and comply with the requirements of sound financial management;</a:t>
            </a:r>
          </a:p>
          <a:p>
            <a:pPr>
              <a:buFont typeface="Arial" panose="020B0604020202020204" pitchFamily="34" charset="0"/>
              <a:buChar char="•"/>
            </a:pPr>
            <a:r>
              <a:rPr lang="en-GB" dirty="0"/>
              <a:t>They are supported by invoices or documents of equivalent probative value;</a:t>
            </a:r>
          </a:p>
          <a:p>
            <a:pPr>
              <a:buFont typeface="Arial" panose="020B0604020202020204" pitchFamily="34" charset="0"/>
              <a:buChar char="•"/>
            </a:pPr>
            <a:endParaRPr lang="en-GB" dirty="0"/>
          </a:p>
          <a:p>
            <a:pPr marL="0" indent="0">
              <a:buNone/>
            </a:pPr>
            <a:endParaRPr lang="en-GB" dirty="0"/>
          </a:p>
        </p:txBody>
      </p:sp>
    </p:spTree>
    <p:extLst>
      <p:ext uri="{BB962C8B-B14F-4D97-AF65-F5344CB8AC3E}">
        <p14:creationId xmlns:p14="http://schemas.microsoft.com/office/powerpoint/2010/main" val="1193010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55427" y="765645"/>
            <a:ext cx="3254865" cy="707886"/>
          </a:xfrm>
          <a:prstGeom prst="rect">
            <a:avLst/>
          </a:prstGeom>
        </p:spPr>
        <p:txBody>
          <a:bodyPr wrap="none">
            <a:spAutoFit/>
          </a:bodyPr>
          <a:lstStyle/>
          <a:p>
            <a:pPr algn="ctr"/>
            <a:r>
              <a:rPr lang="en-GB" sz="4000" b="1" dirty="0">
                <a:solidFill>
                  <a:schemeClr val="accent1">
                    <a:lumMod val="75000"/>
                  </a:schemeClr>
                </a:solidFill>
                <a:effectLst>
                  <a:outerShdw blurRad="38100" dist="38100" dir="2700000" algn="tl">
                    <a:srgbClr val="000000">
                      <a:alpha val="43137"/>
                    </a:srgbClr>
                  </a:outerShdw>
                </a:effectLst>
              </a:rPr>
              <a:t>Exchange rate </a:t>
            </a:r>
          </a:p>
        </p:txBody>
      </p:sp>
      <p:sp>
        <p:nvSpPr>
          <p:cNvPr id="6" name="Right Arrow 5"/>
          <p:cNvSpPr/>
          <p:nvPr/>
        </p:nvSpPr>
        <p:spPr>
          <a:xfrm>
            <a:off x="4212567" y="1732588"/>
            <a:ext cx="1802920" cy="690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err="1"/>
              <a:t>eMs</a:t>
            </a:r>
            <a:endParaRPr lang="en-GB" dirty="0"/>
          </a:p>
        </p:txBody>
      </p:sp>
      <p:sp>
        <p:nvSpPr>
          <p:cNvPr id="7" name="Oval 6"/>
          <p:cNvSpPr/>
          <p:nvPr/>
        </p:nvSpPr>
        <p:spPr>
          <a:xfrm>
            <a:off x="1256320" y="1584429"/>
            <a:ext cx="1854679" cy="12033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Conversion into euro</a:t>
            </a:r>
          </a:p>
        </p:txBody>
      </p:sp>
      <p:sp>
        <p:nvSpPr>
          <p:cNvPr id="9" name="Rounded Rectangle 8"/>
          <p:cNvSpPr/>
          <p:nvPr/>
        </p:nvSpPr>
        <p:spPr>
          <a:xfrm>
            <a:off x="6714749" y="1473531"/>
            <a:ext cx="4373592" cy="11645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 monthly accounting exchange rate of the European Commission of the month during which the expenditures was submitted for verification.</a:t>
            </a:r>
          </a:p>
        </p:txBody>
      </p:sp>
      <p:sp>
        <p:nvSpPr>
          <p:cNvPr id="11" name="TextBox 10"/>
          <p:cNvSpPr txBox="1"/>
          <p:nvPr/>
        </p:nvSpPr>
        <p:spPr>
          <a:xfrm>
            <a:off x="922116" y="4052445"/>
            <a:ext cx="3131389" cy="1546098"/>
          </a:xfrm>
          <a:prstGeom prst="rect">
            <a:avLst/>
          </a:prstGeom>
          <a:noFill/>
        </p:spPr>
        <p:txBody>
          <a:bodyPr wrap="square" rtlCol="0">
            <a:spAutoFit/>
          </a:bodyPr>
          <a:lstStyle/>
          <a:p>
            <a:endParaRPr lang="en-GB" dirty="0"/>
          </a:p>
        </p:txBody>
      </p:sp>
      <p:sp>
        <p:nvSpPr>
          <p:cNvPr id="12" name="Flowchart: Alternate Process 11"/>
          <p:cNvSpPr/>
          <p:nvPr/>
        </p:nvSpPr>
        <p:spPr>
          <a:xfrm>
            <a:off x="510398" y="3668856"/>
            <a:ext cx="2915729" cy="1690777"/>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a:t>Only for those beneficiaries who anticipate </a:t>
            </a:r>
            <a:r>
              <a:rPr lang="en-GB" b="1" u="sng" dirty="0"/>
              <a:t>significant losses</a:t>
            </a:r>
            <a:r>
              <a:rPr lang="en-GB" dirty="0"/>
              <a:t> because of the exchange rate</a:t>
            </a:r>
          </a:p>
        </p:txBody>
      </p:sp>
      <p:sp>
        <p:nvSpPr>
          <p:cNvPr id="14" name="Right Arrow 13"/>
          <p:cNvSpPr/>
          <p:nvPr/>
        </p:nvSpPr>
        <p:spPr>
          <a:xfrm>
            <a:off x="3832307" y="4169187"/>
            <a:ext cx="989163" cy="690113"/>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a:off x="5060833" y="2897154"/>
            <a:ext cx="6878126" cy="3633042"/>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1.Elaborate reports </a:t>
            </a:r>
          </a:p>
          <a:p>
            <a:r>
              <a:rPr lang="en-GB" dirty="0"/>
              <a:t>    </a:t>
            </a:r>
            <a:r>
              <a:rPr lang="en-GB" sz="1200" dirty="0"/>
              <a:t>For the beneficiaries of the 2nd call – Elaborate N (1, 2, 3, 4, </a:t>
            </a:r>
            <a:r>
              <a:rPr lang="en-GB" sz="1200" dirty="0" err="1"/>
              <a:t>etc</a:t>
            </a:r>
            <a:r>
              <a:rPr lang="en-GB" sz="1200" dirty="0"/>
              <a:t>) reports before the Interim/Final report - all will include also expenditures made during the corresponding reporting periods. </a:t>
            </a:r>
          </a:p>
          <a:p>
            <a:r>
              <a:rPr lang="en-GB" dirty="0"/>
              <a:t>2. Send the report and ask the controller not to verify it</a:t>
            </a:r>
          </a:p>
          <a:p>
            <a:r>
              <a:rPr lang="en-GB" sz="1200" dirty="0"/>
              <a:t>      The report(s) will be sent to the controller (FLC). The beneficiary will inform the controller not to verify them until notified by the beneficiary that all the reports and expenditures related to the interim/final reporting period are uploaded and submitted in </a:t>
            </a:r>
            <a:r>
              <a:rPr lang="en-GB" sz="1200" dirty="0" err="1"/>
              <a:t>eMS</a:t>
            </a:r>
            <a:r>
              <a:rPr lang="en-GB" sz="1200" dirty="0"/>
              <a:t>.</a:t>
            </a:r>
          </a:p>
          <a:p>
            <a:r>
              <a:rPr lang="en-GB" dirty="0"/>
              <a:t>3. Send the interim/final report and ask the controller to verify it</a:t>
            </a:r>
          </a:p>
          <a:p>
            <a:r>
              <a:rPr lang="en-GB" sz="1200" dirty="0"/>
              <a:t>     When the last report corresponding to the interim/final reporting period will be submitted to the controller, the beneficiary will announce the FLC that can proceed with the expenditure verification.</a:t>
            </a:r>
          </a:p>
          <a:p>
            <a:r>
              <a:rPr lang="en-GB" sz="1200" dirty="0"/>
              <a:t>The controller (FLC) shall verify in the last report all the expenditures reported in the past. At the end of the verification, the controller will complete, finish and submit only the last report that will contain all the verified expenditures from all previously submitted reports and will generate </a:t>
            </a:r>
            <a:r>
              <a:rPr lang="en-GB" sz="1200" u="sng" dirty="0"/>
              <a:t>only one certificate for all these expenditures.</a:t>
            </a:r>
          </a:p>
          <a:p>
            <a:r>
              <a:rPr lang="en-GB" dirty="0"/>
              <a:t>4. Lead Partner submits the interim/final project report to JTS</a:t>
            </a:r>
          </a:p>
        </p:txBody>
      </p:sp>
      <p:sp>
        <p:nvSpPr>
          <p:cNvPr id="18" name="Rectangle 17"/>
          <p:cNvSpPr/>
          <p:nvPr/>
        </p:nvSpPr>
        <p:spPr>
          <a:xfrm>
            <a:off x="378127" y="5534434"/>
            <a:ext cx="3977300" cy="584775"/>
          </a:xfrm>
          <a:prstGeom prst="rect">
            <a:avLst/>
          </a:prstGeom>
        </p:spPr>
        <p:txBody>
          <a:bodyPr wrap="square">
            <a:spAutoFit/>
          </a:bodyPr>
          <a:lstStyle/>
          <a:p>
            <a:r>
              <a:rPr lang="en-GB" sz="1600" dirty="0">
                <a:solidFill>
                  <a:srgbClr val="FF0000"/>
                </a:solidFill>
              </a:rPr>
              <a:t>NOTE! This procedure is OPTIONAL, each partner can decide if they will use it or not.</a:t>
            </a:r>
          </a:p>
        </p:txBody>
      </p:sp>
    </p:spTree>
    <p:extLst>
      <p:ext uri="{BB962C8B-B14F-4D97-AF65-F5344CB8AC3E}">
        <p14:creationId xmlns:p14="http://schemas.microsoft.com/office/powerpoint/2010/main" val="1747438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83591" y="2083230"/>
            <a:ext cx="3750952" cy="28371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 </a:t>
            </a:r>
            <a:r>
              <a:rPr lang="en-GB" sz="2000" b="1" dirty="0">
                <a:solidFill>
                  <a:schemeClr val="tx1"/>
                </a:solidFill>
              </a:rPr>
              <a:t>Staff costs</a:t>
            </a:r>
          </a:p>
          <a:p>
            <a:r>
              <a:rPr lang="en-GB" dirty="0"/>
              <a:t>Staff costs, covering internal management or internal expertise, are eligible provided that they are paid for employees who are directly employed by the concerned beneficiary and who execute project related tasks.</a:t>
            </a:r>
            <a:endParaRPr lang="en-GB" sz="1400" dirty="0"/>
          </a:p>
        </p:txBody>
      </p:sp>
      <p:sp>
        <p:nvSpPr>
          <p:cNvPr id="7" name="Rounded Rectangle 6"/>
          <p:cNvSpPr/>
          <p:nvPr/>
        </p:nvSpPr>
        <p:spPr>
          <a:xfrm>
            <a:off x="4576618" y="1325658"/>
            <a:ext cx="6417953" cy="53581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p>
          <a:p>
            <a:r>
              <a:rPr lang="en-GB" sz="2000" b="1" dirty="0">
                <a:solidFill>
                  <a:schemeClr val="tx1"/>
                </a:solidFill>
              </a:rPr>
              <a:t>Travel costs</a:t>
            </a:r>
          </a:p>
          <a:p>
            <a:r>
              <a:rPr lang="en-GB" dirty="0"/>
              <a:t>Expenditures under this budget line are eligible for project staff, guests (if so budgeted and approved) or representatives of the Lead Beneficiary/Beneficiaries who:</a:t>
            </a:r>
            <a:endParaRPr lang="en-US" dirty="0"/>
          </a:p>
          <a:p>
            <a:r>
              <a:rPr lang="en-GB" dirty="0"/>
              <a:t>- execute tasks directly related to the project. The costs must be clearly linked to the project and be justified by activities carried out within the project. </a:t>
            </a:r>
            <a:endParaRPr lang="en-US" dirty="0"/>
          </a:p>
          <a:p>
            <a:pPr marL="285750" indent="-285750">
              <a:buFontTx/>
              <a:buChar char="-"/>
            </a:pPr>
            <a:r>
              <a:rPr lang="en-GB" dirty="0"/>
              <a:t>participate in programme related activities (ex. participation in meetings with JTS, programme events, </a:t>
            </a:r>
            <a:r>
              <a:rPr lang="en-GB" dirty="0" err="1"/>
              <a:t>etc</a:t>
            </a:r>
            <a:r>
              <a:rPr lang="en-GB" dirty="0"/>
              <a:t>).</a:t>
            </a:r>
          </a:p>
          <a:p>
            <a:endParaRPr lang="en-GB" dirty="0"/>
          </a:p>
          <a:p>
            <a:r>
              <a:rPr lang="en-GB" dirty="0"/>
              <a:t>The Beneficiary shall not conclude a service contract with any of its employee irrespective of the purpose, including the use of private car!</a:t>
            </a:r>
            <a:endParaRPr lang="en-US" dirty="0"/>
          </a:p>
          <a:p>
            <a:r>
              <a:rPr lang="en-GB" dirty="0"/>
              <a:t> </a:t>
            </a:r>
            <a:endParaRPr lang="en-US" dirty="0"/>
          </a:p>
          <a:p>
            <a:r>
              <a:rPr lang="en-GB" dirty="0"/>
              <a:t>Costs for transport, accommodation, subsistence for subcontracted experts shall not be eligible under this budget line! These costs shall be included in their services contracts.</a:t>
            </a:r>
            <a:endParaRPr lang="en-GB" sz="1400" dirty="0">
              <a:solidFill>
                <a:schemeClr val="bg1"/>
              </a:solidFill>
            </a:endParaRPr>
          </a:p>
        </p:txBody>
      </p:sp>
    </p:spTree>
    <p:extLst>
      <p:ext uri="{BB962C8B-B14F-4D97-AF65-F5344CB8AC3E}">
        <p14:creationId xmlns:p14="http://schemas.microsoft.com/office/powerpoint/2010/main" val="548824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984335" y="1602230"/>
            <a:ext cx="4099294" cy="23275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 </a:t>
            </a:r>
            <a:r>
              <a:rPr lang="en-GB" sz="2000" b="1" dirty="0">
                <a:solidFill>
                  <a:schemeClr val="tx1"/>
                </a:solidFill>
              </a:rPr>
              <a:t>Office and administration costs</a:t>
            </a:r>
          </a:p>
          <a:p>
            <a:r>
              <a:rPr lang="en-GB" dirty="0"/>
              <a:t>Up to 7% of eligible direct costs of the project, excluding costs incurred in relation to the provision of infrastructure, can be applied for </a:t>
            </a:r>
            <a:r>
              <a:rPr lang="en-GB" b="1" dirty="0"/>
              <a:t>indirect costs</a:t>
            </a:r>
            <a:r>
              <a:rPr lang="en-GB" dirty="0"/>
              <a:t> incurred by the Lead Beneficiary/Beneficiaries and necessary for the implementation of the project.</a:t>
            </a:r>
            <a:endParaRPr lang="en-GB" sz="1400" dirty="0"/>
          </a:p>
        </p:txBody>
      </p:sp>
      <p:sp>
        <p:nvSpPr>
          <p:cNvPr id="5" name="Rounded Rectangle 4"/>
          <p:cNvSpPr/>
          <p:nvPr/>
        </p:nvSpPr>
        <p:spPr>
          <a:xfrm>
            <a:off x="5995027" y="1602229"/>
            <a:ext cx="5254947" cy="45373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 </a:t>
            </a:r>
          </a:p>
          <a:p>
            <a:r>
              <a:rPr lang="en-GB" b="1" u="sng" dirty="0">
                <a:effectLst>
                  <a:outerShdw blurRad="38100" dist="38100" dir="2700000" algn="tl">
                    <a:srgbClr val="000000">
                      <a:alpha val="43137"/>
                    </a:srgbClr>
                  </a:outerShdw>
                </a:effectLst>
              </a:rPr>
              <a:t>Indirect costs </a:t>
            </a:r>
            <a:r>
              <a:rPr lang="en-GB" dirty="0"/>
              <a:t>:</a:t>
            </a:r>
          </a:p>
          <a:p>
            <a:pPr marL="285750" indent="-285750">
              <a:buFont typeface="Arial" panose="020B0604020202020204" pitchFamily="34" charset="0"/>
              <a:buChar char="•"/>
            </a:pPr>
            <a:r>
              <a:rPr lang="en-GB" dirty="0"/>
              <a:t>Office rent; </a:t>
            </a:r>
          </a:p>
          <a:p>
            <a:pPr marL="285750" indent="-285750">
              <a:buFont typeface="Arial" panose="020B0604020202020204" pitchFamily="34" charset="0"/>
              <a:buChar char="•"/>
            </a:pPr>
            <a:r>
              <a:rPr lang="en-GB" dirty="0"/>
              <a:t>Insurance and taxes related to the buildings where the staff  is located;</a:t>
            </a:r>
          </a:p>
          <a:p>
            <a:pPr marL="285750" indent="-285750">
              <a:buFont typeface="Arial" panose="020B0604020202020204" pitchFamily="34" charset="0"/>
              <a:buChar char="•"/>
            </a:pPr>
            <a:r>
              <a:rPr lang="en-GB" dirty="0"/>
              <a:t>Utilities (e.g. electricity, heating, water);</a:t>
            </a:r>
          </a:p>
          <a:p>
            <a:pPr marL="285750" indent="-285750">
              <a:buFont typeface="Arial" panose="020B0604020202020204" pitchFamily="34" charset="0"/>
              <a:buChar char="•"/>
            </a:pPr>
            <a:r>
              <a:rPr lang="en-GB" dirty="0"/>
              <a:t>Office supplies and other consumables;</a:t>
            </a:r>
          </a:p>
          <a:p>
            <a:pPr marL="285750" indent="-285750">
              <a:buFont typeface="Arial" panose="020B0604020202020204" pitchFamily="34" charset="0"/>
              <a:buChar char="•"/>
            </a:pPr>
            <a:r>
              <a:rPr lang="en-GB" dirty="0"/>
              <a:t>Archives; </a:t>
            </a:r>
          </a:p>
          <a:p>
            <a:pPr marL="285750" indent="-285750">
              <a:buFont typeface="Arial" panose="020B0604020202020204" pitchFamily="34" charset="0"/>
              <a:buChar char="•"/>
            </a:pPr>
            <a:r>
              <a:rPr lang="en-GB" dirty="0"/>
              <a:t>Maintenance, cleaning and repairs;</a:t>
            </a:r>
          </a:p>
          <a:p>
            <a:pPr marL="285750" indent="-285750">
              <a:buFont typeface="Arial" panose="020B0604020202020204" pitchFamily="34" charset="0"/>
              <a:buChar char="•"/>
            </a:pPr>
            <a:r>
              <a:rPr lang="en-GB" dirty="0"/>
              <a:t>Communication (e.g. telephone, fax, internet, postal services, business cards); </a:t>
            </a:r>
          </a:p>
          <a:p>
            <a:pPr marL="285750" indent="-285750">
              <a:buFont typeface="Arial" panose="020B0604020202020204" pitchFamily="34" charset="0"/>
              <a:buChar char="•"/>
            </a:pPr>
            <a:r>
              <a:rPr lang="en-GB" dirty="0"/>
              <a:t>Charges for bank transfers;</a:t>
            </a:r>
          </a:p>
          <a:p>
            <a:pPr marL="285750" indent="-285750">
              <a:buFont typeface="Arial" panose="020B0604020202020204" pitchFamily="34" charset="0"/>
              <a:buChar char="•"/>
            </a:pPr>
            <a:r>
              <a:rPr lang="en-GB" dirty="0"/>
              <a:t>Bank charges for opening and administering the project account or accounts, etc.</a:t>
            </a:r>
          </a:p>
          <a:p>
            <a:endParaRPr lang="en-GB" sz="1400" dirty="0"/>
          </a:p>
          <a:p>
            <a:endParaRPr lang="en-GB" sz="1400" dirty="0"/>
          </a:p>
        </p:txBody>
      </p:sp>
      <p:sp>
        <p:nvSpPr>
          <p:cNvPr id="6" name="Rounded Rectangle 5"/>
          <p:cNvSpPr/>
          <p:nvPr/>
        </p:nvSpPr>
        <p:spPr>
          <a:xfrm>
            <a:off x="984335" y="4103541"/>
            <a:ext cx="4174837" cy="225367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rgbClr val="FF0000"/>
                </a:solidFill>
              </a:rPr>
              <a:t>The verification for checking that the final total amount spent under this budget line at project level falls within the percentage and does not exceed the amount approved for this budget line at project level, shall be made at the Final report, by MA-Projects Authorizing Unit.</a:t>
            </a:r>
          </a:p>
          <a:p>
            <a:pPr algn="ctr"/>
            <a:endParaRPr lang="en-GB" dirty="0"/>
          </a:p>
        </p:txBody>
      </p:sp>
    </p:spTree>
    <p:extLst>
      <p:ext uri="{BB962C8B-B14F-4D97-AF65-F5344CB8AC3E}">
        <p14:creationId xmlns:p14="http://schemas.microsoft.com/office/powerpoint/2010/main" val="155308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051131" y="1438943"/>
            <a:ext cx="7985497" cy="46570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dirty="0">
                <a:solidFill>
                  <a:schemeClr val="tx1"/>
                </a:solidFill>
              </a:rPr>
              <a:t>External expertise and services costs</a:t>
            </a:r>
          </a:p>
          <a:p>
            <a:endParaRPr lang="en-GB" b="1" dirty="0">
              <a:solidFill>
                <a:schemeClr val="tx1"/>
              </a:solidFill>
            </a:endParaRPr>
          </a:p>
          <a:p>
            <a:r>
              <a:rPr lang="en-GB" sz="2000" dirty="0"/>
              <a:t>Costs under this budget line refer to external expertise and services provided by a public or private body outside of the Lead Beneficiary/Beneficiaries organisation. </a:t>
            </a:r>
          </a:p>
          <a:p>
            <a:r>
              <a:rPr lang="en-GB" sz="2000" dirty="0"/>
              <a:t>The external experts and service providers are sub-contracted to carry out certain tasks or activities which are strictly linked to the project and are essential for its effective implementation (e.g. studies and surveys, translation, promotion and communication, services related to meetings and events, </a:t>
            </a:r>
            <a:r>
              <a:rPr lang="en-GB" sz="2000" dirty="0" err="1"/>
              <a:t>etc</a:t>
            </a:r>
            <a:r>
              <a:rPr lang="en-GB" sz="2000" dirty="0"/>
              <a:t>).</a:t>
            </a:r>
          </a:p>
          <a:p>
            <a:endParaRPr lang="en-GB" sz="2000" b="1" dirty="0">
              <a:solidFill>
                <a:schemeClr val="bg1"/>
              </a:solidFill>
            </a:endParaRPr>
          </a:p>
          <a:p>
            <a:r>
              <a:rPr lang="en-GB" sz="2000" b="1" dirty="0">
                <a:solidFill>
                  <a:schemeClr val="bg1"/>
                </a:solidFill>
              </a:rPr>
              <a:t>DO NOT FORGET </a:t>
            </a:r>
            <a:r>
              <a:rPr lang="en-GB" sz="2000" dirty="0"/>
              <a:t>that in order to conclude service contracts you have to follow the requested relevant procurement rules!</a:t>
            </a:r>
            <a:endParaRPr lang="en-GB" sz="2000" dirty="0">
              <a:solidFill>
                <a:schemeClr val="bg1"/>
              </a:solidFill>
            </a:endParaRPr>
          </a:p>
        </p:txBody>
      </p:sp>
    </p:spTree>
    <p:extLst>
      <p:ext uri="{BB962C8B-B14F-4D97-AF65-F5344CB8AC3E}">
        <p14:creationId xmlns:p14="http://schemas.microsoft.com/office/powerpoint/2010/main" val="2403491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777505" y="1928798"/>
            <a:ext cx="4578265" cy="33072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 </a:t>
            </a:r>
            <a:r>
              <a:rPr lang="en-GB" sz="2000" b="1" dirty="0">
                <a:solidFill>
                  <a:schemeClr val="tx1"/>
                </a:solidFill>
              </a:rPr>
              <a:t>Equipment costs</a:t>
            </a:r>
          </a:p>
          <a:p>
            <a:r>
              <a:rPr lang="en-GB" dirty="0"/>
              <a:t>Costs under this budget line refer to equipment and supplies specifically for the purpose of the project, purchased or rented by a Lead beneficiary/Beneficiaries and listed in the approved project budget.</a:t>
            </a:r>
          </a:p>
          <a:p>
            <a:endParaRPr lang="en-GB" b="1" dirty="0">
              <a:solidFill>
                <a:schemeClr val="bg1"/>
              </a:solidFill>
            </a:endParaRPr>
          </a:p>
          <a:p>
            <a:r>
              <a:rPr lang="en-GB" b="1" dirty="0">
                <a:solidFill>
                  <a:schemeClr val="bg1"/>
                </a:solidFill>
              </a:rPr>
              <a:t>DO NOT FORGET </a:t>
            </a:r>
            <a:r>
              <a:rPr lang="en-GB" dirty="0"/>
              <a:t>that in order to conclude supply contracts you have to follow the requested relevant procurement rules!</a:t>
            </a:r>
            <a:endParaRPr lang="en-GB" dirty="0">
              <a:solidFill>
                <a:schemeClr val="bg1"/>
              </a:solidFill>
            </a:endParaRPr>
          </a:p>
          <a:p>
            <a:endParaRPr lang="en-GB" sz="1400" dirty="0"/>
          </a:p>
        </p:txBody>
      </p:sp>
      <p:sp>
        <p:nvSpPr>
          <p:cNvPr id="3" name="Rounded Rectangle 2"/>
          <p:cNvSpPr/>
          <p:nvPr/>
        </p:nvSpPr>
        <p:spPr>
          <a:xfrm>
            <a:off x="5654304" y="1749183"/>
            <a:ext cx="5786581" cy="38841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 </a:t>
            </a:r>
            <a:r>
              <a:rPr lang="en-GB" sz="2000" b="1" dirty="0">
                <a:solidFill>
                  <a:schemeClr val="tx1"/>
                </a:solidFill>
              </a:rPr>
              <a:t>Infrastructure and works costs</a:t>
            </a:r>
          </a:p>
          <a:p>
            <a:r>
              <a:rPr lang="en-GB" dirty="0"/>
              <a:t>Expenditure for Infrastructure and works refers to costs incurred by the Beneficiaries within the BSB programme eligible area, for the execution of the small-scale investments which are necessary for the implementation of the project and achieving its objectives.</a:t>
            </a:r>
            <a:r>
              <a:rPr lang="en-US" dirty="0"/>
              <a:t> </a:t>
            </a:r>
          </a:p>
          <a:p>
            <a:r>
              <a:rPr lang="en-GB" b="1" dirty="0"/>
              <a:t>Small-scale investments are eligible up to maximum 500,000.00 EUR ENI funds per project!</a:t>
            </a:r>
            <a:endParaRPr lang="en-US" dirty="0"/>
          </a:p>
          <a:p>
            <a:endParaRPr lang="en-GB" b="1" dirty="0">
              <a:solidFill>
                <a:schemeClr val="bg1"/>
              </a:solidFill>
            </a:endParaRPr>
          </a:p>
          <a:p>
            <a:r>
              <a:rPr lang="en-GB" b="1" dirty="0">
                <a:solidFill>
                  <a:schemeClr val="bg1"/>
                </a:solidFill>
              </a:rPr>
              <a:t>DO NOT FORGET </a:t>
            </a:r>
            <a:r>
              <a:rPr lang="en-GB" dirty="0"/>
              <a:t>that in order to conclude works contracts you have to follow the requested relevant procurement rules!</a:t>
            </a:r>
            <a:endParaRPr lang="en-GB" dirty="0">
              <a:solidFill>
                <a:schemeClr val="bg1"/>
              </a:solidFill>
            </a:endParaRPr>
          </a:p>
          <a:p>
            <a:endParaRPr lang="en-GB" sz="1400" dirty="0"/>
          </a:p>
        </p:txBody>
      </p:sp>
    </p:spTree>
    <p:extLst>
      <p:ext uri="{BB962C8B-B14F-4D97-AF65-F5344CB8AC3E}">
        <p14:creationId xmlns:p14="http://schemas.microsoft.com/office/powerpoint/2010/main" val="53217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47331" y="1450967"/>
            <a:ext cx="10497337" cy="2351579"/>
          </a:xfrm>
          <a:prstGeom prst="roundRect">
            <a:avLst/>
          </a:prstGeom>
          <a:solidFill>
            <a:srgbClr val="F0945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t>   Project activities shall be implemented in the programme area. Also, projects may be </a:t>
            </a:r>
            <a:r>
              <a:rPr lang="en-GB" sz="2400" u="sng" dirty="0"/>
              <a:t>partially </a:t>
            </a:r>
            <a:r>
              <a:rPr lang="en-GB" sz="2400" dirty="0"/>
              <a:t>implemented outside the programme area only if:</a:t>
            </a:r>
          </a:p>
          <a:p>
            <a:pPr marL="342900" lvl="0" indent="-342900">
              <a:buFont typeface="Wingdings" panose="05000000000000000000" pitchFamily="2" charset="2"/>
              <a:buChar char="v"/>
            </a:pPr>
            <a:r>
              <a:rPr lang="en-GB" sz="2400" dirty="0"/>
              <a:t>It is necessary for achieving the programme objective and it benefits the programme area</a:t>
            </a:r>
          </a:p>
          <a:p>
            <a:pPr marL="342900" lvl="0" indent="-342900">
              <a:buFont typeface="Wingdings" panose="05000000000000000000" pitchFamily="2" charset="2"/>
              <a:buChar char="v"/>
            </a:pPr>
            <a:r>
              <a:rPr lang="en-GB" sz="2400" dirty="0"/>
              <a:t>Costs of activities outside the programme area are limited to 15% of the EU contribution at project level.</a:t>
            </a:r>
          </a:p>
        </p:txBody>
      </p:sp>
      <p:sp>
        <p:nvSpPr>
          <p:cNvPr id="3" name="Rounded Rectangle 2"/>
          <p:cNvSpPr/>
          <p:nvPr/>
        </p:nvSpPr>
        <p:spPr>
          <a:xfrm>
            <a:off x="393361" y="4197427"/>
            <a:ext cx="11559940" cy="20681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sz="2400" dirty="0"/>
              <a:t>Costs incurred </a:t>
            </a:r>
            <a:r>
              <a:rPr lang="en-GB" sz="2400" b="1" u="sng" dirty="0"/>
              <a:t>outside the programme area</a:t>
            </a:r>
            <a:r>
              <a:rPr lang="en-GB" sz="2400" dirty="0"/>
              <a:t> are eligible only if they are linked to activities described and justified in the Application, approved during the evaluation and selection phase and are mentioned in the approved budget (</a:t>
            </a:r>
            <a:r>
              <a:rPr lang="en-GB" sz="2400" u="sng" dirty="0"/>
              <a:t>maximum 15% of the total ENI project budget</a:t>
            </a:r>
            <a:r>
              <a:rPr lang="en-GB" sz="2400" dirty="0"/>
              <a:t>).</a:t>
            </a:r>
          </a:p>
        </p:txBody>
      </p:sp>
      <p:sp>
        <p:nvSpPr>
          <p:cNvPr id="4" name="Rectangle 3"/>
          <p:cNvSpPr/>
          <p:nvPr/>
        </p:nvSpPr>
        <p:spPr>
          <a:xfrm>
            <a:off x="2874649" y="691552"/>
            <a:ext cx="5752891" cy="584775"/>
          </a:xfrm>
          <a:prstGeom prst="rect">
            <a:avLst/>
          </a:prstGeom>
        </p:spPr>
        <p:txBody>
          <a:bodyPr wrap="square">
            <a:spAutoFit/>
          </a:bodyPr>
          <a:lstStyle/>
          <a:p>
            <a:r>
              <a:rPr lang="en-GB" sz="3200" b="1" dirty="0">
                <a:solidFill>
                  <a:srgbClr val="0070C0"/>
                </a:solidFill>
                <a:effectLst>
                  <a:outerShdw blurRad="38100" dist="38100" dir="2700000" algn="tl">
                    <a:srgbClr val="000000">
                      <a:alpha val="43137"/>
                    </a:srgbClr>
                  </a:outerShdw>
                </a:effectLst>
              </a:rPr>
              <a:t>Expenditure outside eligible area</a:t>
            </a:r>
          </a:p>
        </p:txBody>
      </p:sp>
    </p:spTree>
    <p:extLst>
      <p:ext uri="{BB962C8B-B14F-4D97-AF65-F5344CB8AC3E}">
        <p14:creationId xmlns:p14="http://schemas.microsoft.com/office/powerpoint/2010/main" val="1236764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96178" y="769565"/>
            <a:ext cx="9174750" cy="707886"/>
          </a:xfrm>
          <a:prstGeom prst="rect">
            <a:avLst/>
          </a:prstGeom>
        </p:spPr>
        <p:txBody>
          <a:bodyPr wrap="square">
            <a:spAutoFit/>
          </a:bodyPr>
          <a:lstStyle/>
          <a:p>
            <a:r>
              <a:rPr lang="en-GB" sz="4000" b="1" dirty="0">
                <a:solidFill>
                  <a:srgbClr val="0070C0"/>
                </a:solidFill>
                <a:effectLst>
                  <a:outerShdw blurRad="38100" dist="38100" dir="2700000" algn="tl">
                    <a:srgbClr val="000000">
                      <a:alpha val="43137"/>
                    </a:srgbClr>
                  </a:outerShdw>
                </a:effectLst>
              </a:rPr>
              <a:t>                  Frequent mistakes</a:t>
            </a:r>
          </a:p>
        </p:txBody>
      </p:sp>
      <p:sp>
        <p:nvSpPr>
          <p:cNvPr id="6" name="Rounded Rectangle 5"/>
          <p:cNvSpPr/>
          <p:nvPr/>
        </p:nvSpPr>
        <p:spPr>
          <a:xfrm>
            <a:off x="753131" y="1560097"/>
            <a:ext cx="10887954" cy="707886"/>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pPr>
            <a:r>
              <a:rPr lang="fi-FI" altLang="en-US" dirty="0">
                <a:solidFill>
                  <a:prstClr val="black"/>
                </a:solidFill>
              </a:rPr>
              <a:t>The template used for the reporting </a:t>
            </a:r>
            <a:r>
              <a:rPr lang="en-US" altLang="en-US" dirty="0">
                <a:solidFill>
                  <a:prstClr val="black"/>
                </a:solidFill>
              </a:rPr>
              <a:t>o</a:t>
            </a:r>
            <a:r>
              <a:rPr lang="ro-RO" altLang="en-US" dirty="0">
                <a:solidFill>
                  <a:prstClr val="black"/>
                </a:solidFill>
              </a:rPr>
              <a:t>r</a:t>
            </a:r>
            <a:r>
              <a:rPr lang="en-US" altLang="en-US" dirty="0">
                <a:solidFill>
                  <a:prstClr val="black"/>
                </a:solidFill>
              </a:rPr>
              <a:t> for the payment request is </a:t>
            </a:r>
            <a:r>
              <a:rPr lang="fi-FI" altLang="en-US" dirty="0">
                <a:solidFill>
                  <a:prstClr val="black"/>
                </a:solidFill>
              </a:rPr>
              <a:t>not the one indicated by the Programme or has been modified.</a:t>
            </a:r>
            <a:endParaRPr lang="en-GB" dirty="0"/>
          </a:p>
        </p:txBody>
      </p:sp>
      <p:sp>
        <p:nvSpPr>
          <p:cNvPr id="7" name="Rounded Rectangle 6"/>
          <p:cNvSpPr/>
          <p:nvPr/>
        </p:nvSpPr>
        <p:spPr>
          <a:xfrm>
            <a:off x="753130" y="2523833"/>
            <a:ext cx="10887955" cy="1675540"/>
          </a:xfrm>
          <a:prstGeom prst="roundRect">
            <a:avLst>
              <a:gd name="adj" fmla="val 22985"/>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endParaRPr lang="en-GB" altLang="en-US" dirty="0">
              <a:solidFill>
                <a:schemeClr val="tx1"/>
              </a:solidFill>
            </a:endParaRPr>
          </a:p>
          <a:p>
            <a:pPr marL="285750" indent="-285750">
              <a:buFont typeface="Wingdings" panose="05000000000000000000" pitchFamily="2" charset="2"/>
              <a:buChar char="Ø"/>
            </a:pPr>
            <a:r>
              <a:rPr lang="en-GB" altLang="en-US" dirty="0">
                <a:solidFill>
                  <a:schemeClr val="tx1"/>
                </a:solidFill>
              </a:rPr>
              <a:t>The incorrect classification of  the declared expenses in the corresponding budget lines according  to the approved budget.</a:t>
            </a:r>
          </a:p>
          <a:p>
            <a:pPr lvl="3"/>
            <a:r>
              <a:rPr lang="en-GB" dirty="0">
                <a:solidFill>
                  <a:schemeClr val="tx1"/>
                </a:solidFill>
              </a:rPr>
              <a:t>e.g. In case travel and subsistence costs for guests, target groups and /or final beneficiaries are budgeted under a service contract, reporting of the respective costs shall be made under this budget line (</a:t>
            </a:r>
            <a:r>
              <a:rPr lang="en-GB" i="1" dirty="0">
                <a:solidFill>
                  <a:schemeClr val="tx1"/>
                </a:solidFill>
              </a:rPr>
              <a:t>External expertise and services</a:t>
            </a:r>
            <a:r>
              <a:rPr lang="en-GB" dirty="0">
                <a:solidFill>
                  <a:schemeClr val="tx1"/>
                </a:solidFill>
              </a:rPr>
              <a:t>) and NOT under </a:t>
            </a:r>
            <a:r>
              <a:rPr lang="en-GB" i="1" dirty="0">
                <a:solidFill>
                  <a:schemeClr val="tx1"/>
                </a:solidFill>
              </a:rPr>
              <a:t>Travel and Accommodation</a:t>
            </a:r>
            <a:r>
              <a:rPr lang="en-GB" dirty="0">
                <a:solidFill>
                  <a:schemeClr val="tx1"/>
                </a:solidFill>
              </a:rPr>
              <a:t> one. </a:t>
            </a:r>
          </a:p>
          <a:p>
            <a:pPr algn="ctr"/>
            <a:endParaRPr lang="en-GB" sz="1600" dirty="0"/>
          </a:p>
        </p:txBody>
      </p:sp>
      <p:sp>
        <p:nvSpPr>
          <p:cNvPr id="8" name="Rounded Rectangle 7"/>
          <p:cNvSpPr/>
          <p:nvPr/>
        </p:nvSpPr>
        <p:spPr>
          <a:xfrm>
            <a:off x="798230" y="5486772"/>
            <a:ext cx="10842856" cy="817867"/>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defRPr/>
            </a:pPr>
            <a:r>
              <a:rPr lang="fi-FI" altLang="en-US" dirty="0">
                <a:solidFill>
                  <a:schemeClr val="tx1"/>
                </a:solidFill>
              </a:rPr>
              <a:t>Beneficiary has made an aquisition without  tendering  process or he performed the tendering process but did not attach the relevant documents.</a:t>
            </a:r>
          </a:p>
        </p:txBody>
      </p:sp>
      <p:sp>
        <p:nvSpPr>
          <p:cNvPr id="9" name="Rounded Rectangle 8"/>
          <p:cNvSpPr/>
          <p:nvPr/>
        </p:nvSpPr>
        <p:spPr>
          <a:xfrm>
            <a:off x="817345" y="4435996"/>
            <a:ext cx="10804626" cy="770564"/>
          </a:xfrm>
          <a:prstGeom prst="roundRect">
            <a:avLst/>
          </a:prstGeom>
          <a:solidFill>
            <a:schemeClr val="accent6">
              <a:lumMod val="20000"/>
              <a:lumOff val="80000"/>
            </a:schemeClr>
          </a:solidFill>
          <a:ln>
            <a:solidFill>
              <a:srgbClr val="F09456"/>
            </a:solidFill>
          </a:ln>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lvl="0" indent="-285750" algn="just">
              <a:buFont typeface="Wingdings" panose="05000000000000000000" pitchFamily="2" charset="2"/>
              <a:buChar char="Ø"/>
            </a:pPr>
            <a:r>
              <a:rPr lang="en-US" dirty="0">
                <a:solidFill>
                  <a:schemeClr val="tx1"/>
                </a:solidFill>
              </a:rPr>
              <a:t>Supporting documents are not properly named and/or uploaded in </a:t>
            </a:r>
            <a:r>
              <a:rPr lang="en-US" dirty="0" err="1">
                <a:solidFill>
                  <a:schemeClr val="tx1"/>
                </a:solidFill>
              </a:rPr>
              <a:t>eMs</a:t>
            </a:r>
            <a:r>
              <a:rPr lang="en-US" dirty="0">
                <a:solidFill>
                  <a:schemeClr val="tx1"/>
                </a:solidFill>
              </a:rPr>
              <a:t> without being </a:t>
            </a:r>
            <a:r>
              <a:rPr lang="en-US" b="1" dirty="0">
                <a:solidFill>
                  <a:schemeClr val="tx1"/>
                </a:solidFill>
              </a:rPr>
              <a:t>linked</a:t>
            </a:r>
            <a:r>
              <a:rPr lang="en-US" dirty="0">
                <a:solidFill>
                  <a:schemeClr val="tx1"/>
                </a:solidFill>
              </a:rPr>
              <a:t> to the corresponding  budget line.</a:t>
            </a:r>
          </a:p>
        </p:txBody>
      </p:sp>
    </p:spTree>
    <p:extLst>
      <p:ext uri="{BB962C8B-B14F-4D97-AF65-F5344CB8AC3E}">
        <p14:creationId xmlns:p14="http://schemas.microsoft.com/office/powerpoint/2010/main" val="947115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5">
            <a:extLst>
              <a:ext uri="{FF2B5EF4-FFF2-40B4-BE49-F238E27FC236}">
                <a16:creationId xmlns:a16="http://schemas.microsoft.com/office/drawing/2014/main" xmlns="" id="{48DEB63D-9D5D-4FA5-A633-BE29F2846A27}"/>
              </a:ext>
            </a:extLst>
          </p:cNvPr>
          <p:cNvSpPr/>
          <p:nvPr/>
        </p:nvSpPr>
        <p:spPr>
          <a:xfrm>
            <a:off x="753131" y="1608343"/>
            <a:ext cx="10887954" cy="659639"/>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pPr>
            <a:r>
              <a:rPr lang="en-US" dirty="0"/>
              <a:t>Expenditures declared at “External expertise and services” BL, with no service contract attached and no procurement procedure conducted for a specific expertise or service</a:t>
            </a:r>
            <a:endParaRPr lang="en-GB" dirty="0"/>
          </a:p>
        </p:txBody>
      </p:sp>
      <p:sp>
        <p:nvSpPr>
          <p:cNvPr id="3" name="Rounded Rectangle 5">
            <a:extLst>
              <a:ext uri="{FF2B5EF4-FFF2-40B4-BE49-F238E27FC236}">
                <a16:creationId xmlns:a16="http://schemas.microsoft.com/office/drawing/2014/main" xmlns="" id="{3E2D2736-9331-405F-B719-9D7262D2BF1B}"/>
              </a:ext>
            </a:extLst>
          </p:cNvPr>
          <p:cNvSpPr/>
          <p:nvPr/>
        </p:nvSpPr>
        <p:spPr>
          <a:xfrm>
            <a:off x="753131" y="2549833"/>
            <a:ext cx="10887954" cy="498511"/>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pPr>
            <a:r>
              <a:rPr lang="en-US" dirty="0"/>
              <a:t>Equipment items reported as “administrative costs”</a:t>
            </a:r>
            <a:endParaRPr lang="en-GB" dirty="0"/>
          </a:p>
        </p:txBody>
      </p:sp>
      <p:sp>
        <p:nvSpPr>
          <p:cNvPr id="4" name="Rounded Rectangle 5">
            <a:extLst>
              <a:ext uri="{FF2B5EF4-FFF2-40B4-BE49-F238E27FC236}">
                <a16:creationId xmlns:a16="http://schemas.microsoft.com/office/drawing/2014/main" xmlns="" id="{51A5742D-3789-41AC-8414-47CF272C0BF2}"/>
              </a:ext>
            </a:extLst>
          </p:cNvPr>
          <p:cNvSpPr/>
          <p:nvPr/>
        </p:nvSpPr>
        <p:spPr>
          <a:xfrm>
            <a:off x="753131" y="3250784"/>
            <a:ext cx="10887954" cy="647816"/>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pPr>
            <a:r>
              <a:rPr lang="en-US" dirty="0"/>
              <a:t>Supporting documents without clear references to the project :  </a:t>
            </a:r>
            <a:r>
              <a:rPr lang="en-US" dirty="0" err="1"/>
              <a:t>programme</a:t>
            </a:r>
            <a:r>
              <a:rPr lang="en-US" dirty="0"/>
              <a:t> name, project code and requested amount in the currency of the invoice, if is the case of an invoice</a:t>
            </a:r>
            <a:endParaRPr lang="en-GB" dirty="0"/>
          </a:p>
        </p:txBody>
      </p:sp>
      <p:sp>
        <p:nvSpPr>
          <p:cNvPr id="5" name="Rounded Rectangle 5">
            <a:extLst>
              <a:ext uri="{FF2B5EF4-FFF2-40B4-BE49-F238E27FC236}">
                <a16:creationId xmlns:a16="http://schemas.microsoft.com/office/drawing/2014/main" xmlns="" id="{BD4F2415-173B-4E00-9A03-A44E0A36D4CD}"/>
              </a:ext>
            </a:extLst>
          </p:cNvPr>
          <p:cNvSpPr/>
          <p:nvPr/>
        </p:nvSpPr>
        <p:spPr>
          <a:xfrm>
            <a:off x="753131" y="4075617"/>
            <a:ext cx="10887954" cy="498511"/>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pPr>
            <a:r>
              <a:rPr lang="en-US" dirty="0"/>
              <a:t>Available budget (last approved version) overpassed</a:t>
            </a:r>
            <a:endParaRPr lang="en-GB" dirty="0"/>
          </a:p>
        </p:txBody>
      </p:sp>
      <p:sp>
        <p:nvSpPr>
          <p:cNvPr id="6" name="Rounded Rectangle 5">
            <a:extLst>
              <a:ext uri="{FF2B5EF4-FFF2-40B4-BE49-F238E27FC236}">
                <a16:creationId xmlns:a16="http://schemas.microsoft.com/office/drawing/2014/main" xmlns="" id="{C4D59D70-D427-49EF-907B-514D472E8FDF}"/>
              </a:ext>
            </a:extLst>
          </p:cNvPr>
          <p:cNvSpPr/>
          <p:nvPr/>
        </p:nvSpPr>
        <p:spPr>
          <a:xfrm>
            <a:off x="753131" y="4765038"/>
            <a:ext cx="10887954" cy="498511"/>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pPr>
            <a:r>
              <a:rPr lang="en-US" dirty="0"/>
              <a:t>EMS “Type of procurement” column not filled-in, incomplete documentation about the award procedures</a:t>
            </a:r>
            <a:endParaRPr lang="en-GB" dirty="0"/>
          </a:p>
        </p:txBody>
      </p:sp>
      <p:sp>
        <p:nvSpPr>
          <p:cNvPr id="7" name="Rounded Rectangle 5">
            <a:extLst>
              <a:ext uri="{FF2B5EF4-FFF2-40B4-BE49-F238E27FC236}">
                <a16:creationId xmlns:a16="http://schemas.microsoft.com/office/drawing/2014/main" xmlns="" id="{C808B1D8-E66D-451F-B666-F2F8EB0C32A3}"/>
              </a:ext>
            </a:extLst>
          </p:cNvPr>
          <p:cNvSpPr/>
          <p:nvPr/>
        </p:nvSpPr>
        <p:spPr>
          <a:xfrm>
            <a:off x="753131" y="5454459"/>
            <a:ext cx="10887954" cy="498511"/>
          </a:xfrm>
          <a:prstGeom prst="roundRect">
            <a:avLst/>
          </a:prstGeom>
          <a:solidFill>
            <a:schemeClr val="accent6">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marL="285750" indent="-285750">
              <a:buFont typeface="Wingdings" panose="05000000000000000000" pitchFamily="2" charset="2"/>
              <a:buChar char="Ø"/>
            </a:pPr>
            <a:r>
              <a:rPr lang="en-US" dirty="0"/>
              <a:t>Procurements procedures not in line with the rules from the Grant Contract and from the EC Regulation no. 897/2014</a:t>
            </a:r>
          </a:p>
        </p:txBody>
      </p:sp>
    </p:spTree>
    <p:extLst>
      <p:ext uri="{BB962C8B-B14F-4D97-AF65-F5344CB8AC3E}">
        <p14:creationId xmlns:p14="http://schemas.microsoft.com/office/powerpoint/2010/main" val="568990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836421" y="1570416"/>
            <a:ext cx="8298179" cy="427521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en-GB" sz="2400" b="1" dirty="0">
                <a:solidFill>
                  <a:srgbClr val="FF0000"/>
                </a:solidFill>
              </a:rPr>
              <a:t>Please be aware that in case of non-compliance with the relevant procurement rules FLC or MA (Project Authorizing Unit) will apply financial corrections according to Commission Decision no. 9527/ 2013, Annex - Guidelines for determining financial corrections to be made by the Commission to expenditure financed by the Union under shared management, for non-compliance with the rules on public procurement.</a:t>
            </a:r>
            <a:endParaRPr lang="fi-FI" altLang="en-US" sz="2400" b="1" dirty="0">
              <a:solidFill>
                <a:srgbClr val="FF0000"/>
              </a:solidFill>
            </a:endParaRPr>
          </a:p>
          <a:p>
            <a:pPr algn="ctr"/>
            <a:endParaRPr lang="en-GB" dirty="0"/>
          </a:p>
        </p:txBody>
      </p:sp>
    </p:spTree>
    <p:extLst>
      <p:ext uri="{BB962C8B-B14F-4D97-AF65-F5344CB8AC3E}">
        <p14:creationId xmlns:p14="http://schemas.microsoft.com/office/powerpoint/2010/main" val="1555479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0" y="-82158"/>
            <a:ext cx="12175958" cy="6959416"/>
          </a:xfrm>
          <a:prstGeom prst="rect">
            <a:avLst/>
          </a:prstGeom>
          <a:noFill/>
          <a:ln cap="flat">
            <a:noFill/>
          </a:ln>
        </p:spPr>
      </p:pic>
      <p:sp>
        <p:nvSpPr>
          <p:cNvPr id="9" name="Title 8"/>
          <p:cNvSpPr>
            <a:spLocks noGrp="1"/>
          </p:cNvSpPr>
          <p:nvPr>
            <p:ph type="title" idx="4294967295"/>
          </p:nvPr>
        </p:nvSpPr>
        <p:spPr>
          <a:xfrm>
            <a:off x="838203" y="1183898"/>
            <a:ext cx="8723808" cy="529041"/>
          </a:xfrm>
        </p:spPr>
        <p:txBody>
          <a:bodyPr>
            <a:normAutofit fontScale="90000"/>
          </a:bodyPr>
          <a:lstStyle/>
          <a:p>
            <a:pPr algn="ctr"/>
            <a:r>
              <a:rPr lang="en-GB" dirty="0"/>
              <a:t>               </a:t>
            </a:r>
            <a:r>
              <a:rPr lang="fi-FI" altLang="en-US" b="1" dirty="0">
                <a:solidFill>
                  <a:schemeClr val="accent1">
                    <a:lumMod val="75000"/>
                  </a:schemeClr>
                </a:solidFill>
                <a:effectLst>
                  <a:outerShdw blurRad="38100" dist="38100" dir="2700000" algn="tl">
                    <a:srgbClr val="000000">
                      <a:alpha val="43137"/>
                    </a:srgbClr>
                  </a:outerShdw>
                </a:effectLst>
                <a:latin typeface="+mn-lt"/>
              </a:rPr>
              <a:t>Projects Authorizing Unit</a:t>
            </a:r>
            <a:br>
              <a:rPr lang="fi-FI" altLang="en-US" b="1" dirty="0">
                <a:solidFill>
                  <a:schemeClr val="accent1">
                    <a:lumMod val="75000"/>
                  </a:schemeClr>
                </a:solidFill>
                <a:effectLst>
                  <a:outerShdw blurRad="38100" dist="38100" dir="2700000" algn="tl">
                    <a:srgbClr val="000000">
                      <a:alpha val="43137"/>
                    </a:srgbClr>
                  </a:outerShdw>
                </a:effectLst>
                <a:latin typeface="+mn-lt"/>
              </a:rPr>
            </a:br>
            <a:endParaRPr lang="en-GB" dirty="0">
              <a:solidFill>
                <a:schemeClr val="accent1">
                  <a:lumMod val="75000"/>
                </a:schemeClr>
              </a:solidFill>
              <a:effectLst>
                <a:outerShdw blurRad="38100" dist="38100" dir="2700000" algn="tl">
                  <a:srgbClr val="000000">
                    <a:alpha val="43137"/>
                  </a:srgbClr>
                </a:outerShdw>
              </a:effectLst>
              <a:latin typeface="+mn-lt"/>
            </a:endParaRPr>
          </a:p>
        </p:txBody>
      </p:sp>
      <p:sp>
        <p:nvSpPr>
          <p:cNvPr id="10" name="Content Placeholder 9"/>
          <p:cNvSpPr>
            <a:spLocks noGrp="1"/>
          </p:cNvSpPr>
          <p:nvPr>
            <p:ph idx="4294967295"/>
          </p:nvPr>
        </p:nvSpPr>
        <p:spPr>
          <a:xfrm>
            <a:off x="838203" y="1825627"/>
            <a:ext cx="10515600" cy="4351336"/>
          </a:xfrm>
        </p:spPr>
        <p:txBody>
          <a:bodyPr/>
          <a:lstStyle/>
          <a:p>
            <a:pPr>
              <a:spcBef>
                <a:spcPts val="600"/>
              </a:spcBef>
              <a:spcAft>
                <a:spcPts val="600"/>
              </a:spcAft>
              <a:buNone/>
              <a:defRPr/>
            </a:pPr>
            <a:r>
              <a:rPr lang="fi-FI" altLang="en-US" sz="1600" dirty="0"/>
              <a:t>Structure of MA responsible with verifying and authorizing payment requests for the grant contract within 2014-2020    </a:t>
            </a:r>
          </a:p>
          <a:p>
            <a:pPr>
              <a:spcBef>
                <a:spcPts val="600"/>
              </a:spcBef>
              <a:spcAft>
                <a:spcPts val="600"/>
              </a:spcAft>
              <a:buNone/>
              <a:defRPr/>
            </a:pPr>
            <a:r>
              <a:rPr lang="fi-FI" altLang="en-US" sz="1600" dirty="0"/>
              <a:t>BlackSea Basin Joint Operational Programme.</a:t>
            </a:r>
          </a:p>
          <a:p>
            <a:pPr algn="just">
              <a:spcBef>
                <a:spcPts val="600"/>
              </a:spcBef>
              <a:spcAft>
                <a:spcPts val="600"/>
              </a:spcAft>
              <a:buNone/>
              <a:defRPr/>
            </a:pPr>
            <a:r>
              <a:rPr lang="fi-FI" altLang="en-US" sz="1600" dirty="0"/>
              <a:t>The MA has overall responsability for the verification according art. 26.5 from ENI CBC IR. </a:t>
            </a:r>
          </a:p>
          <a:p>
            <a:pPr algn="just">
              <a:buNone/>
              <a:defRPr/>
            </a:pPr>
            <a:endParaRPr lang="fi-FI" altLang="en-US" sz="1600" dirty="0"/>
          </a:p>
          <a:p>
            <a:pPr algn="ctr">
              <a:buNone/>
              <a:defRPr/>
            </a:pPr>
            <a:r>
              <a:rPr lang="fi-FI" altLang="en-US" b="1" dirty="0">
                <a:solidFill>
                  <a:schemeClr val="accent1">
                    <a:lumMod val="75000"/>
                  </a:schemeClr>
                </a:solidFill>
                <a:effectLst>
                  <a:outerShdw blurRad="38100" dist="38100" dir="2700000" algn="tl">
                    <a:srgbClr val="000000">
                      <a:alpha val="43137"/>
                    </a:srgbClr>
                  </a:outerShdw>
                </a:effectLst>
              </a:rPr>
              <a:t>Functions of Projects Authorizing Unit</a:t>
            </a:r>
          </a:p>
          <a:p>
            <a:pPr algn="ctr">
              <a:buNone/>
              <a:defRPr/>
            </a:pPr>
            <a:endParaRPr lang="fi-FI" altLang="en-US" sz="1600" dirty="0"/>
          </a:p>
          <a:p>
            <a:pPr algn="just">
              <a:spcBef>
                <a:spcPts val="600"/>
              </a:spcBef>
              <a:spcAft>
                <a:spcPts val="600"/>
              </a:spcAft>
              <a:buFont typeface="Wingdings" panose="05000000000000000000" pitchFamily="2" charset="2"/>
              <a:buChar char="q"/>
              <a:defRPr/>
            </a:pPr>
            <a:r>
              <a:rPr lang="fi-FI" altLang="en-US" sz="1600" dirty="0"/>
              <a:t>Verifying financial reports with payment requests:</a:t>
            </a:r>
          </a:p>
          <a:p>
            <a:pPr lvl="1" algn="just">
              <a:spcBef>
                <a:spcPts val="600"/>
              </a:spcBef>
              <a:spcAft>
                <a:spcPts val="600"/>
              </a:spcAft>
              <a:buFont typeface="Wingdings" panose="05000000000000000000" pitchFamily="2" charset="2"/>
              <a:buChar char="ü"/>
              <a:defRPr/>
            </a:pPr>
            <a:r>
              <a:rPr lang="fi-FI" altLang="en-US" sz="1600" dirty="0"/>
              <a:t>Administrative verifications</a:t>
            </a:r>
          </a:p>
          <a:p>
            <a:pPr lvl="1" algn="just">
              <a:spcBef>
                <a:spcPts val="600"/>
              </a:spcBef>
              <a:spcAft>
                <a:spcPts val="600"/>
              </a:spcAft>
              <a:buFont typeface="Wingdings" panose="05000000000000000000" pitchFamily="2" charset="2"/>
              <a:buChar char="ü"/>
              <a:defRPr/>
            </a:pPr>
            <a:r>
              <a:rPr lang="fi-FI" altLang="en-US" sz="1600" dirty="0"/>
              <a:t>On the spot checks</a:t>
            </a:r>
          </a:p>
          <a:p>
            <a:pPr algn="just">
              <a:spcBef>
                <a:spcPts val="600"/>
              </a:spcBef>
              <a:spcAft>
                <a:spcPts val="600"/>
              </a:spcAft>
              <a:buFont typeface="Wingdings" panose="05000000000000000000" pitchFamily="2" charset="2"/>
              <a:buChar char="q"/>
              <a:defRPr/>
            </a:pPr>
            <a:r>
              <a:rPr lang="fi-FI" altLang="en-US" sz="1600" dirty="0"/>
              <a:t>Authorising payments</a:t>
            </a:r>
          </a:p>
          <a:p>
            <a:endParaRPr lang="en-GB" dirty="0"/>
          </a:p>
        </p:txBody>
      </p:sp>
      <p:pic>
        <p:nvPicPr>
          <p:cNvPr id="11" name="Picture 10"/>
          <p:cNvPicPr>
            <a:picLocks noChangeAspect="1"/>
          </p:cNvPicPr>
          <p:nvPr/>
        </p:nvPicPr>
        <p:blipFill>
          <a:blip r:embed="rId5"/>
          <a:stretch>
            <a:fillRect/>
          </a:stretch>
        </p:blipFill>
        <p:spPr>
          <a:xfrm>
            <a:off x="6883748" y="4625494"/>
            <a:ext cx="4651651" cy="1438781"/>
          </a:xfrm>
          <a:prstGeom prst="rect">
            <a:avLst/>
          </a:prstGeom>
        </p:spPr>
      </p:pic>
    </p:spTree>
    <p:extLst>
      <p:ext uri="{BB962C8B-B14F-4D97-AF65-F5344CB8AC3E}">
        <p14:creationId xmlns:p14="http://schemas.microsoft.com/office/powerpoint/2010/main" val="3590647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401758" y="154236"/>
            <a:ext cx="11388483" cy="6279615"/>
          </a:xfrm>
          <a:prstGeom prst="rect">
            <a:avLst/>
          </a:prstGeom>
          <a:noFill/>
          <a:ln cap="flat">
            <a:noFill/>
          </a:ln>
        </p:spPr>
      </p:pic>
      <p:sp>
        <p:nvSpPr>
          <p:cNvPr id="9" name="Title 8"/>
          <p:cNvSpPr>
            <a:spLocks noGrp="1"/>
          </p:cNvSpPr>
          <p:nvPr>
            <p:ph type="title" idx="4294967295"/>
          </p:nvPr>
        </p:nvSpPr>
        <p:spPr>
          <a:xfrm>
            <a:off x="838203" y="1644968"/>
            <a:ext cx="8723808" cy="45719"/>
          </a:xfrm>
        </p:spPr>
        <p:txBody>
          <a:bodyPr>
            <a:normAutofit fontScale="90000"/>
          </a:bodyPr>
          <a:lstStyle/>
          <a:p>
            <a:pPr algn="ctr"/>
            <a:r>
              <a:rPr lang="en-GB" dirty="0"/>
              <a:t>               </a:t>
            </a:r>
          </a:p>
        </p:txBody>
      </p:sp>
      <p:sp>
        <p:nvSpPr>
          <p:cNvPr id="10" name="Content Placeholder 9"/>
          <p:cNvSpPr>
            <a:spLocks noGrp="1"/>
          </p:cNvSpPr>
          <p:nvPr>
            <p:ph idx="4294967295"/>
          </p:nvPr>
        </p:nvSpPr>
        <p:spPr>
          <a:xfrm>
            <a:off x="566057" y="968830"/>
            <a:ext cx="11013135" cy="5377541"/>
          </a:xfrm>
        </p:spPr>
        <p:txBody>
          <a:bodyPr>
            <a:normAutofit fontScale="85000" lnSpcReduction="20000"/>
          </a:bodyPr>
          <a:lstStyle/>
          <a:p>
            <a:pPr marL="0" indent="0">
              <a:buNone/>
            </a:pPr>
            <a:endParaRPr lang="en-GB" b="1" dirty="0">
              <a:ln w="22225">
                <a:solidFill>
                  <a:schemeClr val="accent2"/>
                </a:solidFill>
                <a:prstDash val="solid"/>
              </a:ln>
              <a:solidFill>
                <a:schemeClr val="accent2">
                  <a:lumMod val="40000"/>
                  <a:lumOff val="60000"/>
                </a:schemeClr>
              </a:solidFill>
            </a:endParaRPr>
          </a:p>
          <a:p>
            <a:pPr algn="ctr">
              <a:buNone/>
              <a:defRPr/>
            </a:pPr>
            <a:r>
              <a:rPr lang="fi-FI" altLang="en-US" sz="4000" b="1" i="1" dirty="0">
                <a:solidFill>
                  <a:srgbClr val="0070C0"/>
                </a:solidFill>
                <a:latin typeface="Times New Roman" panose="02020603050405020304" pitchFamily="18" charset="0"/>
              </a:rPr>
              <a:t>Thank you for your attention!</a:t>
            </a:r>
            <a:endParaRPr lang="en-GB" sz="4000" b="1" dirty="0">
              <a:solidFill>
                <a:srgbClr val="0070C0"/>
              </a:solidFill>
            </a:endParaRPr>
          </a:p>
          <a:p>
            <a:pPr algn="ctr">
              <a:buNone/>
              <a:defRPr/>
            </a:pPr>
            <a:endParaRPr lang="en-GB" sz="3200" b="1" dirty="0">
              <a:effectLst>
                <a:outerShdw blurRad="38100" dist="38100" dir="2700000" algn="tl">
                  <a:srgbClr val="DDDDDD"/>
                </a:outerShdw>
              </a:effectLst>
            </a:endParaRPr>
          </a:p>
          <a:p>
            <a:pPr algn="ctr">
              <a:buNone/>
              <a:defRPr/>
            </a:pPr>
            <a:endParaRPr lang="en-GB" sz="3200" b="1" dirty="0">
              <a:effectLst>
                <a:outerShdw blurRad="38100" dist="38100" dir="2700000" algn="tl">
                  <a:srgbClr val="DDDDDD"/>
                </a:outerShdw>
              </a:effectLst>
            </a:endParaRPr>
          </a:p>
          <a:p>
            <a:pPr>
              <a:buNone/>
              <a:defRPr/>
            </a:pPr>
            <a:r>
              <a:rPr lang="en-GB" sz="3200" b="1" dirty="0">
                <a:solidFill>
                  <a:srgbClr val="0070C0"/>
                </a:solidFill>
                <a:effectLst>
                  <a:outerShdw blurRad="38100" dist="38100" dir="2700000" algn="tl">
                    <a:srgbClr val="DDDDDD"/>
                  </a:outerShdw>
                </a:effectLst>
              </a:rPr>
              <a:t>ENI CBC Projects Authorizing Unit Team</a:t>
            </a:r>
          </a:p>
          <a:p>
            <a:pPr algn="ctr">
              <a:buNone/>
              <a:defRPr/>
            </a:pPr>
            <a:endParaRPr lang="en-GB" b="1" u="sng" dirty="0">
              <a:solidFill>
                <a:srgbClr val="FF0000"/>
              </a:solidFill>
              <a:effectLst>
                <a:outerShdw blurRad="38100" dist="38100" dir="2700000" algn="tl">
                  <a:srgbClr val="000000">
                    <a:alpha val="43137"/>
                  </a:srgbClr>
                </a:outerShdw>
              </a:effectLst>
              <a:ea typeface="ＭＳ Ｐゴシック" charset="-128"/>
            </a:endParaRPr>
          </a:p>
          <a:p>
            <a:pPr algn="ctr">
              <a:buNone/>
              <a:defRPr/>
            </a:pPr>
            <a:endParaRPr lang="en-GB" b="1" u="sng" dirty="0">
              <a:solidFill>
                <a:srgbClr val="FF0000"/>
              </a:solidFill>
              <a:effectLst>
                <a:outerShdw blurRad="38100" dist="38100" dir="2700000" algn="tl">
                  <a:srgbClr val="000000">
                    <a:alpha val="43137"/>
                  </a:srgbClr>
                </a:outerShdw>
              </a:effectLst>
              <a:ea typeface="ＭＳ Ｐゴシック" charset="-128"/>
            </a:endParaRPr>
          </a:p>
          <a:p>
            <a:pPr>
              <a:buNone/>
              <a:defRPr/>
            </a:pPr>
            <a:r>
              <a:rPr lang="en-GB" b="1" dirty="0">
                <a:solidFill>
                  <a:srgbClr val="0070C0"/>
                </a:solidFill>
                <a:effectLst>
                  <a:outerShdw blurRad="38100" dist="38100" dir="2700000" algn="tl">
                    <a:srgbClr val="000000">
                      <a:alpha val="43137"/>
                    </a:srgbClr>
                  </a:outerShdw>
                </a:effectLst>
                <a:ea typeface="ＭＳ Ｐゴシック" charset="-128"/>
              </a:rPr>
              <a:t>Irina MURESAN, Head of Unit   </a:t>
            </a:r>
            <a:r>
              <a:rPr lang="en-GB" b="1" dirty="0">
                <a:solidFill>
                  <a:srgbClr val="0070C0"/>
                </a:solidFill>
                <a:effectLst>
                  <a:outerShdw blurRad="38100" dist="38100" dir="2700000" algn="tl">
                    <a:srgbClr val="000000">
                      <a:alpha val="43137"/>
                    </a:srgbClr>
                  </a:outerShdw>
                </a:effectLst>
                <a:ea typeface="ＭＳ Ｐゴシック" charset="-128"/>
                <a:hlinkClick r:id="rId5">
                  <a:extLst>
                    <a:ext uri="{A12FA001-AC4F-418D-AE19-62706E023703}">
                      <ahyp:hlinkClr xmlns:ahyp="http://schemas.microsoft.com/office/drawing/2018/hyperlinkcolor" xmlns="" val="tx"/>
                    </a:ext>
                  </a:extLst>
                </a:hlinkClick>
              </a:rPr>
              <a:t>irina.muresan@mlpda.ro</a:t>
            </a:r>
            <a:endParaRPr lang="en-GB" b="1" dirty="0">
              <a:solidFill>
                <a:srgbClr val="0070C0"/>
              </a:solidFill>
              <a:effectLst>
                <a:outerShdw blurRad="38100" dist="38100" dir="2700000" algn="tl">
                  <a:srgbClr val="000000">
                    <a:alpha val="43137"/>
                  </a:srgbClr>
                </a:outerShdw>
              </a:effectLst>
              <a:ea typeface="ＭＳ Ｐゴシック" charset="-128"/>
            </a:endParaRPr>
          </a:p>
          <a:p>
            <a:pPr>
              <a:buNone/>
              <a:defRPr/>
            </a:pPr>
            <a:r>
              <a:rPr lang="en-GB" b="1" dirty="0" err="1">
                <a:solidFill>
                  <a:srgbClr val="0070C0"/>
                </a:solidFill>
                <a:effectLst>
                  <a:outerShdw blurRad="38100" dist="38100" dir="2700000" algn="tl">
                    <a:srgbClr val="000000">
                      <a:alpha val="43137"/>
                    </a:srgbClr>
                  </a:outerShdw>
                </a:effectLst>
                <a:ea typeface="ＭＳ Ｐゴシック" charset="-128"/>
              </a:rPr>
              <a:t>Petruta</a:t>
            </a:r>
            <a:r>
              <a:rPr lang="en-GB" b="1" dirty="0">
                <a:solidFill>
                  <a:srgbClr val="0070C0"/>
                </a:solidFill>
                <a:effectLst>
                  <a:outerShdw blurRad="38100" dist="38100" dir="2700000" algn="tl">
                    <a:srgbClr val="000000">
                      <a:alpha val="43137"/>
                    </a:srgbClr>
                  </a:outerShdw>
                </a:effectLst>
                <a:ea typeface="ＭＳ Ｐゴシック" charset="-128"/>
              </a:rPr>
              <a:t> VOICU                              </a:t>
            </a:r>
            <a:r>
              <a:rPr lang="en-GB" b="1" dirty="0">
                <a:solidFill>
                  <a:srgbClr val="0070C0"/>
                </a:solidFill>
                <a:effectLst>
                  <a:outerShdw blurRad="38100" dist="38100" dir="2700000" algn="tl">
                    <a:srgbClr val="000000">
                      <a:alpha val="43137"/>
                    </a:srgbClr>
                  </a:outerShdw>
                </a:effectLst>
                <a:ea typeface="ＭＳ Ｐゴシック" charset="-128"/>
                <a:hlinkClick r:id="rId6">
                  <a:extLst>
                    <a:ext uri="{A12FA001-AC4F-418D-AE19-62706E023703}">
                      <ahyp:hlinkClr xmlns:ahyp="http://schemas.microsoft.com/office/drawing/2018/hyperlinkcolor" xmlns="" val="tx"/>
                    </a:ext>
                  </a:extLst>
                </a:hlinkClick>
              </a:rPr>
              <a:t>petruta.voicu@mlpda.ro</a:t>
            </a:r>
            <a:endParaRPr lang="en-GB" b="1" dirty="0">
              <a:solidFill>
                <a:srgbClr val="0070C0"/>
              </a:solidFill>
              <a:effectLst>
                <a:outerShdw blurRad="38100" dist="38100" dir="2700000" algn="tl">
                  <a:srgbClr val="000000">
                    <a:alpha val="43137"/>
                  </a:srgbClr>
                </a:outerShdw>
              </a:effectLst>
              <a:ea typeface="ＭＳ Ｐゴシック" charset="-128"/>
            </a:endParaRPr>
          </a:p>
          <a:p>
            <a:pPr>
              <a:buNone/>
              <a:defRPr/>
            </a:pPr>
            <a:r>
              <a:rPr lang="en-GB" b="1" dirty="0">
                <a:solidFill>
                  <a:srgbClr val="0070C0"/>
                </a:solidFill>
                <a:effectLst>
                  <a:outerShdw blurRad="38100" dist="38100" dir="2700000" algn="tl">
                    <a:srgbClr val="000000">
                      <a:alpha val="43137"/>
                    </a:srgbClr>
                  </a:outerShdw>
                </a:effectLst>
                <a:ea typeface="ＭＳ Ｐゴシック" charset="-128"/>
              </a:rPr>
              <a:t>Liana PHANZU                              </a:t>
            </a:r>
            <a:r>
              <a:rPr lang="en-GB" b="1" dirty="0">
                <a:solidFill>
                  <a:srgbClr val="0070C0"/>
                </a:solidFill>
                <a:effectLst>
                  <a:outerShdw blurRad="38100" dist="38100" dir="2700000" algn="tl">
                    <a:srgbClr val="000000">
                      <a:alpha val="43137"/>
                    </a:srgbClr>
                  </a:outerShdw>
                </a:effectLst>
                <a:ea typeface="ＭＳ Ｐゴシック" charset="-128"/>
                <a:hlinkClick r:id="rId7">
                  <a:extLst>
                    <a:ext uri="{A12FA001-AC4F-418D-AE19-62706E023703}">
                      <ahyp:hlinkClr xmlns:ahyp="http://schemas.microsoft.com/office/drawing/2018/hyperlinkcolor" xmlns="" val="tx"/>
                    </a:ext>
                  </a:extLst>
                </a:hlinkClick>
              </a:rPr>
              <a:t>liana.phanzu@mlpda.ro</a:t>
            </a:r>
            <a:endParaRPr lang="en-GB" b="1" dirty="0">
              <a:solidFill>
                <a:srgbClr val="0070C0"/>
              </a:solidFill>
              <a:effectLst>
                <a:outerShdw blurRad="38100" dist="38100" dir="2700000" algn="tl">
                  <a:srgbClr val="000000">
                    <a:alpha val="43137"/>
                  </a:srgbClr>
                </a:outerShdw>
              </a:effectLst>
              <a:ea typeface="ＭＳ Ｐゴシック" charset="-128"/>
            </a:endParaRPr>
          </a:p>
          <a:p>
            <a:pPr>
              <a:buNone/>
              <a:defRPr/>
            </a:pPr>
            <a:r>
              <a:rPr lang="en-GB" b="1" dirty="0" err="1">
                <a:solidFill>
                  <a:srgbClr val="0070C0"/>
                </a:solidFill>
                <a:effectLst>
                  <a:outerShdw blurRad="38100" dist="38100" dir="2700000" algn="tl">
                    <a:srgbClr val="000000">
                      <a:alpha val="43137"/>
                    </a:srgbClr>
                  </a:outerShdw>
                </a:effectLst>
                <a:ea typeface="ＭＳ Ｐゴシック" charset="-128"/>
              </a:rPr>
              <a:t>Gratiela</a:t>
            </a:r>
            <a:r>
              <a:rPr lang="en-GB" b="1" dirty="0">
                <a:solidFill>
                  <a:srgbClr val="0070C0"/>
                </a:solidFill>
                <a:effectLst>
                  <a:outerShdw blurRad="38100" dist="38100" dir="2700000" algn="tl">
                    <a:srgbClr val="000000">
                      <a:alpha val="43137"/>
                    </a:srgbClr>
                  </a:outerShdw>
                </a:effectLst>
                <a:ea typeface="ＭＳ Ｐゴシック" charset="-128"/>
              </a:rPr>
              <a:t> COCHECI                         </a:t>
            </a:r>
            <a:r>
              <a:rPr lang="en-GB" b="1" dirty="0">
                <a:solidFill>
                  <a:srgbClr val="0070C0"/>
                </a:solidFill>
                <a:effectLst>
                  <a:outerShdw blurRad="38100" dist="38100" dir="2700000" algn="tl">
                    <a:srgbClr val="000000">
                      <a:alpha val="43137"/>
                    </a:srgbClr>
                  </a:outerShdw>
                </a:effectLst>
                <a:ea typeface="ＭＳ Ｐゴシック" charset="-128"/>
                <a:hlinkClick r:id="rId8">
                  <a:extLst>
                    <a:ext uri="{A12FA001-AC4F-418D-AE19-62706E023703}">
                      <ahyp:hlinkClr xmlns:ahyp="http://schemas.microsoft.com/office/drawing/2018/hyperlinkcolor" xmlns="" val="tx"/>
                    </a:ext>
                  </a:extLst>
                </a:hlinkClick>
              </a:rPr>
              <a:t>gratiela.cocheci@mlpda.ro</a:t>
            </a:r>
            <a:endParaRPr lang="en-GB" b="1" dirty="0">
              <a:solidFill>
                <a:srgbClr val="0070C0"/>
              </a:solidFill>
              <a:effectLst>
                <a:outerShdw blurRad="38100" dist="38100" dir="2700000" algn="tl">
                  <a:srgbClr val="000000">
                    <a:alpha val="43137"/>
                  </a:srgbClr>
                </a:outerShdw>
              </a:effectLst>
              <a:ea typeface="ＭＳ Ｐゴシック" charset="-128"/>
            </a:endParaRPr>
          </a:p>
          <a:p>
            <a:pPr>
              <a:lnSpc>
                <a:spcPct val="120000"/>
              </a:lnSpc>
              <a:buNone/>
              <a:defRPr/>
            </a:pPr>
            <a:r>
              <a:rPr lang="en-GB" b="1" dirty="0">
                <a:solidFill>
                  <a:srgbClr val="0070C0"/>
                </a:solidFill>
                <a:effectLst>
                  <a:outerShdw blurRad="38100" dist="38100" dir="2700000" algn="tl">
                    <a:srgbClr val="000000">
                      <a:alpha val="43137"/>
                    </a:srgbClr>
                  </a:outerShdw>
                </a:effectLst>
                <a:ea typeface="ＭＳ Ｐゴシック" charset="-128"/>
              </a:rPr>
              <a:t>Diana STANCIU                             </a:t>
            </a:r>
            <a:r>
              <a:rPr lang="en-GB" b="1" dirty="0">
                <a:solidFill>
                  <a:srgbClr val="0070C0"/>
                </a:solidFill>
                <a:effectLst>
                  <a:outerShdw blurRad="38100" dist="38100" dir="2700000" algn="tl">
                    <a:srgbClr val="000000">
                      <a:alpha val="43137"/>
                    </a:srgbClr>
                  </a:outerShdw>
                </a:effectLst>
                <a:ea typeface="ＭＳ Ｐゴシック" charset="-128"/>
                <a:hlinkClick r:id="rId9">
                  <a:extLst>
                    <a:ext uri="{A12FA001-AC4F-418D-AE19-62706E023703}">
                      <ahyp:hlinkClr xmlns:ahyp="http://schemas.microsoft.com/office/drawing/2018/hyperlinkcolor" xmlns="" val="tx"/>
                    </a:ext>
                  </a:extLst>
                </a:hlinkClick>
              </a:rPr>
              <a:t>diana.stanciu@mlpda.ro</a:t>
            </a:r>
            <a:endParaRPr lang="en-GB" b="1" dirty="0">
              <a:solidFill>
                <a:srgbClr val="0070C0"/>
              </a:solidFill>
              <a:effectLst>
                <a:outerShdw blurRad="38100" dist="38100" dir="2700000" algn="tl">
                  <a:srgbClr val="000000">
                    <a:alpha val="43137"/>
                  </a:srgbClr>
                </a:outerShdw>
              </a:effectLst>
              <a:ea typeface="ＭＳ Ｐゴシック" charset="-128"/>
            </a:endParaRPr>
          </a:p>
          <a:p>
            <a:pPr>
              <a:lnSpc>
                <a:spcPct val="120000"/>
              </a:lnSpc>
              <a:buNone/>
              <a:defRPr/>
            </a:pPr>
            <a:r>
              <a:rPr lang="en-GB" b="1" dirty="0" err="1">
                <a:solidFill>
                  <a:srgbClr val="0070C0"/>
                </a:solidFill>
                <a:effectLst>
                  <a:outerShdw blurRad="38100" dist="38100" dir="2700000" algn="tl">
                    <a:srgbClr val="000000">
                      <a:alpha val="43137"/>
                    </a:srgbClr>
                  </a:outerShdw>
                </a:effectLst>
                <a:ea typeface="ＭＳ Ｐゴシック" charset="-128"/>
              </a:rPr>
              <a:t>Liviu</a:t>
            </a:r>
            <a:r>
              <a:rPr lang="en-GB" b="1" dirty="0">
                <a:solidFill>
                  <a:srgbClr val="0070C0"/>
                </a:solidFill>
                <a:effectLst>
                  <a:outerShdw blurRad="38100" dist="38100" dir="2700000" algn="tl">
                    <a:srgbClr val="000000">
                      <a:alpha val="43137"/>
                    </a:srgbClr>
                  </a:outerShdw>
                </a:effectLst>
                <a:ea typeface="ＭＳ Ｐゴシック" charset="-128"/>
              </a:rPr>
              <a:t> DOROBANTU                      </a:t>
            </a:r>
            <a:r>
              <a:rPr lang="en-GB" b="1" dirty="0">
                <a:solidFill>
                  <a:srgbClr val="FF0000"/>
                </a:solidFill>
                <a:effectLst>
                  <a:outerShdw blurRad="38100" dist="38100" dir="2700000" algn="tl">
                    <a:srgbClr val="000000">
                      <a:alpha val="43137"/>
                    </a:srgbClr>
                  </a:outerShdw>
                </a:effectLst>
                <a:ea typeface="ＭＳ Ｐゴシック" charset="-128"/>
                <a:hlinkClick r:id="rId10"/>
              </a:rPr>
              <a:t>liviu.dorobantu@mlpda.ro</a:t>
            </a:r>
            <a:endParaRPr lang="en-GB" b="1" dirty="0">
              <a:solidFill>
                <a:srgbClr val="FF0000"/>
              </a:solidFill>
              <a:effectLst>
                <a:outerShdw blurRad="38100" dist="38100" dir="2700000" algn="tl">
                  <a:srgbClr val="000000">
                    <a:alpha val="43137"/>
                  </a:srgbClr>
                </a:outerShdw>
              </a:effectLst>
              <a:ea typeface="ＭＳ Ｐゴシック" charset="-128"/>
            </a:endParaRPr>
          </a:p>
          <a:p>
            <a:pPr>
              <a:lnSpc>
                <a:spcPct val="120000"/>
              </a:lnSpc>
              <a:buNone/>
              <a:defRPr/>
            </a:pPr>
            <a:endParaRPr lang="en-GB" b="1" dirty="0">
              <a:solidFill>
                <a:srgbClr val="FF0000"/>
              </a:solidFill>
              <a:effectLst>
                <a:outerShdw blurRad="38100" dist="38100" dir="2700000" algn="tl">
                  <a:srgbClr val="000000">
                    <a:alpha val="43137"/>
                  </a:srgbClr>
                </a:outerShdw>
              </a:effectLst>
              <a:ea typeface="ＭＳ Ｐゴシック" charset="-128"/>
            </a:endParaRPr>
          </a:p>
          <a:p>
            <a:pPr algn="r">
              <a:lnSpc>
                <a:spcPct val="120000"/>
              </a:lnSpc>
              <a:spcAft>
                <a:spcPts val="1200"/>
              </a:spcAft>
              <a:buNone/>
              <a:defRPr/>
            </a:pPr>
            <a:endParaRPr lang="en-GB" b="1" u="sng" dirty="0">
              <a:solidFill>
                <a:srgbClr val="FF0000"/>
              </a:solidFill>
              <a:effectLst>
                <a:outerShdw blurRad="38100" dist="38100" dir="2700000" algn="tl">
                  <a:srgbClr val="000000">
                    <a:alpha val="43137"/>
                  </a:srgbClr>
                </a:outerShdw>
              </a:effectLst>
              <a:ea typeface="ＭＳ Ｐゴシック" charset="-128"/>
            </a:endParaRPr>
          </a:p>
          <a:p>
            <a:endParaRPr lang="en-GB" dirty="0"/>
          </a:p>
        </p:txBody>
      </p:sp>
      <p:pic>
        <p:nvPicPr>
          <p:cNvPr id="5" name="Picture 4"/>
          <p:cNvPicPr>
            <a:picLocks noChangeAspect="1"/>
          </p:cNvPicPr>
          <p:nvPr/>
        </p:nvPicPr>
        <p:blipFill>
          <a:blip r:embed="rId11"/>
          <a:stretch>
            <a:fillRect/>
          </a:stretch>
        </p:blipFill>
        <p:spPr>
          <a:xfrm>
            <a:off x="7341879" y="2117413"/>
            <a:ext cx="3548180" cy="1176630"/>
          </a:xfrm>
          <a:prstGeom prst="rect">
            <a:avLst/>
          </a:prstGeom>
        </p:spPr>
      </p:pic>
    </p:spTree>
    <p:extLst>
      <p:ext uri="{BB962C8B-B14F-4D97-AF65-F5344CB8AC3E}">
        <p14:creationId xmlns:p14="http://schemas.microsoft.com/office/powerpoint/2010/main" val="199335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7366" y="3114135"/>
            <a:ext cx="10282687" cy="3312544"/>
          </a:xfrm>
          <a:prstGeom prst="rect">
            <a:avLst/>
          </a:prstGeom>
        </p:spPr>
      </p:pic>
      <p:sp>
        <p:nvSpPr>
          <p:cNvPr id="3" name="Rectangle 2"/>
          <p:cNvSpPr/>
          <p:nvPr/>
        </p:nvSpPr>
        <p:spPr>
          <a:xfrm>
            <a:off x="1086929" y="3535725"/>
            <a:ext cx="9903124" cy="2246769"/>
          </a:xfrm>
          <a:prstGeom prst="rect">
            <a:avLst/>
          </a:prstGeom>
        </p:spPr>
        <p:txBody>
          <a:bodyPr wrap="square">
            <a:spAutoFit/>
          </a:bodyPr>
          <a:lstStyle/>
          <a:p>
            <a:r>
              <a:rPr lang="en-GB" sz="2800" dirty="0">
                <a:solidFill>
                  <a:schemeClr val="bg1"/>
                </a:solidFill>
              </a:rPr>
              <a:t>MA shall verify that services, supplies or works have been performed, delivered and/ or installed and whether expenditure declared by the beneficiaries has been paid by them and that this complies with applicable law, programme rules and conditions for support of the projects.</a:t>
            </a:r>
          </a:p>
        </p:txBody>
      </p:sp>
      <p:sp>
        <p:nvSpPr>
          <p:cNvPr id="4" name="Rectangle 3"/>
          <p:cNvSpPr/>
          <p:nvPr/>
        </p:nvSpPr>
        <p:spPr>
          <a:xfrm>
            <a:off x="2927230" y="1301395"/>
            <a:ext cx="6096000" cy="1569660"/>
          </a:xfrm>
          <a:prstGeom prst="rect">
            <a:avLst/>
          </a:prstGeom>
        </p:spPr>
        <p:txBody>
          <a:bodyPr>
            <a:spAutoFit/>
          </a:bodyPr>
          <a:lstStyle/>
          <a:p>
            <a:pPr algn="ctr">
              <a:defRPr/>
            </a:pPr>
            <a:r>
              <a:rPr lang="en-GB" sz="3200" b="1" dirty="0">
                <a:solidFill>
                  <a:srgbClr val="0070C0"/>
                </a:solidFill>
                <a:ea typeface="ＭＳ Ｐゴシック" panose="020B0600070205080204" pitchFamily="34" charset="-128"/>
              </a:rPr>
              <a:t>Article 26 of IR - verifications by Managing Authority - second level of control</a:t>
            </a:r>
          </a:p>
        </p:txBody>
      </p:sp>
    </p:spTree>
    <p:extLst>
      <p:ext uri="{BB962C8B-B14F-4D97-AF65-F5344CB8AC3E}">
        <p14:creationId xmlns:p14="http://schemas.microsoft.com/office/powerpoint/2010/main" val="1961089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9BA08D3-4A64-4B72-AA13-4649EEFBFDA6}"/>
              </a:ext>
            </a:extLst>
          </p:cNvPr>
          <p:cNvSpPr/>
          <p:nvPr/>
        </p:nvSpPr>
        <p:spPr>
          <a:xfrm>
            <a:off x="2536372" y="1523999"/>
            <a:ext cx="6477000" cy="523220"/>
          </a:xfrm>
          <a:prstGeom prst="rect">
            <a:avLst/>
          </a:prstGeom>
        </p:spPr>
        <p:txBody>
          <a:bodyPr wrap="square">
            <a:spAutoFit/>
          </a:bodyPr>
          <a:lstStyle/>
          <a:p>
            <a:r>
              <a:rPr lang="ro-RO" altLang="en-US" sz="2800" b="1" dirty="0" err="1">
                <a:solidFill>
                  <a:schemeClr val="tx1">
                    <a:lumMod val="65000"/>
                    <a:lumOff val="35000"/>
                  </a:schemeClr>
                </a:solidFill>
                <a:ea typeface="ＭＳ Ｐゴシック" panose="020B0600070205080204" pitchFamily="34" charset="-128"/>
              </a:rPr>
              <a:t>First</a:t>
            </a:r>
            <a:r>
              <a:rPr lang="ro-RO" altLang="en-US" sz="2800" b="1" dirty="0">
                <a:solidFill>
                  <a:schemeClr val="tx1">
                    <a:lumMod val="65000"/>
                    <a:lumOff val="35000"/>
                  </a:schemeClr>
                </a:solidFill>
                <a:ea typeface="ＭＳ Ｐゴシック" panose="020B0600070205080204" pitchFamily="34" charset="-128"/>
              </a:rPr>
              <a:t> </a:t>
            </a:r>
            <a:r>
              <a:rPr lang="ro-RO" altLang="en-US" sz="2800" b="1" dirty="0" err="1">
                <a:solidFill>
                  <a:schemeClr val="tx1">
                    <a:lumMod val="65000"/>
                    <a:lumOff val="35000"/>
                  </a:schemeClr>
                </a:solidFill>
                <a:ea typeface="ＭＳ Ｐゴシック" panose="020B0600070205080204" pitchFamily="34" charset="-128"/>
              </a:rPr>
              <a:t>Level</a:t>
            </a:r>
            <a:r>
              <a:rPr lang="ro-RO" altLang="en-US" sz="2800" b="1" dirty="0">
                <a:solidFill>
                  <a:schemeClr val="tx1">
                    <a:lumMod val="65000"/>
                    <a:lumOff val="35000"/>
                  </a:schemeClr>
                </a:solidFill>
                <a:ea typeface="ＭＳ Ｐゴシック" panose="020B0600070205080204" pitchFamily="34" charset="-128"/>
              </a:rPr>
              <a:t> of Control - </a:t>
            </a:r>
            <a:r>
              <a:rPr lang="ro-RO" altLang="en-US" sz="2800" b="1" dirty="0" err="1">
                <a:solidFill>
                  <a:schemeClr val="tx1">
                    <a:lumMod val="65000"/>
                    <a:lumOff val="35000"/>
                  </a:schemeClr>
                </a:solidFill>
                <a:ea typeface="ＭＳ Ｐゴシック" panose="020B0600070205080204" pitchFamily="34" charset="-128"/>
              </a:rPr>
              <a:t>Controllers</a:t>
            </a:r>
            <a:endParaRPr lang="en-GB" sz="2800" dirty="0">
              <a:solidFill>
                <a:schemeClr val="tx1">
                  <a:lumMod val="65000"/>
                  <a:lumOff val="35000"/>
                </a:schemeClr>
              </a:solidFill>
            </a:endParaRPr>
          </a:p>
        </p:txBody>
      </p:sp>
      <p:sp>
        <p:nvSpPr>
          <p:cNvPr id="3" name="Rectangle 2">
            <a:extLst>
              <a:ext uri="{FF2B5EF4-FFF2-40B4-BE49-F238E27FC236}">
                <a16:creationId xmlns:a16="http://schemas.microsoft.com/office/drawing/2014/main" xmlns="" id="{1557E13D-2E5C-4C2F-AD50-B535A26722D1}"/>
              </a:ext>
            </a:extLst>
          </p:cNvPr>
          <p:cNvSpPr/>
          <p:nvPr/>
        </p:nvSpPr>
        <p:spPr>
          <a:xfrm>
            <a:off x="1562101" y="2754084"/>
            <a:ext cx="8343900" cy="2554545"/>
          </a:xfrm>
          <a:prstGeom prst="rect">
            <a:avLst/>
          </a:prstGeom>
        </p:spPr>
        <p:txBody>
          <a:bodyPr wrap="square">
            <a:spAutoFit/>
          </a:bodyPr>
          <a:lstStyle/>
          <a:p>
            <a:pPr algn="just">
              <a:defRPr/>
            </a:pPr>
            <a:r>
              <a:rPr lang="en-GB" altLang="en-US" sz="2000" dirty="0">
                <a:solidFill>
                  <a:schemeClr val="tx1">
                    <a:lumMod val="65000"/>
                    <a:lumOff val="35000"/>
                  </a:schemeClr>
                </a:solidFill>
                <a:ea typeface="ＭＳ Ｐゴシック" panose="020B0600070205080204" pitchFamily="34" charset="-128"/>
              </a:rPr>
              <a:t>According art. 32.</a:t>
            </a:r>
            <a:r>
              <a:rPr lang="ro-RO" altLang="en-US" sz="2000" dirty="0">
                <a:solidFill>
                  <a:schemeClr val="tx1">
                    <a:lumMod val="65000"/>
                    <a:lumOff val="35000"/>
                  </a:schemeClr>
                </a:solidFill>
                <a:ea typeface="ＭＳ Ｐゴシック" panose="020B0600070205080204" pitchFamily="34" charset="-128"/>
              </a:rPr>
              <a:t>1</a:t>
            </a:r>
            <a:r>
              <a:rPr lang="en-GB" altLang="en-US" sz="2000" dirty="0">
                <a:solidFill>
                  <a:schemeClr val="tx1">
                    <a:lumMod val="65000"/>
                    <a:lumOff val="35000"/>
                  </a:schemeClr>
                </a:solidFill>
                <a:ea typeface="ＭＳ Ｐゴシック" panose="020B0600070205080204" pitchFamily="34" charset="-128"/>
              </a:rPr>
              <a:t> from the ENI IR, Reg. 897/ 20104</a:t>
            </a:r>
            <a:r>
              <a:rPr lang="ro-RO" altLang="en-US" sz="2000" dirty="0">
                <a:solidFill>
                  <a:schemeClr val="tx1">
                    <a:lumMod val="65000"/>
                    <a:lumOff val="35000"/>
                  </a:schemeClr>
                </a:solidFill>
                <a:ea typeface="ＭＳ Ｐゴシック" panose="020B0600070205080204" pitchFamily="34" charset="-128"/>
              </a:rPr>
              <a:t>:</a:t>
            </a:r>
          </a:p>
          <a:p>
            <a:pPr algn="just">
              <a:defRPr/>
            </a:pPr>
            <a:endParaRPr lang="ro-RO" sz="2000" dirty="0"/>
          </a:p>
          <a:p>
            <a:pPr algn="just">
              <a:defRPr/>
            </a:pPr>
            <a:r>
              <a:rPr lang="en-US" sz="2000" dirty="0"/>
              <a:t>“Expenditure declared by the beneficiary in support of a payment request shall be examined by an auditor or by a competent public officer being independent from the beneficiary. </a:t>
            </a:r>
          </a:p>
          <a:p>
            <a:pPr algn="just">
              <a:defRPr/>
            </a:pPr>
            <a:r>
              <a:rPr lang="en-US" sz="2000" dirty="0"/>
              <a:t>The auditor or the competent public officer shall examine whether the costs declared by the beneficiary and the revenue of the project are real, accurately recorded and eligible in accordance with the contract.”</a:t>
            </a:r>
            <a:endParaRPr lang="en-GB" altLang="en-US" sz="2000" dirty="0">
              <a:solidFill>
                <a:schemeClr val="tx1">
                  <a:lumMod val="65000"/>
                  <a:lumOff val="35000"/>
                </a:schemeClr>
              </a:solidFill>
              <a:ea typeface="ＭＳ Ｐゴシック" panose="020B0600070205080204" pitchFamily="34" charset="-128"/>
            </a:endParaRPr>
          </a:p>
        </p:txBody>
      </p:sp>
    </p:spTree>
    <p:extLst>
      <p:ext uri="{BB962C8B-B14F-4D97-AF65-F5344CB8AC3E}">
        <p14:creationId xmlns:p14="http://schemas.microsoft.com/office/powerpoint/2010/main" val="1481880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008942" y="2435368"/>
            <a:ext cx="10268474" cy="3985621"/>
            <a:chOff x="1230615" y="2361477"/>
            <a:chExt cx="10268474" cy="3985621"/>
          </a:xfrm>
        </p:grpSpPr>
        <p:grpSp>
          <p:nvGrpSpPr>
            <p:cNvPr id="18" name="Group 17"/>
            <p:cNvGrpSpPr/>
            <p:nvPr/>
          </p:nvGrpSpPr>
          <p:grpSpPr>
            <a:xfrm>
              <a:off x="1230615" y="2361694"/>
              <a:ext cx="2098910" cy="3985404"/>
              <a:chOff x="1406106" y="2435585"/>
              <a:chExt cx="2098910" cy="3985404"/>
            </a:xfrm>
          </p:grpSpPr>
          <p:sp>
            <p:nvSpPr>
              <p:cNvPr id="14" name="Rounded Rectangle 13"/>
              <p:cNvSpPr/>
              <p:nvPr/>
            </p:nvSpPr>
            <p:spPr>
              <a:xfrm>
                <a:off x="1417424" y="2435585"/>
                <a:ext cx="2087592" cy="3985404"/>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 Same Side Corner Rectangle 14"/>
              <p:cNvSpPr/>
              <p:nvPr/>
            </p:nvSpPr>
            <p:spPr>
              <a:xfrm>
                <a:off x="1406106" y="2435585"/>
                <a:ext cx="2087592" cy="762365"/>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489752" y="2493601"/>
                <a:ext cx="1931619" cy="646331"/>
              </a:xfrm>
              <a:prstGeom prst="rect">
                <a:avLst/>
              </a:prstGeom>
              <a:noFill/>
            </p:spPr>
            <p:txBody>
              <a:bodyPr wrap="none" rtlCol="0">
                <a:spAutoFit/>
              </a:bodyPr>
              <a:lstStyle/>
              <a:p>
                <a:pPr algn="ctr"/>
                <a:r>
                  <a:rPr lang="en-GB" altLang="en-US" b="1" dirty="0">
                    <a:solidFill>
                      <a:schemeClr val="bg1"/>
                    </a:solidFill>
                  </a:rPr>
                  <a:t>Advance</a:t>
                </a:r>
              </a:p>
              <a:p>
                <a:pPr algn="ctr"/>
                <a:r>
                  <a:rPr lang="en-GB" altLang="en-US" b="1" dirty="0">
                    <a:solidFill>
                      <a:schemeClr val="bg1"/>
                    </a:solidFill>
                  </a:rPr>
                  <a:t>(1</a:t>
                </a:r>
                <a:r>
                  <a:rPr lang="en-GB" altLang="en-US" b="1" baseline="30000" dirty="0">
                    <a:solidFill>
                      <a:schemeClr val="bg1"/>
                    </a:solidFill>
                  </a:rPr>
                  <a:t>st</a:t>
                </a:r>
                <a:r>
                  <a:rPr lang="en-GB" altLang="en-US" b="1" dirty="0">
                    <a:solidFill>
                      <a:schemeClr val="bg1"/>
                    </a:solidFill>
                  </a:rPr>
                  <a:t> pre-financing)</a:t>
                </a:r>
                <a:endParaRPr lang="en-GB" dirty="0">
                  <a:solidFill>
                    <a:schemeClr val="bg1"/>
                  </a:solidFill>
                </a:endParaRPr>
              </a:p>
            </p:txBody>
          </p:sp>
          <p:sp>
            <p:nvSpPr>
              <p:cNvPr id="17" name="Rectangle 16"/>
              <p:cNvSpPr/>
              <p:nvPr/>
            </p:nvSpPr>
            <p:spPr>
              <a:xfrm>
                <a:off x="1551709" y="3546249"/>
                <a:ext cx="1819564" cy="1477328"/>
              </a:xfrm>
              <a:prstGeom prst="rect">
                <a:avLst/>
              </a:prstGeom>
            </p:spPr>
            <p:txBody>
              <a:bodyPr wrap="square">
                <a:spAutoFit/>
              </a:bodyPr>
              <a:lstStyle/>
              <a:p>
                <a:pPr algn="ctr"/>
                <a:r>
                  <a:rPr lang="en-GB" dirty="0"/>
                  <a:t>40% of the ENI Grant foreseen for the implementation of the project</a:t>
                </a:r>
              </a:p>
            </p:txBody>
          </p:sp>
        </p:grpSp>
        <p:grpSp>
          <p:nvGrpSpPr>
            <p:cNvPr id="19" name="Group 18"/>
            <p:cNvGrpSpPr/>
            <p:nvPr/>
          </p:nvGrpSpPr>
          <p:grpSpPr>
            <a:xfrm>
              <a:off x="5315397" y="2361477"/>
              <a:ext cx="2098910" cy="3985404"/>
              <a:chOff x="1406106" y="2435585"/>
              <a:chExt cx="2098910" cy="3985404"/>
            </a:xfrm>
          </p:grpSpPr>
          <p:sp>
            <p:nvSpPr>
              <p:cNvPr id="20" name="Rounded Rectangle 19"/>
              <p:cNvSpPr/>
              <p:nvPr/>
            </p:nvSpPr>
            <p:spPr>
              <a:xfrm>
                <a:off x="1417424" y="2435585"/>
                <a:ext cx="2087592" cy="3985404"/>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ame Side Corner Rectangle 20"/>
              <p:cNvSpPr/>
              <p:nvPr/>
            </p:nvSpPr>
            <p:spPr>
              <a:xfrm>
                <a:off x="1406106" y="2435585"/>
                <a:ext cx="2087592" cy="762365"/>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1479556" y="2463293"/>
                <a:ext cx="1929374" cy="646331"/>
              </a:xfrm>
              <a:prstGeom prst="rect">
                <a:avLst/>
              </a:prstGeom>
              <a:noFill/>
            </p:spPr>
            <p:txBody>
              <a:bodyPr wrap="none" rtlCol="0">
                <a:spAutoFit/>
              </a:bodyPr>
              <a:lstStyle>
                <a:defPPr>
                  <a:defRPr lang="ro-RO"/>
                </a:defPPr>
                <a:lvl1pPr algn="ctr">
                  <a:defRPr b="1">
                    <a:solidFill>
                      <a:schemeClr val="bg1"/>
                    </a:solidFill>
                  </a:defRPr>
                </a:lvl1pPr>
              </a:lstStyle>
              <a:p>
                <a:r>
                  <a:rPr lang="en-GB" altLang="en-US" dirty="0"/>
                  <a:t>Interim payment</a:t>
                </a:r>
              </a:p>
              <a:p>
                <a:r>
                  <a:rPr lang="en-GB" altLang="en-US" dirty="0"/>
                  <a:t>(2</a:t>
                </a:r>
                <a:r>
                  <a:rPr lang="en-GB" altLang="en-US" baseline="30000" dirty="0"/>
                  <a:t>nd</a:t>
                </a:r>
                <a:r>
                  <a:rPr lang="en-GB" altLang="en-US" dirty="0"/>
                  <a:t> pre-financing)</a:t>
                </a:r>
                <a:endParaRPr lang="en-GB" dirty="0"/>
              </a:p>
            </p:txBody>
          </p:sp>
          <p:sp>
            <p:nvSpPr>
              <p:cNvPr id="23" name="Rectangle 22"/>
              <p:cNvSpPr/>
              <p:nvPr/>
            </p:nvSpPr>
            <p:spPr>
              <a:xfrm>
                <a:off x="1551709" y="3546249"/>
                <a:ext cx="1819564" cy="1477328"/>
              </a:xfrm>
              <a:prstGeom prst="rect">
                <a:avLst/>
              </a:prstGeom>
            </p:spPr>
            <p:txBody>
              <a:bodyPr wrap="square">
                <a:spAutoFit/>
              </a:bodyPr>
              <a:lstStyle/>
              <a:p>
                <a:pPr algn="ctr"/>
                <a:r>
                  <a:rPr lang="en-GB" dirty="0"/>
                  <a:t>40% of the ENI Grant foreseen for the implementation of the project</a:t>
                </a:r>
              </a:p>
            </p:txBody>
          </p:sp>
        </p:grpSp>
        <p:grpSp>
          <p:nvGrpSpPr>
            <p:cNvPr id="24" name="Group 23"/>
            <p:cNvGrpSpPr/>
            <p:nvPr/>
          </p:nvGrpSpPr>
          <p:grpSpPr>
            <a:xfrm>
              <a:off x="9411497" y="2361477"/>
              <a:ext cx="2087592" cy="3985404"/>
              <a:chOff x="1417424" y="2435585"/>
              <a:chExt cx="2087592" cy="3985404"/>
            </a:xfrm>
          </p:grpSpPr>
          <p:sp>
            <p:nvSpPr>
              <p:cNvPr id="25" name="Rounded Rectangle 24"/>
              <p:cNvSpPr/>
              <p:nvPr/>
            </p:nvSpPr>
            <p:spPr>
              <a:xfrm>
                <a:off x="1417424" y="2435585"/>
                <a:ext cx="2087592" cy="3985404"/>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ound Same Side Corner Rectangle 25"/>
              <p:cNvSpPr/>
              <p:nvPr/>
            </p:nvSpPr>
            <p:spPr>
              <a:xfrm>
                <a:off x="1417424" y="2435585"/>
                <a:ext cx="2087592" cy="762365"/>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1659446" y="2493601"/>
                <a:ext cx="1592231" cy="646331"/>
              </a:xfrm>
              <a:prstGeom prst="rect">
                <a:avLst/>
              </a:prstGeom>
              <a:noFill/>
            </p:spPr>
            <p:txBody>
              <a:bodyPr wrap="none" rtlCol="0">
                <a:spAutoFit/>
              </a:bodyPr>
              <a:lstStyle/>
              <a:p>
                <a:pPr algn="ctr"/>
                <a:r>
                  <a:rPr lang="en-GB" altLang="en-US" b="1" dirty="0">
                    <a:solidFill>
                      <a:schemeClr val="bg1"/>
                    </a:solidFill>
                  </a:rPr>
                  <a:t>Final payment </a:t>
                </a:r>
              </a:p>
              <a:p>
                <a:pPr algn="ctr"/>
                <a:r>
                  <a:rPr lang="en-GB" altLang="en-US" b="1" dirty="0">
                    <a:solidFill>
                      <a:schemeClr val="bg1"/>
                    </a:solidFill>
                  </a:rPr>
                  <a:t>(balance)</a:t>
                </a:r>
                <a:endParaRPr lang="en-GB" dirty="0">
                  <a:solidFill>
                    <a:schemeClr val="bg1"/>
                  </a:solidFill>
                </a:endParaRPr>
              </a:p>
            </p:txBody>
          </p:sp>
          <p:sp>
            <p:nvSpPr>
              <p:cNvPr id="28" name="Rectangle 27"/>
              <p:cNvSpPr/>
              <p:nvPr/>
            </p:nvSpPr>
            <p:spPr>
              <a:xfrm>
                <a:off x="1551709" y="3546249"/>
                <a:ext cx="1819564" cy="1477328"/>
              </a:xfrm>
              <a:prstGeom prst="rect">
                <a:avLst/>
              </a:prstGeom>
            </p:spPr>
            <p:txBody>
              <a:bodyPr wrap="square">
                <a:spAutoFit/>
              </a:bodyPr>
              <a:lstStyle/>
              <a:p>
                <a:pPr algn="ctr"/>
                <a:r>
                  <a:rPr lang="en-GB" dirty="0"/>
                  <a:t>20% of the ENI Grant foreseen for the implementation of the project</a:t>
                </a:r>
              </a:p>
            </p:txBody>
          </p:sp>
        </p:grpSp>
      </p:grpSp>
      <p:sp>
        <p:nvSpPr>
          <p:cNvPr id="29" name="Rectangle 28"/>
          <p:cNvSpPr/>
          <p:nvPr/>
        </p:nvSpPr>
        <p:spPr>
          <a:xfrm>
            <a:off x="853100" y="1580983"/>
            <a:ext cx="10568840" cy="523220"/>
          </a:xfrm>
          <a:prstGeom prst="rect">
            <a:avLst/>
          </a:prstGeom>
        </p:spPr>
        <p:txBody>
          <a:bodyPr wrap="square">
            <a:spAutoFit/>
          </a:bodyPr>
          <a:lstStyle/>
          <a:p>
            <a:pPr algn="ctr"/>
            <a:r>
              <a:rPr lang="en-GB" sz="2800" b="1" dirty="0">
                <a:solidFill>
                  <a:schemeClr val="accent5">
                    <a:lumMod val="50000"/>
                  </a:schemeClr>
                </a:solidFill>
                <a:latin typeface="Calibri"/>
              </a:rPr>
              <a:t>Payments within the project according art. 4.1 of the Grant Contract</a:t>
            </a:r>
          </a:p>
        </p:txBody>
      </p:sp>
      <p:sp>
        <p:nvSpPr>
          <p:cNvPr id="31" name="Chevron 30"/>
          <p:cNvSpPr/>
          <p:nvPr/>
        </p:nvSpPr>
        <p:spPr>
          <a:xfrm>
            <a:off x="3796145" y="4073236"/>
            <a:ext cx="748146" cy="32327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2" name="Chevron 31"/>
          <p:cNvSpPr/>
          <p:nvPr/>
        </p:nvSpPr>
        <p:spPr>
          <a:xfrm>
            <a:off x="7675418" y="3980873"/>
            <a:ext cx="785091" cy="33250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53290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0" y="-82158"/>
            <a:ext cx="12175958" cy="6959416"/>
          </a:xfrm>
          <a:prstGeom prst="rect">
            <a:avLst/>
          </a:prstGeom>
          <a:noFill/>
          <a:ln cap="flat">
            <a:noFill/>
          </a:ln>
        </p:spPr>
      </p:pic>
      <p:sp>
        <p:nvSpPr>
          <p:cNvPr id="9" name="Title 8"/>
          <p:cNvSpPr>
            <a:spLocks noGrp="1"/>
          </p:cNvSpPr>
          <p:nvPr>
            <p:ph type="title" idx="4294967295"/>
          </p:nvPr>
        </p:nvSpPr>
        <p:spPr>
          <a:xfrm>
            <a:off x="838203" y="365129"/>
            <a:ext cx="10515600" cy="1325559"/>
          </a:xfrm>
        </p:spPr>
        <p:txBody>
          <a:bodyPr>
            <a:normAutofit fontScale="90000"/>
          </a:bodyPr>
          <a:lstStyle/>
          <a:p>
            <a:pPr algn="ctr"/>
            <a:r>
              <a:rPr lang="en-GB" altLang="en-US" b="1" dirty="0">
                <a:solidFill>
                  <a:schemeClr val="accent1">
                    <a:lumMod val="75000"/>
                  </a:schemeClr>
                </a:solidFill>
                <a:ea typeface="ＭＳ Ｐゴシック" panose="020B0600070205080204" pitchFamily="34" charset="-128"/>
              </a:rPr>
              <a:t/>
            </a:r>
            <a:br>
              <a:rPr lang="en-GB" altLang="en-US" b="1" dirty="0">
                <a:solidFill>
                  <a:schemeClr val="accent1">
                    <a:lumMod val="75000"/>
                  </a:schemeClr>
                </a:solidFill>
                <a:ea typeface="ＭＳ Ｐゴシック" panose="020B0600070205080204" pitchFamily="34" charset="-128"/>
              </a:rPr>
            </a:br>
            <a:r>
              <a:rPr lang="en-GB" altLang="en-US" b="1" dirty="0">
                <a:solidFill>
                  <a:schemeClr val="accent1">
                    <a:lumMod val="75000"/>
                  </a:schemeClr>
                </a:solidFill>
                <a:ea typeface="ＭＳ Ｐゴシック" panose="020B0600070205080204" pitchFamily="34" charset="-128"/>
              </a:rPr>
              <a:t/>
            </a:r>
            <a:br>
              <a:rPr lang="en-GB" altLang="en-US" b="1" dirty="0">
                <a:solidFill>
                  <a:schemeClr val="accent1">
                    <a:lumMod val="75000"/>
                  </a:schemeClr>
                </a:solidFill>
                <a:ea typeface="ＭＳ Ｐゴシック" panose="020B0600070205080204" pitchFamily="34" charset="-128"/>
              </a:rPr>
            </a:br>
            <a:r>
              <a:rPr lang="en-GB" altLang="en-US" b="1" dirty="0">
                <a:solidFill>
                  <a:schemeClr val="accent1">
                    <a:lumMod val="75000"/>
                  </a:schemeClr>
                </a:solidFill>
                <a:effectLst>
                  <a:outerShdw blurRad="38100" dist="38100" dir="2700000" algn="tl">
                    <a:srgbClr val="000000">
                      <a:alpha val="43137"/>
                    </a:srgbClr>
                  </a:outerShdw>
                </a:effectLst>
                <a:latin typeface="+mn-lt"/>
                <a:ea typeface="ＭＳ Ｐゴシック" panose="020B0600070205080204" pitchFamily="34" charset="-128"/>
              </a:rPr>
              <a:t>Administrative verifications</a:t>
            </a:r>
            <a:r>
              <a:rPr lang="en-GB" altLang="en-US" b="1" dirty="0">
                <a:solidFill>
                  <a:schemeClr val="accent1">
                    <a:lumMod val="75000"/>
                  </a:schemeClr>
                </a:solidFill>
                <a:latin typeface="+mn-lt"/>
                <a:ea typeface="ＭＳ Ｐゴシック" panose="020B0600070205080204" pitchFamily="34" charset="-128"/>
              </a:rPr>
              <a:t/>
            </a:r>
            <a:br>
              <a:rPr lang="en-GB" altLang="en-US" b="1" dirty="0">
                <a:solidFill>
                  <a:schemeClr val="accent1">
                    <a:lumMod val="75000"/>
                  </a:schemeClr>
                </a:solidFill>
                <a:latin typeface="+mn-lt"/>
                <a:ea typeface="ＭＳ Ｐゴシック" panose="020B0600070205080204" pitchFamily="34" charset="-128"/>
              </a:rPr>
            </a:br>
            <a:r>
              <a:rPr lang="en-GB" dirty="0"/>
              <a:t>               </a:t>
            </a:r>
          </a:p>
        </p:txBody>
      </p:sp>
      <p:sp>
        <p:nvSpPr>
          <p:cNvPr id="10" name="Content Placeholder 9"/>
          <p:cNvSpPr>
            <a:spLocks noGrp="1"/>
          </p:cNvSpPr>
          <p:nvPr>
            <p:ph idx="4294967295"/>
          </p:nvPr>
        </p:nvSpPr>
        <p:spPr>
          <a:xfrm>
            <a:off x="838203" y="1825627"/>
            <a:ext cx="10515600" cy="4351336"/>
          </a:xfrm>
        </p:spPr>
        <p:txBody>
          <a:bodyPr>
            <a:normAutofit fontScale="70000" lnSpcReduction="20000"/>
          </a:bodyPr>
          <a:lstStyle/>
          <a:p>
            <a:pPr marL="0" indent="0" algn="just">
              <a:buNone/>
              <a:defRPr/>
            </a:pPr>
            <a:r>
              <a:rPr lang="en-GB" altLang="en-US" dirty="0">
                <a:solidFill>
                  <a:schemeClr val="tx1">
                    <a:lumMod val="65000"/>
                    <a:lumOff val="35000"/>
                  </a:schemeClr>
                </a:solidFill>
                <a:ea typeface="ＭＳ Ｐゴシック" panose="020B0600070205080204" pitchFamily="34" charset="-128"/>
              </a:rPr>
              <a:t>MA shall check if the expenditure of the beneficiary has been verified:</a:t>
            </a:r>
          </a:p>
          <a:p>
            <a:pPr marL="0" indent="0" algn="just">
              <a:buNone/>
              <a:defRPr/>
            </a:pPr>
            <a:endParaRPr lang="en-GB" altLang="en-US" dirty="0">
              <a:solidFill>
                <a:schemeClr val="tx1">
                  <a:lumMod val="65000"/>
                  <a:lumOff val="35000"/>
                </a:schemeClr>
              </a:solidFill>
              <a:ea typeface="ＭＳ Ｐゴシック" panose="020B0600070205080204" pitchFamily="34" charset="-128"/>
            </a:endParaRP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all signatures are provided and are correct</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required statements are not omitted from the documents</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the amounts claimed/ audited matches the amounts in the reports</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the payment claim complies with the template of the programme</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programme flexibility rules are observed</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reported/ audited budget items were actually planned</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supporting documents show that reported/ audited activities were actually implemented</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whether effectiveness/ efficiency of certain expenditure items is visible/ has been examined</a:t>
            </a:r>
          </a:p>
          <a:p>
            <a:pPr algn="just">
              <a:buFont typeface="Wingdings" panose="05000000000000000000" pitchFamily="2" charset="2"/>
              <a:buChar char="Ø"/>
              <a:defRPr/>
            </a:pPr>
            <a:r>
              <a:rPr lang="en-GB" altLang="en-US" dirty="0">
                <a:solidFill>
                  <a:schemeClr val="tx1">
                    <a:lumMod val="65000"/>
                    <a:lumOff val="35000"/>
                  </a:schemeClr>
                </a:solidFill>
                <a:ea typeface="ＭＳ Ｐゴシック" panose="020B0600070205080204" pitchFamily="34" charset="-128"/>
              </a:rPr>
              <a:t>review of auditor reports</a:t>
            </a:r>
          </a:p>
          <a:p>
            <a:endParaRPr lang="en-GB" dirty="0"/>
          </a:p>
        </p:txBody>
      </p:sp>
    </p:spTree>
    <p:extLst>
      <p:ext uri="{BB962C8B-B14F-4D97-AF65-F5344CB8AC3E}">
        <p14:creationId xmlns:p14="http://schemas.microsoft.com/office/powerpoint/2010/main" val="1513907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16042" y="-87847"/>
            <a:ext cx="12175958" cy="6959416"/>
          </a:xfrm>
          <a:prstGeom prst="rect">
            <a:avLst/>
          </a:prstGeom>
          <a:noFill/>
          <a:ln cap="flat">
            <a:noFill/>
          </a:ln>
        </p:spPr>
      </p:pic>
      <p:sp>
        <p:nvSpPr>
          <p:cNvPr id="9" name="Title 8"/>
          <p:cNvSpPr>
            <a:spLocks noGrp="1"/>
          </p:cNvSpPr>
          <p:nvPr>
            <p:ph type="title" idx="4294967295"/>
          </p:nvPr>
        </p:nvSpPr>
        <p:spPr>
          <a:xfrm>
            <a:off x="1948543" y="968829"/>
            <a:ext cx="8033657" cy="1034142"/>
          </a:xfrm>
        </p:spPr>
        <p:txBody>
          <a:bodyPr>
            <a:normAutofit fontScale="90000"/>
          </a:bodyPr>
          <a:lstStyle/>
          <a:p>
            <a:pPr algn="ctr"/>
            <a:r>
              <a:rPr lang="en-GB" b="1" dirty="0">
                <a:solidFill>
                  <a:schemeClr val="tx1">
                    <a:lumMod val="65000"/>
                    <a:lumOff val="35000"/>
                  </a:schemeClr>
                </a:solidFill>
                <a:effectLst>
                  <a:outerShdw blurRad="38100" dist="38100" dir="2700000" algn="tl">
                    <a:srgbClr val="000000">
                      <a:alpha val="43137"/>
                    </a:srgbClr>
                  </a:outerShdw>
                </a:effectLst>
                <a:ea typeface="MS PGothic" pitchFamily="34" charset="-128"/>
              </a:rPr>
              <a:t/>
            </a:r>
            <a:br>
              <a:rPr lang="en-GB" b="1" dirty="0">
                <a:solidFill>
                  <a:schemeClr val="tx1">
                    <a:lumMod val="65000"/>
                    <a:lumOff val="35000"/>
                  </a:schemeClr>
                </a:solidFill>
                <a:effectLst>
                  <a:outerShdw blurRad="38100" dist="38100" dir="2700000" algn="tl">
                    <a:srgbClr val="000000">
                      <a:alpha val="43137"/>
                    </a:srgbClr>
                  </a:outerShdw>
                </a:effectLst>
                <a:ea typeface="MS PGothic" pitchFamily="34" charset="-128"/>
              </a:rPr>
            </a:br>
            <a:r>
              <a:rPr lang="en-GB" b="1" dirty="0">
                <a:solidFill>
                  <a:schemeClr val="accent1">
                    <a:lumMod val="75000"/>
                  </a:schemeClr>
                </a:solidFill>
                <a:effectLst>
                  <a:outerShdw blurRad="38100" dist="38100" dir="2700000" algn="tl">
                    <a:srgbClr val="000000">
                      <a:alpha val="43137"/>
                    </a:srgbClr>
                  </a:outerShdw>
                </a:effectLst>
                <a:latin typeface="+mn-lt"/>
                <a:ea typeface="MS PGothic" pitchFamily="34" charset="-128"/>
              </a:rPr>
              <a:t>On the spot checks</a:t>
            </a:r>
            <a:r>
              <a:rPr lang="en-GB" dirty="0">
                <a:solidFill>
                  <a:schemeClr val="tx1">
                    <a:lumMod val="65000"/>
                    <a:lumOff val="35000"/>
                  </a:schemeClr>
                </a:solidFill>
              </a:rPr>
              <a:t/>
            </a:r>
            <a:br>
              <a:rPr lang="en-GB" dirty="0">
                <a:solidFill>
                  <a:schemeClr val="tx1">
                    <a:lumMod val="65000"/>
                    <a:lumOff val="35000"/>
                  </a:schemeClr>
                </a:solidFill>
              </a:rPr>
            </a:br>
            <a:r>
              <a:rPr lang="en-GB" dirty="0"/>
              <a:t>               </a:t>
            </a:r>
          </a:p>
        </p:txBody>
      </p:sp>
      <p:sp>
        <p:nvSpPr>
          <p:cNvPr id="10" name="Content Placeholder 9"/>
          <p:cNvSpPr>
            <a:spLocks noGrp="1"/>
          </p:cNvSpPr>
          <p:nvPr>
            <p:ph idx="4294967295"/>
          </p:nvPr>
        </p:nvSpPr>
        <p:spPr>
          <a:xfrm>
            <a:off x="838203" y="1825627"/>
            <a:ext cx="10515600" cy="4351336"/>
          </a:xfrm>
        </p:spPr>
        <p:txBody>
          <a:bodyPr>
            <a:normAutofit fontScale="55000" lnSpcReduction="20000"/>
          </a:bodyPr>
          <a:lstStyle/>
          <a:p>
            <a:pPr marL="0" indent="0">
              <a:buNone/>
              <a:defRPr/>
            </a:pPr>
            <a:endParaRPr lang="en-GB" altLang="en-US" dirty="0">
              <a:solidFill>
                <a:schemeClr val="tx1">
                  <a:lumMod val="65000"/>
                  <a:lumOff val="35000"/>
                </a:schemeClr>
              </a:solidFill>
              <a:ea typeface="ＭＳ Ｐゴシック" panose="020B0600070205080204" pitchFamily="34" charset="-128"/>
            </a:endParaRPr>
          </a:p>
          <a:p>
            <a:pPr marL="0" indent="0">
              <a:buNone/>
              <a:defRPr/>
            </a:pPr>
            <a:r>
              <a:rPr lang="en-GB" altLang="en-US" sz="3200" dirty="0">
                <a:solidFill>
                  <a:schemeClr val="tx1"/>
                </a:solidFill>
                <a:ea typeface="ＭＳ Ｐゴシック" panose="020B0600070205080204" pitchFamily="34" charset="-128"/>
              </a:rPr>
              <a:t>The frequency and coverage of the on-the-spot verifications shall be proportionate to:</a:t>
            </a:r>
          </a:p>
          <a:p>
            <a:pPr marL="0" indent="0">
              <a:buNone/>
              <a:defRPr/>
            </a:pPr>
            <a:endParaRPr lang="en-GB" altLang="en-US" sz="3200" dirty="0">
              <a:solidFill>
                <a:schemeClr val="tx1"/>
              </a:solidFill>
              <a:ea typeface="ＭＳ Ｐゴシック" panose="020B0600070205080204" pitchFamily="34" charset="-128"/>
            </a:endParaRPr>
          </a:p>
          <a:p>
            <a:pPr>
              <a:spcAft>
                <a:spcPts val="1200"/>
              </a:spcAft>
              <a:buFont typeface="Wingdings" panose="05000000000000000000" pitchFamily="2" charset="2"/>
              <a:buChar char="ü"/>
              <a:defRPr/>
            </a:pPr>
            <a:r>
              <a:rPr lang="en-GB" altLang="en-US" sz="3200" dirty="0">
                <a:solidFill>
                  <a:schemeClr val="tx1"/>
                </a:solidFill>
                <a:ea typeface="ＭＳ Ｐゴシック" panose="020B0600070205080204" pitchFamily="34" charset="-128"/>
              </a:rPr>
              <a:t>Total value of the project;</a:t>
            </a:r>
          </a:p>
          <a:p>
            <a:pPr>
              <a:spcAft>
                <a:spcPts val="1200"/>
              </a:spcAft>
              <a:buFont typeface="Wingdings" panose="05000000000000000000" pitchFamily="2" charset="2"/>
              <a:buChar char="ü"/>
              <a:defRPr/>
            </a:pPr>
            <a:r>
              <a:rPr lang="en-GB" altLang="en-US" sz="3200" dirty="0">
                <a:solidFill>
                  <a:schemeClr val="tx1"/>
                </a:solidFill>
                <a:ea typeface="ＭＳ Ｐゴシック" panose="020B0600070205080204" pitchFamily="34" charset="-128"/>
              </a:rPr>
              <a:t>Percentage of beneficiaries types (public/ private);</a:t>
            </a:r>
          </a:p>
          <a:p>
            <a:pPr>
              <a:spcAft>
                <a:spcPts val="1200"/>
              </a:spcAft>
              <a:buFont typeface="Wingdings" panose="05000000000000000000" pitchFamily="2" charset="2"/>
              <a:buChar char="ü"/>
              <a:defRPr/>
            </a:pPr>
            <a:r>
              <a:rPr lang="en-GB" altLang="en-US" sz="3200" dirty="0">
                <a:solidFill>
                  <a:schemeClr val="tx1"/>
                </a:solidFill>
                <a:ea typeface="ＭＳ Ｐゴシック" panose="020B0600070205080204" pitchFamily="34" charset="-128"/>
              </a:rPr>
              <a:t>Number of partners in the project;</a:t>
            </a:r>
          </a:p>
          <a:p>
            <a:pPr>
              <a:spcAft>
                <a:spcPts val="1200"/>
              </a:spcAft>
              <a:buFont typeface="Wingdings" panose="05000000000000000000" pitchFamily="2" charset="2"/>
              <a:buChar char="ü"/>
              <a:defRPr/>
            </a:pPr>
            <a:r>
              <a:rPr lang="en-GB" altLang="en-US" sz="3200" dirty="0">
                <a:solidFill>
                  <a:schemeClr val="tx1"/>
                </a:solidFill>
                <a:ea typeface="ＭＳ Ｐゴシック" panose="020B0600070205080204" pitchFamily="34" charset="-128"/>
              </a:rPr>
              <a:t>Possible suspicions/ alerts of irregularities;</a:t>
            </a:r>
          </a:p>
          <a:p>
            <a:pPr>
              <a:spcAft>
                <a:spcPts val="1200"/>
              </a:spcAft>
              <a:buFont typeface="Wingdings" panose="05000000000000000000" pitchFamily="2" charset="2"/>
              <a:buChar char="ü"/>
              <a:defRPr/>
            </a:pPr>
            <a:r>
              <a:rPr lang="en-GB" altLang="en-US" sz="3200" dirty="0">
                <a:solidFill>
                  <a:schemeClr val="tx1"/>
                </a:solidFill>
                <a:ea typeface="ＭＳ Ｐゴシック" panose="020B0600070205080204" pitchFamily="34" charset="-128"/>
              </a:rPr>
              <a:t>Risks identified;</a:t>
            </a:r>
          </a:p>
          <a:p>
            <a:pPr>
              <a:spcAft>
                <a:spcPts val="1200"/>
              </a:spcAft>
              <a:buFont typeface="Wingdings" panose="05000000000000000000" pitchFamily="2" charset="2"/>
              <a:buChar char="ü"/>
              <a:defRPr/>
            </a:pPr>
            <a:r>
              <a:rPr lang="en-GB" altLang="en-US" sz="3200" dirty="0">
                <a:solidFill>
                  <a:schemeClr val="tx1"/>
                </a:solidFill>
                <a:ea typeface="ＭＳ Ｐゴシック" panose="020B0600070205080204" pitchFamily="34" charset="-128"/>
              </a:rPr>
              <a:t>The percentage spent from the received pre-financing;</a:t>
            </a:r>
          </a:p>
          <a:p>
            <a:pPr>
              <a:spcAft>
                <a:spcPts val="1200"/>
              </a:spcAft>
              <a:buFont typeface="Wingdings" panose="05000000000000000000" pitchFamily="2" charset="2"/>
              <a:buChar char="ü"/>
              <a:defRPr/>
            </a:pPr>
            <a:r>
              <a:rPr lang="en-GB" altLang="en-US" sz="3200" dirty="0">
                <a:solidFill>
                  <a:schemeClr val="tx1"/>
                </a:solidFill>
                <a:ea typeface="ＭＳ Ｐゴシック" panose="020B0600070205080204" pitchFamily="34" charset="-128"/>
              </a:rPr>
              <a:t>Findings of audits by AA;</a:t>
            </a:r>
          </a:p>
          <a:p>
            <a:endParaRPr lang="en-GB" dirty="0"/>
          </a:p>
        </p:txBody>
      </p:sp>
    </p:spTree>
    <p:extLst>
      <p:ext uri="{BB962C8B-B14F-4D97-AF65-F5344CB8AC3E}">
        <p14:creationId xmlns:p14="http://schemas.microsoft.com/office/powerpoint/2010/main" val="3486371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0" y="-82158"/>
            <a:ext cx="12175958" cy="6959416"/>
          </a:xfrm>
          <a:prstGeom prst="rect">
            <a:avLst/>
          </a:prstGeom>
          <a:noFill/>
          <a:ln cap="flat">
            <a:noFill/>
          </a:ln>
        </p:spPr>
      </p:pic>
      <p:sp>
        <p:nvSpPr>
          <p:cNvPr id="9" name="Title 8"/>
          <p:cNvSpPr>
            <a:spLocks noGrp="1"/>
          </p:cNvSpPr>
          <p:nvPr>
            <p:ph type="title" idx="4294967295"/>
          </p:nvPr>
        </p:nvSpPr>
        <p:spPr>
          <a:xfrm>
            <a:off x="838203" y="365129"/>
            <a:ext cx="10515600" cy="1896808"/>
          </a:xfrm>
        </p:spPr>
        <p:txBody>
          <a:bodyPr>
            <a:normAutofit fontScale="90000"/>
          </a:bodyPr>
          <a:lstStyle/>
          <a:p>
            <a:pPr algn="ctr"/>
            <a:r>
              <a:rPr lang="en-GB" dirty="0"/>
              <a:t/>
            </a:r>
            <a:br>
              <a:rPr lang="en-GB" dirty="0"/>
            </a:br>
            <a:r>
              <a:rPr lang="en-GB" dirty="0"/>
              <a:t/>
            </a:r>
            <a:br>
              <a:rPr lang="en-GB" dirty="0"/>
            </a:br>
            <a:r>
              <a:rPr lang="en-GB" b="1" dirty="0">
                <a:solidFill>
                  <a:schemeClr val="accent1">
                    <a:lumMod val="75000"/>
                  </a:schemeClr>
                </a:solidFill>
                <a:latin typeface="+mn-lt"/>
                <a:ea typeface="MS PGothic" pitchFamily="34" charset="-128"/>
              </a:rPr>
              <a:t>Types</a:t>
            </a:r>
            <a:r>
              <a:rPr lang="en-GB" b="1" dirty="0">
                <a:solidFill>
                  <a:schemeClr val="accent1">
                    <a:lumMod val="75000"/>
                  </a:schemeClr>
                </a:solidFill>
                <a:latin typeface="+mn-lt"/>
              </a:rPr>
              <a:t> </a:t>
            </a:r>
            <a:r>
              <a:rPr lang="en-GB" b="1" dirty="0">
                <a:solidFill>
                  <a:schemeClr val="accent1">
                    <a:lumMod val="75000"/>
                  </a:schemeClr>
                </a:solidFill>
                <a:latin typeface="+mn-lt"/>
                <a:ea typeface="MS PGothic" pitchFamily="34" charset="-128"/>
              </a:rPr>
              <a:t>of verifications during on-the-spot checks</a:t>
            </a:r>
            <a:r>
              <a:rPr lang="en-GB" dirty="0">
                <a:solidFill>
                  <a:schemeClr val="tx1">
                    <a:lumMod val="65000"/>
                    <a:lumOff val="35000"/>
                  </a:schemeClr>
                </a:solidFill>
              </a:rPr>
              <a:t/>
            </a:r>
            <a:br>
              <a:rPr lang="en-GB" dirty="0">
                <a:solidFill>
                  <a:schemeClr val="tx1">
                    <a:lumMod val="65000"/>
                    <a:lumOff val="35000"/>
                  </a:schemeClr>
                </a:solidFill>
              </a:rPr>
            </a:br>
            <a:r>
              <a:rPr lang="en-GB" dirty="0"/>
              <a:t>               </a:t>
            </a:r>
          </a:p>
        </p:txBody>
      </p:sp>
      <p:sp>
        <p:nvSpPr>
          <p:cNvPr id="4" name="Content Placeholder 3"/>
          <p:cNvSpPr>
            <a:spLocks noGrp="1"/>
          </p:cNvSpPr>
          <p:nvPr>
            <p:ph idx="4294967295"/>
          </p:nvPr>
        </p:nvSpPr>
        <p:spPr>
          <a:xfrm>
            <a:off x="838203" y="2156059"/>
            <a:ext cx="10515600" cy="4263992"/>
          </a:xfrm>
        </p:spPr>
        <p:txBody>
          <a:bodyPr>
            <a:normAutofit fontScale="92500" lnSpcReduction="10000"/>
          </a:bodyPr>
          <a:lstStyle/>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Internal control;</a:t>
            </a:r>
          </a:p>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Accounting records;</a:t>
            </a:r>
          </a:p>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Delivery of outputs (works, equipment/ supplies, services);</a:t>
            </a:r>
          </a:p>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Reliability of working staff time registration systems;</a:t>
            </a:r>
          </a:p>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State aid;</a:t>
            </a:r>
          </a:p>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Administrative costs;</a:t>
            </a:r>
          </a:p>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Publicity/ visibility rules;</a:t>
            </a:r>
          </a:p>
          <a:p>
            <a:pPr>
              <a:spcAft>
                <a:spcPts val="600"/>
              </a:spcAft>
              <a:buFont typeface="Wingdings" panose="05000000000000000000" pitchFamily="2" charset="2"/>
              <a:buChar char="v"/>
              <a:defRPr/>
            </a:pPr>
            <a:r>
              <a:rPr lang="en-GB" altLang="en-US" dirty="0">
                <a:solidFill>
                  <a:schemeClr val="tx1">
                    <a:lumMod val="65000"/>
                    <a:lumOff val="35000"/>
                  </a:schemeClr>
                </a:solidFill>
                <a:ea typeface="ＭＳ Ｐゴシック" panose="020B0600070205080204" pitchFamily="34" charset="-128"/>
              </a:rPr>
              <a:t>Revenue generation;</a:t>
            </a:r>
          </a:p>
          <a:p>
            <a:endParaRPr lang="en-GB" dirty="0"/>
          </a:p>
        </p:txBody>
      </p:sp>
    </p:spTree>
    <p:extLst>
      <p:ext uri="{BB962C8B-B14F-4D97-AF65-F5344CB8AC3E}">
        <p14:creationId xmlns:p14="http://schemas.microsoft.com/office/powerpoint/2010/main" val="19181751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517586" y="2095514"/>
            <a:ext cx="2544792" cy="39250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Requirements of proofing documents</a:t>
            </a:r>
          </a:p>
          <a:p>
            <a:pPr algn="ctr"/>
            <a:endParaRPr lang="en-GB" dirty="0"/>
          </a:p>
        </p:txBody>
      </p:sp>
      <p:sp>
        <p:nvSpPr>
          <p:cNvPr id="7" name="Round Diagonal Corner Rectangle 6"/>
          <p:cNvSpPr/>
          <p:nvPr/>
        </p:nvSpPr>
        <p:spPr>
          <a:xfrm>
            <a:off x="5106837" y="2073574"/>
            <a:ext cx="5978105" cy="646981"/>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i="1" dirty="0">
                <a:effectLst>
                  <a:outerShdw blurRad="38100" dist="38100" dir="2700000" algn="tl">
                    <a:srgbClr val="000000">
                      <a:alpha val="43137"/>
                    </a:srgbClr>
                  </a:outerShdw>
                </a:effectLst>
              </a:rPr>
              <a:t>Transparent accounting</a:t>
            </a:r>
          </a:p>
        </p:txBody>
      </p:sp>
      <p:sp>
        <p:nvSpPr>
          <p:cNvPr id="8" name="Round Diagonal Corner Rectangle 7"/>
          <p:cNvSpPr/>
          <p:nvPr/>
        </p:nvSpPr>
        <p:spPr>
          <a:xfrm>
            <a:off x="5184474" y="3517663"/>
            <a:ext cx="5900468" cy="767751"/>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i="1" dirty="0">
                <a:effectLst>
                  <a:outerShdw blurRad="38100" dist="38100" dir="2700000" algn="tl">
                    <a:srgbClr val="000000">
                      <a:alpha val="43137"/>
                    </a:srgbClr>
                  </a:outerShdw>
                </a:effectLst>
              </a:rPr>
              <a:t>Supporting document in original</a:t>
            </a:r>
          </a:p>
        </p:txBody>
      </p:sp>
      <p:sp>
        <p:nvSpPr>
          <p:cNvPr id="9" name="Round Diagonal Corner Rectangle 8"/>
          <p:cNvSpPr/>
          <p:nvPr/>
        </p:nvSpPr>
        <p:spPr>
          <a:xfrm>
            <a:off x="5264473" y="5082523"/>
            <a:ext cx="5926347" cy="793631"/>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i="1" dirty="0">
                <a:effectLst>
                  <a:outerShdw blurRad="38100" dist="38100" dir="2700000" algn="tl">
                    <a:srgbClr val="000000">
                      <a:alpha val="43137"/>
                    </a:srgbClr>
                  </a:outerShdw>
                </a:effectLst>
              </a:rPr>
              <a:t>Clear reference to the project</a:t>
            </a:r>
            <a:endParaRPr lang="en-GB" sz="2400" dirty="0">
              <a:effectLst>
                <a:outerShdw blurRad="38100" dist="38100" dir="2700000" algn="tl">
                  <a:srgbClr val="000000">
                    <a:alpha val="43137"/>
                  </a:srgbClr>
                </a:outerShdw>
              </a:effectLst>
            </a:endParaRPr>
          </a:p>
        </p:txBody>
      </p:sp>
      <p:pic>
        <p:nvPicPr>
          <p:cNvPr id="10" name="Picture 9"/>
          <p:cNvPicPr>
            <a:picLocks noChangeAspect="1"/>
          </p:cNvPicPr>
          <p:nvPr/>
        </p:nvPicPr>
        <p:blipFill>
          <a:blip r:embed="rId3"/>
          <a:stretch>
            <a:fillRect/>
          </a:stretch>
        </p:blipFill>
        <p:spPr>
          <a:xfrm>
            <a:off x="3444472" y="3045422"/>
            <a:ext cx="1280271" cy="1280271"/>
          </a:xfrm>
          <a:prstGeom prst="rect">
            <a:avLst/>
          </a:prstGeom>
        </p:spPr>
      </p:pic>
      <p:sp>
        <p:nvSpPr>
          <p:cNvPr id="13" name="Rectangle 12"/>
          <p:cNvSpPr/>
          <p:nvPr/>
        </p:nvSpPr>
        <p:spPr>
          <a:xfrm>
            <a:off x="1984075" y="958718"/>
            <a:ext cx="9790013" cy="707886"/>
          </a:xfrm>
          <a:prstGeom prst="rect">
            <a:avLst/>
          </a:prstGeom>
        </p:spPr>
        <p:txBody>
          <a:bodyPr wrap="square">
            <a:spAutoFit/>
          </a:bodyPr>
          <a:lstStyle/>
          <a:p>
            <a:r>
              <a:rPr lang="en-GB" sz="4000" b="1" dirty="0">
                <a:solidFill>
                  <a:schemeClr val="accent1">
                    <a:lumMod val="75000"/>
                  </a:schemeClr>
                </a:solidFill>
                <a:effectLst>
                  <a:outerShdw blurRad="38100" dist="38100" dir="2700000" algn="tl">
                    <a:srgbClr val="000000">
                      <a:alpha val="43137"/>
                    </a:srgbClr>
                  </a:outerShdw>
                </a:effectLst>
              </a:rPr>
              <a:t>Management of financial documents</a:t>
            </a:r>
          </a:p>
        </p:txBody>
      </p:sp>
    </p:spTree>
    <p:extLst>
      <p:ext uri="{BB962C8B-B14F-4D97-AF65-F5344CB8AC3E}">
        <p14:creationId xmlns:p14="http://schemas.microsoft.com/office/powerpoint/2010/main" val="14607963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TotalTime>
  <Words>1982</Words>
  <Application>Microsoft Office PowerPoint</Application>
  <PresentationFormat>Widescreen</PresentationFormat>
  <Paragraphs>188</Paragraphs>
  <Slides>20</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MS PGothic</vt:lpstr>
      <vt:lpstr>MS PGothic</vt:lpstr>
      <vt:lpstr>Arial</vt:lpstr>
      <vt:lpstr>Calibri</vt:lpstr>
      <vt:lpstr>Calibri Light</vt:lpstr>
      <vt:lpstr>Times New Roman</vt:lpstr>
      <vt:lpstr>Trebuchet MS</vt:lpstr>
      <vt:lpstr>Wingdings</vt:lpstr>
      <vt:lpstr>Office Theme</vt:lpstr>
      <vt:lpstr>Training for beneficiaries 2nd Call for proposals Joint Operational Programme Black Sea Basin 2014-2020</vt:lpstr>
      <vt:lpstr>               Projects Authorizing Unit </vt:lpstr>
      <vt:lpstr>PowerPoint Presentation</vt:lpstr>
      <vt:lpstr>PowerPoint Presentation</vt:lpstr>
      <vt:lpstr>PowerPoint Presentation</vt:lpstr>
      <vt:lpstr>  Administrative verifications                </vt:lpstr>
      <vt:lpstr> On the spot checks                </vt:lpstr>
      <vt:lpstr>  Types of verifications during on-the-spot checks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Eugenia Stanciu</cp:lastModifiedBy>
  <cp:revision>145</cp:revision>
  <cp:lastPrinted>2019-04-03T07:34:22Z</cp:lastPrinted>
  <dcterms:created xsi:type="dcterms:W3CDTF">2018-08-21T07:17:02Z</dcterms:created>
  <dcterms:modified xsi:type="dcterms:W3CDTF">2020-11-19T06:29:09Z</dcterms:modified>
</cp:coreProperties>
</file>