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81" r:id="rId3"/>
    <p:sldId id="276" r:id="rId4"/>
    <p:sldId id="282" r:id="rId5"/>
    <p:sldId id="283" r:id="rId6"/>
    <p:sldId id="284" r:id="rId7"/>
    <p:sldId id="285" r:id="rId8"/>
    <p:sldId id="286" r:id="rId9"/>
    <p:sldId id="277" r:id="rId10"/>
    <p:sldId id="278" r:id="rId11"/>
    <p:sldId id="280" r:id="rId12"/>
  </p:sldIdLst>
  <p:sldSz cx="12192000" cy="6858000"/>
  <p:notesSz cx="6805613" cy="99441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0" autoAdjust="0"/>
  </p:normalViewPr>
  <p:slideViewPr>
    <p:cSldViewPr snapToGrid="0">
      <p:cViewPr varScale="1">
        <p:scale>
          <a:sx n="50" d="100"/>
          <a:sy n="50" d="100"/>
        </p:scale>
        <p:origin x="-114" y="-11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F9C0E1A-E0B6-44DE-A5CE-AA69999C55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22A9FF7-BFDE-49E2-A11C-7AF058A5D1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DD2ABAA-F89C-4AEC-97CD-30EFE3DADA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D57C9D7-33EA-41D6-876A-F200552189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B1348-32C9-49DB-BBAE-6F39060C899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7678761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5B785-75FE-484D-8744-254208B054B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42484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FAB8D00-7CF2-4143-B758-A0365DA4F1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0939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10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78538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11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32499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2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51105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3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99570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4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18325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5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5040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6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51731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7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95075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8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22561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9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7558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26.11.2020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tesim-enicbc.eu/library/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ec.europa.eu/europeaid/pra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lacksea-cbc.net/black-sea-basin-2014-2020/reference-documents/" TargetMode="External"/><Relationship Id="rId5" Type="http://schemas.openxmlformats.org/officeDocument/2006/relationships/hyperlink" Target="https://eur-lex.europa.eu/advanced-search-form.html" TargetMode="External"/><Relationship Id="rId10" Type="http://schemas.openxmlformats.org/officeDocument/2006/relationships/hyperlink" Target="https://blacksea-cbc.net/black-sea-basin-2014-2020/communication-materials/" TargetMode="External"/><Relationship Id="rId4" Type="http://schemas.openxmlformats.org/officeDocument/2006/relationships/image" Target="../media/image2.jpg"/><Relationship Id="rId9" Type="http://schemas.openxmlformats.org/officeDocument/2006/relationships/hyperlink" Target="https://blacksea-cbc.net/news/archive-news/faq-section-has-been-updated/faq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blacksea-cbc.net/news/archive-news/procurement-rules-national-legislation-or-prag/" TargetMode="Externa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blacksea-cbc.net/black-sea-basin-2014-2020/management-structures/" TargetMode="External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itle 21">
            <a:extLst>
              <a:ext uri="{FF2B5EF4-FFF2-40B4-BE49-F238E27FC236}">
                <a16:creationId xmlns="" xmlns:a16="http://schemas.microsoft.com/office/drawing/2014/main" id="{B26A476A-74D8-4696-8B88-2C7F3166900A}"/>
              </a:ext>
            </a:extLst>
          </p:cNvPr>
          <p:cNvSpPr txBox="1">
            <a:spLocks/>
          </p:cNvSpPr>
          <p:nvPr/>
        </p:nvSpPr>
        <p:spPr>
          <a:xfrm>
            <a:off x="7662672" y="4840839"/>
            <a:ext cx="3919727" cy="1356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6000" b="0" i="0" u="none" strike="noStrike" kern="1200" cap="none" spc="0" baseline="0">
                <a:solidFill>
                  <a:srgbClr val="000000"/>
                </a:solidFill>
                <a:uFillTx/>
                <a:latin typeface="Calibri Light"/>
              </a:defRPr>
            </a:lvl1pPr>
          </a:lstStyle>
          <a:p>
            <a:r>
              <a:rPr lang="en-US" sz="3200" dirty="0" smtClean="0">
                <a:solidFill>
                  <a:srgbClr val="C00000"/>
                </a:solidFill>
                <a:latin typeface="Trebuchet MS" pitchFamily="34"/>
              </a:rPr>
              <a:t>Public procurement</a:t>
            </a:r>
          </a:p>
          <a:p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26</a:t>
            </a:r>
            <a:r>
              <a:rPr lang="en-US" sz="2400" baseline="30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th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of November 2020</a:t>
            </a:r>
            <a:endParaRPr lang="en-GB" sz="24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  <p:sp>
        <p:nvSpPr>
          <p:cNvPr id="7" name="Title 21">
            <a:extLst>
              <a:ext uri="{FF2B5EF4-FFF2-40B4-BE49-F238E27FC236}">
                <a16:creationId xmlns="" xmlns:a16="http://schemas.microsoft.com/office/drawing/2014/main" id="{B26A476A-74D8-4696-8B88-2C7F3166900A}"/>
              </a:ext>
            </a:extLst>
          </p:cNvPr>
          <p:cNvSpPr txBox="1">
            <a:spLocks/>
          </p:cNvSpPr>
          <p:nvPr/>
        </p:nvSpPr>
        <p:spPr>
          <a:xfrm>
            <a:off x="1418527" y="1790700"/>
            <a:ext cx="9702424" cy="26746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6000" b="0" i="0" u="none" strike="noStrike" kern="1200" cap="none" spc="0" baseline="0">
                <a:solidFill>
                  <a:srgbClr val="000000"/>
                </a:solidFill>
                <a:uFillTx/>
                <a:latin typeface="Calibri Light"/>
              </a:defRPr>
            </a:lvl1pPr>
          </a:lstStyle>
          <a:p>
            <a:r>
              <a:rPr lang="en-GB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Training for beneficiaries</a:t>
            </a:r>
            <a:br>
              <a:rPr lang="en-GB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GB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</a:t>
            </a:r>
            <a:r>
              <a:rPr lang="en-GB" sz="4000" baseline="30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nd</a:t>
            </a:r>
            <a:r>
              <a:rPr lang="en-GB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Call for proposals</a:t>
            </a:r>
            <a:br>
              <a:rPr lang="en-GB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GB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Joint Operational Programme </a:t>
            </a:r>
            <a:br>
              <a:rPr lang="en-GB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GB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Black Sea Basin 2014-2020</a:t>
            </a:r>
            <a:endParaRPr lang="en-GB" sz="40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7" name="Content Placeholder 16">
            <a:extLst>
              <a:ext uri="{FF2B5EF4-FFF2-40B4-BE49-F238E27FC236}">
                <a16:creationId xmlns="" xmlns:a16="http://schemas.microsoft.com/office/drawing/2014/main" id="{5A3D13CD-9B59-4AA5-8F03-36B8FB50D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3" y="1825626"/>
            <a:ext cx="10515600" cy="483933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Legal framework</a:t>
            </a:r>
          </a:p>
          <a:p>
            <a:pPr lvl="1" algn="just"/>
            <a:r>
              <a:rPr lang="en-US" dirty="0"/>
              <a:t>EU (EUR-Lex at </a:t>
            </a:r>
            <a:r>
              <a:rPr lang="en-US" dirty="0">
                <a:hlinkClick r:id="rId5"/>
              </a:rPr>
              <a:t>https://eur-lex.europa.eu/advanced-search-form.html</a:t>
            </a:r>
            <a:r>
              <a:rPr lang="en-US" dirty="0"/>
              <a:t> or </a:t>
            </a:r>
            <a:r>
              <a:rPr lang="en-US" dirty="0" err="1"/>
              <a:t>programme</a:t>
            </a:r>
            <a:r>
              <a:rPr lang="en-US" dirty="0"/>
              <a:t> website at </a:t>
            </a:r>
            <a:r>
              <a:rPr lang="en-US" dirty="0">
                <a:hlinkClick r:id="rId6"/>
              </a:rPr>
              <a:t>https://blacksea-cbc.net/black-sea-basin-2014-2020/reference-documents/</a:t>
            </a:r>
            <a:r>
              <a:rPr lang="en-US" dirty="0"/>
              <a:t>)</a:t>
            </a:r>
          </a:p>
          <a:p>
            <a:pPr lvl="1" algn="just"/>
            <a:r>
              <a:rPr lang="en-US" dirty="0"/>
              <a:t>national law</a:t>
            </a:r>
          </a:p>
          <a:p>
            <a:pPr lvl="1" algn="just"/>
            <a:r>
              <a:rPr lang="en-US" dirty="0"/>
              <a:t>PRAG (</a:t>
            </a:r>
            <a:r>
              <a:rPr lang="en-US" dirty="0">
                <a:hlinkClick r:id="rId7"/>
              </a:rPr>
              <a:t>https://ec.europa.eu/europeaid/prag/</a:t>
            </a:r>
            <a:r>
              <a:rPr lang="en-US" dirty="0"/>
              <a:t>)</a:t>
            </a:r>
          </a:p>
          <a:p>
            <a:pPr algn="just"/>
            <a:r>
              <a:rPr lang="en-US" dirty="0"/>
              <a:t>Guidelines TESIM</a:t>
            </a:r>
          </a:p>
          <a:p>
            <a:pPr lvl="1" algn="just"/>
            <a:r>
              <a:rPr lang="en-US" dirty="0" smtClean="0"/>
              <a:t>Guide </a:t>
            </a:r>
            <a:r>
              <a:rPr lang="en-US" dirty="0"/>
              <a:t>on procurement by private project beneficiaries in the ENI CBC Black Sea Basin </a:t>
            </a:r>
            <a:r>
              <a:rPr lang="en-US" dirty="0" err="1"/>
              <a:t>programme</a:t>
            </a:r>
            <a:endParaRPr lang="en-US" dirty="0"/>
          </a:p>
          <a:p>
            <a:pPr lvl="1" algn="just"/>
            <a:r>
              <a:rPr lang="en-US" dirty="0">
                <a:hlinkClick r:id="rId8"/>
              </a:rPr>
              <a:t>https://tesim-enicbc.eu/library/</a:t>
            </a:r>
            <a:r>
              <a:rPr lang="en-US" dirty="0"/>
              <a:t> or Project Implementation Manual at </a:t>
            </a:r>
            <a:r>
              <a:rPr lang="en-US" dirty="0">
                <a:hlinkClick r:id="rId6"/>
              </a:rPr>
              <a:t>https://blacksea-cbc.net/black-sea-basin-2014-2020/reference-documents/</a:t>
            </a:r>
            <a:r>
              <a:rPr lang="en-US" dirty="0"/>
              <a:t> </a:t>
            </a:r>
          </a:p>
          <a:p>
            <a:pPr algn="just"/>
            <a:r>
              <a:rPr lang="en-US" dirty="0"/>
              <a:t>FAQ – </a:t>
            </a:r>
            <a:r>
              <a:rPr lang="en-US" dirty="0" smtClean="0"/>
              <a:t>beneficiaries</a:t>
            </a:r>
            <a:endParaRPr lang="en-US" dirty="0"/>
          </a:p>
          <a:p>
            <a:pPr lvl="1" algn="just"/>
            <a:r>
              <a:rPr lang="en-US" dirty="0">
                <a:hlinkClick r:id="rId9"/>
              </a:rPr>
              <a:t>https://blacksea-cbc.net/news/archive-news/faq-section-has-been-updated/faq/</a:t>
            </a:r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algn="just"/>
            <a:r>
              <a:rPr lang="en-US" dirty="0"/>
              <a:t>Previous training materials</a:t>
            </a:r>
          </a:p>
          <a:p>
            <a:pPr lvl="1" algn="just"/>
            <a:r>
              <a:rPr lang="en-US" dirty="0">
                <a:hlinkClick r:id="rId10"/>
              </a:rPr>
              <a:t>https://blacksea-cbc.net/black-sea-basin-2014-2020/communication-materials</a:t>
            </a:r>
            <a:r>
              <a:rPr lang="en-US" dirty="0" smtClean="0">
                <a:hlinkClick r:id="rId10"/>
              </a:rPr>
              <a:t>/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C90E969-84F8-4C6C-BE8C-392A0E7BCA8F}"/>
              </a:ext>
            </a:extLst>
          </p:cNvPr>
          <p:cNvSpPr txBox="1"/>
          <p:nvPr/>
        </p:nvSpPr>
        <p:spPr>
          <a:xfrm>
            <a:off x="641822" y="1369891"/>
            <a:ext cx="6379526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GB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References and useful links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633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Speech Bubble: Oval 6">
            <a:extLst>
              <a:ext uri="{FF2B5EF4-FFF2-40B4-BE49-F238E27FC236}">
                <a16:creationId xmlns="" xmlns:a16="http://schemas.microsoft.com/office/drawing/2014/main" id="{A861D805-29D0-4887-9B98-3DC97803872D}"/>
              </a:ext>
            </a:extLst>
          </p:cNvPr>
          <p:cNvSpPr/>
          <p:nvPr/>
        </p:nvSpPr>
        <p:spPr>
          <a:xfrm>
            <a:off x="2290922" y="2385457"/>
            <a:ext cx="1811421" cy="1279282"/>
          </a:xfrm>
          <a:prstGeom prst="wedgeEllipseCallout">
            <a:avLst>
              <a:gd name="adj1" fmla="val 16746"/>
              <a:gd name="adj2" fmla="val 648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/>
              <a:t>?</a:t>
            </a:r>
          </a:p>
        </p:txBody>
      </p:sp>
      <p:sp>
        <p:nvSpPr>
          <p:cNvPr id="9" name="Speech Bubble: Oval 8">
            <a:extLst>
              <a:ext uri="{FF2B5EF4-FFF2-40B4-BE49-F238E27FC236}">
                <a16:creationId xmlns="" xmlns:a16="http://schemas.microsoft.com/office/drawing/2014/main" id="{3AA6ACF7-00DE-45D7-ABBD-BD50349BE8DC}"/>
              </a:ext>
            </a:extLst>
          </p:cNvPr>
          <p:cNvSpPr/>
          <p:nvPr/>
        </p:nvSpPr>
        <p:spPr>
          <a:xfrm>
            <a:off x="4589379" y="2092960"/>
            <a:ext cx="3302000" cy="23368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/>
              <a:t>?</a:t>
            </a:r>
          </a:p>
        </p:txBody>
      </p:sp>
      <p:sp>
        <p:nvSpPr>
          <p:cNvPr id="10" name="Speech Bubble: Oval 9">
            <a:extLst>
              <a:ext uri="{FF2B5EF4-FFF2-40B4-BE49-F238E27FC236}">
                <a16:creationId xmlns="" xmlns:a16="http://schemas.microsoft.com/office/drawing/2014/main" id="{8C267640-2505-4D0B-91BB-06FFE6FA8687}"/>
              </a:ext>
            </a:extLst>
          </p:cNvPr>
          <p:cNvSpPr/>
          <p:nvPr/>
        </p:nvSpPr>
        <p:spPr>
          <a:xfrm>
            <a:off x="8095868" y="3802422"/>
            <a:ext cx="2261403" cy="1655202"/>
          </a:xfrm>
          <a:prstGeom prst="wedgeEllipseCallout">
            <a:avLst>
              <a:gd name="adj1" fmla="val -40601"/>
              <a:gd name="adj2" fmla="val 520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4057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6934967" y="3163129"/>
            <a:ext cx="2094299" cy="2136448"/>
            <a:chOff x="7743859" y="4175769"/>
            <a:chExt cx="2094299" cy="2136448"/>
          </a:xfrm>
        </p:grpSpPr>
        <p:sp>
          <p:nvSpPr>
            <p:cNvPr id="7" name="Teardrop 6">
              <a:extLst>
                <a:ext uri="{FF2B5EF4-FFF2-40B4-BE49-F238E27FC236}">
                  <a16:creationId xmlns="" xmlns:a16="http://schemas.microsoft.com/office/drawing/2014/main" id="{FE43A75A-4C00-443F-BCB3-91A417455616}"/>
                </a:ext>
              </a:extLst>
            </p:cNvPr>
            <p:cNvSpPr/>
            <p:nvPr/>
          </p:nvSpPr>
          <p:spPr>
            <a:xfrm rot="8100000">
              <a:off x="7743859" y="4175769"/>
              <a:ext cx="2094299" cy="2136448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18">
              <a:extLst>
                <a:ext uri="{FF2B5EF4-FFF2-40B4-BE49-F238E27FC236}">
                  <a16:creationId xmlns="" xmlns:a16="http://schemas.microsoft.com/office/drawing/2014/main" id="{FD806398-955C-4ADD-AEAE-759515021E8E}"/>
                </a:ext>
              </a:extLst>
            </p:cNvPr>
            <p:cNvSpPr/>
            <p:nvPr/>
          </p:nvSpPr>
          <p:spPr>
            <a:xfrm>
              <a:off x="8124029" y="4698355"/>
              <a:ext cx="133632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o-RO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Grant Contract  </a:t>
              </a:r>
              <a:r>
                <a:rPr lang="ro-RO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art.9</a:t>
              </a:r>
              <a:endPara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098976" y="1396967"/>
            <a:ext cx="2713790" cy="2791691"/>
            <a:chOff x="9309294" y="1960029"/>
            <a:chExt cx="2713790" cy="2791691"/>
          </a:xfrm>
        </p:grpSpPr>
        <p:sp>
          <p:nvSpPr>
            <p:cNvPr id="8" name="Teardrop 7">
              <a:extLst>
                <a:ext uri="{FF2B5EF4-FFF2-40B4-BE49-F238E27FC236}">
                  <a16:creationId xmlns="" xmlns:a16="http://schemas.microsoft.com/office/drawing/2014/main" id="{2BAD5F97-5C85-499D-A6A7-1F64408E7CCA}"/>
                </a:ext>
              </a:extLst>
            </p:cNvPr>
            <p:cNvSpPr/>
            <p:nvPr/>
          </p:nvSpPr>
          <p:spPr>
            <a:xfrm rot="8100000">
              <a:off x="9309294" y="1960029"/>
              <a:ext cx="2713790" cy="2706842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8">
              <a:extLst>
                <a:ext uri="{FF2B5EF4-FFF2-40B4-BE49-F238E27FC236}">
                  <a16:creationId xmlns="" xmlns:a16="http://schemas.microsoft.com/office/drawing/2014/main" id="{8D2C51A8-250C-47DD-A570-D0DB8687C670}"/>
                </a:ext>
              </a:extLst>
            </p:cNvPr>
            <p:cNvSpPr/>
            <p:nvPr/>
          </p:nvSpPr>
          <p:spPr>
            <a:xfrm>
              <a:off x="10023543" y="2166397"/>
              <a:ext cx="1336328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o-RO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Financing</a:t>
              </a:r>
              <a:r>
                <a:rPr lang="ro-RO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Agreement art. 4 </a:t>
              </a:r>
              <a:r>
                <a:rPr lang="en-US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.1</a:t>
              </a:r>
              <a:endPara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 algn="ctr"/>
              <a:r>
                <a:rPr lang="ro-RO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General </a:t>
              </a:r>
              <a:r>
                <a:rPr lang="ro-RO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Conditions</a:t>
              </a:r>
              <a:r>
                <a:rPr lang="ro-RO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</a:t>
              </a:r>
              <a:r>
                <a:rPr lang="ro-RO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and</a:t>
              </a:r>
              <a:r>
                <a:rPr lang="ro-RO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</a:t>
              </a:r>
            </a:p>
            <a:p>
              <a:pPr algn="ctr"/>
              <a:r>
                <a:rPr lang="ro-RO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art.9 </a:t>
              </a:r>
            </a:p>
            <a:p>
              <a:pPr algn="ctr"/>
              <a:r>
                <a:rPr lang="ro-RO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Special </a:t>
              </a:r>
              <a:r>
                <a:rPr lang="ro-RO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Conditions</a:t>
              </a:r>
              <a:endPara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210306" y="572689"/>
            <a:ext cx="2124256" cy="2154993"/>
            <a:chOff x="3882766" y="495628"/>
            <a:chExt cx="2124256" cy="2154993"/>
          </a:xfrm>
        </p:grpSpPr>
        <p:sp>
          <p:nvSpPr>
            <p:cNvPr id="9" name="Teardrop 8">
              <a:extLst>
                <a:ext uri="{FF2B5EF4-FFF2-40B4-BE49-F238E27FC236}">
                  <a16:creationId xmlns="" xmlns:a16="http://schemas.microsoft.com/office/drawing/2014/main" id="{D1768B22-3EA0-474B-A912-60791F9E24E8}"/>
                </a:ext>
              </a:extLst>
            </p:cNvPr>
            <p:cNvSpPr/>
            <p:nvPr/>
          </p:nvSpPr>
          <p:spPr>
            <a:xfrm rot="8100000">
              <a:off x="3882766" y="495628"/>
              <a:ext cx="2124256" cy="2154993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840A488D-4A83-4AA4-B856-239CF86C503A}"/>
                </a:ext>
              </a:extLst>
            </p:cNvPr>
            <p:cNvSpPr txBox="1"/>
            <p:nvPr/>
          </p:nvSpPr>
          <p:spPr>
            <a:xfrm>
              <a:off x="4050324" y="910994"/>
              <a:ext cx="175724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o-RO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ENI CBC IR 897/2014 </a:t>
              </a:r>
              <a:endPara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 algn="ctr"/>
              <a:r>
                <a:rPr lang="ro-RO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art.52</a:t>
              </a: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, </a:t>
              </a:r>
              <a:r>
                <a:rPr lang="ro-RO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53</a:t>
              </a:r>
              <a:r>
                <a:rPr lang="ro-RO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, 54, 55</a:t>
              </a:r>
              <a:endPara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13" name="Text Placeholder 13">
            <a:extLst>
              <a:ext uri="{FF2B5EF4-FFF2-40B4-BE49-F238E27FC236}">
                <a16:creationId xmlns="" xmlns:a16="http://schemas.microsoft.com/office/drawing/2014/main" id="{3BD66397-105A-4560-8F5E-AB4A8199299A}"/>
              </a:ext>
            </a:extLst>
          </p:cNvPr>
          <p:cNvSpPr txBox="1">
            <a:spLocks/>
          </p:cNvSpPr>
          <p:nvPr/>
        </p:nvSpPr>
        <p:spPr>
          <a:xfrm>
            <a:off x="551069" y="1224685"/>
            <a:ext cx="4668711" cy="90548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ko-KR" sz="3600" dirty="0">
                <a:solidFill>
                  <a:srgbClr val="000066"/>
                </a:solidFill>
                <a:cs typeface="Arial" pitchFamily="34" charset="0"/>
              </a:rPr>
              <a:t>Main </a:t>
            </a:r>
            <a:r>
              <a:rPr lang="en-US" altLang="ko-KR" sz="3600" dirty="0" smtClean="0">
                <a:solidFill>
                  <a:srgbClr val="000066"/>
                </a:solidFill>
                <a:cs typeface="Arial" pitchFamily="34" charset="0"/>
              </a:rPr>
              <a:t>Legal Framework</a:t>
            </a:r>
            <a:endParaRPr lang="en-US" altLang="ko-KR" sz="3600" b="1" dirty="0">
              <a:latin typeface="+mj-lt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6604D7C-A378-4785-BDF6-DE4429CBBC2C}"/>
              </a:ext>
            </a:extLst>
          </p:cNvPr>
          <p:cNvSpPr txBox="1"/>
          <p:nvPr/>
        </p:nvSpPr>
        <p:spPr>
          <a:xfrm>
            <a:off x="551069" y="2204477"/>
            <a:ext cx="3215032" cy="400110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ro-R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ENI CBC IR 897/2014</a:t>
            </a:r>
            <a:endParaRPr lang="ko-KR" altLang="en-US" sz="2000" b="1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="" xmlns:a16="http://schemas.microsoft.com/office/drawing/2014/main" id="{7EC4A944-73B7-48D2-BC60-7B13647F4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55956"/>
              </p:ext>
            </p:extLst>
          </p:nvPr>
        </p:nvGraphicFramePr>
        <p:xfrm>
          <a:off x="137978" y="2649681"/>
          <a:ext cx="6118508" cy="3997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5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839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Article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Content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2000" b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52.2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US" sz="2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 for contracting authorities/entities in EU Member</a:t>
                      </a:r>
                      <a:r>
                        <a:rPr lang="en-US" sz="2000" b="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States</a:t>
                      </a:r>
                      <a:endParaRPr lang="en-US" sz="2000" b="1" u="sng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</a:t>
                      </a: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principles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52.3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 of nationality and origin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Procedures and thresholds for service contracts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Procedures and thresholds for supply contracts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Procedures and thresholds for work contracts</a:t>
                      </a:r>
                      <a:endParaRPr lang="en-GB" sz="2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7711498" y="5353755"/>
            <a:ext cx="3584260" cy="1094868"/>
            <a:chOff x="7711498" y="5353755"/>
            <a:chExt cx="3584260" cy="1094868"/>
          </a:xfrm>
        </p:grpSpPr>
        <p:sp>
          <p:nvSpPr>
            <p:cNvPr id="16" name="TextBox 15"/>
            <p:cNvSpPr txBox="1"/>
            <p:nvPr/>
          </p:nvSpPr>
          <p:spPr>
            <a:xfrm>
              <a:off x="7954515" y="5802292"/>
              <a:ext cx="3341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GC &amp; FA</a:t>
              </a:r>
            </a:p>
            <a:p>
              <a:pPr algn="ctr"/>
              <a:r>
                <a:rPr lang="en-US" dirty="0" smtClean="0"/>
                <a:t>supplement ENI CBC IR.</a:t>
              </a:r>
              <a:endParaRPr lang="en-GB" dirty="0"/>
            </a:p>
          </p:txBody>
        </p:sp>
        <p:sp>
          <p:nvSpPr>
            <p:cNvPr id="18" name="Left Brace 17"/>
            <p:cNvSpPr/>
            <p:nvPr/>
          </p:nvSpPr>
          <p:spPr>
            <a:xfrm rot="4638272">
              <a:off x="9073890" y="3991363"/>
              <a:ext cx="723585" cy="3448369"/>
            </a:xfrm>
            <a:prstGeom prst="leftBrace">
              <a:avLst>
                <a:gd name="adj1" fmla="val 8333"/>
                <a:gd name="adj2" fmla="val 5019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3581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389E3FBA-A98F-4005-AD74-949635555F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82" y="6040744"/>
            <a:ext cx="8837458" cy="369329"/>
          </a:xfrm>
        </p:spPr>
        <p:txBody>
          <a:bodyPr/>
          <a:lstStyle/>
          <a:p>
            <a:pPr algn="just"/>
            <a:r>
              <a:rPr lang="ro-RO" sz="16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  <a:hlinkClick r:id="rId5"/>
              </a:rPr>
              <a:t>https://blacksea-cbc.net/news/archive-news/procurement-rules-national-legislation-or-prag/</a:t>
            </a:r>
            <a:endParaRPr lang="ro-RO" sz="16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F481CB10-336F-4A08-90EA-A257E9B3E7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93276"/>
              </p:ext>
            </p:extLst>
          </p:nvPr>
        </p:nvGraphicFramePr>
        <p:xfrm>
          <a:off x="840840" y="2074344"/>
          <a:ext cx="4442360" cy="272288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srgbClr val="0070C0">
                      <a:alpha val="40000"/>
                    </a:srgbClr>
                  </a:outerShdw>
                </a:effectLst>
              </a:tblPr>
              <a:tblGrid>
                <a:gridCol w="1793522">
                  <a:extLst>
                    <a:ext uri="{9D8B030D-6E8A-4147-A177-3AD203B41FA5}">
                      <a16:colId xmlns="" xmlns:a16="http://schemas.microsoft.com/office/drawing/2014/main" val="1769392189"/>
                    </a:ext>
                  </a:extLst>
                </a:gridCol>
                <a:gridCol w="1449958">
                  <a:extLst>
                    <a:ext uri="{9D8B030D-6E8A-4147-A177-3AD203B41FA5}">
                      <a16:colId xmlns="" xmlns:a16="http://schemas.microsoft.com/office/drawing/2014/main" val="1946454171"/>
                    </a:ext>
                  </a:extLst>
                </a:gridCol>
                <a:gridCol w="1198880">
                  <a:extLst>
                    <a:ext uri="{9D8B030D-6E8A-4147-A177-3AD203B41FA5}">
                      <a16:colId xmlns="" xmlns:a16="http://schemas.microsoft.com/office/drawing/2014/main" val="23593689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Country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Contracting authorities/entities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Other entities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7506096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Bulgaria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National legislation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National legislation*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1057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Greece</a:t>
                      </a:r>
                      <a:endParaRPr lang="en-US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National legislation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07983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Romania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National legislation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00261499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="" xmlns:a16="http://schemas.microsoft.com/office/drawing/2014/main" id="{DEA72761-528E-4E63-BE0B-3F862417F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5188" y="26400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65370A7F-B113-42BA-AD9F-011896ADE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657024"/>
              </p:ext>
            </p:extLst>
          </p:nvPr>
        </p:nvGraphicFramePr>
        <p:xfrm>
          <a:off x="6075680" y="2029188"/>
          <a:ext cx="5170334" cy="290349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srgbClr val="0070C0">
                      <a:alpha val="40000"/>
                    </a:srgbClr>
                  </a:outerShdw>
                </a:effectLst>
              </a:tblPr>
              <a:tblGrid>
                <a:gridCol w="2438400">
                  <a:extLst>
                    <a:ext uri="{9D8B030D-6E8A-4147-A177-3AD203B41FA5}">
                      <a16:colId xmlns="" xmlns:a16="http://schemas.microsoft.com/office/drawing/2014/main" val="1399443706"/>
                    </a:ext>
                  </a:extLst>
                </a:gridCol>
                <a:gridCol w="1554480">
                  <a:extLst>
                    <a:ext uri="{9D8B030D-6E8A-4147-A177-3AD203B41FA5}">
                      <a16:colId xmlns="" xmlns:a16="http://schemas.microsoft.com/office/drawing/2014/main" val="2269954151"/>
                    </a:ext>
                  </a:extLst>
                </a:gridCol>
                <a:gridCol w="1177454">
                  <a:extLst>
                    <a:ext uri="{9D8B030D-6E8A-4147-A177-3AD203B41FA5}">
                      <a16:colId xmlns="" xmlns:a16="http://schemas.microsoft.com/office/drawing/2014/main" val="2520342295"/>
                    </a:ext>
                  </a:extLst>
                </a:gridCol>
              </a:tblGrid>
              <a:tr h="81876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/>
                      </a:r>
                      <a:br>
                        <a:rPr lang="en-US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</a:br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Country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Contracting authorities/ entities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Other entities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8767012"/>
                  </a:ext>
                </a:extLst>
              </a:tr>
              <a:tr h="31202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Armenia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7623772"/>
                  </a:ext>
                </a:extLst>
              </a:tr>
              <a:tr h="31202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Georgia</a:t>
                      </a:r>
                      <a:endParaRPr lang="en-US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18644419"/>
                  </a:ext>
                </a:extLst>
              </a:tr>
              <a:tr h="391432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Republic of Moldova</a:t>
                      </a:r>
                      <a:endParaRPr lang="en-US" dirty="0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34747614"/>
                  </a:ext>
                </a:extLst>
              </a:tr>
              <a:tr h="31202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Turkey</a:t>
                      </a:r>
                      <a:endParaRPr lang="en-US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29700370"/>
                  </a:ext>
                </a:extLst>
              </a:tr>
              <a:tr h="31202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Ukraine</a:t>
                      </a:r>
                      <a:endParaRPr lang="en-US">
                        <a:solidFill>
                          <a:srgbClr val="00206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National legislation**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</a:rPr>
                        <a:t>PRAG</a:t>
                      </a:r>
                    </a:p>
                  </a:txBody>
                  <a:tcPr marL="31750" marR="31750" marT="31750" marB="317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895523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73AB930-51FC-4536-9805-E3ACA7B24B58}"/>
              </a:ext>
            </a:extLst>
          </p:cNvPr>
          <p:cNvSpPr txBox="1"/>
          <p:nvPr/>
        </p:nvSpPr>
        <p:spPr>
          <a:xfrm>
            <a:off x="651982" y="1455029"/>
            <a:ext cx="4631218" cy="369329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GB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National legislation or PRAG?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342A3CA-11C6-422F-9DD6-0EED029B7EF6}"/>
              </a:ext>
            </a:extLst>
          </p:cNvPr>
          <p:cNvSpPr txBox="1"/>
          <p:nvPr/>
        </p:nvSpPr>
        <p:spPr>
          <a:xfrm>
            <a:off x="796340" y="4797224"/>
            <a:ext cx="453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As set by the national law.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2138533-97D2-4131-AC79-3EDC039C764F}"/>
              </a:ext>
            </a:extLst>
          </p:cNvPr>
          <p:cNvSpPr txBox="1"/>
          <p:nvPr/>
        </p:nvSpPr>
        <p:spPr>
          <a:xfrm>
            <a:off x="6075680" y="4947938"/>
            <a:ext cx="5160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** As set by the Financing Agreement.</a:t>
            </a:r>
          </a:p>
        </p:txBody>
      </p:sp>
    </p:spTree>
    <p:extLst>
      <p:ext uri="{BB962C8B-B14F-4D97-AF65-F5344CB8AC3E}">
        <p14:creationId xmlns:p14="http://schemas.microsoft.com/office/powerpoint/2010/main" val="114940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074F364-DCEA-40F7-9CB2-808169764415}"/>
              </a:ext>
            </a:extLst>
          </p:cNvPr>
          <p:cNvSpPr/>
          <p:nvPr/>
        </p:nvSpPr>
        <p:spPr>
          <a:xfrm>
            <a:off x="640512" y="1912484"/>
            <a:ext cx="10939455" cy="4526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en-US" sz="16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Art. 52.1 </a:t>
            </a: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16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ontracting authorities/entities in EU Member </a:t>
            </a: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States: national legislation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en-US" sz="16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Art. 52.2 all other cases:</a:t>
            </a:r>
          </a:p>
          <a:p>
            <a:pPr marL="34290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lphaLcParenR"/>
            </a:pPr>
            <a:r>
              <a:rPr lang="ro-RO" sz="16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....</a:t>
            </a:r>
            <a:r>
              <a:rPr lang="en-US" sz="16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best value for money, or as appropriate, </a:t>
            </a:r>
            <a:r>
              <a:rPr lang="ro-RO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......</a:t>
            </a: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lowest price, while avoiding any conflict of interest; </a:t>
            </a:r>
            <a:endParaRPr lang="en-GB" sz="1600" dirty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lphaLcParenR"/>
            </a:pP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For contract with a value of more than 60.000€, the following rules shall apply:</a:t>
            </a:r>
            <a:endParaRPr lang="en-GB" sz="1600" dirty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 evaluation committee shall be set up </a:t>
            </a:r>
            <a:r>
              <a:rPr lang="ro-RO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 odd number of members with all the technical and administrative capacities</a:t>
            </a:r>
            <a:r>
              <a:rPr lang="ro-RO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GB" sz="1600" dirty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Sufficient transparency, fair competition and adequate ex-ante publicity must be ensured;</a:t>
            </a:r>
            <a:endParaRPr lang="en-GB" sz="1600" dirty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Equal treatment, proportionality and non-discrimination shall be ensured;</a:t>
            </a:r>
            <a:endParaRPr lang="en-GB" sz="1600" dirty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Tender documents must be drafted according to the best international practice;</a:t>
            </a:r>
            <a:endParaRPr lang="en-GB" sz="1600" dirty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Deadlines for submitting applications or tenders must be long enough to give interested parties a reasonable period to prepare their tenders;</a:t>
            </a:r>
            <a:endParaRPr lang="en-GB" sz="1600" dirty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en-US" sz="16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Candidates or tenderers shall be excluded if they fall within one of the situations described in article 106(1) of Regulation 966/2012 […] (bankruptcy, etc.).</a:t>
            </a:r>
            <a:r>
              <a:rPr lang="en-US" sz="1600" b="1" u="sng" dirty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600" b="1" u="sng" dirty="0" smtClean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en-US" sz="1600" dirty="0" smtClean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Procurement procedures – art. 53-56</a:t>
            </a:r>
            <a:endParaRPr lang="en-GB" sz="1600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4554CD1-1199-495D-95D2-B8AAFBFA06B8}"/>
              </a:ext>
            </a:extLst>
          </p:cNvPr>
          <p:cNvSpPr txBox="1"/>
          <p:nvPr/>
        </p:nvSpPr>
        <p:spPr>
          <a:xfrm>
            <a:off x="640512" y="1402962"/>
            <a:ext cx="6379526" cy="400110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ro-R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ENI CBC IR 897/2014</a:t>
            </a:r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– art </a:t>
            </a:r>
            <a:r>
              <a:rPr lang="en-GB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.52.1&amp;2 </a:t>
            </a:r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  <a:r>
              <a:rPr lang="en-GB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Applicable rules</a:t>
            </a:r>
            <a:endParaRPr lang="ko-KR" alt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692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55EE157A-50F4-4254-AE65-16AC9731F9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646436"/>
              </p:ext>
            </p:extLst>
          </p:nvPr>
        </p:nvGraphicFramePr>
        <p:xfrm>
          <a:off x="1273693" y="2019912"/>
          <a:ext cx="8128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10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869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chemeClr val="bg1"/>
                          </a:solidFill>
                        </a:rPr>
                        <a:t>Article 53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chemeClr val="bg1"/>
                          </a:solidFill>
                        </a:rPr>
                        <a:t>Service contract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&gt;</a:t>
                      </a:r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 60.000 € &lt; 300.000 €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Competitive negotiated procedure without publication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≥</a:t>
                      </a:r>
                      <a:r>
                        <a:rPr lang="ro-RO" baseline="0" dirty="0">
                          <a:solidFill>
                            <a:srgbClr val="003399"/>
                          </a:solidFill>
                        </a:rPr>
                        <a:t> </a:t>
                      </a:r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300.000 €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International restricted tender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E9AEACE6-7576-4A60-BCEE-A4450EB617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652474"/>
              </p:ext>
            </p:extLst>
          </p:nvPr>
        </p:nvGraphicFramePr>
        <p:xfrm>
          <a:off x="2182121" y="3213772"/>
          <a:ext cx="8367078" cy="147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1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479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65805"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chemeClr val="bg1"/>
                          </a:solidFill>
                        </a:rPr>
                        <a:t>Article 54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chemeClr val="bg1"/>
                          </a:solidFill>
                        </a:rPr>
                        <a:t>Supply contracts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 &gt; 60.000 € &lt; 100.000 €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Competitive</a:t>
                      </a:r>
                      <a:r>
                        <a:rPr lang="ro-RO" baseline="0" dirty="0">
                          <a:solidFill>
                            <a:srgbClr val="003399"/>
                          </a:solidFill>
                        </a:rPr>
                        <a:t> negotiated procedure without publication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≥ 100.000 € &lt; 300.000 €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Open tender procedure published in the programme area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≥</a:t>
                      </a:r>
                      <a:r>
                        <a:rPr lang="ro-RO" baseline="0" dirty="0">
                          <a:solidFill>
                            <a:srgbClr val="003399"/>
                          </a:solidFill>
                        </a:rPr>
                        <a:t> </a:t>
                      </a:r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300.000 €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International open tender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6A913691-6AD7-44B8-9780-F28AED731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193566"/>
              </p:ext>
            </p:extLst>
          </p:nvPr>
        </p:nvGraphicFramePr>
        <p:xfrm>
          <a:off x="3117166" y="4916215"/>
          <a:ext cx="8513717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0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806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chemeClr val="bg1"/>
                          </a:solidFill>
                        </a:rPr>
                        <a:t>Article 55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o-RO" dirty="0">
                          <a:solidFill>
                            <a:schemeClr val="bg1"/>
                          </a:solidFill>
                        </a:rPr>
                        <a:t>Work contract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 smtClean="0">
                          <a:solidFill>
                            <a:srgbClr val="003399"/>
                          </a:solidFill>
                        </a:rPr>
                        <a:t>&gt; </a:t>
                      </a:r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60.000 € &lt;</a:t>
                      </a:r>
                      <a:r>
                        <a:rPr lang="ro-RO" dirty="0">
                          <a:solidFill>
                            <a:srgbClr val="003399"/>
                          </a:solidFill>
                        </a:rPr>
                        <a:t> </a:t>
                      </a:r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300.000 €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Competitive negotiated procedure without publication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kumimoji="0" lang="ro-RO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300.000 €  &lt; 5.000.000 €</a:t>
                      </a:r>
                      <a:endParaRPr lang="en-GB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Open tender procedure published in the programme area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≥ 5.000.000 €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3399"/>
                          </a:solidFill>
                        </a:rPr>
                        <a:t>International open tender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B3F4D8B-DB48-4239-8E74-3D7F3354B876}"/>
              </a:ext>
            </a:extLst>
          </p:cNvPr>
          <p:cNvSpPr txBox="1"/>
          <p:nvPr/>
        </p:nvSpPr>
        <p:spPr>
          <a:xfrm>
            <a:off x="631662" y="1378383"/>
            <a:ext cx="6379526" cy="461665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ro-RO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ENI CBC IR 897/2014</a:t>
            </a:r>
            <a:r>
              <a:rPr lang="en-GB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– </a:t>
            </a:r>
            <a:r>
              <a:rPr lang="en-GB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art. 53 </a:t>
            </a:r>
            <a:r>
              <a:rPr lang="en-GB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- 55</a:t>
            </a:r>
            <a:endParaRPr lang="ko-KR" altLang="en-US" sz="2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695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069A7E8-FA5E-4EFC-8D5F-9338CD528B72}"/>
              </a:ext>
            </a:extLst>
          </p:cNvPr>
          <p:cNvSpPr/>
          <p:nvPr/>
        </p:nvSpPr>
        <p:spPr>
          <a:xfrm>
            <a:off x="631662" y="2434355"/>
            <a:ext cx="1117902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National legislation: for contracting authorities/entities in EU Member States</a:t>
            </a: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ENI CBC IR (art. 52.2-56) + PRAG, if not otherwise in Financing Agreement*: for beneficiaries in CBC Partner Countries</a:t>
            </a:r>
          </a:p>
          <a:p>
            <a:pPr lvl="1" algn="just">
              <a:spcAft>
                <a:spcPts val="1200"/>
              </a:spcAft>
            </a:pP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* FA with Ukraine - national legislation for </a:t>
            </a:r>
            <a:r>
              <a:rPr lang="en-US" sz="2400" dirty="0">
                <a:solidFill>
                  <a:srgbClr val="002060"/>
                </a:solidFill>
                <a:latin typeface="+mj-lt"/>
              </a:rPr>
              <a:t>public entities in Ukraine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2060"/>
                </a:solidFill>
                <a:latin typeface="+mj-lt"/>
              </a:rPr>
              <a:t>ENI CBC IR (art. 52.2-56) + PRAG: for beneficiaries which are not contracting authorities/entities in EU Member States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For all cases with PRAG: PRAG applies also for contracts ≤ 60.000 euro</a:t>
            </a:r>
            <a:endParaRPr lang="en-US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B3F4D8B-DB48-4239-8E74-3D7F3354B876}"/>
              </a:ext>
            </a:extLst>
          </p:cNvPr>
          <p:cNvSpPr txBox="1"/>
          <p:nvPr/>
        </p:nvSpPr>
        <p:spPr>
          <a:xfrm>
            <a:off x="631662" y="1457492"/>
            <a:ext cx="4168938" cy="830997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Grant Contract – art. 9</a:t>
            </a:r>
          </a:p>
          <a:p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Financing Agreement – art. </a:t>
            </a:r>
            <a:r>
              <a:rPr lang="en-US" altLang="ko-K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4.1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02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5AA6AC3-7559-46C8-AB3D-15DE4E2E6370}"/>
              </a:ext>
            </a:extLst>
          </p:cNvPr>
          <p:cNvSpPr txBox="1"/>
          <p:nvPr/>
        </p:nvSpPr>
        <p:spPr>
          <a:xfrm>
            <a:off x="651982" y="1443117"/>
            <a:ext cx="6236498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GB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Thresholds according to PRAG (most frequent in BSB programme)</a:t>
            </a:r>
            <a:endParaRPr lang="ko-KR" altLang="en-US" b="1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EC5287CB-EB2E-4A98-9594-5E36854386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440500"/>
              </p:ext>
            </p:extLst>
          </p:nvPr>
        </p:nvGraphicFramePr>
        <p:xfrm>
          <a:off x="1241998" y="2090828"/>
          <a:ext cx="10144311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7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8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389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996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bg1"/>
                          </a:solidFill>
                          <a:latin typeface="+mj-lt"/>
                        </a:rPr>
                        <a:t>What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baseline="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S</a:t>
                      </a:r>
                      <a:r>
                        <a:rPr lang="ro-RO" sz="2400" b="1" kern="1200" baseline="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implified procedure (</a:t>
                      </a:r>
                      <a:r>
                        <a:rPr lang="en-US" sz="2400" b="1" kern="1200" baseline="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formerly known as c</a:t>
                      </a:r>
                      <a:r>
                        <a:rPr lang="ro-RO" sz="2400" b="1" kern="1200" baseline="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ompetitive negotiated procedure)</a:t>
                      </a:r>
                      <a:endParaRPr lang="en-GB" sz="2400" b="1" kern="1200" baseline="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400" dirty="0">
                          <a:solidFill>
                            <a:schemeClr val="bg1"/>
                          </a:solidFill>
                          <a:latin typeface="+mj-lt"/>
                        </a:rPr>
                        <a:t>Award on the basis</a:t>
                      </a:r>
                      <a:r>
                        <a:rPr lang="ro-RO" sz="2400" baseline="0" dirty="0">
                          <a:solidFill>
                            <a:schemeClr val="bg1"/>
                          </a:solidFill>
                          <a:latin typeface="+mj-lt"/>
                        </a:rPr>
                        <a:t> of a single tender</a:t>
                      </a:r>
                      <a:endParaRPr lang="en-GB" sz="24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400" dirty="0">
                          <a:solidFill>
                            <a:schemeClr val="bg1"/>
                          </a:solidFill>
                          <a:latin typeface="+mj-lt"/>
                        </a:rPr>
                        <a:t>Payment against invoices without prior acceptance of a tender</a:t>
                      </a:r>
                      <a:endParaRPr lang="en-GB" sz="24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sz="2400" b="1" dirty="0">
                          <a:solidFill>
                            <a:srgbClr val="002060"/>
                          </a:solidFill>
                          <a:latin typeface="+mj-lt"/>
                        </a:rPr>
                        <a:t>Services</a:t>
                      </a:r>
                      <a:endParaRPr lang="en-GB" sz="24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o-RO" sz="2400" dirty="0">
                          <a:solidFill>
                            <a:srgbClr val="002060"/>
                          </a:solidFill>
                          <a:latin typeface="+mj-lt"/>
                        </a:rPr>
                        <a:t>2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0.000 € </a:t>
                      </a:r>
                      <a:r>
                        <a:rPr lang="en-US" sz="24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GB" sz="24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300.000 €</a:t>
                      </a:r>
                    </a:p>
                    <a:p>
                      <a:pPr algn="ctr"/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o-RO" sz="2400" dirty="0">
                          <a:solidFill>
                            <a:srgbClr val="002060"/>
                          </a:solidFill>
                          <a:latin typeface="+mj-lt"/>
                        </a:rPr>
                        <a:t>2.500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€ </a:t>
                      </a:r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o-RO" sz="2400" dirty="0">
                          <a:solidFill>
                            <a:srgbClr val="002060"/>
                          </a:solidFill>
                          <a:latin typeface="+mj-lt"/>
                        </a:rPr>
                        <a:t>2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0.000 €</a:t>
                      </a:r>
                    </a:p>
                    <a:p>
                      <a:pPr algn="ctr"/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o-RO" sz="2400" dirty="0">
                          <a:solidFill>
                            <a:srgbClr val="002060"/>
                          </a:solidFill>
                          <a:latin typeface="+mj-lt"/>
                        </a:rPr>
                        <a:t>2.500 €</a:t>
                      </a:r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sz="2400" b="1" dirty="0">
                          <a:solidFill>
                            <a:srgbClr val="002060"/>
                          </a:solidFill>
                          <a:latin typeface="+mj-lt"/>
                        </a:rPr>
                        <a:t>Supplies</a:t>
                      </a:r>
                      <a:endParaRPr lang="en-GB" sz="24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o-RO" sz="2400" dirty="0">
                          <a:solidFill>
                            <a:srgbClr val="002060"/>
                          </a:solidFill>
                          <a:latin typeface="+mj-lt"/>
                        </a:rPr>
                        <a:t>2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0.000 € </a:t>
                      </a:r>
                      <a:r>
                        <a:rPr lang="en-US" sz="24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GB" sz="24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o-RO" sz="2400" dirty="0">
                          <a:solidFill>
                            <a:srgbClr val="002060"/>
                          </a:solidFill>
                          <a:latin typeface="+mj-lt"/>
                        </a:rPr>
                        <a:t>1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00.000 €</a:t>
                      </a:r>
                    </a:p>
                    <a:p>
                      <a:pPr algn="ctr"/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2.500 € </a:t>
                      </a:r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20.000 €</a:t>
                      </a:r>
                    </a:p>
                    <a:p>
                      <a:pPr algn="ctr"/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2.500 €</a:t>
                      </a:r>
                    </a:p>
                    <a:p>
                      <a:pPr algn="ctr"/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sz="2400" b="1" dirty="0">
                          <a:solidFill>
                            <a:srgbClr val="002060"/>
                          </a:solidFill>
                          <a:latin typeface="+mj-lt"/>
                        </a:rPr>
                        <a:t>Works</a:t>
                      </a:r>
                      <a:endParaRPr lang="en-GB" sz="24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o-RO" sz="2400" dirty="0">
                          <a:solidFill>
                            <a:srgbClr val="002060"/>
                          </a:solidFill>
                          <a:latin typeface="+mj-lt"/>
                        </a:rPr>
                        <a:t>2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0.000 € </a:t>
                      </a:r>
                      <a:r>
                        <a:rPr lang="en-US" sz="24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GB" sz="24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300.000 €</a:t>
                      </a:r>
                    </a:p>
                    <a:p>
                      <a:pPr algn="ctr"/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2.500 € </a:t>
                      </a:r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 20.000 €</a:t>
                      </a:r>
                    </a:p>
                    <a:p>
                      <a:pPr algn="ctr"/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GB" sz="2400" dirty="0">
                          <a:solidFill>
                            <a:srgbClr val="002060"/>
                          </a:solidFill>
                          <a:latin typeface="+mj-lt"/>
                        </a:rPr>
                        <a:t>2.500 €</a:t>
                      </a:r>
                    </a:p>
                    <a:p>
                      <a:pPr algn="ctr"/>
                      <a:endParaRPr lang="en-GB" sz="2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24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706D34A-0E9A-474D-BA90-59F658BEB3F3}"/>
              </a:ext>
            </a:extLst>
          </p:cNvPr>
          <p:cNvSpPr txBox="1"/>
          <p:nvPr/>
        </p:nvSpPr>
        <p:spPr>
          <a:xfrm>
            <a:off x="651982" y="1443117"/>
            <a:ext cx="4976658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GB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Key</a:t>
            </a:r>
            <a:r>
              <a:rPr lang="en-US" dirty="0"/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factors</a:t>
            </a:r>
            <a:r>
              <a:rPr lang="en-US" dirty="0"/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take into account!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11" name="Group 2">
            <a:extLst>
              <a:ext uri="{FF2B5EF4-FFF2-40B4-BE49-F238E27FC236}">
                <a16:creationId xmlns="" xmlns:a16="http://schemas.microsoft.com/office/drawing/2014/main" id="{8A989B29-BDDC-47AF-8172-DA467364E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961015"/>
              </p:ext>
            </p:extLst>
          </p:nvPr>
        </p:nvGraphicFramePr>
        <p:xfrm>
          <a:off x="680720" y="1924210"/>
          <a:ext cx="10353040" cy="3829313"/>
        </p:xfrm>
        <a:graphic>
          <a:graphicData uri="http://schemas.openxmlformats.org/drawingml/2006/table">
            <a:tbl>
              <a:tblPr/>
              <a:tblGrid>
                <a:gridCol w="5192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610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7602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What to do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What NOT to do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047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identify the applicable rules to your organisation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not look for shortcuts </a:t>
                      </a:r>
                      <a:r>
                        <a:rPr kumimoji="0" lang="en-US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to save </a:t>
                      </a:r>
                      <a:r>
                        <a:rPr kumimoji="0" lang="en-US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time in preparing the procedures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047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plan all procurement at the beginning of the project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not assume that procurement can be done quickly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249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be aware of the thresholds for all</a:t>
                      </a:r>
                      <a:r>
                        <a:rPr kumimoji="0" lang="ca-E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ca-E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types</a:t>
                      </a:r>
                      <a:r>
                        <a:rPr kumimoji="0" lang="ca-E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of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ca-E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ontract</a:t>
                      </a:r>
                      <a:r>
                        <a:rPr kumimoji="0" lang="ca-E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s</a:t>
                      </a:r>
                      <a:endParaRPr kumimoji="0" lang="uk-UA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uk-UA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 not split contracts (per years, per partners, per concepts). Artificial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splitting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contracts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is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allowed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49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consult the 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JTS/MA</a:t>
                      </a:r>
                      <a:r>
                        <a:rPr kumimoji="0" lang="ca-E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/NA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*</a:t>
                      </a: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in case of doubt or just to double check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not trust only your experience, even if you had similar grants in the past – rules change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249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revise your usual procedures to verify that they are compliant with programme rules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not assume that tenderers have enough experience to submit eligible bids 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5066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Do prepare clear Terms of Reference and check-lists for tenderers</a:t>
                      </a: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en-US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Again do not procure as usual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n-US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92129" marB="46802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1850310-1626-4651-98C3-59E16C69D582}"/>
              </a:ext>
            </a:extLst>
          </p:cNvPr>
          <p:cNvSpPr txBox="1"/>
          <p:nvPr/>
        </p:nvSpPr>
        <p:spPr>
          <a:xfrm>
            <a:off x="680720" y="6397300"/>
            <a:ext cx="10353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002060"/>
                </a:solidFill>
              </a:rPr>
              <a:t>Source: </a:t>
            </a:r>
            <a:r>
              <a:rPr lang="en-US" sz="1600" i="1" dirty="0" smtClean="0">
                <a:solidFill>
                  <a:srgbClr val="002060"/>
                </a:solidFill>
              </a:rPr>
              <a:t>TESIM</a:t>
            </a:r>
            <a:endParaRPr lang="en-US" sz="1600" b="1" i="1" dirty="0" smtClean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3CD270D-DE85-444C-9058-4DE2C14C0812}"/>
              </a:ext>
            </a:extLst>
          </p:cNvPr>
          <p:cNvSpPr txBox="1"/>
          <p:nvPr/>
        </p:nvSpPr>
        <p:spPr>
          <a:xfrm>
            <a:off x="680720" y="5892799"/>
            <a:ext cx="9174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hlinkClick r:id="rId5"/>
              </a:rPr>
              <a:t>*https://blacksea-cbc.net/black-sea-basin-2014-2020/management-structures</a:t>
            </a:r>
            <a:r>
              <a:rPr lang="en-US" sz="1600" i="1" dirty="0" smtClean="0">
                <a:hlinkClick r:id="rId5"/>
              </a:rPr>
              <a:t>/</a:t>
            </a:r>
            <a:endParaRPr lang="en-US" sz="1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97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=""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CFA1CAC-A2FD-416D-AAD2-9ECB19E08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2800" y="2057400"/>
            <a:ext cx="5462584" cy="3803646"/>
          </a:xfrm>
        </p:spPr>
        <p:txBody>
          <a:bodyPr/>
          <a:lstStyle/>
          <a:p>
            <a:r>
              <a:rPr lang="en-US" sz="2800" dirty="0">
                <a:solidFill>
                  <a:srgbClr val="002060"/>
                </a:solidFill>
              </a:rPr>
              <a:t>Also check: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Project Implementation Manual, section 4.3 (examples of breaches)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TESIM Guide on procurement – tips, potential cases of failure, key challenges and recommendations by type of contract (services, supplies, works</a:t>
            </a:r>
            <a:r>
              <a:rPr lang="en-US" sz="2000" dirty="0" smtClean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875AAB1B-03F1-45C0-A7A2-5D0323DAC4A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4" y="2057399"/>
            <a:ext cx="4689824" cy="4059937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2060"/>
                </a:solidFill>
              </a:rPr>
              <a:t>Pay attention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rgbClr val="002060"/>
                </a:solidFill>
              </a:rPr>
              <a:t>Ensure a sufficient </a:t>
            </a:r>
            <a:r>
              <a:rPr lang="en-US" sz="2900" dirty="0">
                <a:solidFill>
                  <a:srgbClr val="002060"/>
                </a:solidFill>
              </a:rPr>
              <a:t>description of goods, services, works in the procurement documents (award documentation </a:t>
            </a:r>
            <a:r>
              <a:rPr lang="en-US" sz="2900" dirty="0" smtClean="0">
                <a:solidFill>
                  <a:srgbClr val="002060"/>
                </a:solidFill>
              </a:rPr>
              <a:t>/ reception / invoice)</a:t>
            </a:r>
            <a:endParaRPr lang="en-US" sz="2900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rgbClr val="002060"/>
                </a:solidFill>
              </a:rPr>
              <a:t>Avoid discrepancies between procurement documents issued at different stages (award documentation, evaluation, contract, reception)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rgbClr val="002060"/>
                </a:solidFill>
              </a:rPr>
              <a:t>Follow procurement rules for expert services as well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rgbClr val="002060"/>
                </a:solidFill>
              </a:rPr>
              <a:t>Avoid conflict </a:t>
            </a:r>
            <a:r>
              <a:rPr lang="en-US" sz="2900" dirty="0">
                <a:solidFill>
                  <a:srgbClr val="002060"/>
                </a:solidFill>
              </a:rPr>
              <a:t>of interests – project beneficiary / </a:t>
            </a:r>
            <a:r>
              <a:rPr lang="en-US" sz="2900" dirty="0" smtClean="0">
                <a:solidFill>
                  <a:srgbClr val="002060"/>
                </a:solidFill>
              </a:rPr>
              <a:t>provider</a:t>
            </a:r>
            <a:endParaRPr lang="en-US" sz="2900" dirty="0">
              <a:solidFill>
                <a:srgbClr val="00206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706D34A-0E9A-474D-BA90-59F658BEB3F3}"/>
              </a:ext>
            </a:extLst>
          </p:cNvPr>
          <p:cNvSpPr txBox="1"/>
          <p:nvPr/>
        </p:nvSpPr>
        <p:spPr>
          <a:xfrm>
            <a:off x="651982" y="1443117"/>
            <a:ext cx="4976658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GB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Examples of errors</a:t>
            </a:r>
            <a:endParaRPr lang="ko-KR" altLang="en-US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210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1001</Words>
  <Application>Microsoft Office PowerPoint</Application>
  <PresentationFormat>Custom</PresentationFormat>
  <Paragraphs>176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Mihaela Cristina</cp:lastModifiedBy>
  <cp:revision>186</cp:revision>
  <cp:lastPrinted>2019-04-03T07:34:22Z</cp:lastPrinted>
  <dcterms:created xsi:type="dcterms:W3CDTF">2018-08-21T07:17:02Z</dcterms:created>
  <dcterms:modified xsi:type="dcterms:W3CDTF">2020-11-26T07:27:36Z</dcterms:modified>
</cp:coreProperties>
</file>