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98" r:id="rId3"/>
    <p:sldId id="314" r:id="rId4"/>
    <p:sldId id="299" r:id="rId5"/>
    <p:sldId id="309" r:id="rId6"/>
    <p:sldId id="311" r:id="rId7"/>
    <p:sldId id="312" r:id="rId8"/>
    <p:sldId id="270" r:id="rId9"/>
  </p:sldIdLst>
  <p:sldSz cx="12192000" cy="6858000"/>
  <p:notesSz cx="6805613" cy="99441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gda Morosan" initials="MM" lastIdx="2" clrIdx="0">
    <p:extLst>
      <p:ext uri="{19B8F6BF-5375-455C-9EA6-DF929625EA0E}">
        <p15:presenceInfo xmlns:p15="http://schemas.microsoft.com/office/powerpoint/2012/main" userId="Magda Moro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72396" autoAdjust="0"/>
  </p:normalViewPr>
  <p:slideViewPr>
    <p:cSldViewPr snapToGrid="0">
      <p:cViewPr varScale="1">
        <p:scale>
          <a:sx n="101" d="100"/>
          <a:sy n="101" d="100"/>
        </p:scale>
        <p:origin x="114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F9C0E1A-E0B6-44DE-A5CE-AA69999C55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2A9FF7-BFDE-49E2-A11C-7AF058A5D1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D2ABAA-F89C-4AEC-97CD-30EFE3DADA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57C9D7-33EA-41D6-876A-F200552189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B1348-32C9-49DB-BBAE-6F39060C899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7678761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5B785-75FE-484D-8744-254208B054B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142484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1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AB8D00-7CF2-4143-B758-A0365DA4F10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60939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2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4785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3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69028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4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66931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352E16A6-8222-43B6-8E8D-9E6C000681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00F31B29-FF7D-49EE-87D5-4D3B6C3CB6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o-RO" dirty="0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68442631-E2AE-485A-A694-1177C0C1C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2D17A7B-C330-48AA-B7C3-2570432EB605}" type="slidenum">
              <a:rPr lang="ro-RO" altLang="ro-RO" smtClean="0">
                <a:latin typeface="Calibri" panose="020F0502020204030204" pitchFamily="34" charset="0"/>
              </a:rPr>
              <a:pPr/>
              <a:t>5</a:t>
            </a:fld>
            <a:endParaRPr lang="ro-RO" altLang="ro-RO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588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352E16A6-8222-43B6-8E8D-9E6C000681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00F31B29-FF7D-49EE-87D5-4D3B6C3CB6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o-RO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68442631-E2AE-485A-A694-1177C0C1C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2D17A7B-C330-48AA-B7C3-2570432EB605}" type="slidenum">
              <a:rPr lang="ro-RO" altLang="ro-RO" smtClean="0">
                <a:latin typeface="Calibri" panose="020F0502020204030204" pitchFamily="34" charset="0"/>
              </a:rPr>
              <a:pPr/>
              <a:t>6</a:t>
            </a:fld>
            <a:endParaRPr lang="ro-RO" altLang="ro-RO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104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352E16A6-8222-43B6-8E8D-9E6C000681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00F31B29-FF7D-49EE-87D5-4D3B6C3CB6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o-RO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68442631-E2AE-485A-A694-1177C0C1C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2D17A7B-C330-48AA-B7C3-2570432EB605}" type="slidenum">
              <a:rPr lang="ro-RO" altLang="ro-RO" smtClean="0">
                <a:latin typeface="Calibri" panose="020F0502020204030204" pitchFamily="34" charset="0"/>
              </a:rPr>
              <a:pPr/>
              <a:t>7</a:t>
            </a:fld>
            <a:endParaRPr lang="ro-RO" altLang="ro-RO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501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8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85F065-396D-4F59-B05C-DF6B08F96F6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56881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FB349A-6AA0-4949-A06C-F95C2D18BAFA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F01A862-5C65-499C-B204-4755EA5A4A4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999276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944ED-046A-45D3-84BC-C7C5DEA8A7B5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197DD-241D-42A2-8B97-0A968BFCDB54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392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59E843-9514-4540-A523-26FAC0E01B26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BF6C25-D11D-4642-A319-719D56F9452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980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FD3AE4-15F0-460E-B7B0-937F248A4E9B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EA9C1F-6E0F-4364-99C3-DCFCC75DA7F7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0745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515791-4FB8-4B53-A8B4-36C77774F6B6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77D033-0381-4715-B77C-3EB721D8C39D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03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6C1B9E-0B85-42E5-BC18-5D3969E509DD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B1E4C7-5344-4B71-A634-5673CEB333F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801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9FC3E1-FE72-4CEE-800D-1BD7A129F828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4BF156-7FFD-4342-BACC-5FBC1E9E7B32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712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B6B66-33C6-42A4-8730-3356704E9211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4CA7528-67E9-4B7A-95D1-96FABDC6DC8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459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0B8698-3611-49B8-9334-F0418978F55C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ACE0D6-5E68-4B80-A84E-EEAC90F1F73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505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D52054-DC57-48A5-96A5-8C7CB6368B9B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F059AE-2EC4-4E25-A8C5-11B14A156A5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32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8772E-96B5-4723-BA66-4847E0DA7E66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C2F5A-C991-48A0-A7ED-866C559FCCEB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219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FF3B277-1B55-4CE6-AAB7-EB54C19CF53C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D8D87798-9558-42B7-92CB-41E7BBAD7B13}" type="slidenum"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hyperlink" Target="mailto:office@bsb.adrse.ro" TargetMode="Externa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Title 21">
            <a:extLst>
              <a:ext uri="{FF2B5EF4-FFF2-40B4-BE49-F238E27FC236}">
                <a16:creationId xmlns:a16="http://schemas.microsoft.com/office/drawing/2014/main" id="{3938F496-D579-45B3-B633-8FACABC7803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395667" y="1472494"/>
            <a:ext cx="9702424" cy="3850108"/>
          </a:xfrm>
        </p:spPr>
        <p:txBody>
          <a:bodyPr>
            <a:noAutofit/>
          </a:bodyPr>
          <a:lstStyle/>
          <a:p>
            <a:pPr lvl="0"/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Training for beneficiaries</a:t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2</a:t>
            </a:r>
            <a:r>
              <a:rPr lang="en-US" sz="5400" baseline="30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nd</a:t>
            </a: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Call for proposals</a:t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Joint Operational Programme Black Sea Basin 2014-2020</a:t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5400" b="1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Financial reporting</a:t>
            </a:r>
            <a:endParaRPr lang="ro-RO" sz="5400" b="1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  <p:sp>
        <p:nvSpPr>
          <p:cNvPr id="11" name="Subtitle 22">
            <a:extLst>
              <a:ext uri="{FF2B5EF4-FFF2-40B4-BE49-F238E27FC236}">
                <a16:creationId xmlns:a16="http://schemas.microsoft.com/office/drawing/2014/main" id="{3FD8FBB6-BFD0-49AA-A92E-5C9C358F479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464747" y="5691106"/>
            <a:ext cx="3348020" cy="1030537"/>
          </a:xfrm>
        </p:spPr>
        <p:txBody>
          <a:bodyPr/>
          <a:lstStyle/>
          <a:p>
            <a:pPr lvl="0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25 November 2020</a:t>
            </a:r>
            <a:endParaRPr lang="ro-RO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8021" y="0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AB8E46-FE39-4BC2-A05F-6B55D3899A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7" y="1690097"/>
            <a:ext cx="1912378" cy="20248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7F278C5-C91A-4BD3-834E-4D06A77B06FC}"/>
              </a:ext>
            </a:extLst>
          </p:cNvPr>
          <p:cNvSpPr/>
          <p:nvPr/>
        </p:nvSpPr>
        <p:spPr>
          <a:xfrm>
            <a:off x="401759" y="2517867"/>
            <a:ext cx="1342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rebuchet MS" pitchFamily="34"/>
              </a:rPr>
              <a:t>REMEMBER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16459B6-2059-4C6C-A239-677F17CDD230}"/>
              </a:ext>
            </a:extLst>
          </p:cNvPr>
          <p:cNvSpPr/>
          <p:nvPr/>
        </p:nvSpPr>
        <p:spPr>
          <a:xfrm>
            <a:off x="8054590" y="3309313"/>
            <a:ext cx="3058808" cy="103446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>
              <a:schemeClr val="accent1">
                <a:alpha val="40000"/>
              </a:schemeClr>
            </a:glow>
            <a:reflection blurRad="6350" stA="52000" endA="300" endPos="43000" dir="5400000" sy="-100000" algn="bl" rotWithShape="0"/>
            <a:softEdge rad="762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Interim report (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both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narrative and financial parts)</a:t>
            </a:r>
            <a:r>
              <a:rPr lang="ro-RO" sz="1600" b="1" spc="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D674424-2B93-4148-878E-3BEC8A87C81C}"/>
              </a:ext>
            </a:extLst>
          </p:cNvPr>
          <p:cNvSpPr/>
          <p:nvPr/>
        </p:nvSpPr>
        <p:spPr>
          <a:xfrm>
            <a:off x="2323921" y="1038578"/>
            <a:ext cx="3130216" cy="11426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>
              <a:schemeClr val="accent1">
                <a:alpha val="40000"/>
              </a:schemeClr>
            </a:glow>
            <a:reflection blurRad="6350" stA="52000" endA="300" endPos="43000" dir="5400000" sy="-100000" algn="bl" rotWithShape="0"/>
            <a:softEdge rad="762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70% of the advance payment has been spent/ </a:t>
            </a:r>
            <a:r>
              <a:rPr lang="en-GB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half of the implementation period has elapsed </a:t>
            </a:r>
            <a:endParaRPr lang="ro-RO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0EE98C-ECE5-4827-B5C4-E024EBC012CF}"/>
              </a:ext>
            </a:extLst>
          </p:cNvPr>
          <p:cNvSpPr/>
          <p:nvPr/>
        </p:nvSpPr>
        <p:spPr>
          <a:xfrm>
            <a:off x="5297475" y="2185301"/>
            <a:ext cx="2757115" cy="103446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>
              <a:schemeClr val="accent1">
                <a:alpha val="40000"/>
              </a:schemeClr>
            </a:glow>
            <a:reflection blurRad="6350" stA="52000" endA="300" endPos="43000" dir="5400000" sy="-100000" algn="bl" rotWithShape="0"/>
            <a:softEdge rad="762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90 days</a:t>
            </a:r>
            <a:endParaRPr lang="ro-RO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0EA8196-57A0-4AEF-A897-82C2EDEFB7ED}"/>
              </a:ext>
            </a:extLst>
          </p:cNvPr>
          <p:cNvSpPr/>
          <p:nvPr/>
        </p:nvSpPr>
        <p:spPr>
          <a:xfrm>
            <a:off x="2323921" y="3510880"/>
            <a:ext cx="3130216" cy="1142612"/>
          </a:xfrm>
          <a:prstGeom prst="roundRect">
            <a:avLst/>
          </a:prstGeom>
          <a:effectLst>
            <a:glow>
              <a:schemeClr val="accent1">
                <a:alpha val="40000"/>
              </a:schemeClr>
            </a:glow>
            <a:reflection blurRad="6350" stA="52000" endA="300" endPos="43000" dir="5400000" sy="-100000" algn="bl" rotWithShape="0"/>
            <a:softEdge rad="762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End of the implementation period</a:t>
            </a:r>
            <a:endParaRPr lang="ro-RO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AD47930-9AB9-4ADB-8025-F28119449DBF}"/>
              </a:ext>
            </a:extLst>
          </p:cNvPr>
          <p:cNvSpPr/>
          <p:nvPr/>
        </p:nvSpPr>
        <p:spPr>
          <a:xfrm>
            <a:off x="5297474" y="4634892"/>
            <a:ext cx="2757115" cy="1034467"/>
          </a:xfrm>
          <a:prstGeom prst="roundRect">
            <a:avLst/>
          </a:prstGeom>
          <a:effectLst>
            <a:glow>
              <a:schemeClr val="accent1">
                <a:alpha val="40000"/>
              </a:schemeClr>
            </a:glow>
            <a:reflection blurRad="6350" stA="52000" endA="300" endPos="43000" dir="5400000" sy="-100000" algn="bl" rotWithShape="0"/>
            <a:softEdge rad="762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6 months</a:t>
            </a:r>
            <a:endParaRPr lang="ro-RO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540ACE0-5EA0-4B7E-AD8B-01E39847869A}"/>
              </a:ext>
            </a:extLst>
          </p:cNvPr>
          <p:cNvSpPr/>
          <p:nvPr/>
        </p:nvSpPr>
        <p:spPr>
          <a:xfrm>
            <a:off x="8054590" y="5494614"/>
            <a:ext cx="3058808" cy="1034467"/>
          </a:xfrm>
          <a:prstGeom prst="roundRect">
            <a:avLst/>
          </a:prstGeom>
          <a:effectLst>
            <a:glow>
              <a:schemeClr val="accent1">
                <a:alpha val="40000"/>
              </a:schemeClr>
            </a:glow>
            <a:reflection blurRad="6350" stA="52000" endA="300" endPos="43000" dir="5400000" sy="-100000" algn="bl" rotWithShape="0"/>
            <a:softEdge rad="762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Final report ( 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both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narrative and financial parts)</a:t>
            </a:r>
            <a:r>
              <a:rPr lang="ro-RO" sz="1600" b="1" spc="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D0BE6B-B05F-4A10-B16B-05C335449F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069" y="1000826"/>
            <a:ext cx="1912378" cy="202487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B4F9256-F1E3-48B7-B430-75C888EAE21F}"/>
              </a:ext>
            </a:extLst>
          </p:cNvPr>
          <p:cNvSpPr/>
          <p:nvPr/>
        </p:nvSpPr>
        <p:spPr>
          <a:xfrm>
            <a:off x="9269551" y="1835313"/>
            <a:ext cx="13430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rebuchet MS" pitchFamily="34"/>
              </a:rPr>
              <a:t>FINANCIAL REPORTS </a:t>
            </a:r>
          </a:p>
        </p:txBody>
      </p:sp>
    </p:spTree>
    <p:extLst>
      <p:ext uri="{BB962C8B-B14F-4D97-AF65-F5344CB8AC3E}">
        <p14:creationId xmlns:p14="http://schemas.microsoft.com/office/powerpoint/2010/main" val="173859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-36499" y="-95259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AB8E46-FE39-4BC2-A05F-6B55D3899A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1" y="1646643"/>
            <a:ext cx="1912378" cy="20248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7F278C5-C91A-4BD3-834E-4D06A77B06FC}"/>
              </a:ext>
            </a:extLst>
          </p:cNvPr>
          <p:cNvSpPr/>
          <p:nvPr/>
        </p:nvSpPr>
        <p:spPr>
          <a:xfrm>
            <a:off x="228601" y="2495550"/>
            <a:ext cx="1695450" cy="73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atin typeface="Trebuchet MS" pitchFamily="34"/>
              </a:rPr>
              <a:t>MANDATORY TOOLS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2C83C8-6661-4DC1-B3C1-D23C4FDDEE33}"/>
              </a:ext>
            </a:extLst>
          </p:cNvPr>
          <p:cNvSpPr/>
          <p:nvPr/>
        </p:nvSpPr>
        <p:spPr>
          <a:xfrm>
            <a:off x="2893225" y="735990"/>
            <a:ext cx="606742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4472C4">
                    <a:lumMod val="75000"/>
                  </a:srgb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Financial reporting for Interim Report</a:t>
            </a:r>
            <a:endParaRPr lang="ro-RO" sz="2500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851E64A-320E-4A30-B404-D3B75DF450CA}"/>
              </a:ext>
            </a:extLst>
          </p:cNvPr>
          <p:cNvSpPr/>
          <p:nvPr/>
        </p:nvSpPr>
        <p:spPr>
          <a:xfrm rot="10800000" flipV="1">
            <a:off x="4367490" y="1213044"/>
            <a:ext cx="1847812" cy="1381467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ko-KR" sz="1600" b="1" dirty="0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Partnership Agreement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15BBCB3-7C8E-4E0A-BBFC-45070E9415B6}"/>
              </a:ext>
            </a:extLst>
          </p:cNvPr>
          <p:cNvSpPr/>
          <p:nvPr/>
        </p:nvSpPr>
        <p:spPr>
          <a:xfrm rot="10800000" flipV="1">
            <a:off x="3159060" y="4916539"/>
            <a:ext cx="1846354" cy="1381468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ko-KR" sz="1600" b="1" dirty="0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Instruction no 19 from October 2019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0E06AC1-1263-4734-ACB7-71943AA2B943}"/>
              </a:ext>
            </a:extLst>
          </p:cNvPr>
          <p:cNvSpPr/>
          <p:nvPr/>
        </p:nvSpPr>
        <p:spPr>
          <a:xfrm rot="10800000" flipV="1">
            <a:off x="1271154" y="3632248"/>
            <a:ext cx="1941689" cy="1521269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ko-KR" sz="1600" b="1" dirty="0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Annex 5- Guide on reporting in the </a:t>
            </a:r>
            <a:r>
              <a:rPr lang="en-US" altLang="ko-KR" sz="1600" b="1" dirty="0" err="1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eMS</a:t>
            </a:r>
            <a:endParaRPr lang="en-US" altLang="ko-KR" sz="1600" b="1" dirty="0">
              <a:solidFill>
                <a:srgbClr val="000066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0E8FC43-FA4C-4C77-B30A-18E90F66FE28}"/>
              </a:ext>
            </a:extLst>
          </p:cNvPr>
          <p:cNvSpPr/>
          <p:nvPr/>
        </p:nvSpPr>
        <p:spPr>
          <a:xfrm rot="10800000" flipV="1">
            <a:off x="4463447" y="2918861"/>
            <a:ext cx="2287481" cy="162958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ko-KR" sz="2000" b="1" dirty="0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GRANT CONTRACT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50A62E-2387-410A-8D36-7BAA42E92E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5323" y="1483526"/>
            <a:ext cx="1908213" cy="2024047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784D6FE-3709-43D9-B3F3-550254360F67}"/>
              </a:ext>
            </a:extLst>
          </p:cNvPr>
          <p:cNvSpPr/>
          <p:nvPr/>
        </p:nvSpPr>
        <p:spPr>
          <a:xfrm>
            <a:off x="9825323" y="2314576"/>
            <a:ext cx="1747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Trebuchet MS" pitchFamily="34"/>
              </a:rPr>
              <a:t>https://blacksea-cbc.net/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49DCAB0-4ADB-4499-BABB-196103E4BA28}"/>
              </a:ext>
            </a:extLst>
          </p:cNvPr>
          <p:cNvSpPr/>
          <p:nvPr/>
        </p:nvSpPr>
        <p:spPr>
          <a:xfrm rot="10800000" flipV="1">
            <a:off x="2011724" y="2087977"/>
            <a:ext cx="2392880" cy="1381467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ko-KR" sz="1600" b="1" dirty="0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Project Implementation Manual (last approved revision)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4C4215D-12C3-4BF3-A418-99C00161BACA}"/>
              </a:ext>
            </a:extLst>
          </p:cNvPr>
          <p:cNvSpPr/>
          <p:nvPr/>
        </p:nvSpPr>
        <p:spPr>
          <a:xfrm rot="10800000" flipV="1">
            <a:off x="6561650" y="1483526"/>
            <a:ext cx="1720405" cy="1381468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ko-KR" sz="1600" b="1" dirty="0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PIM Annexes (last approved revision)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ACE7C8F-2359-4955-9EEA-36D338ACDCA6}"/>
              </a:ext>
            </a:extLst>
          </p:cNvPr>
          <p:cNvSpPr/>
          <p:nvPr/>
        </p:nvSpPr>
        <p:spPr>
          <a:xfrm rot="10800000" flipV="1">
            <a:off x="5762624" y="4916539"/>
            <a:ext cx="1752599" cy="1381468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ko-KR" sz="1400" b="1" dirty="0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Instruction no 15 from 20 November 2018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8943300-DBB4-49EE-8893-B106CC3109AB}"/>
              </a:ext>
            </a:extLst>
          </p:cNvPr>
          <p:cNvSpPr/>
          <p:nvPr/>
        </p:nvSpPr>
        <p:spPr>
          <a:xfrm rot="10800000" flipV="1">
            <a:off x="7881484" y="2771883"/>
            <a:ext cx="1752599" cy="1381468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ko-KR" sz="1600" b="1" dirty="0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Checklist – Interim Financial report (optional)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70BB261-7AB6-49D4-B048-50DD403EBDF3}"/>
              </a:ext>
            </a:extLst>
          </p:cNvPr>
          <p:cNvSpPr/>
          <p:nvPr/>
        </p:nvSpPr>
        <p:spPr>
          <a:xfrm rot="10800000" flipV="1">
            <a:off x="7688380" y="4281285"/>
            <a:ext cx="1752598" cy="1381468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ko-KR" sz="1600" b="1" dirty="0">
                <a:solidFill>
                  <a:srgbClr val="000066"/>
                </a:solidFill>
                <a:latin typeface="Trebuchet MS" panose="020B0603020202020204" pitchFamily="34" charset="0"/>
                <a:cs typeface="Arial" pitchFamily="34" charset="0"/>
              </a:rPr>
              <a:t>JTS officers contact details</a:t>
            </a:r>
          </a:p>
        </p:txBody>
      </p:sp>
    </p:spTree>
    <p:extLst>
      <p:ext uri="{BB962C8B-B14F-4D97-AF65-F5344CB8AC3E}">
        <p14:creationId xmlns:p14="http://schemas.microsoft.com/office/powerpoint/2010/main" val="1440216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366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D694CB52-2B06-4869-8278-118690436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644" y="1253066"/>
            <a:ext cx="8286044" cy="67733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Financial reporting for Interim Report</a:t>
            </a: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Financial reporting is done through the List of Expenditures (</a:t>
            </a:r>
            <a:r>
              <a:rPr lang="en-US" sz="2000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LoE</a:t>
            </a:r>
            <a:r>
              <a:rPr lang="en-US" sz="2000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) section in </a:t>
            </a:r>
            <a:r>
              <a:rPr lang="en-US" sz="2000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eMS</a:t>
            </a:r>
            <a:r>
              <a:rPr lang="en-US" sz="2000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.</a:t>
            </a:r>
            <a:br>
              <a:rPr lang="en-US" sz="2000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</a:br>
            <a:b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endParaRPr lang="en-US" sz="28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68">
            <a:extLst>
              <a:ext uri="{FF2B5EF4-FFF2-40B4-BE49-F238E27FC236}">
                <a16:creationId xmlns:a16="http://schemas.microsoft.com/office/drawing/2014/main" id="{6F05F021-761C-43B4-987E-E2D8794F5503}"/>
              </a:ext>
            </a:extLst>
          </p:cNvPr>
          <p:cNvSpPr/>
          <p:nvPr/>
        </p:nvSpPr>
        <p:spPr>
          <a:xfrm>
            <a:off x="524164" y="1936488"/>
            <a:ext cx="3067193" cy="1543220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o-RO" sz="1600" b="1" dirty="0">
                <a:ln>
                  <a:noFill/>
                </a:ln>
                <a:solidFill>
                  <a:srgbClr val="003399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Access Reporting Module</a:t>
            </a:r>
            <a:r>
              <a:rPr lang="en-US" sz="1600" b="1" dirty="0">
                <a:ln>
                  <a:noFill/>
                </a:ln>
                <a:solidFill>
                  <a:srgbClr val="003399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    in </a:t>
            </a:r>
            <a:r>
              <a:rPr lang="en-US" sz="1600" b="1" dirty="0" err="1">
                <a:ln>
                  <a:noFill/>
                </a:ln>
                <a:solidFill>
                  <a:srgbClr val="003399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eMS</a:t>
            </a:r>
            <a:endParaRPr lang="ro-RO" sz="1600" b="1" dirty="0">
              <a:solidFill>
                <a:srgbClr val="003399"/>
              </a:solidFill>
              <a:effectLst/>
              <a:latin typeface="Gill Sans MT" panose="020B0502020104020203" pitchFamily="34" charset="-18"/>
              <a:ea typeface="Gill Sans MT" panose="020B0502020104020203" pitchFamily="34" charset="-18"/>
              <a:cs typeface="Gill Sans MT" panose="020B0502020104020203" pitchFamily="34" charset="-18"/>
            </a:endParaRPr>
          </a:p>
          <a:p>
            <a:pPr lvl="0">
              <a:spcBef>
                <a:spcPts val="605"/>
              </a:spcBef>
              <a:spcAft>
                <a:spcPts val="0"/>
              </a:spcAft>
            </a:pPr>
            <a:r>
              <a:rPr lang="en-US" sz="1600" b="1" dirty="0">
                <a:ln>
                  <a:noFill/>
                </a:ln>
                <a:solidFill>
                  <a:srgbClr val="003399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                 </a:t>
            </a:r>
            <a:r>
              <a:rPr lang="ro-RO" sz="1600" b="1" dirty="0">
                <a:ln>
                  <a:noFill/>
                </a:ln>
                <a:solidFill>
                  <a:srgbClr val="003399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Register</a:t>
            </a:r>
            <a:endParaRPr lang="ro-RO" sz="1600" b="1" dirty="0">
              <a:solidFill>
                <a:srgbClr val="003399"/>
              </a:solidFill>
              <a:effectLst/>
              <a:latin typeface="Gill Sans MT" panose="020B0502020104020203" pitchFamily="34" charset="-18"/>
              <a:ea typeface="Gill Sans MT" panose="020B0502020104020203" pitchFamily="34" charset="-18"/>
              <a:cs typeface="Gill Sans MT" panose="020B0502020104020203" pitchFamily="34" charset="-18"/>
            </a:endParaRPr>
          </a:p>
          <a:p>
            <a:pPr lvl="0">
              <a:spcBef>
                <a:spcPts val="605"/>
              </a:spcBef>
              <a:spcAft>
                <a:spcPts val="0"/>
              </a:spcAft>
            </a:pPr>
            <a:r>
              <a:rPr lang="en-US" sz="1600" b="1" dirty="0">
                <a:ln>
                  <a:noFill/>
                </a:ln>
                <a:solidFill>
                  <a:srgbClr val="003399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      </a:t>
            </a:r>
            <a:r>
              <a:rPr lang="ro-RO" sz="1600" b="1" dirty="0">
                <a:ln>
                  <a:noFill/>
                </a:ln>
                <a:solidFill>
                  <a:srgbClr val="003399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Be assigned as a user</a:t>
            </a:r>
            <a:r>
              <a:rPr lang="en-US" sz="1600" b="1" dirty="0">
                <a:ln>
                  <a:noFill/>
                </a:ln>
                <a:solidFill>
                  <a:srgbClr val="003399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</a:t>
            </a:r>
            <a:endParaRPr lang="ro-RO" sz="1600" b="1" dirty="0">
              <a:solidFill>
                <a:srgbClr val="003399"/>
              </a:solidFill>
              <a:effectLst/>
              <a:latin typeface="Gill Sans MT" panose="020B0502020104020203" pitchFamily="34" charset="-18"/>
              <a:ea typeface="Gill Sans MT" panose="020B0502020104020203" pitchFamily="34" charset="-18"/>
              <a:cs typeface="Gill Sans MT" panose="020B0502020104020203" pitchFamily="34" charset="-18"/>
            </a:endParaRPr>
          </a:p>
        </p:txBody>
      </p:sp>
      <p:sp>
        <p:nvSpPr>
          <p:cNvPr id="13" name="Rounded Rectangle 68">
            <a:extLst>
              <a:ext uri="{FF2B5EF4-FFF2-40B4-BE49-F238E27FC236}">
                <a16:creationId xmlns:a16="http://schemas.microsoft.com/office/drawing/2014/main" id="{9AF7D146-99AF-499D-8301-116855FA4BA3}"/>
              </a:ext>
            </a:extLst>
          </p:cNvPr>
          <p:cNvSpPr/>
          <p:nvPr/>
        </p:nvSpPr>
        <p:spPr>
          <a:xfrm>
            <a:off x="4076496" y="1917858"/>
            <a:ext cx="3395343" cy="1554509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Fill in Interim Partner Report- financial and narrative part</a:t>
            </a:r>
          </a:p>
        </p:txBody>
      </p:sp>
      <p:sp>
        <p:nvSpPr>
          <p:cNvPr id="20" name="Rounded Rectangle 68">
            <a:extLst>
              <a:ext uri="{FF2B5EF4-FFF2-40B4-BE49-F238E27FC236}">
                <a16:creationId xmlns:a16="http://schemas.microsoft.com/office/drawing/2014/main" id="{35EFA9F3-4CDD-4A0B-B368-DDE7BAB165F0}"/>
              </a:ext>
            </a:extLst>
          </p:cNvPr>
          <p:cNvSpPr/>
          <p:nvPr/>
        </p:nvSpPr>
        <p:spPr>
          <a:xfrm>
            <a:off x="4166845" y="3896250"/>
            <a:ext cx="3395343" cy="1673320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FLC Certificate together with the Interim Partner Report are sent to the Lead Partner</a:t>
            </a:r>
            <a:endParaRPr lang="ro-RO" sz="16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" name="Rounded Rectangle 68">
            <a:extLst>
              <a:ext uri="{FF2B5EF4-FFF2-40B4-BE49-F238E27FC236}">
                <a16:creationId xmlns:a16="http://schemas.microsoft.com/office/drawing/2014/main" id="{C10DF801-30CA-4C14-B2CF-643F299F2D44}"/>
              </a:ext>
            </a:extLst>
          </p:cNvPr>
          <p:cNvSpPr/>
          <p:nvPr/>
        </p:nvSpPr>
        <p:spPr>
          <a:xfrm>
            <a:off x="294753" y="3968022"/>
            <a:ext cx="3379625" cy="1694015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Interim Project Report</a:t>
            </a:r>
          </a:p>
          <a:p>
            <a:pPr lvl="0" algn="ctr"/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consolidated by the Lead Partner (includes FLC certificates of all partners) Annex IV Grant Contract (payment request)</a:t>
            </a:r>
          </a:p>
        </p:txBody>
      </p:sp>
      <p:sp>
        <p:nvSpPr>
          <p:cNvPr id="23" name="Rounded Rectangle 68">
            <a:extLst>
              <a:ext uri="{FF2B5EF4-FFF2-40B4-BE49-F238E27FC236}">
                <a16:creationId xmlns:a16="http://schemas.microsoft.com/office/drawing/2014/main" id="{19D620BA-846D-4E79-B621-302C14018438}"/>
              </a:ext>
            </a:extLst>
          </p:cNvPr>
          <p:cNvSpPr/>
          <p:nvPr/>
        </p:nvSpPr>
        <p:spPr>
          <a:xfrm>
            <a:off x="379234" y="6156312"/>
            <a:ext cx="3395343" cy="481541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Joint Technical Secretariat</a:t>
            </a:r>
            <a:endParaRPr lang="ro-RO" sz="16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7" name="Rounded Rectangle 68">
            <a:extLst>
              <a:ext uri="{FF2B5EF4-FFF2-40B4-BE49-F238E27FC236}">
                <a16:creationId xmlns:a16="http://schemas.microsoft.com/office/drawing/2014/main" id="{68294976-2E17-4F51-9590-46E351DAB842}"/>
              </a:ext>
            </a:extLst>
          </p:cNvPr>
          <p:cNvSpPr/>
          <p:nvPr/>
        </p:nvSpPr>
        <p:spPr>
          <a:xfrm>
            <a:off x="8129042" y="3896249"/>
            <a:ext cx="3082815" cy="1673321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Submit the Partner Report to the Controller (FLC in </a:t>
            </a:r>
            <a:r>
              <a:rPr lang="en-US" sz="16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eMS</a:t>
            </a:r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)</a:t>
            </a:r>
          </a:p>
          <a:p>
            <a:pPr lvl="0" algn="ctr"/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(Instruction 15 /20.11.2018 provisions for the expenditure and revenue verification)</a:t>
            </a:r>
            <a:endParaRPr lang="ro-RO" sz="16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" name="Rounded Rectangle 68">
            <a:extLst>
              <a:ext uri="{FF2B5EF4-FFF2-40B4-BE49-F238E27FC236}">
                <a16:creationId xmlns:a16="http://schemas.microsoft.com/office/drawing/2014/main" id="{AD3F8811-B4F0-4E79-AB1B-C54CA2D2D4BC}"/>
              </a:ext>
            </a:extLst>
          </p:cNvPr>
          <p:cNvSpPr/>
          <p:nvPr/>
        </p:nvSpPr>
        <p:spPr>
          <a:xfrm>
            <a:off x="7956978" y="1874490"/>
            <a:ext cx="3395343" cy="1554509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Contact your national Control Contact Point / check the list of controllers, if the case (https://blacksea-cbc.net/projects-implementation/)</a:t>
            </a:r>
            <a:endParaRPr lang="ro-RO" sz="16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250999A-1DE5-4DC6-A218-68B018EDC467}"/>
              </a:ext>
            </a:extLst>
          </p:cNvPr>
          <p:cNvSpPr/>
          <p:nvPr/>
        </p:nvSpPr>
        <p:spPr>
          <a:xfrm>
            <a:off x="3674378" y="2525086"/>
            <a:ext cx="318738" cy="2432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9E139132-57EC-42E3-9A90-8AC8C4408473}"/>
              </a:ext>
            </a:extLst>
          </p:cNvPr>
          <p:cNvSpPr/>
          <p:nvPr/>
        </p:nvSpPr>
        <p:spPr>
          <a:xfrm>
            <a:off x="7562188" y="2543871"/>
            <a:ext cx="318738" cy="2432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683D0149-5371-4702-97B2-B7F7D4DF139C}"/>
              </a:ext>
            </a:extLst>
          </p:cNvPr>
          <p:cNvSpPr/>
          <p:nvPr/>
        </p:nvSpPr>
        <p:spPr>
          <a:xfrm>
            <a:off x="9529893" y="3472367"/>
            <a:ext cx="302003" cy="3446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9272F20A-FC34-4EA4-9D2C-32B4F0A25B8C}"/>
              </a:ext>
            </a:extLst>
          </p:cNvPr>
          <p:cNvSpPr/>
          <p:nvPr/>
        </p:nvSpPr>
        <p:spPr>
          <a:xfrm rot="10800000">
            <a:off x="7653790" y="4703168"/>
            <a:ext cx="318738" cy="2432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F3FDEF13-3C10-4A7D-A12C-D2E1ED63A4BC}"/>
              </a:ext>
            </a:extLst>
          </p:cNvPr>
          <p:cNvSpPr/>
          <p:nvPr/>
        </p:nvSpPr>
        <p:spPr>
          <a:xfrm rot="10800000">
            <a:off x="3752674" y="4676654"/>
            <a:ext cx="318738" cy="2432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B73E9210-F6A1-4BFD-89D3-48D9A7A4A5F4}"/>
              </a:ext>
            </a:extLst>
          </p:cNvPr>
          <p:cNvSpPr/>
          <p:nvPr/>
        </p:nvSpPr>
        <p:spPr>
          <a:xfrm>
            <a:off x="1783644" y="5744803"/>
            <a:ext cx="302003" cy="3446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68">
            <a:extLst>
              <a:ext uri="{FF2B5EF4-FFF2-40B4-BE49-F238E27FC236}">
                <a16:creationId xmlns:a16="http://schemas.microsoft.com/office/drawing/2014/main" id="{132AEDD2-3210-4D70-B666-D3E7650D35B7}"/>
              </a:ext>
            </a:extLst>
          </p:cNvPr>
          <p:cNvSpPr/>
          <p:nvPr/>
        </p:nvSpPr>
        <p:spPr>
          <a:xfrm>
            <a:off x="4258446" y="6151998"/>
            <a:ext cx="3395343" cy="481541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Managing Authority</a:t>
            </a:r>
            <a:endParaRPr lang="ro-RO" sz="16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112F5D9-6623-4C05-9A42-18FE9DDC021F}"/>
              </a:ext>
            </a:extLst>
          </p:cNvPr>
          <p:cNvSpPr/>
          <p:nvPr/>
        </p:nvSpPr>
        <p:spPr>
          <a:xfrm>
            <a:off x="3848107" y="6271127"/>
            <a:ext cx="318738" cy="2432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173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>
            <a:extLst>
              <a:ext uri="{FF2B5EF4-FFF2-40B4-BE49-F238E27FC236}">
                <a16:creationId xmlns:a16="http://schemas.microsoft.com/office/drawing/2014/main" id="{67EE8F7E-4AA2-4317-B5E9-280563169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0"/>
            <a:ext cx="1141095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0">
            <a:extLst>
              <a:ext uri="{FF2B5EF4-FFF2-40B4-BE49-F238E27FC236}">
                <a16:creationId xmlns:a16="http://schemas.microsoft.com/office/drawing/2014/main" id="{83355B25-1E7C-41CD-9C54-B6A98F4108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/>
          <a:stretch>
            <a:fillRect/>
          </a:stretch>
        </p:blipFill>
        <p:spPr bwMode="auto">
          <a:xfrm>
            <a:off x="-22226" y="-74393"/>
            <a:ext cx="12217402" cy="698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AC51B0-CC3E-4374-8AAD-56653154F084}"/>
              </a:ext>
            </a:extLst>
          </p:cNvPr>
          <p:cNvSpPr/>
          <p:nvPr/>
        </p:nvSpPr>
        <p:spPr>
          <a:xfrm>
            <a:off x="5926138" y="2224088"/>
            <a:ext cx="6265862" cy="3001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8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</a:t>
            </a:r>
            <a:endParaRPr lang="ro-RO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0C0C2D-BAEE-43FF-B429-0B163C933238}"/>
              </a:ext>
            </a:extLst>
          </p:cNvPr>
          <p:cNvSpPr/>
          <p:nvPr/>
        </p:nvSpPr>
        <p:spPr>
          <a:xfrm>
            <a:off x="2539383" y="591647"/>
            <a:ext cx="67687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>
                <a:solidFill>
                  <a:srgbClr val="003399"/>
                </a:solidFill>
                <a:latin typeface="Trebuchet MS" panose="020B0603020202020204" pitchFamily="34" charset="0"/>
              </a:rPr>
              <a:t>List of Expenditures</a:t>
            </a:r>
            <a:endParaRPr lang="ro-RO" sz="2400" b="1" kern="0" dirty="0">
              <a:solidFill>
                <a:srgbClr val="003399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6CFA21-1A9C-43A3-8B33-08953C3267C8}"/>
              </a:ext>
            </a:extLst>
          </p:cNvPr>
          <p:cNvSpPr/>
          <p:nvPr/>
        </p:nvSpPr>
        <p:spPr>
          <a:xfrm>
            <a:off x="865188" y="1631950"/>
            <a:ext cx="10117137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  <a:buSzPct val="100000"/>
              <a:defRPr/>
            </a:pPr>
            <a:r>
              <a:rPr lang="en-US" sz="2400" kern="0" dirty="0">
                <a:solidFill>
                  <a:srgbClr val="003399"/>
                </a:solidFill>
                <a:latin typeface="Trebuchet MS"/>
                <a:ea typeface="MS PGothic" pitchFamily="34" charset="-128"/>
                <a:cs typeface="+mn-cs"/>
              </a:rPr>
              <a:t>	</a:t>
            </a:r>
            <a:r>
              <a:rPr lang="en-US" kern="0" dirty="0">
                <a:solidFill>
                  <a:schemeClr val="accent1">
                    <a:lumMod val="75000"/>
                  </a:schemeClr>
                </a:solidFill>
                <a:latin typeface="Trebuchet MS"/>
                <a:ea typeface="MS PGothic" pitchFamily="34" charset="-128"/>
              </a:rPr>
              <a:t> 	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1F0B98-7232-4B65-8C5D-1B23C77C402E}"/>
              </a:ext>
            </a:extLst>
          </p:cNvPr>
          <p:cNvPicPr/>
          <p:nvPr/>
        </p:nvPicPr>
        <p:blipFill rotWithShape="1">
          <a:blip r:embed="rId5"/>
          <a:srcRect r="974" b="25335"/>
          <a:stretch/>
        </p:blipFill>
        <p:spPr>
          <a:xfrm>
            <a:off x="1975556" y="1104113"/>
            <a:ext cx="7707160" cy="16729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6500325-C322-45E9-9BC6-2F1496254818}"/>
              </a:ext>
            </a:extLst>
          </p:cNvPr>
          <p:cNvSpPr txBox="1"/>
          <p:nvPr/>
        </p:nvSpPr>
        <p:spPr>
          <a:xfrm>
            <a:off x="-3176" y="2932034"/>
            <a:ext cx="12176125" cy="427745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90170" algn="just">
              <a:lnSpc>
                <a:spcPct val="115000"/>
              </a:lnSpc>
              <a:spcAft>
                <a:spcPts val="0"/>
              </a:spcAf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The following provisions should be respected when filling in </a:t>
            </a:r>
            <a:r>
              <a:rPr lang="en-US" sz="1500" b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LoE</a:t>
            </a: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:</a:t>
            </a:r>
            <a:endParaRPr lang="ro-RO" sz="1500" b="1" dirty="0">
              <a:solidFill>
                <a:srgbClr val="003399"/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The expenditures - within the reporting period of the report (same for all partners)</a:t>
            </a: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Expenditures - reported per Budget lines and Group of Activities;</a:t>
            </a:r>
            <a:endParaRPr lang="ro-RO" sz="1500" b="1" dirty="0">
              <a:solidFill>
                <a:srgbClr val="003399"/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For staff costs, each item in the </a:t>
            </a:r>
            <a:r>
              <a:rPr lang="en-US" sz="1500" b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LoE</a:t>
            </a: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is separated per person/per month and staff costs are declared under the GA Management unless they are budgeted under other GAs due to national legislation </a:t>
            </a:r>
            <a:r>
              <a:rPr lang="en-US" sz="1500" b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or the organization’s </a:t>
            </a: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internal rules.</a:t>
            </a:r>
            <a:endParaRPr lang="ro-RO" sz="1500" b="1" dirty="0">
              <a:solidFill>
                <a:srgbClr val="003399"/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For Travel and accommodation - expenditure are reported per person.</a:t>
            </a: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Costs outside </a:t>
            </a:r>
            <a:r>
              <a:rPr lang="en-US" sz="1500" b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programme</a:t>
            </a: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area have to be declared according to the „Expenditure Outside (The Union Part Of) The</a:t>
            </a: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endParaRPr lang="en-US" sz="1500" b="1" dirty="0">
              <a:solidFill>
                <a:srgbClr val="003399"/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  <a:p>
            <a:pPr lvl="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tabLst>
                <a:tab pos="541655" algn="l"/>
                <a:tab pos="542290" algn="l"/>
              </a:tabLs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      </a:t>
            </a:r>
            <a:r>
              <a:rPr lang="en-US" sz="1500" b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Programme</a:t>
            </a: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Area” section and ticked in the </a:t>
            </a:r>
            <a:r>
              <a:rPr lang="en-US" sz="1500" b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LoE</a:t>
            </a: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(if the case).</a:t>
            </a: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All the sections of </a:t>
            </a:r>
            <a:r>
              <a:rPr lang="en-US" sz="1500" b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LoE</a:t>
            </a: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have to be filled in according to the requirements from Annex 5 – Guide on reporting in the </a:t>
            </a:r>
            <a:r>
              <a:rPr lang="en-US" sz="1500" b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eMS</a:t>
            </a:r>
            <a:endParaRPr lang="en-US" sz="1500" b="1" dirty="0">
              <a:solidFill>
                <a:srgbClr val="003399"/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endParaRPr lang="en-US" sz="1500" b="1" dirty="0">
              <a:solidFill>
                <a:srgbClr val="003399"/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Expenditures declared under the budget lines “External Expertise and services”, “Equipment” and “Infrastructure” should be linked to the Procurement section/Supplementary Information (Annex 5 sections 2.7 and 4.3.2)</a:t>
            </a: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endParaRPr lang="en-US" sz="1500" b="1" dirty="0">
              <a:solidFill>
                <a:srgbClr val="003399"/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541655" algn="l"/>
                <a:tab pos="542290" algn="l"/>
              </a:tabLst>
            </a:pP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The expenditure is reported in the original currency of the invoice and the </a:t>
            </a:r>
            <a:r>
              <a:rPr lang="en-US" sz="1500" b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eMS</a:t>
            </a: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will convert the expenditure in euro, using the </a:t>
            </a:r>
            <a:r>
              <a:rPr lang="en-US" sz="1500" b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Inforeuro</a:t>
            </a:r>
            <a:r>
              <a:rPr lang="en-US" sz="15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 exchange rate from the month when the expenditure is submitted for verification </a:t>
            </a:r>
            <a:endParaRPr lang="ro-RO" sz="1500" b="1" dirty="0">
              <a:solidFill>
                <a:srgbClr val="003399"/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534755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>
            <a:extLst>
              <a:ext uri="{FF2B5EF4-FFF2-40B4-BE49-F238E27FC236}">
                <a16:creationId xmlns:a16="http://schemas.microsoft.com/office/drawing/2014/main" id="{67EE8F7E-4AA2-4317-B5E9-280563169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0"/>
            <a:ext cx="1141095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0">
            <a:extLst>
              <a:ext uri="{FF2B5EF4-FFF2-40B4-BE49-F238E27FC236}">
                <a16:creationId xmlns:a16="http://schemas.microsoft.com/office/drawing/2014/main" id="{83355B25-1E7C-41CD-9C54-B6A98F4108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/>
          <a:stretch>
            <a:fillRect/>
          </a:stretch>
        </p:blipFill>
        <p:spPr bwMode="auto">
          <a:xfrm>
            <a:off x="0" y="-46082"/>
            <a:ext cx="12176125" cy="695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AC51B0-CC3E-4374-8AAD-56653154F084}"/>
              </a:ext>
            </a:extLst>
          </p:cNvPr>
          <p:cNvSpPr/>
          <p:nvPr/>
        </p:nvSpPr>
        <p:spPr>
          <a:xfrm>
            <a:off x="5926138" y="2224088"/>
            <a:ext cx="6265862" cy="3001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8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</a:t>
            </a:r>
            <a:endParaRPr lang="ro-RO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0C0C2D-BAEE-43FF-B429-0B163C933238}"/>
              </a:ext>
            </a:extLst>
          </p:cNvPr>
          <p:cNvSpPr/>
          <p:nvPr/>
        </p:nvSpPr>
        <p:spPr>
          <a:xfrm>
            <a:off x="2539383" y="591647"/>
            <a:ext cx="67687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kern="0" dirty="0">
                <a:solidFill>
                  <a:srgbClr val="003399"/>
                </a:solidFill>
                <a:latin typeface="Trebuchet MS" panose="020B0603020202020204" pitchFamily="34" charset="0"/>
              </a:rPr>
              <a:t>Supporting documents required for expenditure verification</a:t>
            </a:r>
            <a:endParaRPr lang="ro-RO" sz="2400" b="1" kern="0" dirty="0">
              <a:solidFill>
                <a:srgbClr val="003399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6CFA21-1A9C-43A3-8B33-08953C3267C8}"/>
              </a:ext>
            </a:extLst>
          </p:cNvPr>
          <p:cNvSpPr/>
          <p:nvPr/>
        </p:nvSpPr>
        <p:spPr>
          <a:xfrm>
            <a:off x="865188" y="1631950"/>
            <a:ext cx="10117137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  <a:buSzPct val="100000"/>
              <a:defRPr/>
            </a:pPr>
            <a:r>
              <a:rPr lang="en-US" sz="2400" kern="0" dirty="0">
                <a:solidFill>
                  <a:srgbClr val="003399"/>
                </a:solidFill>
                <a:latin typeface="Trebuchet MS"/>
                <a:ea typeface="MS PGothic" pitchFamily="34" charset="-128"/>
                <a:cs typeface="+mn-cs"/>
              </a:rPr>
              <a:t>	</a:t>
            </a:r>
            <a:r>
              <a:rPr lang="en-US" kern="0" dirty="0">
                <a:solidFill>
                  <a:schemeClr val="accent1">
                    <a:lumMod val="75000"/>
                  </a:schemeClr>
                </a:solidFill>
                <a:latin typeface="Trebuchet MS"/>
                <a:ea typeface="MS PGothic" pitchFamily="34" charset="-128"/>
              </a:rPr>
              <a:t> 	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46723B-A77A-4389-BFE7-4465D96368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42" y="1844316"/>
            <a:ext cx="2101958" cy="3096717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A07F3E7-C4BC-401B-847D-BBBD9062B3D5}"/>
              </a:ext>
            </a:extLst>
          </p:cNvPr>
          <p:cNvSpPr/>
          <p:nvPr/>
        </p:nvSpPr>
        <p:spPr>
          <a:xfrm>
            <a:off x="2400301" y="1879109"/>
            <a:ext cx="7658099" cy="862843"/>
          </a:xfrm>
          <a:prstGeom prst="roundRect">
            <a:avLst>
              <a:gd name="adj" fmla="val 461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o-R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003399"/>
                </a:solidFill>
                <a:latin typeface="Trebuchet MS" pitchFamily="34"/>
              </a:rPr>
              <a:t>Supporting documents section 6.5.3 from Project Implementation Manual (PIM)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E6C4F0-957D-4BF2-B876-3700DCABAE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3242" y="3140644"/>
            <a:ext cx="3702758" cy="140013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F5BF874-AAA2-4029-A1B8-325DCEDF6733}"/>
              </a:ext>
            </a:extLst>
          </p:cNvPr>
          <p:cNvSpPr/>
          <p:nvPr/>
        </p:nvSpPr>
        <p:spPr>
          <a:xfrm>
            <a:off x="2810985" y="3429000"/>
            <a:ext cx="3099277" cy="353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o-RO" sz="1600" b="1" dirty="0">
              <a:solidFill>
                <a:srgbClr val="003399"/>
              </a:solidFill>
              <a:effectLst/>
              <a:latin typeface="Gill Sans MT" panose="020B0502020104020203" pitchFamily="34" charset="-18"/>
              <a:ea typeface="Gill Sans MT" panose="020B0502020104020203" pitchFamily="34" charset="-18"/>
              <a:cs typeface="Gill Sans MT" panose="020B0502020104020203" pitchFamily="34" charset="-1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6D63840-B475-4850-905F-C5980EF329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0734" y="3139287"/>
            <a:ext cx="3551400" cy="137556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5196B74-B1C6-4B66-AA3D-68A130D8BFF1}"/>
              </a:ext>
            </a:extLst>
          </p:cNvPr>
          <p:cNvSpPr/>
          <p:nvPr/>
        </p:nvSpPr>
        <p:spPr>
          <a:xfrm>
            <a:off x="6576608" y="3313490"/>
            <a:ext cx="3551400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All documents must be scanned preferably in black and white and at a resolution of 300dpi. </a:t>
            </a:r>
            <a:endParaRPr lang="ro-RO" sz="1600" b="1" dirty="0">
              <a:solidFill>
                <a:srgbClr val="003399"/>
              </a:solidFill>
              <a:latin typeface="Gill Sans MT" panose="020B0502020104020203" pitchFamily="34" charset="-18"/>
              <a:ea typeface="Gill Sans MT" panose="020B0502020104020203" pitchFamily="34" charset="-18"/>
              <a:cs typeface="Gill Sans MT" panose="020B0502020104020203" pitchFamily="34" charset="-1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11888B-ED55-4C3B-B07B-52F89F73F84E}"/>
              </a:ext>
            </a:extLst>
          </p:cNvPr>
          <p:cNvSpPr/>
          <p:nvPr/>
        </p:nvSpPr>
        <p:spPr>
          <a:xfrm>
            <a:off x="2569389" y="3220294"/>
            <a:ext cx="35266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The files attached will be named in English in  accordance with the relevant content of documents (</a:t>
            </a:r>
            <a:r>
              <a:rPr lang="en-US" sz="16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e.g</a:t>
            </a:r>
            <a:r>
              <a:rPr lang="en-US" sz="1600" b="1" i="1" dirty="0">
                <a:solidFill>
                  <a:srgbClr val="003399"/>
                </a:solidFill>
                <a:latin typeface="Trebuchet MS" panose="020B0603020202020204" pitchFamily="34" charset="0"/>
                <a:ea typeface="Gill Sans MT" panose="020B0502020104020203" pitchFamily="34" charset="-18"/>
                <a:cs typeface="Gill Sans MT" panose="020B0502020104020203" pitchFamily="34" charset="-18"/>
              </a:rPr>
              <a:t>: invoice of the conference held at/on)</a:t>
            </a:r>
            <a:endParaRPr lang="ro-RO" sz="1600" dirty="0">
              <a:solidFill>
                <a:srgbClr val="003399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C248FBC-7FD5-4A6C-AEE8-AB46BC28AC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114570" y="5064600"/>
            <a:ext cx="3851956" cy="152990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2776B0C-723E-4030-8041-9C149A365D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4331969" y="5064600"/>
            <a:ext cx="3704913" cy="152990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A53F81C-912C-40AD-9609-74CFEC35C4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8373341" y="5064600"/>
            <a:ext cx="3551400" cy="152990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83BDFF1C-6121-4702-9029-FA47C591D690}"/>
              </a:ext>
            </a:extLst>
          </p:cNvPr>
          <p:cNvSpPr/>
          <p:nvPr/>
        </p:nvSpPr>
        <p:spPr>
          <a:xfrm>
            <a:off x="263518" y="5035777"/>
            <a:ext cx="37049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Upload section of the List of expenditure: </a:t>
            </a:r>
            <a:r>
              <a:rPr lang="en-US" sz="1600" b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e.g.Staff</a:t>
            </a:r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 cost – payrolls, documents proving the payment</a:t>
            </a:r>
          </a:p>
          <a:p>
            <a:pPr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Section 4.3.2 of Annex 5-Guide on reporting in the </a:t>
            </a:r>
            <a:r>
              <a:rPr lang="en-US" sz="1600" b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eMS</a:t>
            </a:r>
            <a:endParaRPr lang="ro-RO" sz="1600" dirty="0">
              <a:solidFill>
                <a:srgbClr val="003399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ECF8EB2-8CE5-4BD2-9F2C-F8F2B9FEAFBB}"/>
              </a:ext>
            </a:extLst>
          </p:cNvPr>
          <p:cNvSpPr/>
          <p:nvPr/>
        </p:nvSpPr>
        <p:spPr>
          <a:xfrm flipH="1">
            <a:off x="8417728" y="5226050"/>
            <a:ext cx="33726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Supplementary information /Procurements Section: all the procurements documentation.</a:t>
            </a:r>
          </a:p>
          <a:p>
            <a:pPr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Section 2.7 of Annex 5-Guide on reporting in the </a:t>
            </a:r>
            <a:r>
              <a:rPr lang="en-US" sz="1600" b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eMS</a:t>
            </a:r>
            <a:endParaRPr lang="ro-RO" sz="1600" b="1" dirty="0">
              <a:solidFill>
                <a:srgbClr val="003399"/>
              </a:solidFill>
              <a:latin typeface="Trebuchet MS" panose="020B0603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1A77F41-DAA3-45DE-83BA-B06637D91F0A}"/>
              </a:ext>
            </a:extLst>
          </p:cNvPr>
          <p:cNvSpPr/>
          <p:nvPr/>
        </p:nvSpPr>
        <p:spPr>
          <a:xfrm>
            <a:off x="4349277" y="5071660"/>
            <a:ext cx="37169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Attachment section of the Partner Report: </a:t>
            </a:r>
            <a:r>
              <a:rPr lang="en-US" sz="1600" b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e.g.Staff</a:t>
            </a:r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 cost – appointment decisions, employment/work contracts</a:t>
            </a:r>
          </a:p>
          <a:p>
            <a:pPr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Section 4.3.4 of Annex 5-Guide on reporting in the </a:t>
            </a:r>
            <a:r>
              <a:rPr lang="en-US" sz="1600" b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eMS</a:t>
            </a:r>
            <a:endParaRPr lang="ro-RO" sz="1600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601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>
            <a:extLst>
              <a:ext uri="{FF2B5EF4-FFF2-40B4-BE49-F238E27FC236}">
                <a16:creationId xmlns:a16="http://schemas.microsoft.com/office/drawing/2014/main" id="{67EE8F7E-4AA2-4317-B5E9-280563169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0"/>
            <a:ext cx="1141095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0">
            <a:extLst>
              <a:ext uri="{FF2B5EF4-FFF2-40B4-BE49-F238E27FC236}">
                <a16:creationId xmlns:a16="http://schemas.microsoft.com/office/drawing/2014/main" id="{83355B25-1E7C-41CD-9C54-B6A98F4108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/>
          <a:stretch>
            <a:fillRect/>
          </a:stretch>
        </p:blipFill>
        <p:spPr bwMode="auto">
          <a:xfrm>
            <a:off x="-104172" y="0"/>
            <a:ext cx="12296172" cy="691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AC51B0-CC3E-4374-8AAD-56653154F084}"/>
              </a:ext>
            </a:extLst>
          </p:cNvPr>
          <p:cNvSpPr/>
          <p:nvPr/>
        </p:nvSpPr>
        <p:spPr>
          <a:xfrm>
            <a:off x="5926138" y="2224088"/>
            <a:ext cx="6265862" cy="3001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8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</a:t>
            </a:r>
            <a:endParaRPr lang="ro-RO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0C0C2D-BAEE-43FF-B429-0B163C933238}"/>
              </a:ext>
            </a:extLst>
          </p:cNvPr>
          <p:cNvSpPr/>
          <p:nvPr/>
        </p:nvSpPr>
        <p:spPr>
          <a:xfrm>
            <a:off x="2539383" y="591647"/>
            <a:ext cx="67687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o-RO" sz="2400" b="1" kern="0" dirty="0">
              <a:solidFill>
                <a:srgbClr val="003399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6CFA21-1A9C-43A3-8B33-08953C3267C8}"/>
              </a:ext>
            </a:extLst>
          </p:cNvPr>
          <p:cNvSpPr/>
          <p:nvPr/>
        </p:nvSpPr>
        <p:spPr>
          <a:xfrm>
            <a:off x="865188" y="1631950"/>
            <a:ext cx="10117137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  <a:buSzPct val="100000"/>
              <a:defRPr/>
            </a:pPr>
            <a:r>
              <a:rPr lang="en-US" sz="2400" kern="0" dirty="0">
                <a:solidFill>
                  <a:srgbClr val="003399"/>
                </a:solidFill>
                <a:latin typeface="Trebuchet MS"/>
                <a:ea typeface="MS PGothic" pitchFamily="34" charset="-128"/>
                <a:cs typeface="+mn-cs"/>
              </a:rPr>
              <a:t>	</a:t>
            </a:r>
            <a:r>
              <a:rPr lang="en-US" kern="0" dirty="0">
                <a:solidFill>
                  <a:schemeClr val="accent1">
                    <a:lumMod val="75000"/>
                  </a:schemeClr>
                </a:solidFill>
                <a:latin typeface="Trebuchet MS"/>
                <a:ea typeface="MS PGothic" pitchFamily="34" charset="-128"/>
              </a:rPr>
              <a:t> 	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ea typeface="Gill Sans MT" panose="020B0502020104020203" pitchFamily="34" charset="-18"/>
              <a:cs typeface="Gill Sans MT" panose="020B0502020104020203" pitchFamily="34" charset="-1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F5BF874-AAA2-4029-A1B8-325DCEDF6733}"/>
              </a:ext>
            </a:extLst>
          </p:cNvPr>
          <p:cNvSpPr/>
          <p:nvPr/>
        </p:nvSpPr>
        <p:spPr>
          <a:xfrm>
            <a:off x="2810985" y="3429000"/>
            <a:ext cx="3099277" cy="353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o-RO" sz="1600" b="1" dirty="0">
              <a:solidFill>
                <a:srgbClr val="003399"/>
              </a:solidFill>
              <a:effectLst/>
              <a:latin typeface="Gill Sans MT" panose="020B0502020104020203" pitchFamily="34" charset="-18"/>
              <a:ea typeface="Gill Sans MT" panose="020B0502020104020203" pitchFamily="34" charset="-18"/>
              <a:cs typeface="Gill Sans MT" panose="020B0502020104020203" pitchFamily="34" charset="-1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099FB7C-6500-476F-A653-86661F8655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607" y="1412111"/>
            <a:ext cx="3301641" cy="3092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Hexagon 29">
            <a:extLst>
              <a:ext uri="{FF2B5EF4-FFF2-40B4-BE49-F238E27FC236}">
                <a16:creationId xmlns:a16="http://schemas.microsoft.com/office/drawing/2014/main" id="{A36F5CB0-498A-437B-B75A-0C1C5A522EA5}"/>
              </a:ext>
            </a:extLst>
          </p:cNvPr>
          <p:cNvSpPr/>
          <p:nvPr/>
        </p:nvSpPr>
        <p:spPr>
          <a:xfrm>
            <a:off x="3298634" y="1466133"/>
            <a:ext cx="4244870" cy="1417522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o-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LP together with the partners- the schedule of the reporting process. Good organization, coordination, communication and </a:t>
            </a:r>
            <a:r>
              <a:rPr lang="en-US" sz="1600" b="1">
                <a:solidFill>
                  <a:srgbClr val="003399"/>
                </a:solidFill>
                <a:latin typeface="Trebuchet MS" panose="020B0603020202020204" pitchFamily="34" charset="0"/>
              </a:rPr>
              <a:t>colaboration </a:t>
            </a:r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between the partners are needed.</a:t>
            </a: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333E968F-8788-464F-AFFE-A1A7B4D16AFE}"/>
              </a:ext>
            </a:extLst>
          </p:cNvPr>
          <p:cNvSpPr/>
          <p:nvPr/>
        </p:nvSpPr>
        <p:spPr>
          <a:xfrm>
            <a:off x="7624513" y="4779984"/>
            <a:ext cx="3848364" cy="1485778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Correlation of the List of Expenditures with the Procurement section has to be made.  </a:t>
            </a:r>
            <a:endParaRPr lang="ro-RO" sz="1600" b="1" dirty="0">
              <a:solidFill>
                <a:srgbClr val="003399"/>
              </a:solidFill>
              <a:latin typeface="Trebuchet MS" panose="020B0603020202020204" pitchFamily="34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4D28CE75-7E5E-4372-89DB-0E781E5673C3}"/>
              </a:ext>
            </a:extLst>
          </p:cNvPr>
          <p:cNvSpPr/>
          <p:nvPr/>
        </p:nvSpPr>
        <p:spPr>
          <a:xfrm>
            <a:off x="-78256" y="4765031"/>
            <a:ext cx="3301640" cy="1486369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o-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“Expenditures Outside The </a:t>
            </a:r>
            <a:r>
              <a:rPr lang="en-US" sz="1600" b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Programme</a:t>
            </a:r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 Area”  need to be marked distinctly in the List of expenditure. </a:t>
            </a:r>
            <a:endParaRPr lang="ro-RO" sz="1600" b="1" dirty="0">
              <a:solidFill>
                <a:srgbClr val="003399"/>
              </a:solidFill>
              <a:latin typeface="Trebuchet MS" panose="020B0603020202020204" pitchFamily="34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CA070AA4-EBF0-46D9-8C40-75A839AB4734}"/>
              </a:ext>
            </a:extLst>
          </p:cNvPr>
          <p:cNvSpPr/>
          <p:nvPr/>
        </p:nvSpPr>
        <p:spPr>
          <a:xfrm>
            <a:off x="3227034" y="3055529"/>
            <a:ext cx="4315358" cy="1417522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o-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b="1" dirty="0">
              <a:solidFill>
                <a:srgbClr val="003399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Reports have to be drafted in English, according to the Grant Contract provisions. All sections of the List of expenditure have to be </a:t>
            </a:r>
            <a:r>
              <a:rPr lang="en-US" sz="1600" b="1">
                <a:solidFill>
                  <a:srgbClr val="003399"/>
                </a:solidFill>
                <a:latin typeface="Trebuchet MS" panose="020B0603020202020204" pitchFamily="34" charset="0"/>
              </a:rPr>
              <a:t>filled in.</a:t>
            </a:r>
            <a:endParaRPr lang="en-US" sz="1600" b="1" dirty="0">
              <a:solidFill>
                <a:srgbClr val="003399"/>
              </a:solidFill>
              <a:latin typeface="Trebuchet MS" panose="020B0603020202020204" pitchFamily="34" charset="0"/>
            </a:endParaRPr>
          </a:p>
          <a:p>
            <a:pPr lvl="0" algn="ctr"/>
            <a:endParaRPr lang="en-US" b="1" dirty="0">
              <a:solidFill>
                <a:srgbClr val="003399"/>
              </a:solidFill>
              <a:latin typeface="Trebuchet MS" panose="020B0603020202020204" pitchFamily="34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3C7BF20F-DBEE-49E4-8F1D-76C450191C93}"/>
              </a:ext>
            </a:extLst>
          </p:cNvPr>
          <p:cNvSpPr/>
          <p:nvPr/>
        </p:nvSpPr>
        <p:spPr>
          <a:xfrm>
            <a:off x="7624513" y="3107170"/>
            <a:ext cx="3848364" cy="1365881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o-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Expenditures declared have to be incurred during the reporting period.</a:t>
            </a: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DF58446D-9B43-45A0-A57A-64DC685562D1}"/>
              </a:ext>
            </a:extLst>
          </p:cNvPr>
          <p:cNvSpPr/>
          <p:nvPr/>
        </p:nvSpPr>
        <p:spPr>
          <a:xfrm>
            <a:off x="3239260" y="4779984"/>
            <a:ext cx="4315358" cy="1486369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Annexes of the interim report, according to Project Implementation Manual, have to be uploaded in the </a:t>
            </a:r>
            <a:r>
              <a:rPr lang="en-US" sz="1600" b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eMS</a:t>
            </a:r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 and Supplementary Information section have to be filled in.</a:t>
            </a: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0D12583B-9938-432C-A0AB-CA0B5A29C478}"/>
              </a:ext>
            </a:extLst>
          </p:cNvPr>
          <p:cNvSpPr/>
          <p:nvPr/>
        </p:nvSpPr>
        <p:spPr>
          <a:xfrm>
            <a:off x="7597511" y="1437317"/>
            <a:ext cx="3848364" cy="1446338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o-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Prior submission of the financial reports to the controllers,  provisions of Annex 5 – Guide on reporting in the </a:t>
            </a:r>
            <a:r>
              <a:rPr lang="en-US" sz="1600" b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eMS</a:t>
            </a:r>
            <a:r>
              <a:rPr lang="en-US" sz="1600" b="1" dirty="0">
                <a:solidFill>
                  <a:srgbClr val="003399"/>
                </a:solidFill>
                <a:latin typeface="Trebuchet MS" panose="020B0603020202020204" pitchFamily="34" charset="0"/>
              </a:rPr>
              <a:t>, should be better followed</a:t>
            </a:r>
          </a:p>
        </p:txBody>
      </p:sp>
    </p:spTree>
    <p:extLst>
      <p:ext uri="{BB962C8B-B14F-4D97-AF65-F5344CB8AC3E}">
        <p14:creationId xmlns:p14="http://schemas.microsoft.com/office/powerpoint/2010/main" val="3812700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5070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Subtitle 22">
            <a:extLst>
              <a:ext uri="{FF2B5EF4-FFF2-40B4-BE49-F238E27FC236}">
                <a16:creationId xmlns:a16="http://schemas.microsoft.com/office/drawing/2014/main" id="{B30FBDFD-8759-4F5E-8788-5B210D7812B9}"/>
              </a:ext>
            </a:extLst>
          </p:cNvPr>
          <p:cNvSpPr txBox="1">
            <a:spLocks/>
          </p:cNvSpPr>
          <p:nvPr/>
        </p:nvSpPr>
        <p:spPr>
          <a:xfrm flipH="1">
            <a:off x="850444" y="2048510"/>
            <a:ext cx="5515515" cy="38580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normAutofit/>
          </a:bodyPr>
          <a:lstStyle>
            <a:lvl1pPr marL="0" marR="0" lvl="0" indent="0" algn="ctr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000" b="1" dirty="0">
              <a:solidFill>
                <a:srgbClr val="2F5597"/>
              </a:solidFill>
              <a:latin typeface="Trebuchet MS" pitchFamily="34"/>
            </a:endParaRPr>
          </a:p>
          <a:p>
            <a:pPr algn="l"/>
            <a:r>
              <a:rPr lang="en-US" sz="2000" b="1" dirty="0">
                <a:solidFill>
                  <a:srgbClr val="003399"/>
                </a:solidFill>
                <a:latin typeface="Trebuchet MS" pitchFamily="34"/>
              </a:rPr>
              <a:t>Joint Technical Secretariat</a:t>
            </a:r>
          </a:p>
          <a:p>
            <a:pPr algn="l"/>
            <a:r>
              <a:rPr lang="fr-FR" sz="2000" b="1" dirty="0">
                <a:solidFill>
                  <a:srgbClr val="003399"/>
                </a:solidFill>
                <a:latin typeface="Trebuchet MS" pitchFamily="34"/>
              </a:rPr>
              <a:t>48A Tomis Boulevard</a:t>
            </a:r>
          </a:p>
          <a:p>
            <a:pPr algn="l"/>
            <a:r>
              <a:rPr lang="fr-FR" sz="2000" b="1" dirty="0">
                <a:solidFill>
                  <a:srgbClr val="003399"/>
                </a:solidFill>
                <a:latin typeface="Trebuchet MS" pitchFamily="34"/>
              </a:rPr>
              <a:t>Constanta, Romania</a:t>
            </a:r>
          </a:p>
          <a:p>
            <a:pPr algn="l"/>
            <a:r>
              <a:rPr lang="fr-FR" sz="2000" b="1" dirty="0">
                <a:solidFill>
                  <a:srgbClr val="003399"/>
                </a:solidFill>
                <a:latin typeface="Trebuchet MS" pitchFamily="34"/>
              </a:rPr>
              <a:t>Phone: +40 341 452 836</a:t>
            </a:r>
          </a:p>
          <a:p>
            <a:pPr algn="l"/>
            <a:r>
              <a:rPr lang="fr-FR" sz="2000" b="1" dirty="0">
                <a:solidFill>
                  <a:srgbClr val="003399"/>
                </a:solidFill>
                <a:latin typeface="Trebuchet MS" pitchFamily="34"/>
              </a:rPr>
              <a:t>Fax: +40 341 452 841</a:t>
            </a:r>
          </a:p>
          <a:p>
            <a:pPr algn="l"/>
            <a:r>
              <a:rPr lang="fr-FR" sz="2000" b="1" dirty="0">
                <a:solidFill>
                  <a:srgbClr val="003399"/>
                </a:solidFill>
                <a:latin typeface="Trebuchet MS" pitchFamily="34"/>
              </a:rPr>
              <a:t>E-mail: </a:t>
            </a:r>
            <a:r>
              <a:rPr lang="fr-FR" sz="2000" b="1" dirty="0">
                <a:solidFill>
                  <a:srgbClr val="003399"/>
                </a:solidFill>
                <a:latin typeface="Trebuchet MS" pitchFamily="34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office@bsb.adrse.ro</a:t>
            </a:r>
            <a:r>
              <a:rPr lang="fr-FR" sz="2000" b="1" dirty="0">
                <a:solidFill>
                  <a:srgbClr val="003399"/>
                </a:solidFill>
                <a:latin typeface="Trebuchet MS" pitchFamily="34"/>
              </a:rPr>
              <a:t> </a:t>
            </a:r>
          </a:p>
          <a:p>
            <a:pPr algn="l"/>
            <a:r>
              <a:rPr lang="fr-FR" sz="2000" b="1" dirty="0">
                <a:solidFill>
                  <a:srgbClr val="003399"/>
                </a:solidFill>
                <a:latin typeface="Trebuchet MS" pitchFamily="34"/>
              </a:rPr>
              <a:t>firstname.surname@bsb.adrse.ro</a:t>
            </a:r>
            <a:endParaRPr lang="en-US" sz="2000" b="1" dirty="0">
              <a:solidFill>
                <a:srgbClr val="003399"/>
              </a:solidFill>
              <a:latin typeface="Trebuchet MS" pitchFamily="34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F5F48C8-1F51-426E-8A33-B627DEAA6A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29" b="11012"/>
          <a:stretch/>
        </p:blipFill>
        <p:spPr>
          <a:xfrm>
            <a:off x="5166070" y="651134"/>
            <a:ext cx="4874938" cy="1755182"/>
          </a:xfrm>
          <a:prstGeom prst="rect">
            <a:avLst/>
          </a:prstGeom>
        </p:spPr>
      </p:pic>
      <p:sp>
        <p:nvSpPr>
          <p:cNvPr id="6" name="Subtitle 22">
            <a:extLst>
              <a:ext uri="{FF2B5EF4-FFF2-40B4-BE49-F238E27FC236}">
                <a16:creationId xmlns:a16="http://schemas.microsoft.com/office/drawing/2014/main" id="{CD5B3CFA-1B93-442F-A6FF-889DA54454B2}"/>
              </a:ext>
            </a:extLst>
          </p:cNvPr>
          <p:cNvSpPr txBox="1">
            <a:spLocks/>
          </p:cNvSpPr>
          <p:nvPr/>
        </p:nvSpPr>
        <p:spPr>
          <a:xfrm flipH="1">
            <a:off x="5477847" y="4069829"/>
            <a:ext cx="6879707" cy="28895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normAutofit/>
          </a:bodyPr>
          <a:lstStyle>
            <a:lvl1pPr marL="0" marR="0" lvl="0" indent="0" algn="ctr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000" dirty="0">
              <a:solidFill>
                <a:srgbClr val="003399"/>
              </a:solidFill>
              <a:latin typeface="Trebuchet MS" pitchFamily="34"/>
            </a:endParaRPr>
          </a:p>
        </p:txBody>
      </p:sp>
      <p:sp>
        <p:nvSpPr>
          <p:cNvPr id="7" name="Subtitle 22">
            <a:extLst>
              <a:ext uri="{FF2B5EF4-FFF2-40B4-BE49-F238E27FC236}">
                <a16:creationId xmlns:a16="http://schemas.microsoft.com/office/drawing/2014/main" id="{302CD3B0-106D-45A2-B040-11E8BB2A1161}"/>
              </a:ext>
            </a:extLst>
          </p:cNvPr>
          <p:cNvSpPr txBox="1">
            <a:spLocks/>
          </p:cNvSpPr>
          <p:nvPr/>
        </p:nvSpPr>
        <p:spPr>
          <a:xfrm flipH="1">
            <a:off x="4998067" y="3267606"/>
            <a:ext cx="5515516" cy="312147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normAutofit/>
          </a:bodyPr>
          <a:lstStyle>
            <a:lvl1pPr marL="0" marR="0" lvl="0" indent="0" algn="ctr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>
                <a:solidFill>
                  <a:srgbClr val="003399"/>
                </a:solidFill>
                <a:latin typeface="Trebuchet MS" pitchFamily="34"/>
              </a:rPr>
              <a:t>JTS Financial officers :  </a:t>
            </a:r>
          </a:p>
          <a:p>
            <a:pPr algn="l"/>
            <a:r>
              <a:rPr lang="en-US" sz="2000" b="1" dirty="0">
                <a:solidFill>
                  <a:srgbClr val="003399"/>
                </a:solidFill>
                <a:latin typeface="Trebuchet MS" pitchFamily="34"/>
              </a:rPr>
              <a:t>Morosan Magdalena</a:t>
            </a:r>
          </a:p>
          <a:p>
            <a:pPr algn="l"/>
            <a:r>
              <a:rPr lang="en-US" sz="2000" b="1" dirty="0">
                <a:solidFill>
                  <a:srgbClr val="003399"/>
                </a:solidFill>
                <a:latin typeface="Trebuchet MS" pitchFamily="34"/>
              </a:rPr>
              <a:t>Raluca Buzan  </a:t>
            </a:r>
          </a:p>
        </p:txBody>
      </p:sp>
    </p:spTree>
    <p:extLst>
      <p:ext uri="{BB962C8B-B14F-4D97-AF65-F5344CB8AC3E}">
        <p14:creationId xmlns:p14="http://schemas.microsoft.com/office/powerpoint/2010/main" val="3574998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886</Words>
  <Application>Microsoft Office PowerPoint</Application>
  <PresentationFormat>Widescreen</PresentationFormat>
  <Paragraphs>92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Gill Sans MT</vt:lpstr>
      <vt:lpstr>Trebuchet MS</vt:lpstr>
      <vt:lpstr>Wingdings</vt:lpstr>
      <vt:lpstr>Office Theme</vt:lpstr>
      <vt:lpstr>Training for beneficiaries 2nd Call for proposals Joint Operational Programme Black Sea Basin 2014-2020 Financial reporting</vt:lpstr>
      <vt:lpstr>PowerPoint Presentation</vt:lpstr>
      <vt:lpstr>PowerPoint Presentation</vt:lpstr>
      <vt:lpstr>        Financial reporting for Interim Report  Financial reporting is done through the List of Expenditures (LoE) section in eMS.        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Jesica</dc:creator>
  <cp:lastModifiedBy>Magda Morosan</cp:lastModifiedBy>
  <cp:revision>120</cp:revision>
  <cp:lastPrinted>2019-04-03T07:34:22Z</cp:lastPrinted>
  <dcterms:created xsi:type="dcterms:W3CDTF">2018-08-21T07:17:02Z</dcterms:created>
  <dcterms:modified xsi:type="dcterms:W3CDTF">2020-11-25T07:03:24Z</dcterms:modified>
</cp:coreProperties>
</file>