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76" r:id="rId3"/>
    <p:sldId id="275" r:id="rId4"/>
    <p:sldId id="277" r:id="rId5"/>
    <p:sldId id="283" r:id="rId6"/>
    <p:sldId id="278" r:id="rId7"/>
    <p:sldId id="279" r:id="rId8"/>
    <p:sldId id="280" r:id="rId9"/>
    <p:sldId id="281" r:id="rId10"/>
  </p:sldIdLst>
  <p:sldSz cx="12192000" cy="6858000"/>
  <p:notesSz cx="6805613" cy="99441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7C8C93D-C874-449C-8C84-C998E49C1EC1}">
          <p14:sldIdLst>
            <p14:sldId id="256"/>
            <p14:sldId id="276"/>
          </p14:sldIdLst>
        </p14:section>
        <p14:section name="Untitled Section" id="{44A59D58-A6E7-4E36-917B-9F05BAF656BE}">
          <p14:sldIdLst>
            <p14:sldId id="275"/>
            <p14:sldId id="277"/>
            <p14:sldId id="283"/>
            <p14:sldId id="278"/>
            <p14:sldId id="279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-888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2F9C0E1A-E0B6-44DE-A5CE-AA69999C55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22A9FF7-BFDE-49E2-A11C-7AF058A5D1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DD2ABAA-F89C-4AEC-97CD-30EFE3DADA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D57C9D7-33EA-41D6-876A-F200552189A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B1348-32C9-49DB-BBAE-6F39060C8998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7678761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5B785-75FE-484D-8744-254208B054B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6142484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1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AB8D00-7CF2-4143-B758-A0365DA4F1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60939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2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FAB8D00-7CF2-4143-B758-A0365DA4F1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90825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3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56522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4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92753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5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44010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6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05087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7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61629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8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994868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B785-75FE-484D-8744-254208B054B7}" type="slidenum">
              <a:rPr lang="ro-RO" smtClean="0"/>
              <a:t>9</a:t>
            </a:fld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6EACA8-D51E-4DE0-96F7-7B382B964E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76664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8B3B4D5-466C-49F1-B911-8226F8FC866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CE5F91A-8723-482E-9E96-BC51AC69032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7D4DC4-1C6B-4DF2-8506-CDAB54976E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FB349A-6AA0-4949-A06C-F95C2D18BAFA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81C04E4-E918-43B8-89D1-29327568FDF8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681002-7BCD-4F2D-A3F8-B5BC16A71B4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F01A862-5C65-499C-B204-4755EA5A4A4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7999276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79D5DC-4A6D-4A2E-B668-49D35F12270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5AFC1D-806A-44BC-BF12-EF75D5306BAC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9AD54A-DABB-402A-BFD8-2EFE1C6E03F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1944ED-046A-45D3-84BC-C7C5DEA8A7B5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45892A-AD83-413C-98E9-177BE90484C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7F265D-A578-4FCF-950A-D624C5ECB19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8C197DD-241D-42A2-8B97-0A968BFCDB54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4392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4507759-98F6-482E-A2BA-138F0B72D11F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8724903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D68D1D1-063A-4AAB-9B87-FA8A20EB0477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3965E7B-7D99-4323-B86E-3C8D24130A1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959E843-9514-4540-A523-26FAC0E01B26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3A03CA-F2DB-4ECD-AC15-B3185679E3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1B3961A-2035-451B-99FE-1AFC731A59E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BF6C25-D11D-4642-A319-719D56F94520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09980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F4DC1A-C0A8-4644-84F1-037B64E92A2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CFEC247-D457-498F-AD00-F58AAB903A12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E075358-252D-45D7-B9B5-E90943ADEB9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FD3AE4-15F0-460E-B7B0-937F248A4E9B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FDC9E2-645F-44D9-9121-BD4D2E511FE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57FBB11-60E6-4B5F-8916-797B163D30A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6EA9C1F-6E0F-4364-99C3-DCFCC75DA7F7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50745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844A64-D151-44BD-AB20-E528077FA6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464507B-F084-47EA-BB5B-F43E56595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E207F18-3E2E-47B6-BEAF-B6942B70C6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0515791-4FB8-4B53-A8B4-36C77774F6B6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7ED12A7-8560-4E67-AE63-CE80BBCBA7E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3D1083F-FC12-48B7-A654-065E1F38B50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477D033-0381-4715-B77C-3EB721D8C39D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203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6446EC-00F0-4FC3-8FE1-58E96508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1AD3856-02A1-45AD-8336-56A71C79A16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B6CEE69-A0E8-4E07-95EF-860CCDACCF61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1D811F6-3CDE-4FBC-A569-FE8ECACCE2B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6C1B9E-0B85-42E5-BC18-5D3969E509DD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08C9271-5EB5-4A61-8C83-81275D4730A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5B87113-0A40-4EF9-9D14-C6B56A01D0B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1B1E4C7-5344-4B71-A634-5673CEB333F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88014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21004D-67E3-4568-A48A-15439BBBE3A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CF3A6C-3B13-4E18-986B-8C6B7C9429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36706F7-7042-4BA6-A1B3-89F9DB836959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77FF7DC-2BCE-4D2A-BF71-D09E9297D66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7ECFD21-D43C-4E72-9F74-7EADC669576C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9414E69-D2D9-45F4-B6D0-1D418C47B9A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9FC3E1-FE72-4CEE-800D-1BD7A129F828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58E8DB6-AE32-46F9-815E-FBE11708BB55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691A0FB-B5B0-4ECD-8C9B-49EAE61099BB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84BF156-7FFD-4342-BACC-5FBC1E9E7B32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7125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A216B9-7605-4737-89A2-6F98B160C2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1BB2154-FBD8-40BD-876B-E2348593606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1B6B66-33C6-42A4-8730-3356704E9211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9C8937E-555A-4C8D-BC1A-7DE0B4E0971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F514FBA-F242-4863-A87C-7FBCC58A216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4CA7528-67E9-4B7A-95D1-96FABDC6DC8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44599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F0B84EB-EBE7-401D-A8D7-E192BFD216E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20B8698-3611-49B8-9334-F0418978F55C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701E8E1-E270-4F3A-AAB4-E5D07F27B1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CE4CF34-3401-4D65-A89A-8BC74CE8C22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7ACE0D6-5E68-4B80-A84E-EEAC90F1F73F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6505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28BF73-1236-40FA-9D00-91DDF8BFE78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B859FBE-95ED-4234-A08F-7196DAB715E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FD051B0-AC25-41EC-8B4E-ABF86F2FF28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C626C45-6CA1-4D00-BDE7-51AE1BCC5F4F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7D52054-DC57-48A5-96A5-8C7CB6368B9B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4C05AA6-D53A-4391-A66A-A6D7E5251B53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218B561-49AE-4AF6-8F5F-0C0EA955E91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0F059AE-2EC4-4E25-A8C5-11B14A156A5A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832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05006D0-1DCF-4723-A6A4-B938B5A1261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2817BB9-4141-4560-B6C9-7E94E98B19F8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ro-RO" sz="3200"/>
            </a:lvl1pPr>
          </a:lstStyle>
          <a:p>
            <a:pPr lvl="0"/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8B0870F-D5B3-4CA8-9E7A-EFFF9BB37FEE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3A6981-9BA0-4B89-B4B4-9713D848158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BA8772E-96B5-4723-BA66-4847E0DA7E66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B19B2BF-D2FE-4C98-9AED-6AC25BC18546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F1B22D8-5BD6-41D0-83AF-7879C7FA138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ACC2F5A-C991-48A0-A7ED-866C559FCCEB}" type="slidenum"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7219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B228415-64C9-4281-9D6F-628850BEF1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27DA92C-74EA-4981-883A-9FEFFE282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8329F30-6A38-4363-9961-FBE8244DE18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FF3B277-1B55-4CE6-AAB7-EB54C19CF53C}" type="datetime1">
              <a:rPr lang="ro-RO"/>
              <a:pPr lvl="0"/>
              <a:t>25.11.2020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638EF7-4EA1-47A9-BC50-949DD8C8CD5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6AD9D8C-6AFA-4D4A-8510-0ED84E3B27A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o-RO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D8D87798-9558-42B7-92CB-41E7BBAD7B13}" type="slidenum"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mailto:diana.stanciu@mlpda.ro" TargetMode="External"/><Relationship Id="rId3" Type="http://schemas.openxmlformats.org/officeDocument/2006/relationships/image" Target="../media/image2.jpg"/><Relationship Id="rId7" Type="http://schemas.openxmlformats.org/officeDocument/2006/relationships/hyperlink" Target="mailto:liana.phanzu@mlpda.ro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gratiela.cocheci@mlpda.ro" TargetMode="External"/><Relationship Id="rId5" Type="http://schemas.openxmlformats.org/officeDocument/2006/relationships/hyperlink" Target="mailto:petruta.voicu@mlpda.ro" TargetMode="External"/><Relationship Id="rId4" Type="http://schemas.openxmlformats.org/officeDocument/2006/relationships/hyperlink" Target="mailto:irina.muresan@mlpda.ro" TargetMode="Externa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19283" y="-5070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B26A476A-74D8-4696-8B88-2C7F3166900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873187" y="1625600"/>
            <a:ext cx="8703373" cy="3606800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Key expectations &amp; requirements from verification and controllers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/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/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Projects Authorizing Unit</a:t>
            </a: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/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</a:br>
            <a:r>
              <a:rPr lang="ro-RO" sz="28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27</a:t>
            </a:r>
            <a:r>
              <a:rPr lang="ro-RO" sz="2800" baseline="300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th</a:t>
            </a:r>
            <a:r>
              <a:rPr lang="ro-RO" sz="28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of </a:t>
            </a:r>
            <a:r>
              <a:rPr lang="ro-RO" sz="2800" dirty="0" err="1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November</a:t>
            </a:r>
            <a:r>
              <a:rPr lang="ro-RO" sz="2800" dirty="0">
                <a:solidFill>
                  <a:schemeClr val="accent1">
                    <a:lumMod val="75000"/>
                  </a:schemeClr>
                </a:solidFill>
                <a:latin typeface="Trebuchet MS" pitchFamily="34"/>
              </a:rPr>
              <a:t> 2020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3C952957-0CEE-4049-BF11-C6CA89326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3D3E29DD-DCF1-4F13-A8C4-2CB3EE50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16042" y="-101416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B26A476A-74D8-4696-8B88-2C7F3166900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395667" y="731519"/>
            <a:ext cx="9702424" cy="5068389"/>
          </a:xfrm>
        </p:spPr>
        <p:txBody>
          <a:bodyPr>
            <a:noAutofit/>
          </a:bodyPr>
          <a:lstStyle/>
          <a:p>
            <a: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  <a:t/>
            </a:r>
            <a:b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</a:br>
            <a: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  <a:t/>
            </a:r>
            <a:b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</a:br>
            <a: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  <a:t/>
            </a:r>
            <a:b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</a:br>
            <a: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  <a:t/>
            </a:r>
            <a:b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</a:br>
            <a: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  <a:t/>
            </a:r>
            <a:br>
              <a:rPr lang="en-GB" sz="5400" b="1" kern="1400" dirty="0">
                <a:latin typeface="Trebuchet MS" panose="020B0603020202020204" pitchFamily="34" charset="0"/>
                <a:ea typeface="MS Gothic" panose="020B0609070205080204" pitchFamily="49" charset="-128"/>
              </a:rPr>
            </a:br>
            <a:endParaRPr lang="ro-RO" sz="5400" dirty="0">
              <a:solidFill>
                <a:schemeClr val="accent1">
                  <a:lumMod val="75000"/>
                </a:schemeClr>
              </a:solidFill>
              <a:latin typeface="Trebuchet MS" pitchFamily="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0993" y="1012954"/>
            <a:ext cx="11014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Projects Authorizing Unit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altLang="en-US" sz="5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fi-FI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Structure of MA responsible with verifying and authorizing payment requests for the grant contracts within the </a:t>
            </a:r>
            <a:r>
              <a:rPr lang="en-US" altLang="en-US" sz="1600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Joint Operational Programme Black Sea Basin 2014-2020</a:t>
            </a:r>
            <a:r>
              <a:rPr kumimoji="0" lang="fi-FI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The MA has overall responsability for the verification according art. 26.5 from ENI CBC IR. 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Functions of Projects Authorizing Unit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fi-FI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Verifying financial reports with payment requests:</a:t>
            </a:r>
          </a:p>
          <a:p>
            <a:pPr marL="457200" lvl="2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kumimoji="0" lang="fi-FI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Administrative verifications</a:t>
            </a:r>
          </a:p>
          <a:p>
            <a:pPr marL="457200" lvl="2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kumimoji="0" lang="fi-FI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On the spot checks				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fi-FI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Authorising payments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8308" y="4746171"/>
            <a:ext cx="3428720" cy="106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09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185967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369258" y="1079863"/>
            <a:ext cx="9702424" cy="1210491"/>
          </a:xfrm>
        </p:spPr>
        <p:txBody>
          <a:bodyPr>
            <a:noAutofit/>
          </a:bodyPr>
          <a:lstStyle/>
          <a:p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2800" b="1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First level of control-</a:t>
            </a:r>
            <a:r>
              <a:rPr lang="en-US" altLang="en-US" sz="2800" b="1" kern="0" dirty="0" err="1">
                <a:solidFill>
                  <a:srgbClr val="1F497D">
                    <a:lumMod val="60000"/>
                    <a:lumOff val="40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controlers</a:t>
            </a:r>
            <a:r>
              <a:rPr lang="en-US" altLang="en-US" sz="2800" b="1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/>
            </a:r>
            <a:br>
              <a:rPr lang="en-US" altLang="en-US" sz="2800" b="1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altLang="en-US" sz="2800" b="1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Century Gothic" panose="020B0502020202020204" pitchFamily="34" charset="0"/>
                <a:ea typeface="+mn-ea"/>
                <a:cs typeface="+mn-cs"/>
              </a:rPr>
              <a:t>Article 32 of ENI CBC IR</a:t>
            </a:r>
            <a:endParaRPr lang="ro-RO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5394" y="2388049"/>
            <a:ext cx="103662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n-US" sz="2400" dirty="0">
              <a:solidFill>
                <a:srgbClr val="07147A"/>
              </a:solidFill>
              <a:latin typeface="Century Gothic"/>
            </a:endParaRPr>
          </a:p>
          <a:p>
            <a:pPr lvl="0" algn="just"/>
            <a:r>
              <a:rPr lang="en-US" sz="2400" dirty="0">
                <a:solidFill>
                  <a:srgbClr val="07147A"/>
                </a:solidFill>
                <a:latin typeface="Century Gothic"/>
              </a:rPr>
              <a:t>“</a:t>
            </a:r>
            <a:r>
              <a:rPr lang="en-US" sz="2400" i="1" dirty="0">
                <a:solidFill>
                  <a:srgbClr val="07147A"/>
                </a:solidFill>
                <a:latin typeface="Century Gothic"/>
              </a:rPr>
              <a:t>Expenditure declared by the beneficiary in support of a payment request shall be examined by an auditor or by a competent public officer being independent from the beneficiary.”</a:t>
            </a:r>
            <a:endParaRPr lang="en-US" sz="2400" dirty="0">
              <a:solidFill>
                <a:srgbClr val="07147A"/>
              </a:solidFill>
              <a:latin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5394" y="3872523"/>
            <a:ext cx="102848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n-US" sz="2400" dirty="0">
              <a:solidFill>
                <a:srgbClr val="07147A"/>
              </a:solidFill>
              <a:latin typeface="Century Gothic"/>
            </a:endParaRPr>
          </a:p>
          <a:p>
            <a:pPr lvl="0" algn="just"/>
            <a:r>
              <a:rPr lang="en-US" sz="2400" dirty="0">
                <a:solidFill>
                  <a:srgbClr val="07147A"/>
                </a:solidFill>
                <a:latin typeface="Century Gothic"/>
              </a:rPr>
              <a:t>“</a:t>
            </a:r>
            <a:r>
              <a:rPr lang="en-US" sz="2400" i="1" dirty="0">
                <a:solidFill>
                  <a:srgbClr val="07147A"/>
                </a:solidFill>
                <a:latin typeface="Century Gothic"/>
              </a:rPr>
              <a:t>The </a:t>
            </a:r>
            <a:r>
              <a:rPr lang="en-US" sz="2400" b="1" i="1" dirty="0">
                <a:solidFill>
                  <a:srgbClr val="07147A"/>
                </a:solidFill>
                <a:latin typeface="Century Gothic"/>
              </a:rPr>
              <a:t>auditor</a:t>
            </a:r>
            <a:r>
              <a:rPr lang="en-US" sz="2400" i="1" dirty="0">
                <a:solidFill>
                  <a:srgbClr val="07147A"/>
                </a:solidFill>
                <a:latin typeface="Century Gothic"/>
              </a:rPr>
              <a:t> or the </a:t>
            </a:r>
            <a:r>
              <a:rPr lang="en-US" sz="2400" b="1" i="1" dirty="0">
                <a:solidFill>
                  <a:srgbClr val="07147A"/>
                </a:solidFill>
                <a:latin typeface="Century Gothic"/>
              </a:rPr>
              <a:t>competent public officer </a:t>
            </a:r>
            <a:r>
              <a:rPr lang="en-US" sz="2400" i="1" dirty="0">
                <a:solidFill>
                  <a:srgbClr val="07147A"/>
                </a:solidFill>
                <a:latin typeface="Century Gothic"/>
              </a:rPr>
              <a:t>shall examine whether the </a:t>
            </a:r>
            <a:r>
              <a:rPr lang="en-US" sz="2400" b="1" i="1" dirty="0">
                <a:solidFill>
                  <a:srgbClr val="07147A"/>
                </a:solidFill>
                <a:latin typeface="Century Gothic"/>
              </a:rPr>
              <a:t>costs</a:t>
            </a:r>
            <a:r>
              <a:rPr lang="en-US" sz="2400" i="1" dirty="0">
                <a:solidFill>
                  <a:srgbClr val="07147A"/>
                </a:solidFill>
                <a:latin typeface="Century Gothic"/>
              </a:rPr>
              <a:t> declared by the beneficiary and the </a:t>
            </a:r>
            <a:r>
              <a:rPr lang="en-US" sz="2400" b="1" i="1" dirty="0">
                <a:solidFill>
                  <a:srgbClr val="07147A"/>
                </a:solidFill>
                <a:latin typeface="Century Gothic"/>
              </a:rPr>
              <a:t>revenue</a:t>
            </a:r>
            <a:r>
              <a:rPr lang="en-US" sz="2400" i="1" dirty="0">
                <a:solidFill>
                  <a:srgbClr val="07147A"/>
                </a:solidFill>
                <a:latin typeface="Century Gothic"/>
              </a:rPr>
              <a:t> of the project are </a:t>
            </a:r>
            <a:r>
              <a:rPr lang="en-US" sz="2400" b="1" i="1" dirty="0">
                <a:solidFill>
                  <a:srgbClr val="07147A"/>
                </a:solidFill>
                <a:latin typeface="Century Gothic"/>
              </a:rPr>
              <a:t>real, accurately recorded and eligible </a:t>
            </a:r>
            <a:r>
              <a:rPr lang="en-US" sz="2400" i="1" dirty="0">
                <a:solidFill>
                  <a:srgbClr val="07147A"/>
                </a:solidFill>
                <a:latin typeface="Century Gothic"/>
              </a:rPr>
              <a:t>in accordance with the contract.”</a:t>
            </a:r>
            <a:endParaRPr lang="en-US" sz="2400" dirty="0">
              <a:solidFill>
                <a:srgbClr val="07147A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9064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108670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44731" y="1079864"/>
            <a:ext cx="10226951" cy="548640"/>
          </a:xfrm>
        </p:spPr>
        <p:txBody>
          <a:bodyPr>
            <a:noAutofit/>
          </a:bodyPr>
          <a:lstStyle/>
          <a:p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3600" b="1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+mn-lt"/>
                <a:ea typeface="+mn-ea"/>
                <a:cs typeface="+mn-cs"/>
              </a:rPr>
              <a:t>Key expectations</a:t>
            </a:r>
            <a:endParaRPr lang="ro-RO" sz="3600" b="1" kern="0" dirty="0">
              <a:solidFill>
                <a:srgbClr val="1F497D">
                  <a:lumMod val="60000"/>
                  <a:lumOff val="40000"/>
                </a:srgb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54629" y="2388049"/>
            <a:ext cx="84647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n-US" sz="2400" b="1" dirty="0">
              <a:solidFill>
                <a:srgbClr val="07147A"/>
              </a:solidFill>
              <a:latin typeface="Century Gothic"/>
            </a:endParaRPr>
          </a:p>
          <a:p>
            <a:pPr lvl="0" algn="just"/>
            <a:endParaRPr lang="en-US" sz="2400" b="1" dirty="0">
              <a:solidFill>
                <a:srgbClr val="07147A"/>
              </a:solidFill>
              <a:latin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36617" y="5451565"/>
            <a:ext cx="8791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n-GB" sz="2400" dirty="0">
              <a:solidFill>
                <a:srgbClr val="07147A"/>
              </a:solidFill>
              <a:latin typeface="+mj-lt"/>
            </a:endParaRPr>
          </a:p>
          <a:p>
            <a:pPr lvl="0" algn="just"/>
            <a:endParaRPr lang="en-GB" sz="2400" dirty="0">
              <a:solidFill>
                <a:srgbClr val="07147A"/>
              </a:solidFill>
              <a:latin typeface="+mj-lt"/>
            </a:endParaRPr>
          </a:p>
          <a:p>
            <a:pPr lvl="0" algn="just"/>
            <a:endParaRPr lang="en-GB" sz="2400" dirty="0">
              <a:solidFill>
                <a:srgbClr val="07147A"/>
              </a:solidFill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63190" y="2085516"/>
            <a:ext cx="9017724" cy="1502415"/>
          </a:xfrm>
          <a:prstGeom prst="round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07147A"/>
              </a:solidFill>
              <a:latin typeface="Century Gothic"/>
            </a:endParaRPr>
          </a:p>
          <a:p>
            <a:pPr algn="ctr"/>
            <a:r>
              <a:rPr lang="en-US" sz="2400" b="1" dirty="0">
                <a:solidFill>
                  <a:srgbClr val="07147A"/>
                </a:solidFill>
                <a:latin typeface="Century Gothic"/>
              </a:rPr>
              <a:t>Overall expectation</a:t>
            </a:r>
            <a:r>
              <a:rPr lang="en-US" sz="2400" dirty="0">
                <a:solidFill>
                  <a:srgbClr val="07147A"/>
                </a:solidFill>
                <a:latin typeface="Century Gothic"/>
              </a:rPr>
              <a:t>: Good quality expenditure verification work and good quality reporting, based on programme and contract rules.</a:t>
            </a:r>
          </a:p>
          <a:p>
            <a:pPr algn="ctr"/>
            <a:endParaRPr lang="en-GB" sz="2000" dirty="0"/>
          </a:p>
        </p:txBody>
      </p:sp>
      <p:sp>
        <p:nvSpPr>
          <p:cNvPr id="7" name="Rounded Rectangle 6"/>
          <p:cNvSpPr/>
          <p:nvPr/>
        </p:nvSpPr>
        <p:spPr>
          <a:xfrm>
            <a:off x="1820779" y="3731436"/>
            <a:ext cx="8534400" cy="78831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GB" sz="20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The verification activities will have to be properly recorded and reflected within the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eMs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algn="ctr"/>
            <a:endParaRPr lang="en-GB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2002970" y="4789714"/>
            <a:ext cx="8116389" cy="151301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n w="0"/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Please refer to PIM - Supporting documents required for expenditure verification, to learn about the relevant documents (payment related ones) to be attached by the beneficiaries for each reported expenditure.</a:t>
            </a:r>
          </a:p>
        </p:txBody>
      </p:sp>
    </p:spTree>
    <p:extLst>
      <p:ext uri="{BB962C8B-B14F-4D97-AF65-F5344CB8AC3E}">
        <p14:creationId xmlns:p14="http://schemas.microsoft.com/office/powerpoint/2010/main" val="334199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FA5089D-A966-48CD-81DA-492E3EA78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59" y="0"/>
            <a:ext cx="11411007" cy="68715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03"/>
          <a:stretch>
            <a:fillRect/>
          </a:stretch>
        </p:blipFill>
        <p:spPr>
          <a:xfrm>
            <a:off x="0" y="108670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21">
            <a:extLst>
              <a:ext uri="{FF2B5EF4-FFF2-40B4-BE49-F238E27FC236}">
                <a16:creationId xmlns:a16="http://schemas.microsoft.com/office/drawing/2014/main" xmlns="" id="{D625E823-6BA4-4CFE-9CD5-2242A137C9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44731" y="1079864"/>
            <a:ext cx="10226951" cy="548640"/>
          </a:xfrm>
        </p:spPr>
        <p:txBody>
          <a:bodyPr>
            <a:noAutofit/>
          </a:bodyPr>
          <a:lstStyle/>
          <a:p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  <a:t/>
            </a:r>
            <a:br>
              <a:rPr lang="en-US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</a:rPr>
            </a:br>
            <a:r>
              <a:rPr lang="en-US" altLang="en-US" sz="3600" b="1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+mn-lt"/>
                <a:ea typeface="+mn-ea"/>
                <a:cs typeface="+mn-cs"/>
              </a:rPr>
              <a:t>Key expectations</a:t>
            </a:r>
            <a:endParaRPr lang="ro-RO" sz="3600" b="1" kern="0" dirty="0">
              <a:solidFill>
                <a:srgbClr val="1F497D">
                  <a:lumMod val="60000"/>
                  <a:lumOff val="40000"/>
                </a:srgb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54629" y="2388049"/>
            <a:ext cx="84647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n-US" sz="2400" b="1" dirty="0">
              <a:solidFill>
                <a:srgbClr val="07147A"/>
              </a:solidFill>
              <a:latin typeface="Century Gothic"/>
            </a:endParaRPr>
          </a:p>
          <a:p>
            <a:pPr lvl="0" algn="just"/>
            <a:endParaRPr lang="en-US" sz="2400" b="1" dirty="0">
              <a:solidFill>
                <a:srgbClr val="07147A"/>
              </a:solidFill>
              <a:latin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36617" y="5451565"/>
            <a:ext cx="8791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n-GB" sz="2400" dirty="0">
              <a:solidFill>
                <a:srgbClr val="07147A"/>
              </a:solidFill>
              <a:latin typeface="+mj-lt"/>
            </a:endParaRPr>
          </a:p>
          <a:p>
            <a:pPr lvl="0" algn="just"/>
            <a:endParaRPr lang="en-GB" sz="2400" dirty="0">
              <a:solidFill>
                <a:srgbClr val="07147A"/>
              </a:solidFill>
              <a:latin typeface="+mj-lt"/>
            </a:endParaRPr>
          </a:p>
          <a:p>
            <a:pPr lvl="0" algn="just"/>
            <a:endParaRPr lang="en-GB" sz="2400" dirty="0">
              <a:solidFill>
                <a:srgbClr val="07147A"/>
              </a:solidFill>
              <a:latin typeface="+mj-lt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041943" y="1756521"/>
            <a:ext cx="7584000" cy="1429591"/>
          </a:xfrm>
          <a:prstGeom prst="roundRect">
            <a:avLst/>
          </a:prstGeom>
          <a:solidFill>
            <a:schemeClr val="accent4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2000" dirty="0">
                <a:solidFill>
                  <a:srgbClr val="07147A"/>
                </a:solidFill>
                <a:latin typeface="Century Gothic" panose="020B0502020202020204" pitchFamily="34" charset="0"/>
              </a:rPr>
              <a:t>If supporting documents are not properly named and/or uploaded without being </a:t>
            </a:r>
            <a:r>
              <a:rPr lang="en-US" sz="2000" b="1" dirty="0">
                <a:solidFill>
                  <a:srgbClr val="07147A"/>
                </a:solidFill>
                <a:latin typeface="Century Gothic" panose="020B0502020202020204" pitchFamily="34" charset="0"/>
              </a:rPr>
              <a:t>linked</a:t>
            </a:r>
            <a:r>
              <a:rPr lang="en-US" sz="2000" dirty="0">
                <a:solidFill>
                  <a:srgbClr val="07147A"/>
                </a:solidFill>
                <a:latin typeface="Century Gothic" panose="020B0502020202020204" pitchFamily="34" charset="0"/>
              </a:rPr>
              <a:t> to the corresponding budget line, the FLC controller may return the whole report to the partner for revision.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041942" y="3532020"/>
            <a:ext cx="7573287" cy="1418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Supporting documents should have </a:t>
            </a: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clear references to the project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 :  programme name, project code and requested amount in the currency of the invoice, if is the case of an invoice.</a:t>
            </a:r>
            <a:endParaRPr lang="en-GB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4106010" y="5263101"/>
            <a:ext cx="7583999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ln w="0"/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Please note that the </a:t>
            </a:r>
            <a:r>
              <a:rPr lang="en-GB" sz="2000" b="1" dirty="0">
                <a:ln w="0"/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administrative costs</a:t>
            </a:r>
            <a:r>
              <a:rPr lang="en-GB" sz="2000" dirty="0">
                <a:ln w="0"/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, calculated as a fixed rate of the total amount of direct eligible costs, do not have to be supported by accounting documents.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64869" y="1816968"/>
            <a:ext cx="1889760" cy="4441371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Supporting documents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995749" y="2525486"/>
            <a:ext cx="836022" cy="3135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Arrow 14"/>
          <p:cNvSpPr/>
          <p:nvPr/>
        </p:nvSpPr>
        <p:spPr>
          <a:xfrm>
            <a:off x="3016140" y="4079964"/>
            <a:ext cx="848656" cy="3222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ight Arrow 15"/>
          <p:cNvSpPr/>
          <p:nvPr/>
        </p:nvSpPr>
        <p:spPr>
          <a:xfrm>
            <a:off x="2995749" y="5791200"/>
            <a:ext cx="914400" cy="3222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68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0" y="-50708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5"/>
          <p:cNvSpPr/>
          <p:nvPr/>
        </p:nvSpPr>
        <p:spPr>
          <a:xfrm>
            <a:off x="882449" y="1591357"/>
            <a:ext cx="1042710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altLang="en-US" sz="2800" b="1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Century Gothic" panose="020B0502020202020204" pitchFamily="34" charset="0"/>
              </a:rPr>
              <a:t>Targets of verification, especially:</a:t>
            </a:r>
          </a:p>
          <a:p>
            <a:endParaRPr lang="fi-FI" altLang="en-US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</a:endParaRPr>
          </a:p>
          <a:p>
            <a:endParaRPr lang="fi-FI" altLang="en-US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</a:endParaRPr>
          </a:p>
          <a:p>
            <a:endParaRPr lang="fi-FI" altLang="en-US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</a:endParaRPr>
          </a:p>
          <a:p>
            <a:endParaRPr lang="fi-FI" altLang="en-US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</a:endParaRPr>
          </a:p>
          <a:p>
            <a:endParaRPr lang="fi-FI" altLang="en-US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</a:endParaRPr>
          </a:p>
          <a:p>
            <a:endParaRPr lang="fi-FI" altLang="en-US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</a:endParaRPr>
          </a:p>
          <a:p>
            <a:endParaRPr lang="fi-FI" altLang="en-US" sz="2800" b="1" kern="0" dirty="0">
              <a:solidFill>
                <a:srgbClr val="1F497D">
                  <a:lumMod val="60000"/>
                  <a:lumOff val="40000"/>
                </a:srgbClr>
              </a:solidFill>
              <a:latin typeface="Century Gothic" panose="020B0502020202020204" pitchFamily="34" charset="0"/>
            </a:endParaRPr>
          </a:p>
          <a:p>
            <a:r>
              <a:rPr lang="fi-FI" altLang="en-US" sz="2400" dirty="0"/>
              <a:t>                                                                                                                    </a:t>
            </a:r>
          </a:p>
          <a:p>
            <a:endParaRPr lang="en-US" sz="2400" b="1" i="1" kern="0" dirty="0">
              <a:solidFill>
                <a:srgbClr val="1F497D">
                  <a:lumMod val="60000"/>
                  <a:lumOff val="40000"/>
                </a:srgbClr>
              </a:solidFill>
            </a:endParaRPr>
          </a:p>
          <a:p>
            <a:pPr lvl="0" algn="just"/>
            <a:endParaRPr lang="en-US" sz="2400" dirty="0">
              <a:solidFill>
                <a:srgbClr val="07147A"/>
              </a:solidFill>
              <a:latin typeface="Century Gothic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975360" y="2299063"/>
            <a:ext cx="10023566" cy="414528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altLang="en-US" sz="2000" dirty="0">
                <a:latin typeface="Century Gothic" panose="020B0502020202020204" pitchFamily="34" charset="0"/>
                <a:sym typeface="Wingdings 2" panose="05020102010507070707" pitchFamily="18" charset="2"/>
              </a:rPr>
              <a:t> </a:t>
            </a:r>
            <a:r>
              <a:rPr lang="fi-FI" altLang="en-US" sz="2000" dirty="0">
                <a:latin typeface="Century Gothic" panose="020B0502020202020204" pitchFamily="34" charset="0"/>
              </a:rPr>
              <a:t>Application of Programme rules</a:t>
            </a:r>
          </a:p>
          <a:p>
            <a:r>
              <a:rPr lang="fi-FI" altLang="en-US" sz="2000" dirty="0">
                <a:latin typeface="Century Gothic" panose="020B0502020202020204" pitchFamily="34" charset="0"/>
                <a:sym typeface="Wingdings 2" panose="05020102010507070707" pitchFamily="18" charset="2"/>
              </a:rPr>
              <a:t> </a:t>
            </a:r>
            <a:r>
              <a:rPr lang="fi-FI" altLang="en-US" sz="2000" dirty="0">
                <a:latin typeface="Century Gothic" panose="020B0502020202020204" pitchFamily="34" charset="0"/>
              </a:rPr>
              <a:t>Organization of project accounting </a:t>
            </a:r>
          </a:p>
          <a:p>
            <a:r>
              <a:rPr lang="fi-FI" altLang="en-US" sz="2000" dirty="0">
                <a:latin typeface="Century Gothic" panose="020B0502020202020204" pitchFamily="34" charset="0"/>
                <a:sym typeface="Wingdings 2" panose="05020102010507070707" pitchFamily="18" charset="2"/>
              </a:rPr>
              <a:t> </a:t>
            </a:r>
            <a:r>
              <a:rPr lang="fi-FI" altLang="en-US" sz="2000" dirty="0">
                <a:latin typeface="Century Gothic" panose="020B0502020202020204" pitchFamily="34" charset="0"/>
              </a:rPr>
              <a:t>Financial report listing all reported expenditure items/invoices</a:t>
            </a:r>
          </a:p>
          <a:p>
            <a:r>
              <a:rPr lang="fi-FI" altLang="en-US" sz="2000" dirty="0">
                <a:latin typeface="Century Gothic" panose="020B0502020202020204" pitchFamily="34" charset="0"/>
                <a:sym typeface="Wingdings 2" panose="05020102010507070707" pitchFamily="18" charset="2"/>
              </a:rPr>
              <a:t> </a:t>
            </a:r>
            <a:r>
              <a:rPr lang="fi-FI" altLang="en-US" sz="2000" dirty="0">
                <a:latin typeface="Century Gothic" panose="020B0502020202020204" pitchFamily="34" charset="0"/>
              </a:rPr>
              <a:t>Calculation basis (e.g. salaries, timesheets, administrative costs)</a:t>
            </a:r>
          </a:p>
          <a:p>
            <a:pPr marL="342900" indent="-342900">
              <a:buFont typeface="Wingdings 2" panose="05020102010507070707" pitchFamily="18" charset="2"/>
              <a:buChar char="¢"/>
            </a:pPr>
            <a:r>
              <a:rPr lang="fi-FI" altLang="en-US" sz="2000" dirty="0">
                <a:latin typeface="Century Gothic" panose="020B0502020202020204" pitchFamily="34" charset="0"/>
              </a:rPr>
              <a:t>Procurements</a:t>
            </a:r>
            <a:r>
              <a:rPr lang="ro-RO" altLang="en-US" sz="2000" dirty="0">
                <a:latin typeface="Century Gothic" panose="020B0502020202020204" pitchFamily="34" charset="0"/>
              </a:rPr>
              <a:t> </a:t>
            </a:r>
            <a:endParaRPr lang="en-US" altLang="en-US" sz="2000" dirty="0">
              <a:latin typeface="Century Gothic" panose="020B0502020202020204" pitchFamily="34" charset="0"/>
            </a:endParaRPr>
          </a:p>
          <a:p>
            <a:pPr marL="342900" indent="-342900">
              <a:buFont typeface="Wingdings 2" panose="05020102010507070707" pitchFamily="18" charset="2"/>
              <a:buChar char="¢"/>
            </a:pPr>
            <a:r>
              <a:rPr lang="fi-FI" altLang="en-US" sz="2000" dirty="0">
                <a:latin typeface="Century Gothic" panose="020B0502020202020204" pitchFamily="34" charset="0"/>
              </a:rPr>
              <a:t>Proof of delivery and proof of payment</a:t>
            </a:r>
          </a:p>
          <a:p>
            <a:r>
              <a:rPr lang="fi-FI" altLang="en-US" sz="2000" dirty="0">
                <a:latin typeface="Century Gothic" panose="020B0502020202020204" pitchFamily="34" charset="0"/>
                <a:sym typeface="Wingdings 2" panose="05020102010507070707" pitchFamily="18" charset="2"/>
              </a:rPr>
              <a:t> </a:t>
            </a:r>
            <a:r>
              <a:rPr lang="fi-FI" altLang="en-US" sz="2000" dirty="0">
                <a:latin typeface="Century Gothic" panose="020B0502020202020204" pitchFamily="34" charset="0"/>
              </a:rPr>
              <a:t>Risks identified</a:t>
            </a:r>
          </a:p>
          <a:p>
            <a:pPr algn="ctr"/>
            <a:endParaRPr lang="en-GB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9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-692" y="59025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5"/>
          <p:cNvSpPr/>
          <p:nvPr/>
        </p:nvSpPr>
        <p:spPr>
          <a:xfrm>
            <a:off x="722810" y="3561806"/>
            <a:ext cx="108857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i-FI" altLang="en-US" sz="2800" b="1" dirty="0">
              <a:solidFill>
                <a:schemeClr val="accent1"/>
              </a:solidFill>
            </a:endParaRPr>
          </a:p>
          <a:p>
            <a:endParaRPr lang="fi-FI" altLang="en-US" sz="2800" b="1" dirty="0">
              <a:solidFill>
                <a:schemeClr val="accent1"/>
              </a:solidFill>
            </a:endParaRPr>
          </a:p>
          <a:p>
            <a:endParaRPr lang="fi-FI" altLang="en-US" sz="2800" b="1" dirty="0">
              <a:solidFill>
                <a:schemeClr val="accent1"/>
              </a:solidFill>
            </a:endParaRPr>
          </a:p>
          <a:p>
            <a:endParaRPr lang="fi-FI" altLang="en-US" sz="2400" dirty="0"/>
          </a:p>
          <a:p>
            <a:r>
              <a:rPr lang="fi-FI" altLang="en-US" sz="2400" dirty="0"/>
              <a:t>                                                                                                                   </a:t>
            </a: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endParaRPr lang="en-US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endParaRPr lang="en-US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endParaRPr lang="fi-FI" altLang="en-US" sz="1400" dirty="0">
              <a:solidFill>
                <a:prstClr val="black"/>
              </a:solidFill>
            </a:endParaRPr>
          </a:p>
          <a:p>
            <a:pPr lvl="0" algn="just"/>
            <a:endParaRPr lang="en-US" sz="2400" dirty="0">
              <a:solidFill>
                <a:srgbClr val="07147A"/>
              </a:solidFill>
              <a:latin typeface="Century Gothic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ctrTitle"/>
          </p:nvPr>
        </p:nvSpPr>
        <p:spPr>
          <a:xfrm>
            <a:off x="2235199" y="745990"/>
            <a:ext cx="7609841" cy="605944"/>
          </a:xfrm>
        </p:spPr>
        <p:txBody>
          <a:bodyPr>
            <a:noAutofit/>
          </a:bodyPr>
          <a:lstStyle/>
          <a:p>
            <a:r>
              <a:rPr lang="fi-FI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/>
            </a:r>
            <a:br>
              <a:rPr lang="fi-FI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r>
              <a:rPr lang="fi-FI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/>
            </a:r>
            <a:br>
              <a:rPr lang="fi-FI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r>
              <a:rPr lang="fi-FI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/>
            </a:r>
            <a:br>
              <a:rPr lang="fi-FI" altLang="en-US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</a:br>
            <a:r>
              <a:rPr lang="fi-FI" altLang="en-US" sz="2800" b="1" dirty="0" smtClean="0">
                <a:solidFill>
                  <a:schemeClr val="accent1"/>
                </a:solidFill>
                <a:latin typeface="Century Gothic" panose="020B0502020202020204" pitchFamily="34" charset="0"/>
              </a:rPr>
              <a:t>What to avoid </a:t>
            </a:r>
            <a:r>
              <a:rPr lang="fi-FI" altLang="en-US" sz="2800" b="1" kern="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entury Gothic" panose="020B0502020202020204" pitchFamily="34" charset="0"/>
              </a:rPr>
              <a:t>:</a:t>
            </a:r>
            <a:endParaRPr lang="en-GB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altLang="en-US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      </a:t>
            </a:r>
            <a:endParaRPr lang="en-GB" dirty="0">
              <a:latin typeface="Century Gothic" panose="020B0502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31518" y="1520112"/>
            <a:ext cx="10728961" cy="50509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The </a:t>
            </a:r>
            <a:r>
              <a:rPr lang="fi-FI" altLang="en-US" sz="16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templates 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used </a:t>
            </a:r>
            <a:r>
              <a:rPr lang="fi-FI" altLang="en-US" sz="16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are not 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the </a:t>
            </a:r>
            <a:r>
              <a:rPr lang="fi-FI" altLang="en-US" sz="16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ones 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indicated by the </a:t>
            </a:r>
            <a:r>
              <a:rPr lang="fi-FI" altLang="en-US" sz="16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Programme, 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or </a:t>
            </a:r>
            <a:r>
              <a:rPr lang="fi-FI" altLang="en-US" sz="1600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have 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been modified</a:t>
            </a:r>
            <a:endParaRPr lang="en-GB" sz="1600" dirty="0"/>
          </a:p>
        </p:txBody>
      </p:sp>
      <p:sp>
        <p:nvSpPr>
          <p:cNvPr id="7" name="Rounded Rectangle 6"/>
          <p:cNvSpPr/>
          <p:nvPr/>
        </p:nvSpPr>
        <p:spPr>
          <a:xfrm>
            <a:off x="731518" y="2178164"/>
            <a:ext cx="10728961" cy="830360"/>
          </a:xfrm>
          <a:prstGeom prst="roundRect">
            <a:avLst>
              <a:gd name="adj" fmla="val 2298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943350" lvl="8" indent="-285750" algn="ctr">
              <a:buFont typeface="Wingdings" panose="05000000000000000000" pitchFamily="2" charset="2"/>
              <a:buChar char="Ø"/>
            </a:pPr>
            <a:endParaRPr lang="en-GB" altLang="en-US" sz="16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altLang="en-US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The Controller did not verify the correct classification of the declared expenses in the corresponding budget lines according to the approved budget</a:t>
            </a:r>
            <a:endParaRPr lang="fi-FI" altLang="en-US" sz="16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algn="ctr"/>
            <a:endParaRPr lang="en-GB" sz="1600" dirty="0"/>
          </a:p>
        </p:txBody>
      </p:sp>
      <p:sp>
        <p:nvSpPr>
          <p:cNvPr id="8" name="Rounded Rectangle 7"/>
          <p:cNvSpPr/>
          <p:nvPr/>
        </p:nvSpPr>
        <p:spPr>
          <a:xfrm>
            <a:off x="740229" y="3161479"/>
            <a:ext cx="10728961" cy="77432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Ø"/>
            </a:pPr>
            <a:endParaRPr lang="en-GB" altLang="en-US" sz="16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The Controller did not mention, in the FLC certificate, the expenditure incurred outside the programme area</a:t>
            </a:r>
          </a:p>
          <a:p>
            <a:pPr algn="ctr"/>
            <a:endParaRPr lang="en-GB" sz="1600" dirty="0"/>
          </a:p>
        </p:txBody>
      </p:sp>
      <p:sp>
        <p:nvSpPr>
          <p:cNvPr id="9" name="Rounded Rectangle 8"/>
          <p:cNvSpPr/>
          <p:nvPr/>
        </p:nvSpPr>
        <p:spPr>
          <a:xfrm>
            <a:off x="722805" y="4134794"/>
            <a:ext cx="10728961" cy="5699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Auditor did not answer to all the questions presented in the Checklist</a:t>
            </a:r>
            <a:endParaRPr lang="en-GB" sz="1600" dirty="0"/>
          </a:p>
        </p:txBody>
      </p:sp>
      <p:sp>
        <p:nvSpPr>
          <p:cNvPr id="10" name="Rounded Rectangle 9"/>
          <p:cNvSpPr/>
          <p:nvPr/>
        </p:nvSpPr>
        <p:spPr>
          <a:xfrm>
            <a:off x="722804" y="4849634"/>
            <a:ext cx="10728961" cy="6372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If the answer to one question is NO, the column “Comments” should explain the reason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22804" y="5693652"/>
            <a:ext cx="10728961" cy="10887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In the Checklist there is mentioned ”</a:t>
            </a:r>
            <a:r>
              <a:rPr lang="fi-FI" altLang="en-US" sz="1600" i="1" dirty="0">
                <a:solidFill>
                  <a:prstClr val="black"/>
                </a:solidFill>
                <a:latin typeface="Century Gothic" panose="020B0502020202020204" pitchFamily="34" charset="0"/>
              </a:rPr>
              <a:t>ineligible costs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” but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                                ’Expenditure and Revenue Verification Report’ states ”</a:t>
            </a:r>
            <a:r>
              <a:rPr lang="fi-FI" altLang="en-US" sz="1600" i="1" dirty="0">
                <a:solidFill>
                  <a:prstClr val="black"/>
                </a:solidFill>
                <a:latin typeface="Century Gothic" panose="020B0502020202020204" pitchFamily="34" charset="0"/>
              </a:rPr>
              <a:t>No factual findings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564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0" y="69669"/>
            <a:ext cx="12175958" cy="750351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5"/>
          <p:cNvSpPr/>
          <p:nvPr/>
        </p:nvSpPr>
        <p:spPr>
          <a:xfrm>
            <a:off x="687977" y="2725783"/>
            <a:ext cx="10972800" cy="670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altLang="en-US" sz="2400" dirty="0"/>
              <a:t>                                                                                                                    </a:t>
            </a: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dirty="0"/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3">
              <a:defRPr/>
            </a:pPr>
            <a:endParaRPr lang="fi-FI" altLang="en-US" sz="1400" i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i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i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i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i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fi-FI" altLang="en-US" sz="1400" i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r>
              <a:rPr lang="fi-FI" altLang="en-US" sz="1400" i="1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endParaRPr lang="en-GB" sz="1400" b="1" dirty="0">
              <a:solidFill>
                <a:srgbClr val="FF0000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q"/>
              <a:defRPr/>
            </a:pPr>
            <a:endParaRPr lang="en-GB" altLang="en-US" sz="14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fi-FI" altLang="en-US" sz="1400" b="1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fi-FI" altLang="en-US" sz="14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1">
              <a:defRPr/>
            </a:pPr>
            <a:endParaRPr lang="fi-FI" sz="2400" dirty="0">
              <a:solidFill>
                <a:prstClr val="black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662539" y="2177123"/>
            <a:ext cx="10850880" cy="10705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lvl="1" indent="-285750">
              <a:buFont typeface="Wingdings" panose="05000000000000000000" pitchFamily="2" charset="2"/>
              <a:buChar char="Ø"/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Statement about ineligibility or irregularity but no explanation regarding  which expenditure item/ invoice this refers to</a:t>
            </a:r>
          </a:p>
          <a:p>
            <a:pPr lvl="3"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                       </a:t>
            </a:r>
            <a:r>
              <a:rPr lang="fi-FI" altLang="en-US" sz="1600" i="1" dirty="0">
                <a:solidFill>
                  <a:prstClr val="black"/>
                </a:solidFill>
                <a:latin typeface="Century Gothic" panose="020B0502020202020204" pitchFamily="34" charset="0"/>
              </a:rPr>
              <a:t>e.g</a:t>
            </a: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. </a:t>
            </a:r>
            <a:r>
              <a:rPr lang="fi-FI" altLang="en-US" sz="1600" i="1" dirty="0">
                <a:solidFill>
                  <a:prstClr val="black"/>
                </a:solidFill>
                <a:latin typeface="Century Gothic" panose="020B0502020202020204" pitchFamily="34" charset="0"/>
              </a:rPr>
              <a:t>document is missing (invoice, receipt, payment order)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70563" y="3592241"/>
            <a:ext cx="10850880" cy="10705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lvl="1" indent="-285750">
              <a:buFont typeface="Wingdings" panose="05000000000000000000" pitchFamily="2" charset="2"/>
              <a:buChar char="Ø"/>
              <a:defRPr/>
            </a:pPr>
            <a:r>
              <a:rPr lang="fi-FI" altLang="en-US" sz="1600" dirty="0">
                <a:solidFill>
                  <a:schemeClr val="tx1"/>
                </a:solidFill>
                <a:latin typeface="Century Gothic" panose="020B0502020202020204" pitchFamily="34" charset="0"/>
              </a:rPr>
              <a:t>Procurements not properly verified - beneficiary has made an aquisition without tendering process or he performed the tendering process but did not attach the relevant documents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87977" y="4856823"/>
            <a:ext cx="10850880" cy="10705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lvl="1" indent="-285750">
              <a:buFont typeface="Wingdings" panose="05000000000000000000" pitchFamily="2" charset="2"/>
              <a:buChar char="Ø"/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No financial correction applied even if necessary - </a:t>
            </a:r>
            <a:r>
              <a:rPr lang="en-GB" sz="1600" dirty="0">
                <a:solidFill>
                  <a:srgbClr val="FF0000"/>
                </a:solidFill>
                <a:latin typeface="Century Gothic" panose="020B0502020202020204" pitchFamily="34" charset="0"/>
              </a:rPr>
              <a:t>according to Commission Decision no. 9527/ 2013, Annex - Guidelines for determining financial corrections to be made by the Commission to expenditure financed by the Union under shared management, for non-compliance with the rules on public procurement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87977" y="6139613"/>
            <a:ext cx="10850880" cy="10705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lvl="1" indent="-285750">
              <a:buFont typeface="Wingdings" panose="05000000000000000000" pitchFamily="2" charset="2"/>
              <a:buChar char="Ø"/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Calculation errors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defRPr/>
            </a:pPr>
            <a:r>
              <a:rPr lang="fi-FI" altLang="en-U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  ’Total eligible expenditure’ or ’net revenue’ are not correctly calculated</a:t>
            </a: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24003" y="1"/>
            <a:ext cx="9144000" cy="2170616"/>
          </a:xfrm>
        </p:spPr>
        <p:txBody>
          <a:bodyPr>
            <a:normAutofit/>
          </a:bodyPr>
          <a:lstStyle/>
          <a:p>
            <a:r>
              <a:rPr lang="en-GB" sz="2800" b="1" dirty="0" smtClean="0">
                <a:solidFill>
                  <a:srgbClr val="0070C0"/>
                </a:solidFill>
                <a:latin typeface="Century Gothic" panose="020B0502020202020204" pitchFamily="34" charset="0"/>
              </a:rPr>
              <a:t>What to avoid:</a:t>
            </a:r>
            <a:r>
              <a:rPr lang="en-GB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/>
            </a:r>
            <a:br>
              <a:rPr lang="en-GB" sz="2800" b="1" dirty="0">
                <a:solidFill>
                  <a:srgbClr val="0070C0"/>
                </a:solidFill>
                <a:latin typeface="Century Gothic" panose="020B0502020202020204" pitchFamily="34" charset="0"/>
              </a:rPr>
            </a:br>
            <a:endParaRPr lang="en-GB" sz="2800" b="1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>
          <a:xfrm>
            <a:off x="1733008" y="3039931"/>
            <a:ext cx="9152706" cy="299357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74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0">
            <a:extLst>
              <a:ext uri="{FF2B5EF4-FFF2-40B4-BE49-F238E27FC236}">
                <a16:creationId xmlns:a16="http://schemas.microsoft.com/office/drawing/2014/main" xmlns="" id="{E3D7742A-B1B4-40FD-AE51-A4FC9FC6D3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903"/>
          <a:stretch>
            <a:fillRect/>
          </a:stretch>
        </p:blipFill>
        <p:spPr>
          <a:xfrm>
            <a:off x="0" y="-101416"/>
            <a:ext cx="12175958" cy="695941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Rectangle 5"/>
          <p:cNvSpPr/>
          <p:nvPr/>
        </p:nvSpPr>
        <p:spPr>
          <a:xfrm>
            <a:off x="2201817" y="1294675"/>
            <a:ext cx="811638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i-FI" altLang="en-US" sz="2800" b="1" i="1" dirty="0">
              <a:latin typeface="Century Gothic" panose="020B0502020202020204" pitchFamily="34" charset="0"/>
            </a:endParaRPr>
          </a:p>
          <a:p>
            <a:pPr algn="ctr"/>
            <a:r>
              <a:rPr lang="fi-FI" altLang="en-US" sz="2800" b="1" i="1" dirty="0">
                <a:latin typeface="Century Gothic" panose="020B0502020202020204" pitchFamily="34" charset="0"/>
              </a:rPr>
              <a:t>Thank you for your attention!</a:t>
            </a:r>
          </a:p>
          <a:p>
            <a:pPr lvl="0" algn="ctr"/>
            <a:endParaRPr lang="en-US" sz="2800" dirty="0">
              <a:solidFill>
                <a:srgbClr val="07147A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0549" y="3168626"/>
            <a:ext cx="68013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Irina MURE</a:t>
            </a:r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ȘAN, Head of Unit    </a:t>
            </a:r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4"/>
              </a:rPr>
              <a:t>irina.muresan@mlpda.ro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 </a:t>
            </a:r>
          </a:p>
          <a:p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Petru</a:t>
            </a:r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ţa VOICU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, Authorizing Officer    </a:t>
            </a:r>
            <a:r>
              <a:rPr lang="en-GB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petruta.voicu@m</a:t>
            </a:r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lpda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.</a:t>
            </a:r>
            <a:r>
              <a:rPr lang="en-GB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ro</a:t>
            </a: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Grațiela COCHECI, Authorizing Officer   </a:t>
            </a:r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gratiela.cocheci@mlpda.ro</a:t>
            </a:r>
            <a:endParaRPr lang="ro-RO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endParaRPr lang="ro-RO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Liana PHANZU, Authorizing Officer   </a:t>
            </a:r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liana.phanzu@mlpda.ro</a:t>
            </a:r>
            <a:endParaRPr lang="ro-RO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endParaRPr lang="ro-RO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ＭＳ Ｐゴシック" charset="-128"/>
            </a:endParaRPr>
          </a:p>
          <a:p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Diana STANCIU, Authorizing Officer   </a:t>
            </a:r>
            <a:r>
              <a:rPr lang="ro-RO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  <a:hlinkClick r:id="rId8"/>
              </a:rPr>
              <a:t>diana.stanciu@mlpda.ro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ＭＳ Ｐゴシック" charset="-128"/>
              </a:rPr>
              <a:t> 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791" y="4322788"/>
            <a:ext cx="3396343" cy="13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</TotalTime>
  <Words>642</Words>
  <Application>Microsoft Office PowerPoint</Application>
  <PresentationFormat>Custom</PresentationFormat>
  <Paragraphs>125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Key expectations &amp; requirements from verification and controllers  Projects Authorizing Unit 27th of November 2020</vt:lpstr>
      <vt:lpstr>     </vt:lpstr>
      <vt:lpstr>                          First level of control-controlers Article 32 of ENI CBC IR</vt:lpstr>
      <vt:lpstr>                   Key expectations</vt:lpstr>
      <vt:lpstr>                   Key expectations</vt:lpstr>
      <vt:lpstr>PowerPoint Presentation</vt:lpstr>
      <vt:lpstr>   What to avoid :</vt:lpstr>
      <vt:lpstr>What to avoid: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Jesica</dc:creator>
  <cp:lastModifiedBy>Paul Maris</cp:lastModifiedBy>
  <cp:revision>100</cp:revision>
  <cp:lastPrinted>2019-04-03T07:34:22Z</cp:lastPrinted>
  <dcterms:created xsi:type="dcterms:W3CDTF">2018-08-21T07:17:02Z</dcterms:created>
  <dcterms:modified xsi:type="dcterms:W3CDTF">2020-11-25T14:41:58Z</dcterms:modified>
</cp:coreProperties>
</file>