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5" r:id="rId2"/>
    <p:sldId id="264" r:id="rId3"/>
    <p:sldId id="263" r:id="rId4"/>
    <p:sldId id="266" r:id="rId5"/>
    <p:sldId id="267" r:id="rId6"/>
    <p:sldId id="268" r:id="rId7"/>
    <p:sldId id="269" r:id="rId8"/>
    <p:sldId id="270" r:id="rId9"/>
    <p:sldId id="271" r:id="rId10"/>
    <p:sldId id="272" r:id="rId11"/>
    <p:sldId id="273" r:id="rId12"/>
    <p:sldId id="274" r:id="rId13"/>
  </p:sldIdLst>
  <p:sldSz cx="12192000" cy="6858000"/>
  <p:notesSz cx="6805613" cy="99441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A9DC75E3-597B-4F09-A6AC-26EE1C7A1C6B}" type="datetimeFigureOut">
              <a:rPr lang="ro-RO" smtClean="0"/>
              <a:t>11.06.2021</a:t>
            </a:fld>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6075B785-75FE-484D-8744-254208B054B7}" type="slidenum">
              <a:rPr lang="ro-RO" smtClean="0"/>
              <a:t>‹#›</a:t>
            </a:fld>
            <a:endParaRPr lang="ro-RO"/>
          </a:p>
        </p:txBody>
      </p:sp>
    </p:spTree>
    <p:extLst>
      <p:ext uri="{BB962C8B-B14F-4D97-AF65-F5344CB8AC3E}">
        <p14:creationId xmlns:p14="http://schemas.microsoft.com/office/powerpoint/2010/main" val="3614248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a:t>
            </a:fld>
            <a:endParaRPr lang="ro-RO"/>
          </a:p>
        </p:txBody>
      </p:sp>
    </p:spTree>
    <p:extLst>
      <p:ext uri="{BB962C8B-B14F-4D97-AF65-F5344CB8AC3E}">
        <p14:creationId xmlns:p14="http://schemas.microsoft.com/office/powerpoint/2010/main" val="860262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10</a:t>
            </a:fld>
            <a:endParaRPr lang="ro-RO"/>
          </a:p>
        </p:txBody>
      </p:sp>
    </p:spTree>
    <p:extLst>
      <p:ext uri="{BB962C8B-B14F-4D97-AF65-F5344CB8AC3E}">
        <p14:creationId xmlns:p14="http://schemas.microsoft.com/office/powerpoint/2010/main" val="2533257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11</a:t>
            </a:fld>
            <a:endParaRPr lang="ro-RO"/>
          </a:p>
        </p:txBody>
      </p:sp>
    </p:spTree>
    <p:extLst>
      <p:ext uri="{BB962C8B-B14F-4D97-AF65-F5344CB8AC3E}">
        <p14:creationId xmlns:p14="http://schemas.microsoft.com/office/powerpoint/2010/main" val="3939884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12</a:t>
            </a:fld>
            <a:endParaRPr lang="ro-RO"/>
          </a:p>
        </p:txBody>
      </p:sp>
    </p:spTree>
    <p:extLst>
      <p:ext uri="{BB962C8B-B14F-4D97-AF65-F5344CB8AC3E}">
        <p14:creationId xmlns:p14="http://schemas.microsoft.com/office/powerpoint/2010/main" val="2018943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2</a:t>
            </a:fld>
            <a:endParaRPr lang="ro-RO"/>
          </a:p>
        </p:txBody>
      </p:sp>
    </p:spTree>
    <p:extLst>
      <p:ext uri="{BB962C8B-B14F-4D97-AF65-F5344CB8AC3E}">
        <p14:creationId xmlns:p14="http://schemas.microsoft.com/office/powerpoint/2010/main" val="1037116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3</a:t>
            </a:fld>
            <a:endParaRPr lang="ro-RO"/>
          </a:p>
        </p:txBody>
      </p:sp>
    </p:spTree>
    <p:extLst>
      <p:ext uri="{BB962C8B-B14F-4D97-AF65-F5344CB8AC3E}">
        <p14:creationId xmlns:p14="http://schemas.microsoft.com/office/powerpoint/2010/main" val="1401475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4</a:t>
            </a:fld>
            <a:endParaRPr lang="ro-RO"/>
          </a:p>
        </p:txBody>
      </p:sp>
    </p:spTree>
    <p:extLst>
      <p:ext uri="{BB962C8B-B14F-4D97-AF65-F5344CB8AC3E}">
        <p14:creationId xmlns:p14="http://schemas.microsoft.com/office/powerpoint/2010/main" val="681613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5</a:t>
            </a:fld>
            <a:endParaRPr lang="ro-RO"/>
          </a:p>
        </p:txBody>
      </p:sp>
    </p:spTree>
    <p:extLst>
      <p:ext uri="{BB962C8B-B14F-4D97-AF65-F5344CB8AC3E}">
        <p14:creationId xmlns:p14="http://schemas.microsoft.com/office/powerpoint/2010/main" val="232533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6</a:t>
            </a:fld>
            <a:endParaRPr lang="ro-RO"/>
          </a:p>
        </p:txBody>
      </p:sp>
    </p:spTree>
    <p:extLst>
      <p:ext uri="{BB962C8B-B14F-4D97-AF65-F5344CB8AC3E}">
        <p14:creationId xmlns:p14="http://schemas.microsoft.com/office/powerpoint/2010/main" val="2741534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7</a:t>
            </a:fld>
            <a:endParaRPr lang="ro-RO"/>
          </a:p>
        </p:txBody>
      </p:sp>
    </p:spTree>
    <p:extLst>
      <p:ext uri="{BB962C8B-B14F-4D97-AF65-F5344CB8AC3E}">
        <p14:creationId xmlns:p14="http://schemas.microsoft.com/office/powerpoint/2010/main" val="3760034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8</a:t>
            </a:fld>
            <a:endParaRPr lang="ro-RO"/>
          </a:p>
        </p:txBody>
      </p:sp>
    </p:spTree>
    <p:extLst>
      <p:ext uri="{BB962C8B-B14F-4D97-AF65-F5344CB8AC3E}">
        <p14:creationId xmlns:p14="http://schemas.microsoft.com/office/powerpoint/2010/main" val="589729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9</a:t>
            </a:fld>
            <a:endParaRPr lang="ro-RO"/>
          </a:p>
        </p:txBody>
      </p:sp>
    </p:spTree>
    <p:extLst>
      <p:ext uri="{BB962C8B-B14F-4D97-AF65-F5344CB8AC3E}">
        <p14:creationId xmlns:p14="http://schemas.microsoft.com/office/powerpoint/2010/main" val="747837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a16="http://schemas.microsoft.com/office/drawing/2014/main"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a16="http://schemas.microsoft.com/office/drawing/2014/main"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11.06.2021</a:t>
            </a:fld>
            <a:endParaRPr lang="ro-RO"/>
          </a:p>
        </p:txBody>
      </p:sp>
      <p:sp>
        <p:nvSpPr>
          <p:cNvPr id="5" name="Footer Placeholder 4">
            <a:extLst>
              <a:ext uri="{FF2B5EF4-FFF2-40B4-BE49-F238E27FC236}">
                <a16:creationId xmlns:a16="http://schemas.microsoft.com/office/drawing/2014/main"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11.06.2021</a:t>
            </a:fld>
            <a:endParaRPr lang="ro-RO"/>
          </a:p>
        </p:txBody>
      </p:sp>
      <p:sp>
        <p:nvSpPr>
          <p:cNvPr id="5" name="Footer Placeholder 4">
            <a:extLst>
              <a:ext uri="{FF2B5EF4-FFF2-40B4-BE49-F238E27FC236}">
                <a16:creationId xmlns:a16="http://schemas.microsoft.com/office/drawing/2014/main"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11.06.2021</a:t>
            </a:fld>
            <a:endParaRPr lang="ro-RO"/>
          </a:p>
        </p:txBody>
      </p:sp>
      <p:sp>
        <p:nvSpPr>
          <p:cNvPr id="5" name="Footer Placeholder 4">
            <a:extLst>
              <a:ext uri="{FF2B5EF4-FFF2-40B4-BE49-F238E27FC236}">
                <a16:creationId xmlns:a16="http://schemas.microsoft.com/office/drawing/2014/main"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11.06.2021</a:t>
            </a:fld>
            <a:endParaRPr lang="ro-RO"/>
          </a:p>
        </p:txBody>
      </p:sp>
      <p:sp>
        <p:nvSpPr>
          <p:cNvPr id="5" name="Footer Placeholder 4">
            <a:extLst>
              <a:ext uri="{FF2B5EF4-FFF2-40B4-BE49-F238E27FC236}">
                <a16:creationId xmlns:a16="http://schemas.microsoft.com/office/drawing/2014/main"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a16="http://schemas.microsoft.com/office/drawing/2014/main"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11.06.2021</a:t>
            </a:fld>
            <a:endParaRPr lang="ro-RO"/>
          </a:p>
        </p:txBody>
      </p:sp>
      <p:sp>
        <p:nvSpPr>
          <p:cNvPr id="5" name="Footer Placeholder 4">
            <a:extLst>
              <a:ext uri="{FF2B5EF4-FFF2-40B4-BE49-F238E27FC236}">
                <a16:creationId xmlns:a16="http://schemas.microsoft.com/office/drawing/2014/main"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11.06.2021</a:t>
            </a:fld>
            <a:endParaRPr lang="ro-RO"/>
          </a:p>
        </p:txBody>
      </p:sp>
      <p:sp>
        <p:nvSpPr>
          <p:cNvPr id="6" name="Footer Placeholder 5">
            <a:extLst>
              <a:ext uri="{FF2B5EF4-FFF2-40B4-BE49-F238E27FC236}">
                <a16:creationId xmlns:a16="http://schemas.microsoft.com/office/drawing/2014/main"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a16="http://schemas.microsoft.com/office/drawing/2014/main"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a16="http://schemas.microsoft.com/office/drawing/2014/main"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11.06.2021</a:t>
            </a:fld>
            <a:endParaRPr lang="ro-RO"/>
          </a:p>
        </p:txBody>
      </p:sp>
      <p:sp>
        <p:nvSpPr>
          <p:cNvPr id="8" name="Footer Placeholder 7">
            <a:extLst>
              <a:ext uri="{FF2B5EF4-FFF2-40B4-BE49-F238E27FC236}">
                <a16:creationId xmlns:a16="http://schemas.microsoft.com/office/drawing/2014/main"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a16="http://schemas.microsoft.com/office/drawing/2014/main"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a16="http://schemas.microsoft.com/office/drawing/2014/main"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11.06.2021</a:t>
            </a:fld>
            <a:endParaRPr lang="ro-RO"/>
          </a:p>
        </p:txBody>
      </p:sp>
      <p:sp>
        <p:nvSpPr>
          <p:cNvPr id="4" name="Footer Placeholder 3">
            <a:extLst>
              <a:ext uri="{FF2B5EF4-FFF2-40B4-BE49-F238E27FC236}">
                <a16:creationId xmlns:a16="http://schemas.microsoft.com/office/drawing/2014/main"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a16="http://schemas.microsoft.com/office/drawing/2014/main"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11.06.2021</a:t>
            </a:fld>
            <a:endParaRPr lang="ro-RO"/>
          </a:p>
        </p:txBody>
      </p:sp>
      <p:sp>
        <p:nvSpPr>
          <p:cNvPr id="3" name="Footer Placeholder 2">
            <a:extLst>
              <a:ext uri="{FF2B5EF4-FFF2-40B4-BE49-F238E27FC236}">
                <a16:creationId xmlns:a16="http://schemas.microsoft.com/office/drawing/2014/main"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a16="http://schemas.microsoft.com/office/drawing/2014/main"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11.06.2021</a:t>
            </a:fld>
            <a:endParaRPr lang="ro-RO"/>
          </a:p>
        </p:txBody>
      </p:sp>
      <p:sp>
        <p:nvSpPr>
          <p:cNvPr id="6" name="Footer Placeholder 5">
            <a:extLst>
              <a:ext uri="{FF2B5EF4-FFF2-40B4-BE49-F238E27FC236}">
                <a16:creationId xmlns:a16="http://schemas.microsoft.com/office/drawing/2014/main"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a16="http://schemas.microsoft.com/office/drawing/2014/main"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a16="http://schemas.microsoft.com/office/drawing/2014/main"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11.06.2021</a:t>
            </a:fld>
            <a:endParaRPr lang="ro-RO"/>
          </a:p>
        </p:txBody>
      </p:sp>
      <p:sp>
        <p:nvSpPr>
          <p:cNvPr id="6" name="Footer Placeholder 5">
            <a:extLst>
              <a:ext uri="{FF2B5EF4-FFF2-40B4-BE49-F238E27FC236}">
                <a16:creationId xmlns:a16="http://schemas.microsoft.com/office/drawing/2014/main"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11.06.2021</a:t>
            </a:fld>
            <a:endParaRPr lang="ro-RO"/>
          </a:p>
        </p:txBody>
      </p:sp>
      <p:sp>
        <p:nvSpPr>
          <p:cNvPr id="5" name="Footer Placeholder 4">
            <a:extLst>
              <a:ext uri="{FF2B5EF4-FFF2-40B4-BE49-F238E27FC236}">
                <a16:creationId xmlns:a16="http://schemas.microsoft.com/office/drawing/2014/main"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a16="http://schemas.microsoft.com/office/drawing/2014/main"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mailto:office@bsb.adrse.ro" TargetMode="External"/><Relationship Id="rId5" Type="http://schemas.openxmlformats.org/officeDocument/2006/relationships/image" Target="../media/image12.pn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01416"/>
            <a:ext cx="12175958" cy="6959416"/>
          </a:xfrm>
          <a:prstGeom prst="rect">
            <a:avLst/>
          </a:prstGeom>
          <a:noFill/>
          <a:ln cap="flat">
            <a:noFill/>
          </a:ln>
        </p:spPr>
      </p:pic>
      <p:sp>
        <p:nvSpPr>
          <p:cNvPr id="7" name="TextBox 6">
            <a:extLst>
              <a:ext uri="{FF2B5EF4-FFF2-40B4-BE49-F238E27FC236}">
                <a16:creationId xmlns:a16="http://schemas.microsoft.com/office/drawing/2014/main" id="{429EA7F4-0D90-4C8D-BD64-BC02A3852D34}"/>
              </a:ext>
            </a:extLst>
          </p:cNvPr>
          <p:cNvSpPr txBox="1"/>
          <p:nvPr/>
        </p:nvSpPr>
        <p:spPr>
          <a:xfrm>
            <a:off x="3076394" y="2250695"/>
            <a:ext cx="6187440" cy="2123658"/>
          </a:xfrm>
          <a:prstGeom prst="rect">
            <a:avLst/>
          </a:prstGeom>
          <a:noFill/>
        </p:spPr>
        <p:txBody>
          <a:bodyPr wrap="square">
            <a:spAutoFit/>
          </a:bodyPr>
          <a:lstStyle/>
          <a:p>
            <a:pPr algn="ctr"/>
            <a:r>
              <a:rPr lang="en-GB" sz="4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FINANCIAL REPORTING</a:t>
            </a:r>
          </a:p>
          <a:p>
            <a:pPr algn="ctr"/>
            <a:endParaRPr lang="en-GB" sz="2000" dirty="0">
              <a:solidFill>
                <a:schemeClr val="accent1">
                  <a:lumMod val="75000"/>
                </a:schemeClr>
              </a:solidFill>
              <a:latin typeface="Trebuchet MS" panose="020B0603020202020204" pitchFamily="34" charset="0"/>
            </a:endParaRPr>
          </a:p>
          <a:p>
            <a:pPr algn="ctr"/>
            <a:endParaRPr lang="en-GB" sz="24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endParaRPr>
          </a:p>
          <a:p>
            <a:pPr algn="ctr"/>
            <a:r>
              <a:rPr lang="en-GB" sz="24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HOW TO ORGANISE, STEPS, CONTENT, HOW TO  REPORT IN EMS, </a:t>
            </a:r>
            <a:r>
              <a:rPr kumimoji="0" lang="en-GB" sz="2400" b="1" i="0" u="none" strike="noStrike" kern="1200" cap="none" spc="0" normalizeH="0" baseline="0" noProof="0" dirty="0">
                <a:ln>
                  <a:noFill/>
                </a:ln>
                <a:solidFill>
                  <a:srgbClr val="4472C4">
                    <a:lumMod val="75000"/>
                  </a:srgbClr>
                </a:solidFill>
                <a:effectLst>
                  <a:outerShdw blurRad="38100" dist="38100" dir="2700000" algn="tl">
                    <a:srgbClr val="000000">
                      <a:alpha val="43137"/>
                    </a:srgbClr>
                  </a:outerShdw>
                </a:effectLst>
                <a:uLnTx/>
                <a:uFillTx/>
                <a:latin typeface="Trebuchet MS" panose="020B0603020202020204" pitchFamily="34" charset="0"/>
              </a:rPr>
              <a:t>ATTACHMENTS</a:t>
            </a:r>
            <a:endParaRPr lang="en-GB" sz="24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endParaRPr>
          </a:p>
        </p:txBody>
      </p:sp>
      <p:sp>
        <p:nvSpPr>
          <p:cNvPr id="4" name="TextBox 3">
            <a:extLst>
              <a:ext uri="{FF2B5EF4-FFF2-40B4-BE49-F238E27FC236}">
                <a16:creationId xmlns:a16="http://schemas.microsoft.com/office/drawing/2014/main" id="{81D60265-449B-4E58-964D-8F57C2805A0E}"/>
              </a:ext>
            </a:extLst>
          </p:cNvPr>
          <p:cNvSpPr txBox="1"/>
          <p:nvPr/>
        </p:nvSpPr>
        <p:spPr>
          <a:xfrm>
            <a:off x="8704661" y="5062178"/>
            <a:ext cx="2783840" cy="461665"/>
          </a:xfrm>
          <a:prstGeom prst="rect">
            <a:avLst/>
          </a:prstGeom>
          <a:noFill/>
        </p:spPr>
        <p:txBody>
          <a:bodyPr wrap="square" rtlCol="0">
            <a:spAutoFit/>
          </a:bodyPr>
          <a:lstStyle/>
          <a:p>
            <a:r>
              <a:rPr lang="en-GB" sz="24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14 JUNE 2021</a:t>
            </a:r>
          </a:p>
        </p:txBody>
      </p:sp>
    </p:spTree>
    <p:extLst>
      <p:ext uri="{BB962C8B-B14F-4D97-AF65-F5344CB8AC3E}">
        <p14:creationId xmlns:p14="http://schemas.microsoft.com/office/powerpoint/2010/main" val="32967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42149"/>
            <a:ext cx="12203262" cy="7148893"/>
          </a:xfrm>
          <a:prstGeom prst="rect">
            <a:avLst/>
          </a:prstGeom>
          <a:noFill/>
          <a:ln cap="flat">
            <a:noFill/>
          </a:ln>
        </p:spPr>
      </p:pic>
      <p:sp>
        <p:nvSpPr>
          <p:cNvPr id="9" name="TextBox 8">
            <a:extLst>
              <a:ext uri="{FF2B5EF4-FFF2-40B4-BE49-F238E27FC236}">
                <a16:creationId xmlns:a16="http://schemas.microsoft.com/office/drawing/2014/main" id="{7933D72D-76B3-4867-B6C0-9BFC01967B8F}"/>
              </a:ext>
            </a:extLst>
          </p:cNvPr>
          <p:cNvSpPr txBox="1"/>
          <p:nvPr/>
        </p:nvSpPr>
        <p:spPr>
          <a:xfrm>
            <a:off x="4968240" y="2626529"/>
            <a:ext cx="42265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p:txBody>
      </p:sp>
      <p:pic>
        <p:nvPicPr>
          <p:cNvPr id="4" name="Picture 3">
            <a:extLst>
              <a:ext uri="{FF2B5EF4-FFF2-40B4-BE49-F238E27FC236}">
                <a16:creationId xmlns:a16="http://schemas.microsoft.com/office/drawing/2014/main" id="{64E7C4CE-BFB4-458A-9693-23D0FBF77128}"/>
              </a:ext>
            </a:extLst>
          </p:cNvPr>
          <p:cNvPicPr>
            <a:picLocks noChangeAspect="1"/>
          </p:cNvPicPr>
          <p:nvPr/>
        </p:nvPicPr>
        <p:blipFill>
          <a:blip r:embed="rId5"/>
          <a:stretch>
            <a:fillRect/>
          </a:stretch>
        </p:blipFill>
        <p:spPr>
          <a:xfrm>
            <a:off x="11262" y="2862313"/>
            <a:ext cx="2444540" cy="2197370"/>
          </a:xfrm>
          <a:prstGeom prst="rect">
            <a:avLst/>
          </a:prstGeom>
        </p:spPr>
      </p:pic>
      <p:sp>
        <p:nvSpPr>
          <p:cNvPr id="5" name="TextBox 4">
            <a:extLst>
              <a:ext uri="{FF2B5EF4-FFF2-40B4-BE49-F238E27FC236}">
                <a16:creationId xmlns:a16="http://schemas.microsoft.com/office/drawing/2014/main" id="{D34FD9D7-78C1-41C0-BD6A-2CEBE2F205FD}"/>
              </a:ext>
            </a:extLst>
          </p:cNvPr>
          <p:cNvSpPr txBox="1"/>
          <p:nvPr/>
        </p:nvSpPr>
        <p:spPr>
          <a:xfrm>
            <a:off x="3606800" y="609600"/>
            <a:ext cx="5201920" cy="1200329"/>
          </a:xfrm>
          <a:prstGeom prst="rect">
            <a:avLst/>
          </a:prstGeom>
          <a:noFill/>
        </p:spPr>
        <p:txBody>
          <a:bodyPr wrap="square" rtlCol="0">
            <a:spAutoFit/>
          </a:bodyPr>
          <a:lstStyle/>
          <a:p>
            <a:pPr algn="ctr"/>
            <a:r>
              <a:rPr lang="en-GB" sz="3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Questions/topics from beneficiaries (2)</a:t>
            </a:r>
          </a:p>
        </p:txBody>
      </p:sp>
      <p:sp>
        <p:nvSpPr>
          <p:cNvPr id="6" name="TextBox 5">
            <a:extLst>
              <a:ext uri="{FF2B5EF4-FFF2-40B4-BE49-F238E27FC236}">
                <a16:creationId xmlns:a16="http://schemas.microsoft.com/office/drawing/2014/main" id="{012CE4C8-2485-447C-9E60-D6F47517EDCD}"/>
              </a:ext>
            </a:extLst>
          </p:cNvPr>
          <p:cNvSpPr txBox="1"/>
          <p:nvPr/>
        </p:nvSpPr>
        <p:spPr>
          <a:xfrm>
            <a:off x="2455802" y="1952077"/>
            <a:ext cx="9356964" cy="5016758"/>
          </a:xfrm>
          <a:prstGeom prst="rect">
            <a:avLst/>
          </a:prstGeom>
          <a:noFill/>
        </p:spPr>
        <p:txBody>
          <a:bodyPr wrap="square" rtlCol="0">
            <a:spAutoFit/>
          </a:bodyPr>
          <a:lstStyle/>
          <a:p>
            <a:pPr algn="just"/>
            <a:r>
              <a:rPr lang="en-GB" sz="2000" b="1" dirty="0">
                <a:solidFill>
                  <a:schemeClr val="accent1">
                    <a:lumMod val="75000"/>
                  </a:schemeClr>
                </a:solidFill>
                <a:latin typeface="Trebuchet MS" panose="020B0603020202020204" pitchFamily="34" charset="0"/>
              </a:rPr>
              <a:t>6. Technical aspects of reporting in the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/technical issues of Financial report;</a:t>
            </a:r>
          </a:p>
          <a:p>
            <a:pPr algn="just"/>
            <a:r>
              <a:rPr lang="en-GB" sz="2000" b="1" dirty="0">
                <a:solidFill>
                  <a:schemeClr val="accent1">
                    <a:lumMod val="75000"/>
                  </a:schemeClr>
                </a:solidFill>
                <a:latin typeface="Trebuchet MS" panose="020B0603020202020204" pitchFamily="34" charset="0"/>
              </a:rPr>
              <a:t>7. Is there a preferred templates for internal appointment of the staff to work for the project or is the template of the organization enough?</a:t>
            </a:r>
          </a:p>
          <a:p>
            <a:pPr algn="just"/>
            <a:r>
              <a:rPr lang="en-GB" sz="2000" b="1" dirty="0">
                <a:solidFill>
                  <a:schemeClr val="accent1">
                    <a:lumMod val="75000"/>
                  </a:schemeClr>
                </a:solidFill>
                <a:latin typeface="Trebuchet MS" panose="020B0603020202020204" pitchFamily="34" charset="0"/>
              </a:rPr>
              <a:t>8. What will be the format of interim reporting and how will the expenditure report be done - using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 or other new format. For your awareness - we prefer reporting using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a:t>
            </a:r>
          </a:p>
          <a:p>
            <a:pPr algn="just"/>
            <a:r>
              <a:rPr lang="en-GB" sz="2000" b="1" dirty="0">
                <a:solidFill>
                  <a:schemeClr val="accent1">
                    <a:lumMod val="75000"/>
                  </a:schemeClr>
                </a:solidFill>
                <a:latin typeface="Trebuchet MS" panose="020B0603020202020204" pitchFamily="34" charset="0"/>
              </a:rPr>
              <a:t>9. What happens in case the project reaches the half of the implementation period but has not spent the requested 70% of the pre-financing  (even though the activities are implemented according to the time plan)?</a:t>
            </a:r>
          </a:p>
          <a:p>
            <a:pPr algn="just"/>
            <a:r>
              <a:rPr lang="en-GB" sz="2000" b="1" dirty="0">
                <a:solidFill>
                  <a:schemeClr val="accent1">
                    <a:lumMod val="75000"/>
                  </a:schemeClr>
                </a:solidFill>
                <a:latin typeface="Trebuchet MS" panose="020B0603020202020204" pitchFamily="34" charset="0"/>
              </a:rPr>
              <a:t>10. Any differences regarding the preparation of the interim report, between the 1st and the 2nd Call for proposals ?</a:t>
            </a:r>
          </a:p>
          <a:p>
            <a:pPr algn="just"/>
            <a:r>
              <a:rPr lang="en-GB" sz="2000" b="1" dirty="0">
                <a:solidFill>
                  <a:schemeClr val="accent1">
                    <a:lumMod val="75000"/>
                  </a:schemeClr>
                </a:solidFill>
                <a:latin typeface="Trebuchet MS" panose="020B0603020202020204" pitchFamily="34" charset="0"/>
              </a:rPr>
              <a:t>11. Should project documents be translated into English?/What is the deadline for uploading all the documents to EMS for the interim report?</a:t>
            </a:r>
          </a:p>
          <a:p>
            <a:pPr algn="just"/>
            <a:r>
              <a:rPr lang="en-GB" sz="2000" b="1" dirty="0">
                <a:solidFill>
                  <a:schemeClr val="accent1">
                    <a:lumMod val="75000"/>
                  </a:schemeClr>
                </a:solidFill>
                <a:latin typeface="Trebuchet MS" panose="020B0603020202020204" pitchFamily="34" charset="0"/>
              </a:rPr>
              <a:t>12. How should we send the invoices?  The originals should be send via the post office? How long should we keep the invoices?</a:t>
            </a:r>
          </a:p>
        </p:txBody>
      </p:sp>
    </p:spTree>
    <p:extLst>
      <p:ext uri="{BB962C8B-B14F-4D97-AF65-F5344CB8AC3E}">
        <p14:creationId xmlns:p14="http://schemas.microsoft.com/office/powerpoint/2010/main" val="2639283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42149"/>
            <a:ext cx="12203262" cy="7148893"/>
          </a:xfrm>
          <a:prstGeom prst="rect">
            <a:avLst/>
          </a:prstGeom>
          <a:noFill/>
          <a:ln cap="flat">
            <a:noFill/>
          </a:ln>
        </p:spPr>
      </p:pic>
      <p:sp>
        <p:nvSpPr>
          <p:cNvPr id="9" name="TextBox 8">
            <a:extLst>
              <a:ext uri="{FF2B5EF4-FFF2-40B4-BE49-F238E27FC236}">
                <a16:creationId xmlns:a16="http://schemas.microsoft.com/office/drawing/2014/main" id="{7933D72D-76B3-4867-B6C0-9BFC01967B8F}"/>
              </a:ext>
            </a:extLst>
          </p:cNvPr>
          <p:cNvSpPr txBox="1"/>
          <p:nvPr/>
        </p:nvSpPr>
        <p:spPr>
          <a:xfrm>
            <a:off x="4968240" y="2626529"/>
            <a:ext cx="42265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p:txBody>
      </p:sp>
      <p:pic>
        <p:nvPicPr>
          <p:cNvPr id="4" name="Picture 3">
            <a:extLst>
              <a:ext uri="{FF2B5EF4-FFF2-40B4-BE49-F238E27FC236}">
                <a16:creationId xmlns:a16="http://schemas.microsoft.com/office/drawing/2014/main" id="{64E7C4CE-BFB4-458A-9693-23D0FBF77128}"/>
              </a:ext>
            </a:extLst>
          </p:cNvPr>
          <p:cNvPicPr>
            <a:picLocks noChangeAspect="1"/>
          </p:cNvPicPr>
          <p:nvPr/>
        </p:nvPicPr>
        <p:blipFill>
          <a:blip r:embed="rId5"/>
          <a:stretch>
            <a:fillRect/>
          </a:stretch>
        </p:blipFill>
        <p:spPr>
          <a:xfrm>
            <a:off x="11262" y="2862313"/>
            <a:ext cx="2444540" cy="2197370"/>
          </a:xfrm>
          <a:prstGeom prst="rect">
            <a:avLst/>
          </a:prstGeom>
        </p:spPr>
      </p:pic>
      <p:sp>
        <p:nvSpPr>
          <p:cNvPr id="5" name="TextBox 4">
            <a:extLst>
              <a:ext uri="{FF2B5EF4-FFF2-40B4-BE49-F238E27FC236}">
                <a16:creationId xmlns:a16="http://schemas.microsoft.com/office/drawing/2014/main" id="{D34FD9D7-78C1-41C0-BD6A-2CEBE2F205FD}"/>
              </a:ext>
            </a:extLst>
          </p:cNvPr>
          <p:cNvSpPr txBox="1"/>
          <p:nvPr/>
        </p:nvSpPr>
        <p:spPr>
          <a:xfrm>
            <a:off x="3606800" y="609600"/>
            <a:ext cx="5201920" cy="1200329"/>
          </a:xfrm>
          <a:prstGeom prst="rect">
            <a:avLst/>
          </a:prstGeom>
          <a:noFill/>
        </p:spPr>
        <p:txBody>
          <a:bodyPr wrap="square" rtlCol="0">
            <a:spAutoFit/>
          </a:bodyPr>
          <a:lstStyle/>
          <a:p>
            <a:pPr algn="ctr"/>
            <a:r>
              <a:rPr lang="en-GB" sz="3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Questions/topics from beneficiaries (3)</a:t>
            </a:r>
          </a:p>
        </p:txBody>
      </p:sp>
      <p:sp>
        <p:nvSpPr>
          <p:cNvPr id="6" name="TextBox 5">
            <a:extLst>
              <a:ext uri="{FF2B5EF4-FFF2-40B4-BE49-F238E27FC236}">
                <a16:creationId xmlns:a16="http://schemas.microsoft.com/office/drawing/2014/main" id="{012CE4C8-2485-447C-9E60-D6F47517EDCD}"/>
              </a:ext>
            </a:extLst>
          </p:cNvPr>
          <p:cNvSpPr txBox="1"/>
          <p:nvPr/>
        </p:nvSpPr>
        <p:spPr>
          <a:xfrm>
            <a:off x="2455802" y="1952077"/>
            <a:ext cx="9356964" cy="5016758"/>
          </a:xfrm>
          <a:prstGeom prst="rect">
            <a:avLst/>
          </a:prstGeom>
          <a:noFill/>
        </p:spPr>
        <p:txBody>
          <a:bodyPr wrap="square" rtlCol="0">
            <a:spAutoFit/>
          </a:bodyPr>
          <a:lstStyle/>
          <a:p>
            <a:pPr algn="just"/>
            <a:r>
              <a:rPr lang="en-GB" sz="2000" b="1" dirty="0">
                <a:solidFill>
                  <a:schemeClr val="accent1">
                    <a:lumMod val="75000"/>
                  </a:schemeClr>
                </a:solidFill>
                <a:latin typeface="Trebuchet MS" panose="020B0603020202020204" pitchFamily="34" charset="0"/>
              </a:rPr>
              <a:t>13.Are the working hours of the project taken into account when you are on paid leave under the main employment contract? How to fill in the time sheet - what do the abbreviations mean?</a:t>
            </a:r>
          </a:p>
          <a:p>
            <a:pPr algn="just"/>
            <a:r>
              <a:rPr lang="en-GB" sz="2000" b="1" dirty="0">
                <a:solidFill>
                  <a:schemeClr val="accent1">
                    <a:lumMod val="75000"/>
                  </a:schemeClr>
                </a:solidFill>
                <a:latin typeface="Trebuchet MS" panose="020B0603020202020204" pitchFamily="34" charset="0"/>
              </a:rPr>
              <a:t>14. We would like to combine budget line "Project Management &amp; Coordination / Financial Expert" and "Project Management &amp; Coordination / Technical Expert" as one budget line. In this way we want to hire one Project Management &amp; Coordination/Project Expert for 2days/ per month. Is it possible? </a:t>
            </a:r>
          </a:p>
          <a:p>
            <a:pPr algn="just"/>
            <a:r>
              <a:rPr lang="en-GB" sz="2000" b="1" dirty="0">
                <a:solidFill>
                  <a:schemeClr val="accent1">
                    <a:lumMod val="75000"/>
                  </a:schemeClr>
                </a:solidFill>
                <a:latin typeface="Trebuchet MS" panose="020B0603020202020204" pitchFamily="34" charset="0"/>
              </a:rPr>
              <a:t>15. How can we increase the amount of money for a budgetary line if it is absolutely necessary?</a:t>
            </a:r>
          </a:p>
          <a:p>
            <a:pPr algn="just"/>
            <a:r>
              <a:rPr lang="en-GB" sz="2000" b="1" dirty="0">
                <a:solidFill>
                  <a:schemeClr val="accent1">
                    <a:lumMod val="75000"/>
                  </a:schemeClr>
                </a:solidFill>
                <a:latin typeface="Trebuchet MS" panose="020B0603020202020204" pitchFamily="34" charset="0"/>
              </a:rPr>
              <a:t>16. Due to the pandemic COVID-19 situation, there are restrictions for travelling abroad. We need to make PCR tests. The question is if these costs of tests are eligible? If yes, from which budget line?</a:t>
            </a:r>
          </a:p>
          <a:p>
            <a:pPr algn="just"/>
            <a:r>
              <a:rPr lang="en-GB" sz="2000" b="1" dirty="0">
                <a:solidFill>
                  <a:schemeClr val="accent1">
                    <a:lumMod val="75000"/>
                  </a:schemeClr>
                </a:solidFill>
                <a:latin typeface="Trebuchet MS" panose="020B0603020202020204" pitchFamily="34" charset="0"/>
              </a:rPr>
              <a:t>17. The main questions relate to exchange rate fluctuations.</a:t>
            </a:r>
          </a:p>
          <a:p>
            <a:pPr algn="just"/>
            <a:r>
              <a:rPr lang="en-GB" sz="2000" b="1" dirty="0">
                <a:solidFill>
                  <a:schemeClr val="accent1">
                    <a:lumMod val="75000"/>
                  </a:schemeClr>
                </a:solidFill>
                <a:latin typeface="Trebuchet MS" panose="020B0603020202020204" pitchFamily="34" charset="0"/>
              </a:rPr>
              <a:t>18. Could we write more than first phase cost for the co-finance?  How to indicate the partner contribution and where?</a:t>
            </a:r>
          </a:p>
        </p:txBody>
      </p:sp>
    </p:spTree>
    <p:extLst>
      <p:ext uri="{BB962C8B-B14F-4D97-AF65-F5344CB8AC3E}">
        <p14:creationId xmlns:p14="http://schemas.microsoft.com/office/powerpoint/2010/main" val="1684120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42149"/>
            <a:ext cx="12203262" cy="7148893"/>
          </a:xfrm>
          <a:prstGeom prst="rect">
            <a:avLst/>
          </a:prstGeom>
          <a:noFill/>
          <a:ln cap="flat">
            <a:noFill/>
          </a:ln>
        </p:spPr>
      </p:pic>
      <p:sp>
        <p:nvSpPr>
          <p:cNvPr id="9" name="TextBox 8">
            <a:extLst>
              <a:ext uri="{FF2B5EF4-FFF2-40B4-BE49-F238E27FC236}">
                <a16:creationId xmlns:a16="http://schemas.microsoft.com/office/drawing/2014/main" id="{7933D72D-76B3-4867-B6C0-9BFC01967B8F}"/>
              </a:ext>
            </a:extLst>
          </p:cNvPr>
          <p:cNvSpPr txBox="1"/>
          <p:nvPr/>
        </p:nvSpPr>
        <p:spPr>
          <a:xfrm>
            <a:off x="4968240" y="2626529"/>
            <a:ext cx="42265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p:txBody>
      </p:sp>
      <p:pic>
        <p:nvPicPr>
          <p:cNvPr id="4" name="Picture 3">
            <a:extLst>
              <a:ext uri="{FF2B5EF4-FFF2-40B4-BE49-F238E27FC236}">
                <a16:creationId xmlns:a16="http://schemas.microsoft.com/office/drawing/2014/main" id="{64E7C4CE-BFB4-458A-9693-23D0FBF77128}"/>
              </a:ext>
            </a:extLst>
          </p:cNvPr>
          <p:cNvPicPr>
            <a:picLocks noChangeAspect="1"/>
          </p:cNvPicPr>
          <p:nvPr/>
        </p:nvPicPr>
        <p:blipFill>
          <a:blip r:embed="rId5"/>
          <a:stretch>
            <a:fillRect/>
          </a:stretch>
        </p:blipFill>
        <p:spPr>
          <a:xfrm>
            <a:off x="11262" y="2862313"/>
            <a:ext cx="2444540" cy="2197370"/>
          </a:xfrm>
          <a:prstGeom prst="rect">
            <a:avLst/>
          </a:prstGeom>
        </p:spPr>
      </p:pic>
      <p:sp>
        <p:nvSpPr>
          <p:cNvPr id="5" name="TextBox 4">
            <a:extLst>
              <a:ext uri="{FF2B5EF4-FFF2-40B4-BE49-F238E27FC236}">
                <a16:creationId xmlns:a16="http://schemas.microsoft.com/office/drawing/2014/main" id="{D34FD9D7-78C1-41C0-BD6A-2CEBE2F205FD}"/>
              </a:ext>
            </a:extLst>
          </p:cNvPr>
          <p:cNvSpPr txBox="1"/>
          <p:nvPr/>
        </p:nvSpPr>
        <p:spPr>
          <a:xfrm>
            <a:off x="3606800" y="609600"/>
            <a:ext cx="5201920" cy="1200329"/>
          </a:xfrm>
          <a:prstGeom prst="rect">
            <a:avLst/>
          </a:prstGeom>
          <a:noFill/>
        </p:spPr>
        <p:txBody>
          <a:bodyPr wrap="square" rtlCol="0">
            <a:spAutoFit/>
          </a:bodyPr>
          <a:lstStyle/>
          <a:p>
            <a:pPr algn="ctr"/>
            <a:r>
              <a:rPr lang="en-GB" sz="3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Questions/topics from beneficiaries (4)</a:t>
            </a:r>
          </a:p>
        </p:txBody>
      </p:sp>
      <p:sp>
        <p:nvSpPr>
          <p:cNvPr id="6" name="TextBox 5">
            <a:extLst>
              <a:ext uri="{FF2B5EF4-FFF2-40B4-BE49-F238E27FC236}">
                <a16:creationId xmlns:a16="http://schemas.microsoft.com/office/drawing/2014/main" id="{012CE4C8-2485-447C-9E60-D6F47517EDCD}"/>
              </a:ext>
            </a:extLst>
          </p:cNvPr>
          <p:cNvSpPr txBox="1"/>
          <p:nvPr/>
        </p:nvSpPr>
        <p:spPr>
          <a:xfrm>
            <a:off x="2455802" y="1952077"/>
            <a:ext cx="9356964" cy="2862322"/>
          </a:xfrm>
          <a:prstGeom prst="rect">
            <a:avLst/>
          </a:prstGeom>
          <a:noFill/>
        </p:spPr>
        <p:txBody>
          <a:bodyPr wrap="square" rtlCol="0">
            <a:spAutoFit/>
          </a:bodyPr>
          <a:lstStyle/>
          <a:p>
            <a:pPr algn="just"/>
            <a:r>
              <a:rPr lang="en-GB" sz="2000" b="1" dirty="0">
                <a:solidFill>
                  <a:schemeClr val="accent1">
                    <a:lumMod val="75000"/>
                  </a:schemeClr>
                </a:solidFill>
                <a:latin typeface="Trebuchet MS" panose="020B0603020202020204" pitchFamily="34" charset="0"/>
              </a:rPr>
              <a:t>19. May we change the hour rate of staff members only with a notification?</a:t>
            </a:r>
          </a:p>
          <a:p>
            <a:pPr algn="just"/>
            <a:r>
              <a:rPr lang="en-GB" sz="2000" b="1" dirty="0">
                <a:solidFill>
                  <a:schemeClr val="accent1">
                    <a:lumMod val="75000"/>
                  </a:schemeClr>
                </a:solidFill>
                <a:latin typeface="Trebuchet MS" panose="020B0603020202020204" pitchFamily="34" charset="0"/>
              </a:rPr>
              <a:t>20. Provided that there are unspent amounts from the "pre-financing" period of the project (1st period, months 1-n); is it possible to move them to the 2nd period (months (n+1) - last month) of the project implementation AFTER the Interim report (over an addendum)?</a:t>
            </a:r>
          </a:p>
          <a:p>
            <a:pPr algn="just"/>
            <a:r>
              <a:rPr lang="en-GB" sz="2000" b="1" dirty="0">
                <a:solidFill>
                  <a:schemeClr val="accent1">
                    <a:lumMod val="75000"/>
                  </a:schemeClr>
                </a:solidFill>
                <a:latin typeface="Trebuchet MS" panose="020B0603020202020204" pitchFamily="34" charset="0"/>
              </a:rPr>
              <a:t>21. What is the most efficient way to combine the submission of the interim report and a request for an addendum? (i.e. would it help to have a common date reference, so as not to provide twice some paperwork that may refer to slightly different time periods?)</a:t>
            </a:r>
          </a:p>
        </p:txBody>
      </p:sp>
      <p:pic>
        <p:nvPicPr>
          <p:cNvPr id="8" name="Picture 7">
            <a:extLst>
              <a:ext uri="{FF2B5EF4-FFF2-40B4-BE49-F238E27FC236}">
                <a16:creationId xmlns:a16="http://schemas.microsoft.com/office/drawing/2014/main" id="{B5C1477D-0609-46D4-9085-A79A4B9D8FAB}"/>
              </a:ext>
            </a:extLst>
          </p:cNvPr>
          <p:cNvPicPr>
            <a:picLocks noChangeAspect="1"/>
          </p:cNvPicPr>
          <p:nvPr/>
        </p:nvPicPr>
        <p:blipFill rotWithShape="1">
          <a:blip r:embed="rId6"/>
          <a:srcRect r="2614" b="12723"/>
          <a:stretch/>
        </p:blipFill>
        <p:spPr>
          <a:xfrm>
            <a:off x="8564879" y="4969246"/>
            <a:ext cx="2956561" cy="1902323"/>
          </a:xfrm>
          <a:prstGeom prst="rect">
            <a:avLst/>
          </a:prstGeom>
        </p:spPr>
      </p:pic>
    </p:spTree>
    <p:extLst>
      <p:ext uri="{BB962C8B-B14F-4D97-AF65-F5344CB8AC3E}">
        <p14:creationId xmlns:p14="http://schemas.microsoft.com/office/powerpoint/2010/main" val="1622168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3C952957-0CEE-4049-BF11-C6CA89326E44}"/>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3D3E29DD-DCF1-4F13-A8C4-2CB3EE505A93}"/>
              </a:ext>
            </a:extLst>
          </p:cNvPr>
          <p:cNvPicPr>
            <a:picLocks noChangeAspect="1"/>
          </p:cNvPicPr>
          <p:nvPr/>
        </p:nvPicPr>
        <p:blipFill>
          <a:blip r:embed="rId4"/>
          <a:srcRect t="4903"/>
          <a:stretch>
            <a:fillRect/>
          </a:stretch>
        </p:blipFill>
        <p:spPr>
          <a:xfrm>
            <a:off x="0" y="0"/>
            <a:ext cx="12295751" cy="6959416"/>
          </a:xfrm>
          <a:prstGeom prst="rect">
            <a:avLst/>
          </a:prstGeom>
          <a:noFill/>
          <a:ln cap="flat">
            <a:noFill/>
          </a:ln>
        </p:spPr>
      </p:pic>
      <p:sp>
        <p:nvSpPr>
          <p:cNvPr id="4" name="Title 21">
            <a:extLst>
              <a:ext uri="{FF2B5EF4-FFF2-40B4-BE49-F238E27FC236}">
                <a16:creationId xmlns:a16="http://schemas.microsoft.com/office/drawing/2014/main" id="{B26A476A-74D8-4696-8B88-2C7F3166900A}"/>
              </a:ext>
            </a:extLst>
          </p:cNvPr>
          <p:cNvSpPr txBox="1">
            <a:spLocks noGrp="1"/>
          </p:cNvSpPr>
          <p:nvPr>
            <p:ph type="ctrTitle"/>
          </p:nvPr>
        </p:nvSpPr>
        <p:spPr>
          <a:xfrm>
            <a:off x="1422399" y="1472494"/>
            <a:ext cx="9675691" cy="488386"/>
          </a:xfrm>
        </p:spPr>
        <p:txBody>
          <a:bodyPr>
            <a:noAutofit/>
          </a:bodyPr>
          <a:lstStyle/>
          <a:p>
            <a:pPr lvl="0"/>
            <a:br>
              <a:rPr lang="en-GB" sz="3200" b="1" dirty="0">
                <a:solidFill>
                  <a:srgbClr val="2F5597"/>
                </a:solidFill>
                <a:latin typeface="Trebuchet MS" pitchFamily="34"/>
              </a:rPr>
            </a:br>
            <a:endParaRPr lang="ro-RO" sz="3200" b="1" dirty="0">
              <a:solidFill>
                <a:srgbClr val="2F5597"/>
              </a:solidFill>
              <a:latin typeface="Trebuchet MS" pitchFamily="34"/>
            </a:endParaRPr>
          </a:p>
        </p:txBody>
      </p:sp>
      <p:pic>
        <p:nvPicPr>
          <p:cNvPr id="6" name="Picture 5">
            <a:extLst>
              <a:ext uri="{FF2B5EF4-FFF2-40B4-BE49-F238E27FC236}">
                <a16:creationId xmlns:a16="http://schemas.microsoft.com/office/drawing/2014/main" id="{84A8744E-9EDE-46FF-8B59-B27315E641C9}"/>
              </a:ext>
            </a:extLst>
          </p:cNvPr>
          <p:cNvPicPr>
            <a:picLocks noChangeAspect="1"/>
          </p:cNvPicPr>
          <p:nvPr/>
        </p:nvPicPr>
        <p:blipFill>
          <a:blip r:embed="rId5"/>
          <a:stretch>
            <a:fillRect/>
          </a:stretch>
        </p:blipFill>
        <p:spPr>
          <a:xfrm>
            <a:off x="25707" y="2400085"/>
            <a:ext cx="3585582" cy="3868636"/>
          </a:xfrm>
          <a:prstGeom prst="rect">
            <a:avLst/>
          </a:prstGeom>
        </p:spPr>
      </p:pic>
      <p:sp>
        <p:nvSpPr>
          <p:cNvPr id="7" name="TextBox 6">
            <a:extLst>
              <a:ext uri="{FF2B5EF4-FFF2-40B4-BE49-F238E27FC236}">
                <a16:creationId xmlns:a16="http://schemas.microsoft.com/office/drawing/2014/main" id="{D854FC3A-4B54-4B24-B074-4241295416F9}"/>
              </a:ext>
            </a:extLst>
          </p:cNvPr>
          <p:cNvSpPr txBox="1"/>
          <p:nvPr/>
        </p:nvSpPr>
        <p:spPr>
          <a:xfrm>
            <a:off x="1971040" y="822960"/>
            <a:ext cx="7843520" cy="830997"/>
          </a:xfrm>
          <a:prstGeom prst="rect">
            <a:avLst/>
          </a:prstGeom>
          <a:noFill/>
        </p:spPr>
        <p:txBody>
          <a:bodyPr wrap="square" rtlCol="0">
            <a:spAutoFit/>
          </a:bodyPr>
          <a:lstStyle/>
          <a:p>
            <a:pPr algn="ctr"/>
            <a:r>
              <a:rPr lang="en-GB" sz="2400" b="1" dirty="0">
                <a:solidFill>
                  <a:schemeClr val="accent1">
                    <a:lumMod val="75000"/>
                  </a:schemeClr>
                </a:solidFill>
                <a:latin typeface="Trebuchet MS" panose="020B0603020202020204" pitchFamily="34" charset="0"/>
              </a:rPr>
              <a:t>Preparation of the Financial Part of the Interim Report </a:t>
            </a:r>
          </a:p>
        </p:txBody>
      </p:sp>
      <p:sp>
        <p:nvSpPr>
          <p:cNvPr id="16" name="Hexagon 15">
            <a:extLst>
              <a:ext uri="{FF2B5EF4-FFF2-40B4-BE49-F238E27FC236}">
                <a16:creationId xmlns:a16="http://schemas.microsoft.com/office/drawing/2014/main" id="{422F0A33-5BC2-4FD7-8F40-00957F49E745}"/>
              </a:ext>
            </a:extLst>
          </p:cNvPr>
          <p:cNvSpPr/>
          <p:nvPr/>
        </p:nvSpPr>
        <p:spPr>
          <a:xfrm>
            <a:off x="3678725" y="1918299"/>
            <a:ext cx="4176672" cy="1219553"/>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Start from the first day of project implementation!</a:t>
            </a:r>
          </a:p>
        </p:txBody>
      </p:sp>
      <p:sp>
        <p:nvSpPr>
          <p:cNvPr id="17" name="Hexagon 16">
            <a:extLst>
              <a:ext uri="{FF2B5EF4-FFF2-40B4-BE49-F238E27FC236}">
                <a16:creationId xmlns:a16="http://schemas.microsoft.com/office/drawing/2014/main" id="{57A47AF1-12AB-45E5-BC25-E20731C5F6E3}"/>
              </a:ext>
            </a:extLst>
          </p:cNvPr>
          <p:cNvSpPr/>
          <p:nvPr/>
        </p:nvSpPr>
        <p:spPr>
          <a:xfrm>
            <a:off x="7897113" y="1944219"/>
            <a:ext cx="4302902" cy="1219553"/>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Check very carefully the provisions of the relevant documents (</a:t>
            </a:r>
            <a:r>
              <a:rPr lang="en-US" b="1">
                <a:solidFill>
                  <a:srgbClr val="003399"/>
                </a:solidFill>
                <a:latin typeface="Trebuchet MS" panose="020B0603020202020204" pitchFamily="34" charset="0"/>
              </a:rPr>
              <a:t>Grant Contract</a:t>
            </a:r>
            <a:r>
              <a:rPr lang="en-US" b="1" dirty="0">
                <a:solidFill>
                  <a:srgbClr val="003399"/>
                </a:solidFill>
                <a:latin typeface="Trebuchet MS" panose="020B0603020202020204" pitchFamily="34" charset="0"/>
              </a:rPr>
              <a:t>, PIM, Instructions)!</a:t>
            </a:r>
          </a:p>
        </p:txBody>
      </p:sp>
      <p:sp>
        <p:nvSpPr>
          <p:cNvPr id="18" name="Hexagon 17">
            <a:extLst>
              <a:ext uri="{FF2B5EF4-FFF2-40B4-BE49-F238E27FC236}">
                <a16:creationId xmlns:a16="http://schemas.microsoft.com/office/drawing/2014/main" id="{01FCF300-8E17-48D8-9B7C-B35EF724CCBF}"/>
              </a:ext>
            </a:extLst>
          </p:cNvPr>
          <p:cNvSpPr/>
          <p:nvPr/>
        </p:nvSpPr>
        <p:spPr>
          <a:xfrm>
            <a:off x="3665865" y="3163772"/>
            <a:ext cx="4176672" cy="1219553"/>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Verify the approved project budget in connection with the activities foreseen in the project !</a:t>
            </a:r>
          </a:p>
        </p:txBody>
      </p:sp>
      <p:sp>
        <p:nvSpPr>
          <p:cNvPr id="19" name="Hexagon 18">
            <a:extLst>
              <a:ext uri="{FF2B5EF4-FFF2-40B4-BE49-F238E27FC236}">
                <a16:creationId xmlns:a16="http://schemas.microsoft.com/office/drawing/2014/main" id="{8073F0A4-1D2C-47F0-9D99-78626DED1734}"/>
              </a:ext>
            </a:extLst>
          </p:cNvPr>
          <p:cNvSpPr/>
          <p:nvPr/>
        </p:nvSpPr>
        <p:spPr>
          <a:xfrm>
            <a:off x="3635704" y="4406315"/>
            <a:ext cx="4219693" cy="1240517"/>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Get acquainted with the supporting documents required for the expenditure verification (PIM 6.5.3)!</a:t>
            </a:r>
          </a:p>
        </p:txBody>
      </p:sp>
      <p:sp>
        <p:nvSpPr>
          <p:cNvPr id="11" name="Hexagon 10">
            <a:extLst>
              <a:ext uri="{FF2B5EF4-FFF2-40B4-BE49-F238E27FC236}">
                <a16:creationId xmlns:a16="http://schemas.microsoft.com/office/drawing/2014/main" id="{AD483BC6-2721-4E36-8365-4679A6EF1440}"/>
              </a:ext>
            </a:extLst>
          </p:cNvPr>
          <p:cNvSpPr/>
          <p:nvPr/>
        </p:nvSpPr>
        <p:spPr>
          <a:xfrm>
            <a:off x="7904479" y="4383325"/>
            <a:ext cx="4295535" cy="1324695"/>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After every expenditure made, </a:t>
            </a:r>
            <a:r>
              <a:rPr lang="en-GB" b="1" dirty="0">
                <a:solidFill>
                  <a:srgbClr val="003399"/>
                </a:solidFill>
                <a:latin typeface="Trebuchet MS" panose="020B0603020202020204" pitchFamily="34" charset="0"/>
              </a:rPr>
              <a:t>scan the supporting documents in black and white and at a resolution of 300dpi! </a:t>
            </a:r>
            <a:endParaRPr lang="en-US" b="1" dirty="0">
              <a:solidFill>
                <a:srgbClr val="003399"/>
              </a:solidFill>
              <a:latin typeface="Trebuchet MS" panose="020B0603020202020204" pitchFamily="34" charset="0"/>
            </a:endParaRPr>
          </a:p>
        </p:txBody>
      </p:sp>
      <p:sp>
        <p:nvSpPr>
          <p:cNvPr id="12" name="Hexagon 11">
            <a:extLst>
              <a:ext uri="{FF2B5EF4-FFF2-40B4-BE49-F238E27FC236}">
                <a16:creationId xmlns:a16="http://schemas.microsoft.com/office/drawing/2014/main" id="{CEE1D107-24FA-4737-9121-02F29DFC4849}"/>
              </a:ext>
            </a:extLst>
          </p:cNvPr>
          <p:cNvSpPr/>
          <p:nvPr/>
        </p:nvSpPr>
        <p:spPr>
          <a:xfrm>
            <a:off x="3576680" y="5693397"/>
            <a:ext cx="4265857" cy="1240517"/>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GB" b="1" dirty="0">
                <a:solidFill>
                  <a:srgbClr val="003399"/>
                </a:solidFill>
                <a:latin typeface="Trebuchet MS" panose="020B0603020202020204" pitchFamily="34" charset="0"/>
              </a:rPr>
              <a:t>Name the files in English in accordance with the content of the documents, using maximum of 50 characters!</a:t>
            </a:r>
            <a:endParaRPr lang="en-US" b="1" dirty="0">
              <a:solidFill>
                <a:srgbClr val="003399"/>
              </a:solidFill>
              <a:latin typeface="Trebuchet MS" panose="020B0603020202020204" pitchFamily="34" charset="0"/>
            </a:endParaRPr>
          </a:p>
        </p:txBody>
      </p:sp>
      <p:sp>
        <p:nvSpPr>
          <p:cNvPr id="13" name="Hexagon 12">
            <a:extLst>
              <a:ext uri="{FF2B5EF4-FFF2-40B4-BE49-F238E27FC236}">
                <a16:creationId xmlns:a16="http://schemas.microsoft.com/office/drawing/2014/main" id="{E0F5C4EB-6B32-49F1-9B70-535DBBA9793D}"/>
              </a:ext>
            </a:extLst>
          </p:cNvPr>
          <p:cNvSpPr/>
          <p:nvPr/>
        </p:nvSpPr>
        <p:spPr>
          <a:xfrm>
            <a:off x="7934158" y="5739914"/>
            <a:ext cx="4265857" cy="1189206"/>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b="1" dirty="0">
                <a:solidFill>
                  <a:srgbClr val="003399"/>
                </a:solidFill>
                <a:latin typeface="Trebuchet MS" panose="020B0603020202020204" pitchFamily="34" charset="0"/>
              </a:rPr>
              <a:t>Organize your documents ! Check section  4.3.4 'Attachments’ from Annex 5 of PIM</a:t>
            </a:r>
          </a:p>
        </p:txBody>
      </p:sp>
      <p:sp>
        <p:nvSpPr>
          <p:cNvPr id="14" name="Hexagon 13">
            <a:extLst>
              <a:ext uri="{FF2B5EF4-FFF2-40B4-BE49-F238E27FC236}">
                <a16:creationId xmlns:a16="http://schemas.microsoft.com/office/drawing/2014/main" id="{731B750E-9BED-4096-B7C0-3BC2CA8FF142}"/>
              </a:ext>
            </a:extLst>
          </p:cNvPr>
          <p:cNvSpPr/>
          <p:nvPr/>
        </p:nvSpPr>
        <p:spPr>
          <a:xfrm>
            <a:off x="7917437" y="3203718"/>
            <a:ext cx="4297088" cy="1122793"/>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GB" b="1" dirty="0">
                <a:solidFill>
                  <a:srgbClr val="003399"/>
                </a:solidFill>
                <a:latin typeface="Trebuchet MS" panose="020B0603020202020204" pitchFamily="34" charset="0"/>
              </a:rPr>
              <a:t>Be aware of the requirements for the eligibility of costs !</a:t>
            </a:r>
            <a:endParaRPr lang="en-US" b="1" dirty="0">
              <a:solidFill>
                <a:srgbClr val="003399"/>
              </a:solidFill>
              <a:latin typeface="Trebuchet MS" panose="020B0603020202020204" pitchFamily="34" charset="0"/>
            </a:endParaRPr>
          </a:p>
        </p:txBody>
      </p:sp>
    </p:spTree>
    <p:extLst>
      <p:ext uri="{BB962C8B-B14F-4D97-AF65-F5344CB8AC3E}">
        <p14:creationId xmlns:p14="http://schemas.microsoft.com/office/powerpoint/2010/main" val="309472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3241" y="-50708"/>
            <a:ext cx="12175958" cy="6959416"/>
          </a:xfrm>
          <a:prstGeom prst="rect">
            <a:avLst/>
          </a:prstGeom>
          <a:noFill/>
          <a:ln cap="flat">
            <a:noFill/>
          </a:ln>
        </p:spPr>
      </p:pic>
      <p:sp>
        <p:nvSpPr>
          <p:cNvPr id="11" name="Title 10">
            <a:extLst>
              <a:ext uri="{FF2B5EF4-FFF2-40B4-BE49-F238E27FC236}">
                <a16:creationId xmlns:a16="http://schemas.microsoft.com/office/drawing/2014/main" id="{D2749A3E-766F-4AF4-A8EE-56FCD485288C}"/>
              </a:ext>
            </a:extLst>
          </p:cNvPr>
          <p:cNvSpPr>
            <a:spLocks noGrp="1"/>
          </p:cNvSpPr>
          <p:nvPr>
            <p:ph type="ctrTitle"/>
          </p:nvPr>
        </p:nvSpPr>
        <p:spPr>
          <a:xfrm>
            <a:off x="1408593" y="619759"/>
            <a:ext cx="9144000" cy="1655758"/>
          </a:xfrm>
        </p:spPr>
        <p:txBody>
          <a:bodyPr>
            <a:normAutofit/>
          </a:bodyPr>
          <a:lstStyle/>
          <a:p>
            <a:r>
              <a:rPr lang="en-US" sz="4000" b="1" dirty="0">
                <a:solidFill>
                  <a:schemeClr val="accent1">
                    <a:lumMod val="75000"/>
                  </a:schemeClr>
                </a:solidFill>
                <a:latin typeface="Trebuchet MS" panose="020B0603020202020204" pitchFamily="34" charset="0"/>
              </a:rPr>
              <a:t>Necessary steps for the financial interim report</a:t>
            </a:r>
          </a:p>
        </p:txBody>
      </p:sp>
      <p:pic>
        <p:nvPicPr>
          <p:cNvPr id="4" name="Picture 3">
            <a:extLst>
              <a:ext uri="{FF2B5EF4-FFF2-40B4-BE49-F238E27FC236}">
                <a16:creationId xmlns:a16="http://schemas.microsoft.com/office/drawing/2014/main" id="{DC938FC3-0C61-4C25-89D1-191B4CFB6E8D}"/>
              </a:ext>
            </a:extLst>
          </p:cNvPr>
          <p:cNvPicPr>
            <a:picLocks noChangeAspect="1"/>
          </p:cNvPicPr>
          <p:nvPr/>
        </p:nvPicPr>
        <p:blipFill>
          <a:blip r:embed="rId5"/>
          <a:stretch>
            <a:fillRect/>
          </a:stretch>
        </p:blipFill>
        <p:spPr>
          <a:xfrm>
            <a:off x="19283" y="1864837"/>
            <a:ext cx="3420110" cy="2565083"/>
          </a:xfrm>
          <a:prstGeom prst="rect">
            <a:avLst/>
          </a:prstGeom>
        </p:spPr>
      </p:pic>
      <p:sp>
        <p:nvSpPr>
          <p:cNvPr id="5" name="TextBox 4">
            <a:extLst>
              <a:ext uri="{FF2B5EF4-FFF2-40B4-BE49-F238E27FC236}">
                <a16:creationId xmlns:a16="http://schemas.microsoft.com/office/drawing/2014/main" id="{64E3A8AB-F8E0-4498-AF39-FCBB574EE0D3}"/>
              </a:ext>
            </a:extLst>
          </p:cNvPr>
          <p:cNvSpPr txBox="1"/>
          <p:nvPr/>
        </p:nvSpPr>
        <p:spPr>
          <a:xfrm>
            <a:off x="3461917" y="2489200"/>
            <a:ext cx="8350849" cy="4401205"/>
          </a:xfrm>
          <a:prstGeom prst="rect">
            <a:avLst/>
          </a:prstGeom>
          <a:noFill/>
        </p:spPr>
        <p:txBody>
          <a:bodyPr wrap="square" rtlCol="0">
            <a:spAutoFit/>
          </a:bodyPr>
          <a:lstStyle/>
          <a:p>
            <a:pPr marL="457200" indent="-457200" algn="just">
              <a:buAutoNum type="arabicPeriod"/>
            </a:pPr>
            <a:r>
              <a:rPr lang="en-GB" sz="2000" b="1" dirty="0">
                <a:solidFill>
                  <a:schemeClr val="accent1">
                    <a:lumMod val="75000"/>
                  </a:schemeClr>
                </a:solidFill>
                <a:latin typeface="Trebuchet MS" panose="020B0603020202020204" pitchFamily="34" charset="0"/>
              </a:rPr>
              <a:t>Access Reporting Module/Register - Be assigned as a user </a:t>
            </a:r>
            <a:r>
              <a:rPr lang="en-GB" sz="2000" b="1" u="sng" dirty="0">
                <a:solidFill>
                  <a:schemeClr val="accent1">
                    <a:lumMod val="75000"/>
                  </a:schemeClr>
                </a:solidFill>
                <a:latin typeface="Trebuchet MS" panose="020B0603020202020204" pitchFamily="34" charset="0"/>
              </a:rPr>
              <a:t>with edit rights</a:t>
            </a:r>
          </a:p>
          <a:p>
            <a:pPr marL="457200" indent="-457200" algn="just">
              <a:buAutoNum type="arabicPeriod"/>
            </a:pPr>
            <a:r>
              <a:rPr lang="en-GB" sz="2000" b="1" dirty="0">
                <a:solidFill>
                  <a:schemeClr val="accent1">
                    <a:lumMod val="75000"/>
                  </a:schemeClr>
                </a:solidFill>
                <a:latin typeface="Trebuchet MS" panose="020B0603020202020204" pitchFamily="34" charset="0"/>
              </a:rPr>
              <a:t>Create new </a:t>
            </a:r>
            <a:r>
              <a:rPr lang="en-GB" sz="2000" b="1" u="sng" dirty="0">
                <a:solidFill>
                  <a:schemeClr val="accent1">
                    <a:lumMod val="75000"/>
                  </a:schemeClr>
                </a:solidFill>
                <a:latin typeface="Trebuchet MS" panose="020B0603020202020204" pitchFamily="34" charset="0"/>
              </a:rPr>
              <a:t>partner</a:t>
            </a:r>
            <a:r>
              <a:rPr lang="en-GB" sz="2000" b="1" dirty="0">
                <a:solidFill>
                  <a:schemeClr val="accent1">
                    <a:lumMod val="75000"/>
                  </a:schemeClr>
                </a:solidFill>
                <a:latin typeface="Trebuchet MS" panose="020B0603020202020204" pitchFamily="34" charset="0"/>
              </a:rPr>
              <a:t> report </a:t>
            </a:r>
          </a:p>
          <a:p>
            <a:pPr marL="457200" indent="-457200" algn="just">
              <a:buAutoNum type="arabicPeriod"/>
            </a:pPr>
            <a:r>
              <a:rPr lang="en-GB" sz="2000" b="1" dirty="0">
                <a:solidFill>
                  <a:schemeClr val="accent1">
                    <a:lumMod val="75000"/>
                  </a:schemeClr>
                </a:solidFill>
                <a:latin typeface="Trebuchet MS" panose="020B0603020202020204" pitchFamily="34" charset="0"/>
              </a:rPr>
              <a:t>Make sure that you respect the reporting period and you open the report on the same version of the Application Form as your partners</a:t>
            </a:r>
          </a:p>
          <a:p>
            <a:pPr marL="457200" indent="-457200" algn="just">
              <a:buAutoNum type="arabicPeriod"/>
            </a:pPr>
            <a:r>
              <a:rPr lang="en-GB" sz="2000" b="1" dirty="0">
                <a:solidFill>
                  <a:schemeClr val="accent1">
                    <a:lumMod val="75000"/>
                  </a:schemeClr>
                </a:solidFill>
                <a:latin typeface="Trebuchet MS" panose="020B0603020202020204" pitchFamily="34" charset="0"/>
              </a:rPr>
              <a:t>Ensure that you have assigned in the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 a controller</a:t>
            </a:r>
          </a:p>
          <a:p>
            <a:pPr marL="457200" indent="-457200" algn="just">
              <a:buAutoNum type="arabicPeriod"/>
            </a:pPr>
            <a:r>
              <a:rPr lang="en-GB" sz="2000" b="1" dirty="0">
                <a:solidFill>
                  <a:schemeClr val="accent1">
                    <a:lumMod val="75000"/>
                  </a:schemeClr>
                </a:solidFill>
                <a:latin typeface="Trebuchet MS" panose="020B0603020202020204" pitchFamily="34" charset="0"/>
              </a:rPr>
              <a:t>Fill in the interim report (financial and narrative part)</a:t>
            </a:r>
          </a:p>
          <a:p>
            <a:pPr marL="457200" indent="-457200" algn="just">
              <a:buAutoNum type="arabicPeriod"/>
            </a:pPr>
            <a:r>
              <a:rPr lang="en-GB" sz="2000" b="1" dirty="0">
                <a:solidFill>
                  <a:schemeClr val="accent1">
                    <a:lumMod val="75000"/>
                  </a:schemeClr>
                </a:solidFill>
                <a:latin typeface="Trebuchet MS" panose="020B0603020202020204" pitchFamily="34" charset="0"/>
              </a:rPr>
              <a:t>Submit partner report to FLC</a:t>
            </a:r>
          </a:p>
          <a:p>
            <a:pPr marL="457200" indent="-457200" algn="just">
              <a:buAutoNum type="arabicPeriod"/>
            </a:pPr>
            <a:r>
              <a:rPr lang="en-GB" sz="2000" b="1" dirty="0">
                <a:solidFill>
                  <a:schemeClr val="accent1">
                    <a:lumMod val="75000"/>
                  </a:schemeClr>
                </a:solidFill>
                <a:latin typeface="Trebuchet MS" panose="020B0603020202020204" pitchFamily="34" charset="0"/>
              </a:rPr>
              <a:t>Submit partner report to LP together with the FLC certificate</a:t>
            </a:r>
          </a:p>
          <a:p>
            <a:pPr marL="457200" indent="-457200" algn="just">
              <a:buAutoNum type="arabicPeriod"/>
            </a:pPr>
            <a:r>
              <a:rPr lang="en-GB" sz="2000" b="1" dirty="0">
                <a:solidFill>
                  <a:schemeClr val="accent1">
                    <a:lumMod val="75000"/>
                  </a:schemeClr>
                </a:solidFill>
                <a:latin typeface="Trebuchet MS" panose="020B0603020202020204" pitchFamily="34" charset="0"/>
              </a:rPr>
              <a:t>The LP will consolidate the interim report at project level. The financial part is compiled automatically by the system based on available FLC certificates included in the project report by the lead partner</a:t>
            </a:r>
          </a:p>
        </p:txBody>
      </p:sp>
    </p:spTree>
    <p:extLst>
      <p:ext uri="{BB962C8B-B14F-4D97-AF65-F5344CB8AC3E}">
        <p14:creationId xmlns:p14="http://schemas.microsoft.com/office/powerpoint/2010/main" val="1614330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19284" y="-15147"/>
            <a:ext cx="12175956" cy="7142296"/>
          </a:xfrm>
          <a:prstGeom prst="rect">
            <a:avLst/>
          </a:prstGeom>
          <a:noFill/>
          <a:ln cap="flat">
            <a:noFill/>
          </a:ln>
        </p:spPr>
      </p:pic>
      <p:sp>
        <p:nvSpPr>
          <p:cNvPr id="11" name="Title 10">
            <a:extLst>
              <a:ext uri="{FF2B5EF4-FFF2-40B4-BE49-F238E27FC236}">
                <a16:creationId xmlns:a16="http://schemas.microsoft.com/office/drawing/2014/main" id="{D2749A3E-766F-4AF4-A8EE-56FCD485288C}"/>
              </a:ext>
            </a:extLst>
          </p:cNvPr>
          <p:cNvSpPr>
            <a:spLocks noGrp="1"/>
          </p:cNvSpPr>
          <p:nvPr>
            <p:ph type="ctrTitle"/>
          </p:nvPr>
        </p:nvSpPr>
        <p:spPr>
          <a:xfrm>
            <a:off x="1676400" y="619759"/>
            <a:ext cx="8554720" cy="802641"/>
          </a:xfrm>
        </p:spPr>
        <p:txBody>
          <a:bodyPr>
            <a:normAutofit fontScale="90000"/>
          </a:bodyPr>
          <a:lstStyle/>
          <a:p>
            <a:r>
              <a:rPr lang="en-US" sz="4000" b="1" dirty="0">
                <a:solidFill>
                  <a:schemeClr val="accent1">
                    <a:lumMod val="75000"/>
                  </a:schemeClr>
                </a:solidFill>
                <a:latin typeface="Trebuchet MS" panose="020B0603020202020204" pitchFamily="34" charset="0"/>
              </a:rPr>
              <a:t>Expenditure and revenue verification</a:t>
            </a:r>
          </a:p>
        </p:txBody>
      </p:sp>
      <p:sp>
        <p:nvSpPr>
          <p:cNvPr id="5" name="TextBox 4">
            <a:extLst>
              <a:ext uri="{FF2B5EF4-FFF2-40B4-BE49-F238E27FC236}">
                <a16:creationId xmlns:a16="http://schemas.microsoft.com/office/drawing/2014/main" id="{64E3A8AB-F8E0-4498-AF39-FCBB574EE0D3}"/>
              </a:ext>
            </a:extLst>
          </p:cNvPr>
          <p:cNvSpPr txBox="1"/>
          <p:nvPr/>
        </p:nvSpPr>
        <p:spPr>
          <a:xfrm>
            <a:off x="3740392" y="2671901"/>
            <a:ext cx="7878641" cy="400110"/>
          </a:xfrm>
          <a:prstGeom prst="rect">
            <a:avLst/>
          </a:prstGeom>
          <a:noFill/>
        </p:spPr>
        <p:txBody>
          <a:bodyPr wrap="square" rtlCol="0">
            <a:spAutoFit/>
          </a:bodyPr>
          <a:lstStyle/>
          <a:p>
            <a:pPr marL="457200" indent="-457200" algn="just">
              <a:buAutoNum type="arabicPeriod"/>
            </a:pPr>
            <a:endParaRPr lang="en-GB" sz="2000" b="1" dirty="0">
              <a:solidFill>
                <a:schemeClr val="accent1">
                  <a:lumMod val="75000"/>
                </a:schemeClr>
              </a:solidFill>
              <a:latin typeface="Trebuchet MS" panose="020B0603020202020204" pitchFamily="34" charset="0"/>
            </a:endParaRPr>
          </a:p>
        </p:txBody>
      </p:sp>
      <p:pic>
        <p:nvPicPr>
          <p:cNvPr id="6" name="Picture 5">
            <a:extLst>
              <a:ext uri="{FF2B5EF4-FFF2-40B4-BE49-F238E27FC236}">
                <a16:creationId xmlns:a16="http://schemas.microsoft.com/office/drawing/2014/main" id="{D91B9EA8-6F04-4CB8-83B3-7524EE1ACD9A}"/>
              </a:ext>
            </a:extLst>
          </p:cNvPr>
          <p:cNvPicPr>
            <a:picLocks noChangeAspect="1"/>
          </p:cNvPicPr>
          <p:nvPr/>
        </p:nvPicPr>
        <p:blipFill>
          <a:blip r:embed="rId5"/>
          <a:stretch>
            <a:fillRect/>
          </a:stretch>
        </p:blipFill>
        <p:spPr>
          <a:xfrm>
            <a:off x="8022" y="5149869"/>
            <a:ext cx="2125467" cy="1992428"/>
          </a:xfrm>
          <a:prstGeom prst="rect">
            <a:avLst/>
          </a:prstGeom>
        </p:spPr>
      </p:pic>
      <p:sp>
        <p:nvSpPr>
          <p:cNvPr id="8" name="Rounded Rectangle 68">
            <a:extLst>
              <a:ext uri="{FF2B5EF4-FFF2-40B4-BE49-F238E27FC236}">
                <a16:creationId xmlns:a16="http://schemas.microsoft.com/office/drawing/2014/main" id="{E98D371A-3F7F-48F0-B3C9-A63B20B30EDA}"/>
              </a:ext>
            </a:extLst>
          </p:cNvPr>
          <p:cNvSpPr/>
          <p:nvPr/>
        </p:nvSpPr>
        <p:spPr>
          <a:xfrm>
            <a:off x="3455927" y="1393131"/>
            <a:ext cx="2265446" cy="1364156"/>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sz="2000" b="1" dirty="0">
                <a:solidFill>
                  <a:schemeClr val="accent1">
                    <a:lumMod val="75000"/>
                  </a:schemeClr>
                </a:solidFill>
                <a:latin typeface="Trebuchet MS" panose="020B0603020202020204" pitchFamily="34" charset="0"/>
              </a:rPr>
              <a:t>Centralized – </a:t>
            </a:r>
            <a:r>
              <a:rPr lang="en-GB" sz="1600" b="1" dirty="0">
                <a:solidFill>
                  <a:schemeClr val="accent1">
                    <a:lumMod val="75000"/>
                  </a:schemeClr>
                </a:solidFill>
                <a:latin typeface="Trebuchet MS" panose="020B0603020202020204" pitchFamily="34" charset="0"/>
              </a:rPr>
              <a:t>controllers are public officers appointed by CCP Romania, Greece</a:t>
            </a:r>
            <a:endParaRPr lang="ro-RO" sz="1600" b="1" dirty="0">
              <a:solidFill>
                <a:schemeClr val="accent1">
                  <a:lumMod val="75000"/>
                </a:schemeClr>
              </a:solidFill>
              <a:latin typeface="Trebuchet MS" panose="020B0603020202020204" pitchFamily="34" charset="0"/>
            </a:endParaRPr>
          </a:p>
        </p:txBody>
      </p:sp>
      <p:sp>
        <p:nvSpPr>
          <p:cNvPr id="10" name="Arrow: Bent 9">
            <a:extLst>
              <a:ext uri="{FF2B5EF4-FFF2-40B4-BE49-F238E27FC236}">
                <a16:creationId xmlns:a16="http://schemas.microsoft.com/office/drawing/2014/main" id="{1E1BD00B-AB0D-4EB4-B544-2B0001EF27F1}"/>
              </a:ext>
            </a:extLst>
          </p:cNvPr>
          <p:cNvSpPr/>
          <p:nvPr/>
        </p:nvSpPr>
        <p:spPr>
          <a:xfrm>
            <a:off x="2818299" y="1932612"/>
            <a:ext cx="631628" cy="93980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Arrow: Bent 6">
            <a:extLst>
              <a:ext uri="{FF2B5EF4-FFF2-40B4-BE49-F238E27FC236}">
                <a16:creationId xmlns:a16="http://schemas.microsoft.com/office/drawing/2014/main" id="{78311885-4D39-4E75-87BD-F43291AAF95A}"/>
              </a:ext>
            </a:extLst>
          </p:cNvPr>
          <p:cNvSpPr/>
          <p:nvPr/>
        </p:nvSpPr>
        <p:spPr>
          <a:xfrm flipV="1">
            <a:off x="2772830" y="4167582"/>
            <a:ext cx="752073" cy="94068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2" name="Rounded Rectangle 68">
            <a:extLst>
              <a:ext uri="{FF2B5EF4-FFF2-40B4-BE49-F238E27FC236}">
                <a16:creationId xmlns:a16="http://schemas.microsoft.com/office/drawing/2014/main" id="{139F2A40-BD32-4EDB-810B-EE31680CE85F}"/>
              </a:ext>
            </a:extLst>
          </p:cNvPr>
          <p:cNvSpPr/>
          <p:nvPr/>
        </p:nvSpPr>
        <p:spPr>
          <a:xfrm>
            <a:off x="91675" y="2889309"/>
            <a:ext cx="2986310" cy="1261377"/>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b="1" dirty="0">
                <a:solidFill>
                  <a:schemeClr val="accent1">
                    <a:lumMod val="75000"/>
                  </a:schemeClr>
                </a:solidFill>
                <a:latin typeface="Trebuchet MS" panose="020B0603020202020204" pitchFamily="34" charset="0"/>
              </a:rPr>
              <a:t>Check </a:t>
            </a:r>
            <a:r>
              <a:rPr lang="en-GB" b="1" i="0" dirty="0">
                <a:solidFill>
                  <a:schemeClr val="accent1">
                    <a:lumMod val="75000"/>
                  </a:schemeClr>
                </a:solidFill>
                <a:latin typeface="Trebuchet MS" panose="020B0603020202020204" pitchFamily="34" charset="0"/>
              </a:rPr>
              <a:t>Instruction no 15 from 20 November 2018 - second revision ! </a:t>
            </a:r>
            <a:endParaRPr lang="ro-RO" b="1" dirty="0">
              <a:solidFill>
                <a:schemeClr val="accent1">
                  <a:lumMod val="75000"/>
                </a:schemeClr>
              </a:solidFill>
              <a:latin typeface="Trebuchet MS" panose="020B0603020202020204" pitchFamily="34" charset="0"/>
            </a:endParaRPr>
          </a:p>
        </p:txBody>
      </p:sp>
      <p:sp>
        <p:nvSpPr>
          <p:cNvPr id="19" name="Rounded Rectangle 68">
            <a:extLst>
              <a:ext uri="{FF2B5EF4-FFF2-40B4-BE49-F238E27FC236}">
                <a16:creationId xmlns:a16="http://schemas.microsoft.com/office/drawing/2014/main" id="{B2C81885-89BA-41D7-9539-82A4C23A4221}"/>
              </a:ext>
            </a:extLst>
          </p:cNvPr>
          <p:cNvSpPr/>
          <p:nvPr/>
        </p:nvSpPr>
        <p:spPr>
          <a:xfrm>
            <a:off x="3548914" y="4255043"/>
            <a:ext cx="2239375" cy="1339992"/>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sz="2000" b="1" dirty="0">
                <a:solidFill>
                  <a:schemeClr val="accent1">
                    <a:lumMod val="75000"/>
                  </a:schemeClr>
                </a:solidFill>
                <a:latin typeface="Trebuchet MS" panose="020B0603020202020204" pitchFamily="34" charset="0"/>
              </a:rPr>
              <a:t>De-centralized – </a:t>
            </a:r>
            <a:r>
              <a:rPr lang="en-GB" sz="1600" b="1" dirty="0">
                <a:solidFill>
                  <a:schemeClr val="accent1">
                    <a:lumMod val="75000"/>
                  </a:schemeClr>
                </a:solidFill>
                <a:latin typeface="Trebuchet MS" panose="020B0603020202020204" pitchFamily="34" charset="0"/>
              </a:rPr>
              <a:t>controllers are private auditors </a:t>
            </a:r>
            <a:endParaRPr lang="ro-RO" sz="1600" b="1" dirty="0">
              <a:solidFill>
                <a:schemeClr val="accent1">
                  <a:lumMod val="75000"/>
                </a:schemeClr>
              </a:solidFill>
              <a:latin typeface="Trebuchet MS" panose="020B0603020202020204" pitchFamily="34" charset="0"/>
            </a:endParaRPr>
          </a:p>
        </p:txBody>
      </p:sp>
      <p:pic>
        <p:nvPicPr>
          <p:cNvPr id="20" name="Picture 19">
            <a:extLst>
              <a:ext uri="{FF2B5EF4-FFF2-40B4-BE49-F238E27FC236}">
                <a16:creationId xmlns:a16="http://schemas.microsoft.com/office/drawing/2014/main" id="{BD71529D-15B0-4F9B-AD01-D0BDBE2F2C79}"/>
              </a:ext>
            </a:extLst>
          </p:cNvPr>
          <p:cNvPicPr>
            <a:picLocks noChangeAspect="1"/>
          </p:cNvPicPr>
          <p:nvPr/>
        </p:nvPicPr>
        <p:blipFill>
          <a:blip r:embed="rId6"/>
          <a:stretch>
            <a:fillRect/>
          </a:stretch>
        </p:blipFill>
        <p:spPr>
          <a:xfrm>
            <a:off x="5271106" y="3268844"/>
            <a:ext cx="652329" cy="963251"/>
          </a:xfrm>
          <a:prstGeom prst="rect">
            <a:avLst/>
          </a:prstGeom>
        </p:spPr>
      </p:pic>
      <p:sp>
        <p:nvSpPr>
          <p:cNvPr id="21" name="Arrow: Bent 20">
            <a:extLst>
              <a:ext uri="{FF2B5EF4-FFF2-40B4-BE49-F238E27FC236}">
                <a16:creationId xmlns:a16="http://schemas.microsoft.com/office/drawing/2014/main" id="{7C4B250F-7732-4467-96FB-BDC7C90ADA48}"/>
              </a:ext>
            </a:extLst>
          </p:cNvPr>
          <p:cNvSpPr/>
          <p:nvPr/>
        </p:nvSpPr>
        <p:spPr>
          <a:xfrm flipV="1">
            <a:off x="5275712" y="5581134"/>
            <a:ext cx="752073" cy="94068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Rounded Rectangle 68">
            <a:extLst>
              <a:ext uri="{FF2B5EF4-FFF2-40B4-BE49-F238E27FC236}">
                <a16:creationId xmlns:a16="http://schemas.microsoft.com/office/drawing/2014/main" id="{864BD158-F5A9-487C-9452-20D10DF85B4D}"/>
              </a:ext>
            </a:extLst>
          </p:cNvPr>
          <p:cNvSpPr/>
          <p:nvPr/>
        </p:nvSpPr>
        <p:spPr>
          <a:xfrm>
            <a:off x="5923435" y="2872413"/>
            <a:ext cx="2193121" cy="1180283"/>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sz="2000" b="1" dirty="0">
                <a:solidFill>
                  <a:schemeClr val="accent1">
                    <a:lumMod val="75000"/>
                  </a:schemeClr>
                </a:solidFill>
                <a:latin typeface="Trebuchet MS" panose="020B0603020202020204" pitchFamily="34" charset="0"/>
              </a:rPr>
              <a:t>Long list of auditors – </a:t>
            </a:r>
            <a:r>
              <a:rPr lang="en-GB" sz="1600" b="1" dirty="0">
                <a:solidFill>
                  <a:schemeClr val="accent1">
                    <a:lumMod val="75000"/>
                  </a:schemeClr>
                </a:solidFill>
                <a:latin typeface="Trebuchet MS" panose="020B0603020202020204" pitchFamily="34" charset="0"/>
              </a:rPr>
              <a:t>Armenia, Georgia, Moldova, Ukraine </a:t>
            </a:r>
            <a:endParaRPr lang="ro-RO" sz="1600" b="1" dirty="0">
              <a:solidFill>
                <a:schemeClr val="accent1">
                  <a:lumMod val="75000"/>
                </a:schemeClr>
              </a:solidFill>
              <a:latin typeface="Trebuchet MS" panose="020B0603020202020204" pitchFamily="34" charset="0"/>
            </a:endParaRPr>
          </a:p>
        </p:txBody>
      </p:sp>
      <p:sp>
        <p:nvSpPr>
          <p:cNvPr id="23" name="Rounded Rectangle 68">
            <a:extLst>
              <a:ext uri="{FF2B5EF4-FFF2-40B4-BE49-F238E27FC236}">
                <a16:creationId xmlns:a16="http://schemas.microsoft.com/office/drawing/2014/main" id="{DB2393D1-97EC-4F07-8277-C2591FA5C04F}"/>
              </a:ext>
            </a:extLst>
          </p:cNvPr>
          <p:cNvSpPr/>
          <p:nvPr/>
        </p:nvSpPr>
        <p:spPr>
          <a:xfrm>
            <a:off x="6044677" y="5756744"/>
            <a:ext cx="2239375" cy="1180283"/>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sz="2000" b="1" dirty="0">
                <a:solidFill>
                  <a:schemeClr val="accent1">
                    <a:lumMod val="75000"/>
                  </a:schemeClr>
                </a:solidFill>
                <a:latin typeface="Trebuchet MS" panose="020B0603020202020204" pitchFamily="34" charset="0"/>
              </a:rPr>
              <a:t>Short list of auditors – </a:t>
            </a:r>
            <a:r>
              <a:rPr lang="en-GB" sz="1600" b="1" dirty="0">
                <a:solidFill>
                  <a:schemeClr val="accent1">
                    <a:lumMod val="75000"/>
                  </a:schemeClr>
                </a:solidFill>
                <a:latin typeface="Trebuchet MS" panose="020B0603020202020204" pitchFamily="34" charset="0"/>
              </a:rPr>
              <a:t>appointed by CCP Bulgaria, Turkey</a:t>
            </a:r>
            <a:endParaRPr lang="ro-RO" sz="1600" b="1" dirty="0">
              <a:solidFill>
                <a:schemeClr val="accent1">
                  <a:lumMod val="75000"/>
                </a:schemeClr>
              </a:solidFill>
              <a:latin typeface="Trebuchet MS" panose="020B0603020202020204" pitchFamily="34" charset="0"/>
            </a:endParaRPr>
          </a:p>
        </p:txBody>
      </p:sp>
      <p:sp>
        <p:nvSpPr>
          <p:cNvPr id="25" name="Arrow: Right 24">
            <a:extLst>
              <a:ext uri="{FF2B5EF4-FFF2-40B4-BE49-F238E27FC236}">
                <a16:creationId xmlns:a16="http://schemas.microsoft.com/office/drawing/2014/main" id="{8277DA8F-C687-448B-ADF4-AD50A487576A}"/>
              </a:ext>
            </a:extLst>
          </p:cNvPr>
          <p:cNvSpPr/>
          <p:nvPr/>
        </p:nvSpPr>
        <p:spPr>
          <a:xfrm>
            <a:off x="8116556" y="3268845"/>
            <a:ext cx="539764" cy="287156"/>
          </a:xfrm>
          <a:prstGeom prst="rightArrow">
            <a:avLst>
              <a:gd name="adj1" fmla="val 74663"/>
              <a:gd name="adj2" fmla="val 425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ed Rectangle 68">
            <a:extLst>
              <a:ext uri="{FF2B5EF4-FFF2-40B4-BE49-F238E27FC236}">
                <a16:creationId xmlns:a16="http://schemas.microsoft.com/office/drawing/2014/main" id="{99EB34F0-5D3D-4901-9AC4-F42EDEC4ADDF}"/>
              </a:ext>
            </a:extLst>
          </p:cNvPr>
          <p:cNvSpPr/>
          <p:nvPr/>
        </p:nvSpPr>
        <p:spPr>
          <a:xfrm>
            <a:off x="8656319" y="2705437"/>
            <a:ext cx="2795217" cy="1364155"/>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b="1" dirty="0">
                <a:solidFill>
                  <a:schemeClr val="accent1">
                    <a:lumMod val="75000"/>
                  </a:schemeClr>
                </a:solidFill>
                <a:latin typeface="Trebuchet MS" panose="020B0603020202020204" pitchFamily="34" charset="0"/>
              </a:rPr>
              <a:t>Selected by the beneficiary following the applicable procurement procedures</a:t>
            </a:r>
            <a:endParaRPr lang="ro-RO" b="1" dirty="0">
              <a:solidFill>
                <a:schemeClr val="accent1">
                  <a:lumMod val="75000"/>
                </a:schemeClr>
              </a:solidFill>
              <a:latin typeface="Trebuchet MS" panose="020B0603020202020204" pitchFamily="34" charset="0"/>
            </a:endParaRPr>
          </a:p>
        </p:txBody>
      </p:sp>
      <p:sp>
        <p:nvSpPr>
          <p:cNvPr id="27" name="Arrow: Right 26">
            <a:extLst>
              <a:ext uri="{FF2B5EF4-FFF2-40B4-BE49-F238E27FC236}">
                <a16:creationId xmlns:a16="http://schemas.microsoft.com/office/drawing/2014/main" id="{9A5095B8-30D3-4D42-9DBD-D44779BFC014}"/>
              </a:ext>
            </a:extLst>
          </p:cNvPr>
          <p:cNvSpPr/>
          <p:nvPr/>
        </p:nvSpPr>
        <p:spPr>
          <a:xfrm>
            <a:off x="5740500" y="1934559"/>
            <a:ext cx="539764" cy="287156"/>
          </a:xfrm>
          <a:prstGeom prst="rightArrow">
            <a:avLst>
              <a:gd name="adj1" fmla="val 74663"/>
              <a:gd name="adj2" fmla="val 425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Arrow: Right 27">
            <a:extLst>
              <a:ext uri="{FF2B5EF4-FFF2-40B4-BE49-F238E27FC236}">
                <a16:creationId xmlns:a16="http://schemas.microsoft.com/office/drawing/2014/main" id="{4482E5A7-2F85-41CD-8920-93254F48258C}"/>
              </a:ext>
            </a:extLst>
          </p:cNvPr>
          <p:cNvSpPr/>
          <p:nvPr/>
        </p:nvSpPr>
        <p:spPr>
          <a:xfrm>
            <a:off x="8284052" y="6203307"/>
            <a:ext cx="539764" cy="287156"/>
          </a:xfrm>
          <a:prstGeom prst="rightArrow">
            <a:avLst>
              <a:gd name="adj1" fmla="val 74663"/>
              <a:gd name="adj2" fmla="val 425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ounded Rectangle 68">
            <a:extLst>
              <a:ext uri="{FF2B5EF4-FFF2-40B4-BE49-F238E27FC236}">
                <a16:creationId xmlns:a16="http://schemas.microsoft.com/office/drawing/2014/main" id="{F56E7F50-8668-4208-8CE6-A56B5CE1B9B9}"/>
              </a:ext>
            </a:extLst>
          </p:cNvPr>
          <p:cNvSpPr/>
          <p:nvPr/>
        </p:nvSpPr>
        <p:spPr>
          <a:xfrm>
            <a:off x="6299391" y="1450643"/>
            <a:ext cx="2834449" cy="1180283"/>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b="1" dirty="0">
                <a:solidFill>
                  <a:schemeClr val="accent1">
                    <a:lumMod val="75000"/>
                  </a:schemeClr>
                </a:solidFill>
                <a:latin typeface="Trebuchet MS" panose="020B0603020202020204" pitchFamily="34" charset="0"/>
              </a:rPr>
              <a:t>Contact your National CCP! – </a:t>
            </a:r>
            <a:r>
              <a:rPr lang="en-GB" sz="1600" b="1" dirty="0">
                <a:solidFill>
                  <a:schemeClr val="accent1">
                    <a:lumMod val="75000"/>
                  </a:schemeClr>
                </a:solidFill>
                <a:latin typeface="Trebuchet MS" panose="020B0603020202020204" pitchFamily="34" charset="0"/>
              </a:rPr>
              <a:t>contact details on</a:t>
            </a:r>
          </a:p>
          <a:p>
            <a:pPr lvl="0" algn="ctr"/>
            <a:r>
              <a:rPr lang="en-GB" sz="1600" b="1" dirty="0">
                <a:solidFill>
                  <a:schemeClr val="accent1">
                    <a:lumMod val="75000"/>
                  </a:schemeClr>
                </a:solidFill>
                <a:latin typeface="Trebuchet MS" panose="020B0603020202020204" pitchFamily="34" charset="0"/>
              </a:rPr>
              <a:t> https://blacksea-cbc.net/</a:t>
            </a:r>
            <a:endParaRPr lang="ro-RO" sz="1600" b="1" dirty="0">
              <a:solidFill>
                <a:schemeClr val="accent1">
                  <a:lumMod val="75000"/>
                </a:schemeClr>
              </a:solidFill>
              <a:latin typeface="Trebuchet MS" panose="020B0603020202020204" pitchFamily="34" charset="0"/>
            </a:endParaRPr>
          </a:p>
        </p:txBody>
      </p:sp>
      <p:sp>
        <p:nvSpPr>
          <p:cNvPr id="30" name="Rounded Rectangle 68">
            <a:extLst>
              <a:ext uri="{FF2B5EF4-FFF2-40B4-BE49-F238E27FC236}">
                <a16:creationId xmlns:a16="http://schemas.microsoft.com/office/drawing/2014/main" id="{49F73882-14A4-4B3B-8E46-B9880774B76A}"/>
              </a:ext>
            </a:extLst>
          </p:cNvPr>
          <p:cNvSpPr/>
          <p:nvPr/>
        </p:nvSpPr>
        <p:spPr>
          <a:xfrm>
            <a:off x="8823815" y="5716597"/>
            <a:ext cx="2795217" cy="1180283"/>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Contact your National CCP! – </a:t>
            </a:r>
            <a:r>
              <a:rPr kumimoji="0" lang="en-GB" sz="16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contact details 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https://blacksea-cbc.net/</a:t>
            </a:r>
            <a:endParaRPr kumimoji="0" lang="ro-RO" sz="16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p:txBody>
      </p:sp>
      <p:sp>
        <p:nvSpPr>
          <p:cNvPr id="31" name="Arrow: Right 30">
            <a:extLst>
              <a:ext uri="{FF2B5EF4-FFF2-40B4-BE49-F238E27FC236}">
                <a16:creationId xmlns:a16="http://schemas.microsoft.com/office/drawing/2014/main" id="{B49BF201-7882-4FF1-9B7A-8A549EC534B4}"/>
              </a:ext>
            </a:extLst>
          </p:cNvPr>
          <p:cNvSpPr/>
          <p:nvPr/>
        </p:nvSpPr>
        <p:spPr>
          <a:xfrm rot="5400000">
            <a:off x="9620935" y="4095877"/>
            <a:ext cx="346610" cy="3434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68">
            <a:extLst>
              <a:ext uri="{FF2B5EF4-FFF2-40B4-BE49-F238E27FC236}">
                <a16:creationId xmlns:a16="http://schemas.microsoft.com/office/drawing/2014/main" id="{138CD97D-0DCB-42FD-8C92-E7ED0818E1FF}"/>
              </a:ext>
            </a:extLst>
          </p:cNvPr>
          <p:cNvSpPr/>
          <p:nvPr/>
        </p:nvSpPr>
        <p:spPr>
          <a:xfrm>
            <a:off x="8823815" y="4481539"/>
            <a:ext cx="2639265" cy="1004790"/>
          </a:xfrm>
          <a:prstGeom prst="roundRect">
            <a:avLst/>
          </a:prstGeom>
          <a:no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lvl="0" algn="ctr"/>
            <a:r>
              <a:rPr lang="en-GB" b="1" dirty="0">
                <a:solidFill>
                  <a:schemeClr val="accent1">
                    <a:lumMod val="75000"/>
                  </a:schemeClr>
                </a:solidFill>
                <a:latin typeface="Trebuchet MS" panose="020B0603020202020204" pitchFamily="34" charset="0"/>
              </a:rPr>
              <a:t>Service contract/CCP will assign the controller in the </a:t>
            </a:r>
            <a:r>
              <a:rPr lang="en-GB" b="1" dirty="0" err="1">
                <a:solidFill>
                  <a:schemeClr val="accent1">
                    <a:lumMod val="75000"/>
                  </a:schemeClr>
                </a:solidFill>
                <a:latin typeface="Trebuchet MS" panose="020B0603020202020204" pitchFamily="34" charset="0"/>
              </a:rPr>
              <a:t>eMS</a:t>
            </a:r>
            <a:endParaRPr lang="ro-RO"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366439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94263"/>
            <a:ext cx="12192000" cy="7142296"/>
          </a:xfrm>
          <a:prstGeom prst="rect">
            <a:avLst/>
          </a:prstGeom>
          <a:noFill/>
          <a:ln cap="flat">
            <a:noFill/>
          </a:ln>
        </p:spPr>
      </p:pic>
      <p:sp>
        <p:nvSpPr>
          <p:cNvPr id="11" name="Title 10">
            <a:extLst>
              <a:ext uri="{FF2B5EF4-FFF2-40B4-BE49-F238E27FC236}">
                <a16:creationId xmlns:a16="http://schemas.microsoft.com/office/drawing/2014/main" id="{D2749A3E-766F-4AF4-A8EE-56FCD485288C}"/>
              </a:ext>
            </a:extLst>
          </p:cNvPr>
          <p:cNvSpPr>
            <a:spLocks noGrp="1"/>
          </p:cNvSpPr>
          <p:nvPr>
            <p:ph type="ctrTitle"/>
          </p:nvPr>
        </p:nvSpPr>
        <p:spPr>
          <a:xfrm>
            <a:off x="1737360" y="812799"/>
            <a:ext cx="8493760" cy="1165701"/>
          </a:xfrm>
        </p:spPr>
        <p:txBody>
          <a:bodyPr>
            <a:normAutofit fontScale="90000"/>
          </a:bodyPr>
          <a:lstStyle/>
          <a:p>
            <a:r>
              <a:rPr lang="en-US" sz="4000" b="1" dirty="0">
                <a:solidFill>
                  <a:schemeClr val="accent1">
                    <a:lumMod val="75000"/>
                  </a:schemeClr>
                </a:solidFill>
                <a:latin typeface="Trebuchet MS" panose="020B0603020202020204" pitchFamily="34" charset="0"/>
              </a:rPr>
              <a:t>Interim financial report        Remember!</a:t>
            </a:r>
          </a:p>
        </p:txBody>
      </p:sp>
      <p:sp>
        <p:nvSpPr>
          <p:cNvPr id="5" name="TextBox 4">
            <a:extLst>
              <a:ext uri="{FF2B5EF4-FFF2-40B4-BE49-F238E27FC236}">
                <a16:creationId xmlns:a16="http://schemas.microsoft.com/office/drawing/2014/main" id="{64E3A8AB-F8E0-4498-AF39-FCBB574EE0D3}"/>
              </a:ext>
            </a:extLst>
          </p:cNvPr>
          <p:cNvSpPr txBox="1"/>
          <p:nvPr/>
        </p:nvSpPr>
        <p:spPr>
          <a:xfrm>
            <a:off x="3740392" y="2671901"/>
            <a:ext cx="7878641" cy="400110"/>
          </a:xfrm>
          <a:prstGeom prst="rect">
            <a:avLst/>
          </a:prstGeom>
          <a:noFill/>
        </p:spPr>
        <p:txBody>
          <a:bodyPr wrap="square" rtlCol="0">
            <a:spAutoFit/>
          </a:bodyPr>
          <a:lstStyle/>
          <a:p>
            <a:pPr marL="457200" indent="-457200" algn="just">
              <a:buAutoNum type="arabicPeriod"/>
            </a:pPr>
            <a:endParaRPr lang="en-GB" sz="2000" b="1" dirty="0">
              <a:solidFill>
                <a:schemeClr val="accent1">
                  <a:lumMod val="75000"/>
                </a:schemeClr>
              </a:solidFill>
              <a:latin typeface="Trebuchet MS" panose="020B0603020202020204" pitchFamily="34" charset="0"/>
            </a:endParaRPr>
          </a:p>
        </p:txBody>
      </p:sp>
      <p:pic>
        <p:nvPicPr>
          <p:cNvPr id="4" name="Picture 3">
            <a:extLst>
              <a:ext uri="{FF2B5EF4-FFF2-40B4-BE49-F238E27FC236}">
                <a16:creationId xmlns:a16="http://schemas.microsoft.com/office/drawing/2014/main" id="{584E1D8B-FB8A-4C93-870A-79579EA0E57C}"/>
              </a:ext>
            </a:extLst>
          </p:cNvPr>
          <p:cNvPicPr>
            <a:picLocks noChangeAspect="1"/>
          </p:cNvPicPr>
          <p:nvPr/>
        </p:nvPicPr>
        <p:blipFill>
          <a:blip r:embed="rId5"/>
          <a:stretch>
            <a:fillRect/>
          </a:stretch>
        </p:blipFill>
        <p:spPr>
          <a:xfrm>
            <a:off x="22525" y="1321991"/>
            <a:ext cx="3338633" cy="2763646"/>
          </a:xfrm>
          <a:prstGeom prst="rect">
            <a:avLst/>
          </a:prstGeom>
        </p:spPr>
      </p:pic>
      <p:sp>
        <p:nvSpPr>
          <p:cNvPr id="6" name="TextBox 5">
            <a:extLst>
              <a:ext uri="{FF2B5EF4-FFF2-40B4-BE49-F238E27FC236}">
                <a16:creationId xmlns:a16="http://schemas.microsoft.com/office/drawing/2014/main" id="{F298F37C-4DE9-4382-AD07-4BF3E5520A17}"/>
              </a:ext>
            </a:extLst>
          </p:cNvPr>
          <p:cNvSpPr txBox="1"/>
          <p:nvPr/>
        </p:nvSpPr>
        <p:spPr>
          <a:xfrm>
            <a:off x="3361158" y="2072640"/>
            <a:ext cx="8257875" cy="1692771"/>
          </a:xfrm>
          <a:prstGeom prst="rect">
            <a:avLst/>
          </a:prstGeom>
          <a:noFill/>
        </p:spPr>
        <p:txBody>
          <a:bodyPr wrap="square" rtlCol="0">
            <a:spAutoFit/>
          </a:bodyPr>
          <a:lstStyle/>
          <a:p>
            <a:pPr marL="342900" indent="-342900">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Fill in the report in English;</a:t>
            </a:r>
          </a:p>
          <a:p>
            <a:pPr marL="285750" indent="-285750">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Respect the reporting period;</a:t>
            </a:r>
          </a:p>
          <a:p>
            <a:pPr marL="285750" indent="-285750">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Fill all the section of the List of Expenditure;</a:t>
            </a:r>
          </a:p>
          <a:p>
            <a:pPr marL="285750" indent="-285750">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Report the expenditure per Budget lines and Group of Activities;</a:t>
            </a:r>
          </a:p>
          <a:p>
            <a:r>
              <a:rPr lang="en-GB" sz="2400" dirty="0">
                <a:solidFill>
                  <a:schemeClr val="accent1">
                    <a:lumMod val="75000"/>
                  </a:schemeClr>
                </a:solidFill>
                <a:latin typeface="Trebuchet MS" panose="020B0603020202020204" pitchFamily="34" charset="0"/>
              </a:rPr>
              <a:t> </a:t>
            </a:r>
            <a:endParaRPr lang="en-GB" sz="2400" dirty="0">
              <a:solidFill>
                <a:schemeClr val="accent1">
                  <a:lumMod val="50000"/>
                </a:schemeClr>
              </a:solidFill>
              <a:latin typeface="Trebuchet MS" panose="020B0603020202020204" pitchFamily="34" charset="0"/>
            </a:endParaRPr>
          </a:p>
        </p:txBody>
      </p:sp>
      <p:sp>
        <p:nvSpPr>
          <p:cNvPr id="8" name="TextBox 7">
            <a:extLst>
              <a:ext uri="{FF2B5EF4-FFF2-40B4-BE49-F238E27FC236}">
                <a16:creationId xmlns:a16="http://schemas.microsoft.com/office/drawing/2014/main" id="{523854B4-8CFC-4043-AE80-5A536E567098}"/>
              </a:ext>
            </a:extLst>
          </p:cNvPr>
          <p:cNvSpPr txBox="1"/>
          <p:nvPr/>
        </p:nvSpPr>
        <p:spPr>
          <a:xfrm>
            <a:off x="193040" y="4279899"/>
            <a:ext cx="11619726" cy="2831544"/>
          </a:xfrm>
          <a:prstGeom prst="rect">
            <a:avLst/>
          </a:prstGeom>
          <a:noFill/>
        </p:spPr>
        <p:txBody>
          <a:bodyPr wrap="square" rtlCol="0">
            <a:spAutoFit/>
          </a:bodyPr>
          <a:lstStyle/>
          <a:p>
            <a:pPr marL="285750" indent="-285750" algn="just">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Mark any expenditure spent outside the BSB programme eligible area providing you have foreseen this type of costs in the AF;</a:t>
            </a:r>
          </a:p>
          <a:p>
            <a:pPr marL="285750" indent="-285750" algn="just">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Connect the expenditures declared under the budget lines “External Expertise and services”, “Equipment” and “Infrastructure” with Procurement section/Supplementary Information ;</a:t>
            </a:r>
          </a:p>
          <a:p>
            <a:pPr marL="285750" indent="-285750" algn="just">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 Report in the original currency of the invoice and the </a:t>
            </a:r>
            <a:r>
              <a:rPr lang="en-GB" sz="2000" dirty="0" err="1">
                <a:solidFill>
                  <a:schemeClr val="accent1">
                    <a:lumMod val="75000"/>
                  </a:schemeClr>
                </a:solidFill>
                <a:latin typeface="Trebuchet MS" panose="020B0603020202020204" pitchFamily="34" charset="0"/>
              </a:rPr>
              <a:t>eMS</a:t>
            </a:r>
            <a:r>
              <a:rPr lang="en-GB" sz="2000" dirty="0">
                <a:solidFill>
                  <a:schemeClr val="accent1">
                    <a:lumMod val="75000"/>
                  </a:schemeClr>
                </a:solidFill>
                <a:latin typeface="Trebuchet MS" panose="020B0603020202020204" pitchFamily="34" charset="0"/>
              </a:rPr>
              <a:t> will convert the expenditure in euro, using the </a:t>
            </a:r>
            <a:r>
              <a:rPr lang="en-GB" sz="2000" dirty="0" err="1">
                <a:solidFill>
                  <a:schemeClr val="accent1">
                    <a:lumMod val="75000"/>
                  </a:schemeClr>
                </a:solidFill>
                <a:latin typeface="Trebuchet MS" panose="020B0603020202020204" pitchFamily="34" charset="0"/>
              </a:rPr>
              <a:t>InforEuro</a:t>
            </a:r>
            <a:r>
              <a:rPr lang="en-GB" sz="2000" dirty="0">
                <a:solidFill>
                  <a:schemeClr val="accent1">
                    <a:lumMod val="75000"/>
                  </a:schemeClr>
                </a:solidFill>
                <a:latin typeface="Trebuchet MS" panose="020B0603020202020204" pitchFamily="34" charset="0"/>
              </a:rPr>
              <a:t> exchange rate from the month when the expenditure is submitted for verification ;</a:t>
            </a:r>
          </a:p>
          <a:p>
            <a:pPr marL="285750" indent="-285750" algn="just">
              <a:buFont typeface="Wingdings" panose="05000000000000000000" pitchFamily="2" charset="2"/>
              <a:buChar char="q"/>
            </a:pPr>
            <a:r>
              <a:rPr lang="en-GB" sz="2000" dirty="0">
                <a:solidFill>
                  <a:schemeClr val="accent1">
                    <a:lumMod val="75000"/>
                  </a:schemeClr>
                </a:solidFill>
                <a:latin typeface="Trebuchet MS" panose="020B0603020202020204" pitchFamily="34" charset="0"/>
              </a:rPr>
              <a:t>Upload all annexes required for Interim Report by the Project Implementation Manual. </a:t>
            </a:r>
          </a:p>
          <a:p>
            <a:pPr marL="285750" indent="-285750">
              <a:buFont typeface="Wingdings" panose="05000000000000000000" pitchFamily="2" charset="2"/>
              <a:buChar char="q"/>
            </a:pPr>
            <a:endParaRPr lang="en-GB" dirty="0">
              <a:latin typeface="Trebuchet MS" panose="020B0603020202020204" pitchFamily="34" charset="0"/>
            </a:endParaRPr>
          </a:p>
        </p:txBody>
      </p:sp>
    </p:spTree>
    <p:extLst>
      <p:ext uri="{BB962C8B-B14F-4D97-AF65-F5344CB8AC3E}">
        <p14:creationId xmlns:p14="http://schemas.microsoft.com/office/powerpoint/2010/main" val="2542248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0"/>
            <a:ext cx="12192000" cy="7142296"/>
          </a:xfrm>
          <a:prstGeom prst="rect">
            <a:avLst/>
          </a:prstGeom>
          <a:noFill/>
          <a:ln cap="flat">
            <a:noFill/>
          </a:ln>
        </p:spPr>
      </p:pic>
      <p:sp>
        <p:nvSpPr>
          <p:cNvPr id="11" name="Title 10">
            <a:extLst>
              <a:ext uri="{FF2B5EF4-FFF2-40B4-BE49-F238E27FC236}">
                <a16:creationId xmlns:a16="http://schemas.microsoft.com/office/drawing/2014/main" id="{D2749A3E-766F-4AF4-A8EE-56FCD485288C}"/>
              </a:ext>
            </a:extLst>
          </p:cNvPr>
          <p:cNvSpPr>
            <a:spLocks noGrp="1"/>
          </p:cNvSpPr>
          <p:nvPr>
            <p:ph type="ctrTitle"/>
          </p:nvPr>
        </p:nvSpPr>
        <p:spPr>
          <a:xfrm>
            <a:off x="1676400" y="619760"/>
            <a:ext cx="8554720" cy="1097280"/>
          </a:xfrm>
        </p:spPr>
        <p:txBody>
          <a:bodyPr>
            <a:normAutofit/>
          </a:bodyPr>
          <a:lstStyle/>
          <a:p>
            <a:r>
              <a:rPr lang="en-GB" sz="2800" b="1" dirty="0">
                <a:solidFill>
                  <a:schemeClr val="accent1">
                    <a:lumMod val="75000"/>
                  </a:schemeClr>
                </a:solidFill>
                <a:latin typeface="Trebuchet MS" panose="020B0603020202020204" pitchFamily="34" charset="0"/>
              </a:rPr>
              <a:t>Supporting documents required for expenditure verification</a:t>
            </a:r>
          </a:p>
        </p:txBody>
      </p:sp>
      <p:sp>
        <p:nvSpPr>
          <p:cNvPr id="5" name="TextBox 4">
            <a:extLst>
              <a:ext uri="{FF2B5EF4-FFF2-40B4-BE49-F238E27FC236}">
                <a16:creationId xmlns:a16="http://schemas.microsoft.com/office/drawing/2014/main" id="{64E3A8AB-F8E0-4498-AF39-FCBB574EE0D3}"/>
              </a:ext>
            </a:extLst>
          </p:cNvPr>
          <p:cNvSpPr txBox="1"/>
          <p:nvPr/>
        </p:nvSpPr>
        <p:spPr>
          <a:xfrm>
            <a:off x="3740392" y="2671901"/>
            <a:ext cx="7878641" cy="400110"/>
          </a:xfrm>
          <a:prstGeom prst="rect">
            <a:avLst/>
          </a:prstGeom>
          <a:noFill/>
        </p:spPr>
        <p:txBody>
          <a:bodyPr wrap="square" rtlCol="0">
            <a:spAutoFit/>
          </a:bodyPr>
          <a:lstStyle/>
          <a:p>
            <a:pPr marL="457200" indent="-457200" algn="just">
              <a:buAutoNum type="arabicPeriod"/>
            </a:pPr>
            <a:endParaRPr lang="en-GB" sz="2000" b="1" dirty="0">
              <a:solidFill>
                <a:schemeClr val="accent1">
                  <a:lumMod val="75000"/>
                </a:schemeClr>
              </a:solidFill>
              <a:latin typeface="Trebuchet MS" panose="020B0603020202020204" pitchFamily="34" charset="0"/>
            </a:endParaRPr>
          </a:p>
        </p:txBody>
      </p:sp>
      <p:pic>
        <p:nvPicPr>
          <p:cNvPr id="7" name="Picture 6">
            <a:extLst>
              <a:ext uri="{FF2B5EF4-FFF2-40B4-BE49-F238E27FC236}">
                <a16:creationId xmlns:a16="http://schemas.microsoft.com/office/drawing/2014/main" id="{D03DD3E0-88C2-497A-BAB7-C1D67BC68F2B}"/>
              </a:ext>
            </a:extLst>
          </p:cNvPr>
          <p:cNvPicPr>
            <a:picLocks noChangeAspect="1"/>
          </p:cNvPicPr>
          <p:nvPr/>
        </p:nvPicPr>
        <p:blipFill>
          <a:blip r:embed="rId5"/>
          <a:stretch>
            <a:fillRect/>
          </a:stretch>
        </p:blipFill>
        <p:spPr>
          <a:xfrm>
            <a:off x="22525" y="1800393"/>
            <a:ext cx="2143125" cy="2143125"/>
          </a:xfrm>
          <a:prstGeom prst="rect">
            <a:avLst/>
          </a:prstGeom>
        </p:spPr>
      </p:pic>
      <p:sp>
        <p:nvSpPr>
          <p:cNvPr id="12" name="Rectangle: Rounded Corners 11">
            <a:extLst>
              <a:ext uri="{FF2B5EF4-FFF2-40B4-BE49-F238E27FC236}">
                <a16:creationId xmlns:a16="http://schemas.microsoft.com/office/drawing/2014/main" id="{4642EF94-AEE1-40EE-BF5E-778A6139FB1A}"/>
              </a:ext>
            </a:extLst>
          </p:cNvPr>
          <p:cNvSpPr/>
          <p:nvPr/>
        </p:nvSpPr>
        <p:spPr>
          <a:xfrm>
            <a:off x="2400301" y="1879109"/>
            <a:ext cx="7658099" cy="862843"/>
          </a:xfrm>
          <a:prstGeom prst="roundRect">
            <a:avLst>
              <a:gd name="adj" fmla="val 461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o-R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dirty="0">
                <a:solidFill>
                  <a:srgbClr val="003399"/>
                </a:solidFill>
                <a:latin typeface="Trebuchet MS" pitchFamily="34"/>
              </a:rPr>
              <a:t>Supporting documents section 6.5.3 from Project Implementation Manual (PIM)</a:t>
            </a:r>
          </a:p>
        </p:txBody>
      </p:sp>
      <p:pic>
        <p:nvPicPr>
          <p:cNvPr id="9" name="Picture 8">
            <a:extLst>
              <a:ext uri="{FF2B5EF4-FFF2-40B4-BE49-F238E27FC236}">
                <a16:creationId xmlns:a16="http://schemas.microsoft.com/office/drawing/2014/main" id="{CF336B24-910C-4DAB-8591-F7F749036CEE}"/>
              </a:ext>
            </a:extLst>
          </p:cNvPr>
          <p:cNvPicPr>
            <a:picLocks noChangeAspect="1"/>
          </p:cNvPicPr>
          <p:nvPr/>
        </p:nvPicPr>
        <p:blipFill>
          <a:blip r:embed="rId6"/>
          <a:stretch>
            <a:fillRect/>
          </a:stretch>
        </p:blipFill>
        <p:spPr>
          <a:xfrm>
            <a:off x="3505741" y="2971077"/>
            <a:ext cx="5414739" cy="1573928"/>
          </a:xfrm>
          <a:prstGeom prst="rect">
            <a:avLst/>
          </a:prstGeom>
        </p:spPr>
      </p:pic>
      <p:sp>
        <p:nvSpPr>
          <p:cNvPr id="15" name="TextBox 14">
            <a:extLst>
              <a:ext uri="{FF2B5EF4-FFF2-40B4-BE49-F238E27FC236}">
                <a16:creationId xmlns:a16="http://schemas.microsoft.com/office/drawing/2014/main" id="{5B3BF44F-AF2D-4A47-83D1-1CCFD7C6CDEA}"/>
              </a:ext>
            </a:extLst>
          </p:cNvPr>
          <p:cNvSpPr txBox="1"/>
          <p:nvPr/>
        </p:nvSpPr>
        <p:spPr>
          <a:xfrm>
            <a:off x="3637280" y="3072010"/>
            <a:ext cx="5080000" cy="1477328"/>
          </a:xfrm>
          <a:prstGeom prst="rect">
            <a:avLst/>
          </a:prstGeom>
          <a:noFill/>
        </p:spPr>
        <p:txBody>
          <a:bodyPr wrap="square">
            <a:spAutoFit/>
          </a:bodyPr>
          <a:lstStyle/>
          <a:p>
            <a:pPr algn="ctr"/>
            <a:r>
              <a:rPr lang="en-US" sz="1800" b="1" dirty="0">
                <a:solidFill>
                  <a:srgbClr val="003399"/>
                </a:solidFill>
                <a:latin typeface="Trebuchet MS" panose="020B0603020202020204" pitchFamily="34" charset="0"/>
              </a:rPr>
              <a:t>Upload section of the List of expenditure: e.g. Staff cost – payrolls, documents proving the payment</a:t>
            </a:r>
          </a:p>
          <a:p>
            <a:pPr algn="ctr"/>
            <a:r>
              <a:rPr lang="en-US" sz="1800" b="1" dirty="0">
                <a:solidFill>
                  <a:srgbClr val="003399"/>
                </a:solidFill>
                <a:latin typeface="Trebuchet MS" panose="020B0603020202020204" pitchFamily="34" charset="0"/>
              </a:rPr>
              <a:t>Section 4.3.2 of Annex 5-Guide on reporting in the </a:t>
            </a:r>
            <a:r>
              <a:rPr lang="en-US" sz="1800" b="1" dirty="0" err="1">
                <a:solidFill>
                  <a:srgbClr val="003399"/>
                </a:solidFill>
                <a:latin typeface="Trebuchet MS" panose="020B0603020202020204" pitchFamily="34" charset="0"/>
              </a:rPr>
              <a:t>eMS</a:t>
            </a:r>
            <a:endParaRPr lang="ro-RO" sz="1800" dirty="0">
              <a:solidFill>
                <a:srgbClr val="003399"/>
              </a:solidFill>
            </a:endParaRPr>
          </a:p>
        </p:txBody>
      </p:sp>
      <p:pic>
        <p:nvPicPr>
          <p:cNvPr id="16" name="Picture 15">
            <a:extLst>
              <a:ext uri="{FF2B5EF4-FFF2-40B4-BE49-F238E27FC236}">
                <a16:creationId xmlns:a16="http://schemas.microsoft.com/office/drawing/2014/main" id="{1A5D8581-8861-4C83-936D-33F1A747E01E}"/>
              </a:ext>
            </a:extLst>
          </p:cNvPr>
          <p:cNvPicPr>
            <a:picLocks noChangeAspect="1"/>
          </p:cNvPicPr>
          <p:nvPr/>
        </p:nvPicPr>
        <p:blipFill>
          <a:blip r:embed="rId7"/>
          <a:stretch>
            <a:fillRect/>
          </a:stretch>
        </p:blipFill>
        <p:spPr>
          <a:xfrm flipV="1">
            <a:off x="782321" y="4652510"/>
            <a:ext cx="5049520" cy="1730819"/>
          </a:xfrm>
          <a:prstGeom prst="rect">
            <a:avLst/>
          </a:prstGeom>
        </p:spPr>
      </p:pic>
      <p:pic>
        <p:nvPicPr>
          <p:cNvPr id="17" name="Picture 16">
            <a:extLst>
              <a:ext uri="{FF2B5EF4-FFF2-40B4-BE49-F238E27FC236}">
                <a16:creationId xmlns:a16="http://schemas.microsoft.com/office/drawing/2014/main" id="{B12436C5-17AA-48B1-AECE-F33005A4E3EE}"/>
              </a:ext>
            </a:extLst>
          </p:cNvPr>
          <p:cNvPicPr>
            <a:picLocks noChangeAspect="1"/>
          </p:cNvPicPr>
          <p:nvPr/>
        </p:nvPicPr>
        <p:blipFill>
          <a:blip r:embed="rId7"/>
          <a:stretch>
            <a:fillRect/>
          </a:stretch>
        </p:blipFill>
        <p:spPr>
          <a:xfrm flipV="1">
            <a:off x="6524556" y="4652510"/>
            <a:ext cx="4915603" cy="1754324"/>
          </a:xfrm>
          <a:prstGeom prst="rect">
            <a:avLst/>
          </a:prstGeom>
        </p:spPr>
      </p:pic>
      <p:sp>
        <p:nvSpPr>
          <p:cNvPr id="19" name="TextBox 18">
            <a:extLst>
              <a:ext uri="{FF2B5EF4-FFF2-40B4-BE49-F238E27FC236}">
                <a16:creationId xmlns:a16="http://schemas.microsoft.com/office/drawing/2014/main" id="{60D67472-679F-403A-A83D-96E3AB82DB5A}"/>
              </a:ext>
            </a:extLst>
          </p:cNvPr>
          <p:cNvSpPr txBox="1"/>
          <p:nvPr/>
        </p:nvSpPr>
        <p:spPr>
          <a:xfrm>
            <a:off x="1094087" y="4694051"/>
            <a:ext cx="4258142" cy="17543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3399"/>
                </a:solidFill>
                <a:effectLst/>
                <a:uLnTx/>
                <a:uFillTx/>
                <a:latin typeface="Trebuchet MS" panose="020B0603020202020204" pitchFamily="34" charset="0"/>
                <a:ea typeface="+mn-ea"/>
                <a:cs typeface="+mn-cs"/>
              </a:rPr>
              <a:t>Attachment section of the Partner Report: e.g. Staff cost – appointment decisions, employment/work contracts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3399"/>
                </a:solidFill>
                <a:effectLst/>
                <a:uLnTx/>
                <a:uFillTx/>
                <a:latin typeface="Trebuchet MS" panose="020B0603020202020204" pitchFamily="34" charset="0"/>
                <a:ea typeface="+mn-ea"/>
                <a:cs typeface="+mn-cs"/>
              </a:rPr>
              <a:t>Section 4.3.4 of Annex 5-Guide on reporting in the </a:t>
            </a:r>
            <a:r>
              <a:rPr kumimoji="0" lang="en-US" b="1" i="0" u="none" strike="noStrike" kern="1200" cap="none" spc="0" normalizeH="0" baseline="0" noProof="0" dirty="0" err="1">
                <a:ln>
                  <a:noFill/>
                </a:ln>
                <a:solidFill>
                  <a:srgbClr val="003399"/>
                </a:solidFill>
                <a:effectLst/>
                <a:uLnTx/>
                <a:uFillTx/>
                <a:latin typeface="Trebuchet MS" panose="020B0603020202020204" pitchFamily="34" charset="0"/>
                <a:ea typeface="+mn-ea"/>
                <a:cs typeface="+mn-cs"/>
              </a:rPr>
              <a:t>eMS</a:t>
            </a:r>
            <a:endParaRPr kumimoji="0" lang="ro-RO" b="0" i="0" u="none" strike="noStrike" kern="1200" cap="none" spc="0" normalizeH="0" baseline="0" noProof="0" dirty="0">
              <a:ln>
                <a:noFill/>
              </a:ln>
              <a:solidFill>
                <a:srgbClr val="003399"/>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714D9A11-F818-42E1-A176-7BE3A68A2DD5}"/>
              </a:ext>
            </a:extLst>
          </p:cNvPr>
          <p:cNvSpPr txBox="1"/>
          <p:nvPr/>
        </p:nvSpPr>
        <p:spPr>
          <a:xfrm>
            <a:off x="6548784" y="4736612"/>
            <a:ext cx="4516559"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3399"/>
                </a:solidFill>
                <a:effectLst/>
                <a:uLnTx/>
                <a:uFillTx/>
                <a:latin typeface="Trebuchet MS" panose="020B0603020202020204" pitchFamily="34" charset="0"/>
                <a:ea typeface="+mn-ea"/>
                <a:cs typeface="+mn-cs"/>
              </a:rPr>
              <a:t>Supplementary information /Procurements Section: all the procurements documentation.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3399"/>
                </a:solidFill>
                <a:effectLst/>
                <a:uLnTx/>
                <a:uFillTx/>
                <a:latin typeface="Trebuchet MS" panose="020B0603020202020204" pitchFamily="34" charset="0"/>
                <a:ea typeface="+mn-ea"/>
                <a:cs typeface="+mn-cs"/>
              </a:rPr>
              <a:t>Section 2.5 of Annex 5-Guide on reporting in the </a:t>
            </a:r>
            <a:r>
              <a:rPr kumimoji="0" lang="en-US" b="1" i="0" u="none" strike="noStrike" kern="1200" cap="none" spc="0" normalizeH="0" baseline="0" noProof="0" dirty="0" err="1">
                <a:ln>
                  <a:noFill/>
                </a:ln>
                <a:solidFill>
                  <a:srgbClr val="003399"/>
                </a:solidFill>
                <a:effectLst/>
                <a:uLnTx/>
                <a:uFillTx/>
                <a:latin typeface="Trebuchet MS" panose="020B0603020202020204" pitchFamily="34" charset="0"/>
                <a:ea typeface="+mn-ea"/>
                <a:cs typeface="+mn-cs"/>
              </a:rPr>
              <a:t>eMS</a:t>
            </a:r>
            <a:endParaRPr kumimoji="0" lang="ro-RO" b="1" i="0" u="none" strike="noStrike" kern="1200" cap="none" spc="0" normalizeH="0" baseline="0" noProof="0" dirty="0">
              <a:ln>
                <a:noFill/>
              </a:ln>
              <a:solidFill>
                <a:srgbClr val="003399"/>
              </a:solidFill>
              <a:effectLst/>
              <a:uLnTx/>
              <a:uFillTx/>
              <a:latin typeface="Trebuchet MS" panose="020B0603020202020204" pitchFamily="34" charset="0"/>
              <a:ea typeface="+mn-ea"/>
              <a:cs typeface="+mn-cs"/>
            </a:endParaRPr>
          </a:p>
        </p:txBody>
      </p:sp>
      <p:sp>
        <p:nvSpPr>
          <p:cNvPr id="23" name="TextBox 22">
            <a:extLst>
              <a:ext uri="{FF2B5EF4-FFF2-40B4-BE49-F238E27FC236}">
                <a16:creationId xmlns:a16="http://schemas.microsoft.com/office/drawing/2014/main" id="{CE9D7E5E-290E-4B1E-89BC-604937C4357E}"/>
              </a:ext>
            </a:extLst>
          </p:cNvPr>
          <p:cNvSpPr txBox="1"/>
          <p:nvPr/>
        </p:nvSpPr>
        <p:spPr>
          <a:xfrm>
            <a:off x="2550160" y="6609742"/>
            <a:ext cx="7508240" cy="369332"/>
          </a:xfrm>
          <a:prstGeom prst="rect">
            <a:avLst/>
          </a:prstGeom>
          <a:noFill/>
        </p:spPr>
        <p:txBody>
          <a:bodyPr wrap="square">
            <a:spAutoFit/>
          </a:bodyPr>
          <a:lstStyle/>
          <a:p>
            <a:pPr algn="ctr"/>
            <a:r>
              <a:rPr lang="en-GB" b="1" dirty="0">
                <a:solidFill>
                  <a:schemeClr val="accent1">
                    <a:lumMod val="75000"/>
                  </a:schemeClr>
                </a:solidFill>
                <a:latin typeface="Trebuchet MS" panose="020B0603020202020204" pitchFamily="34" charset="0"/>
              </a:rPr>
              <a:t>The maximum size of an attachment is 20 Mb per file or package !</a:t>
            </a:r>
            <a:endParaRPr lang="en-GB" dirty="0"/>
          </a:p>
        </p:txBody>
      </p:sp>
    </p:spTree>
    <p:extLst>
      <p:ext uri="{BB962C8B-B14F-4D97-AF65-F5344CB8AC3E}">
        <p14:creationId xmlns:p14="http://schemas.microsoft.com/office/powerpoint/2010/main" val="654832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0"/>
            <a:ext cx="12192000" cy="7142296"/>
          </a:xfrm>
          <a:prstGeom prst="rect">
            <a:avLst/>
          </a:prstGeom>
          <a:noFill/>
          <a:ln cap="flat">
            <a:noFill/>
          </a:ln>
        </p:spPr>
      </p:pic>
      <p:sp>
        <p:nvSpPr>
          <p:cNvPr id="5" name="TextBox 4">
            <a:extLst>
              <a:ext uri="{FF2B5EF4-FFF2-40B4-BE49-F238E27FC236}">
                <a16:creationId xmlns:a16="http://schemas.microsoft.com/office/drawing/2014/main" id="{64E3A8AB-F8E0-4498-AF39-FCBB574EE0D3}"/>
              </a:ext>
            </a:extLst>
          </p:cNvPr>
          <p:cNvSpPr txBox="1"/>
          <p:nvPr/>
        </p:nvSpPr>
        <p:spPr>
          <a:xfrm>
            <a:off x="3740392" y="2671901"/>
            <a:ext cx="7878641" cy="2246769"/>
          </a:xfrm>
          <a:prstGeom prst="rect">
            <a:avLst/>
          </a:prstGeom>
          <a:noFill/>
        </p:spPr>
        <p:txBody>
          <a:bodyPr wrap="square" rtlCol="0">
            <a:spAutoFit/>
          </a:bodyPr>
          <a:lstStyle/>
          <a:p>
            <a:pPr algn="just"/>
            <a:r>
              <a:rPr lang="en-GB" sz="2800" b="1" dirty="0">
                <a:solidFill>
                  <a:schemeClr val="accent1">
                    <a:lumMod val="75000"/>
                  </a:schemeClr>
                </a:solidFill>
                <a:latin typeface="Trebuchet MS" panose="020B0603020202020204" pitchFamily="34" charset="0"/>
                <a:ea typeface="Calibri" panose="020F0502020204030204" pitchFamily="34" charset="0"/>
              </a:rPr>
              <a:t>U</a:t>
            </a:r>
            <a:r>
              <a:rPr lang="ro-RO" sz="2800" b="1" dirty="0">
                <a:solidFill>
                  <a:schemeClr val="accent1">
                    <a:lumMod val="75000"/>
                  </a:schemeClr>
                </a:solidFill>
                <a:effectLst/>
                <a:latin typeface="Trebuchet MS" panose="020B0603020202020204" pitchFamily="34" charset="0"/>
                <a:ea typeface="Calibri" panose="020F0502020204030204" pitchFamily="34" charset="0"/>
              </a:rPr>
              <a:t>se the  </a:t>
            </a:r>
            <a:r>
              <a:rPr lang="en-GB" sz="2800" b="1" dirty="0">
                <a:solidFill>
                  <a:schemeClr val="accent1">
                    <a:lumMod val="75000"/>
                  </a:schemeClr>
                </a:solidFill>
                <a:effectLst/>
                <a:latin typeface="Trebuchet MS" panose="020B0603020202020204" pitchFamily="34" charset="0"/>
                <a:ea typeface="Calibri" panose="020F0502020204030204" pitchFamily="34" charset="0"/>
              </a:rPr>
              <a:t>Annex 10 </a:t>
            </a:r>
            <a:r>
              <a:rPr lang="ro-RO" sz="2800" b="1" dirty="0">
                <a:solidFill>
                  <a:schemeClr val="accent1">
                    <a:lumMod val="75000"/>
                  </a:schemeClr>
                </a:solidFill>
                <a:effectLst/>
                <a:latin typeface="Trebuchet MS" panose="020B0603020202020204" pitchFamily="34" charset="0"/>
                <a:ea typeface="Calibri" panose="020F0502020204030204" pitchFamily="34" charset="0"/>
              </a:rPr>
              <a:t>“Checklist for interim/final Financial report)”</a:t>
            </a:r>
            <a:r>
              <a:rPr lang="en-GB" sz="2800" b="1" dirty="0">
                <a:solidFill>
                  <a:schemeClr val="accent1">
                    <a:lumMod val="75000"/>
                  </a:schemeClr>
                </a:solidFill>
                <a:effectLst/>
                <a:latin typeface="Trebuchet MS" panose="020B0603020202020204" pitchFamily="34" charset="0"/>
                <a:ea typeface="Calibri" panose="020F0502020204030204" pitchFamily="34" charset="0"/>
              </a:rPr>
              <a:t> of the Project Implementation Manual,</a:t>
            </a:r>
            <a:r>
              <a:rPr lang="ro-RO" sz="2800" b="1" dirty="0">
                <a:solidFill>
                  <a:schemeClr val="accent1">
                    <a:lumMod val="75000"/>
                  </a:schemeClr>
                </a:solidFill>
                <a:effectLst/>
                <a:latin typeface="Trebuchet MS" panose="020B0603020202020204" pitchFamily="34" charset="0"/>
                <a:ea typeface="Calibri" panose="020F0502020204030204" pitchFamily="34" charset="0"/>
              </a:rPr>
              <a:t> developed as an optional self-verification tool prior to the submission of the report</a:t>
            </a:r>
            <a:r>
              <a:rPr lang="en-GB" sz="2800" b="1" dirty="0">
                <a:solidFill>
                  <a:schemeClr val="accent1">
                    <a:lumMod val="75000"/>
                  </a:schemeClr>
                </a:solidFill>
                <a:effectLst/>
                <a:latin typeface="Trebuchet MS" panose="020B0603020202020204" pitchFamily="34" charset="0"/>
                <a:ea typeface="Calibri" panose="020F0502020204030204" pitchFamily="34" charset="0"/>
              </a:rPr>
              <a:t>!</a:t>
            </a:r>
            <a:r>
              <a:rPr lang="ro-RO" sz="2800" b="1" dirty="0">
                <a:solidFill>
                  <a:schemeClr val="accent1">
                    <a:lumMod val="75000"/>
                  </a:schemeClr>
                </a:solidFill>
                <a:effectLst/>
                <a:latin typeface="Trebuchet MS" panose="020B0603020202020204" pitchFamily="34" charset="0"/>
                <a:ea typeface="Calibri" panose="020F0502020204030204" pitchFamily="34" charset="0"/>
              </a:rPr>
              <a:t> </a:t>
            </a:r>
            <a:endParaRPr lang="en-GB" sz="2800" b="1" dirty="0">
              <a:solidFill>
                <a:schemeClr val="accent1">
                  <a:lumMod val="75000"/>
                </a:schemeClr>
              </a:solidFill>
              <a:latin typeface="Trebuchet MS" panose="020B0603020202020204" pitchFamily="34" charset="0"/>
            </a:endParaRPr>
          </a:p>
        </p:txBody>
      </p:sp>
      <p:pic>
        <p:nvPicPr>
          <p:cNvPr id="4" name="Picture 3">
            <a:extLst>
              <a:ext uri="{FF2B5EF4-FFF2-40B4-BE49-F238E27FC236}">
                <a16:creationId xmlns:a16="http://schemas.microsoft.com/office/drawing/2014/main" id="{3F7212A2-6BEA-46A4-9CDA-460C8E5BF02F}"/>
              </a:ext>
            </a:extLst>
          </p:cNvPr>
          <p:cNvPicPr>
            <a:picLocks noChangeAspect="1"/>
          </p:cNvPicPr>
          <p:nvPr/>
        </p:nvPicPr>
        <p:blipFill>
          <a:blip r:embed="rId5"/>
          <a:stretch>
            <a:fillRect/>
          </a:stretch>
        </p:blipFill>
        <p:spPr>
          <a:xfrm>
            <a:off x="567223" y="1641415"/>
            <a:ext cx="2720675" cy="1812650"/>
          </a:xfrm>
          <a:prstGeom prst="rect">
            <a:avLst/>
          </a:prstGeom>
        </p:spPr>
      </p:pic>
      <p:sp>
        <p:nvSpPr>
          <p:cNvPr id="6" name="TextBox 5">
            <a:extLst>
              <a:ext uri="{FF2B5EF4-FFF2-40B4-BE49-F238E27FC236}">
                <a16:creationId xmlns:a16="http://schemas.microsoft.com/office/drawing/2014/main" id="{98760379-0E27-4E54-85ED-CF2834587B11}"/>
              </a:ext>
            </a:extLst>
          </p:cNvPr>
          <p:cNvSpPr txBox="1"/>
          <p:nvPr/>
        </p:nvSpPr>
        <p:spPr>
          <a:xfrm>
            <a:off x="3740392" y="1056640"/>
            <a:ext cx="4326648" cy="584775"/>
          </a:xfrm>
          <a:prstGeom prst="rect">
            <a:avLst/>
          </a:prstGeom>
          <a:noFill/>
        </p:spPr>
        <p:txBody>
          <a:bodyPr wrap="square" rtlCol="0">
            <a:spAutoFit/>
          </a:bodyPr>
          <a:lstStyle/>
          <a:p>
            <a:pPr algn="ctr"/>
            <a:r>
              <a:rPr lang="en-GB" sz="3200" b="1" dirty="0">
                <a:solidFill>
                  <a:schemeClr val="accent1">
                    <a:lumMod val="75000"/>
                  </a:schemeClr>
                </a:solidFill>
                <a:latin typeface="Trebuchet MS" panose="020B0603020202020204" pitchFamily="34" charset="0"/>
              </a:rPr>
              <a:t>Final Check  </a:t>
            </a:r>
          </a:p>
        </p:txBody>
      </p:sp>
    </p:spTree>
    <p:extLst>
      <p:ext uri="{BB962C8B-B14F-4D97-AF65-F5344CB8AC3E}">
        <p14:creationId xmlns:p14="http://schemas.microsoft.com/office/powerpoint/2010/main" val="3112482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42148"/>
            <a:ext cx="12192000" cy="7142296"/>
          </a:xfrm>
          <a:prstGeom prst="rect">
            <a:avLst/>
          </a:prstGeom>
          <a:noFill/>
          <a:ln cap="flat">
            <a:noFill/>
          </a:ln>
        </p:spPr>
      </p:pic>
      <p:pic>
        <p:nvPicPr>
          <p:cNvPr id="7" name="Picture 6">
            <a:extLst>
              <a:ext uri="{FF2B5EF4-FFF2-40B4-BE49-F238E27FC236}">
                <a16:creationId xmlns:a16="http://schemas.microsoft.com/office/drawing/2014/main" id="{B3AEBBD9-BF81-40C2-8331-AA575ED7F2FA}"/>
              </a:ext>
            </a:extLst>
          </p:cNvPr>
          <p:cNvPicPr>
            <a:picLocks noChangeAspect="1"/>
          </p:cNvPicPr>
          <p:nvPr/>
        </p:nvPicPr>
        <p:blipFill>
          <a:blip r:embed="rId5"/>
          <a:stretch>
            <a:fillRect/>
          </a:stretch>
        </p:blipFill>
        <p:spPr>
          <a:xfrm>
            <a:off x="2914998" y="623013"/>
            <a:ext cx="4002691" cy="2201467"/>
          </a:xfrm>
          <a:prstGeom prst="rect">
            <a:avLst/>
          </a:prstGeom>
        </p:spPr>
      </p:pic>
      <p:sp>
        <p:nvSpPr>
          <p:cNvPr id="9" name="TextBox 8">
            <a:extLst>
              <a:ext uri="{FF2B5EF4-FFF2-40B4-BE49-F238E27FC236}">
                <a16:creationId xmlns:a16="http://schemas.microsoft.com/office/drawing/2014/main" id="{7933D72D-76B3-4867-B6C0-9BFC01967B8F}"/>
              </a:ext>
            </a:extLst>
          </p:cNvPr>
          <p:cNvSpPr txBox="1"/>
          <p:nvPr/>
        </p:nvSpPr>
        <p:spPr>
          <a:xfrm>
            <a:off x="4968240" y="2626529"/>
            <a:ext cx="4226560" cy="169277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3399"/>
                </a:solidFill>
                <a:effectLst/>
                <a:uLnTx/>
                <a:uFillTx/>
                <a:latin typeface="Trebuchet MS" pitchFamily="34"/>
                <a:ea typeface="+mn-ea"/>
                <a:cs typeface="+mn-cs"/>
              </a:rPr>
              <a:t>JTS FINANCIAL OFFICERS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a:p>
            <a:pPr lvl="0">
              <a:defRPr/>
            </a:pPr>
            <a:r>
              <a:rPr lang="en-US" sz="2000" b="1">
                <a:solidFill>
                  <a:srgbClr val="003399"/>
                </a:solidFill>
                <a:latin typeface="Trebuchet MS" pitchFamily="34"/>
              </a:rPr>
              <a:t>MAGDALENA MOROSAN</a:t>
            </a: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3399"/>
                </a:solidFill>
                <a:effectLst/>
                <a:uLnTx/>
                <a:uFillTx/>
                <a:latin typeface="Trebuchet MS" pitchFamily="34"/>
                <a:ea typeface="+mn-ea"/>
                <a:cs typeface="+mn-cs"/>
              </a:rPr>
              <a:t>RALUCA BUZAN  </a:t>
            </a:r>
          </a:p>
        </p:txBody>
      </p:sp>
      <p:sp>
        <p:nvSpPr>
          <p:cNvPr id="11" name="TextBox 10">
            <a:extLst>
              <a:ext uri="{FF2B5EF4-FFF2-40B4-BE49-F238E27FC236}">
                <a16:creationId xmlns:a16="http://schemas.microsoft.com/office/drawing/2014/main" id="{66634376-E0CA-4929-8D70-1C4A157E80B7}"/>
              </a:ext>
            </a:extLst>
          </p:cNvPr>
          <p:cNvSpPr txBox="1"/>
          <p:nvPr/>
        </p:nvSpPr>
        <p:spPr>
          <a:xfrm>
            <a:off x="730249" y="4472050"/>
            <a:ext cx="6197600" cy="22467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3399"/>
                </a:solidFill>
                <a:effectLst/>
                <a:uLnTx/>
                <a:uFillTx/>
                <a:latin typeface="Trebuchet MS" pitchFamily="34"/>
                <a:ea typeface="+mn-ea"/>
                <a:cs typeface="+mn-cs"/>
              </a:rPr>
              <a:t>Joint Technical Secretariat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48A Tomis Boulevard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Constanta, Romania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Phone: +40 341 452 836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Fax: +40 341 452 841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E-mail: </a:t>
            </a: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hlinkClick r:id="rId6">
                  <a:extLst>
                    <a:ext uri="{A12FA001-AC4F-418D-AE19-62706E023703}">
                      <ahyp:hlinkClr xmlns:ahyp="http://schemas.microsoft.com/office/drawing/2018/hyperlinkcolor" val="tx"/>
                    </a:ext>
                  </a:extLst>
                </a:hlinkClick>
              </a:rPr>
              <a:t>office@bsb.adrse.ro</a:t>
            </a: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3399"/>
                </a:solidFill>
                <a:effectLst/>
                <a:uLnTx/>
                <a:uFillTx/>
                <a:latin typeface="Trebuchet MS" pitchFamily="34"/>
                <a:ea typeface="+mn-ea"/>
                <a:cs typeface="+mn-cs"/>
              </a:rPr>
              <a:t>firstname.surname@bsb.adrse.ro</a:t>
            </a: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p:txBody>
      </p:sp>
    </p:spTree>
    <p:extLst>
      <p:ext uri="{BB962C8B-B14F-4D97-AF65-F5344CB8AC3E}">
        <p14:creationId xmlns:p14="http://schemas.microsoft.com/office/powerpoint/2010/main" val="1146058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id="{E8FA4F06-0609-47D3-BFE0-8A8C285B3698}"/>
              </a:ext>
            </a:extLst>
          </p:cNvPr>
          <p:cNvPicPr>
            <a:picLocks noChangeAspect="1"/>
          </p:cNvPicPr>
          <p:nvPr/>
        </p:nvPicPr>
        <p:blipFill>
          <a:blip r:embed="rId4"/>
          <a:srcRect t="4903"/>
          <a:stretch>
            <a:fillRect/>
          </a:stretch>
        </p:blipFill>
        <p:spPr>
          <a:xfrm>
            <a:off x="0" y="-142148"/>
            <a:ext cx="12192000" cy="7142296"/>
          </a:xfrm>
          <a:prstGeom prst="rect">
            <a:avLst/>
          </a:prstGeom>
          <a:noFill/>
          <a:ln cap="flat">
            <a:noFill/>
          </a:ln>
        </p:spPr>
      </p:pic>
      <p:sp>
        <p:nvSpPr>
          <p:cNvPr id="9" name="TextBox 8">
            <a:extLst>
              <a:ext uri="{FF2B5EF4-FFF2-40B4-BE49-F238E27FC236}">
                <a16:creationId xmlns:a16="http://schemas.microsoft.com/office/drawing/2014/main" id="{7933D72D-76B3-4867-B6C0-9BFC01967B8F}"/>
              </a:ext>
            </a:extLst>
          </p:cNvPr>
          <p:cNvSpPr txBox="1"/>
          <p:nvPr/>
        </p:nvSpPr>
        <p:spPr>
          <a:xfrm>
            <a:off x="4968240" y="2626529"/>
            <a:ext cx="42265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3399"/>
              </a:solidFill>
              <a:effectLst/>
              <a:uLnTx/>
              <a:uFillTx/>
              <a:latin typeface="Trebuchet MS" pitchFamily="34"/>
              <a:ea typeface="+mn-ea"/>
              <a:cs typeface="+mn-cs"/>
            </a:endParaRPr>
          </a:p>
        </p:txBody>
      </p:sp>
      <p:pic>
        <p:nvPicPr>
          <p:cNvPr id="4" name="Picture 3">
            <a:extLst>
              <a:ext uri="{FF2B5EF4-FFF2-40B4-BE49-F238E27FC236}">
                <a16:creationId xmlns:a16="http://schemas.microsoft.com/office/drawing/2014/main" id="{64E7C4CE-BFB4-458A-9693-23D0FBF77128}"/>
              </a:ext>
            </a:extLst>
          </p:cNvPr>
          <p:cNvPicPr>
            <a:picLocks noChangeAspect="1"/>
          </p:cNvPicPr>
          <p:nvPr/>
        </p:nvPicPr>
        <p:blipFill>
          <a:blip r:embed="rId5"/>
          <a:stretch>
            <a:fillRect/>
          </a:stretch>
        </p:blipFill>
        <p:spPr>
          <a:xfrm>
            <a:off x="0" y="2796104"/>
            <a:ext cx="2444540" cy="2197370"/>
          </a:xfrm>
          <a:prstGeom prst="rect">
            <a:avLst/>
          </a:prstGeom>
        </p:spPr>
      </p:pic>
      <p:sp>
        <p:nvSpPr>
          <p:cNvPr id="5" name="TextBox 4">
            <a:extLst>
              <a:ext uri="{FF2B5EF4-FFF2-40B4-BE49-F238E27FC236}">
                <a16:creationId xmlns:a16="http://schemas.microsoft.com/office/drawing/2014/main" id="{D34FD9D7-78C1-41C0-BD6A-2CEBE2F205FD}"/>
              </a:ext>
            </a:extLst>
          </p:cNvPr>
          <p:cNvSpPr txBox="1"/>
          <p:nvPr/>
        </p:nvSpPr>
        <p:spPr>
          <a:xfrm>
            <a:off x="3139440" y="579120"/>
            <a:ext cx="5709920" cy="1200329"/>
          </a:xfrm>
          <a:prstGeom prst="rect">
            <a:avLst/>
          </a:prstGeom>
          <a:noFill/>
        </p:spPr>
        <p:txBody>
          <a:bodyPr wrap="square" rtlCol="0">
            <a:spAutoFit/>
          </a:bodyPr>
          <a:lstStyle/>
          <a:p>
            <a:pPr algn="ctr"/>
            <a:r>
              <a:rPr lang="en-GB" sz="3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Questions/topics from beneficiaries (1)</a:t>
            </a:r>
          </a:p>
        </p:txBody>
      </p:sp>
      <p:sp>
        <p:nvSpPr>
          <p:cNvPr id="6" name="TextBox 5">
            <a:extLst>
              <a:ext uri="{FF2B5EF4-FFF2-40B4-BE49-F238E27FC236}">
                <a16:creationId xmlns:a16="http://schemas.microsoft.com/office/drawing/2014/main" id="{012CE4C8-2485-447C-9E60-D6F47517EDCD}"/>
              </a:ext>
            </a:extLst>
          </p:cNvPr>
          <p:cNvSpPr txBox="1"/>
          <p:nvPr/>
        </p:nvSpPr>
        <p:spPr>
          <a:xfrm>
            <a:off x="2444540" y="1696720"/>
            <a:ext cx="9368226" cy="5632311"/>
          </a:xfrm>
          <a:prstGeom prst="rect">
            <a:avLst/>
          </a:prstGeom>
          <a:noFill/>
        </p:spPr>
        <p:txBody>
          <a:bodyPr wrap="square" rtlCol="0">
            <a:spAutoFit/>
          </a:bodyPr>
          <a:lstStyle/>
          <a:p>
            <a:pPr marL="457200" indent="-457200">
              <a:buAutoNum type="arabicPeriod"/>
            </a:pPr>
            <a:r>
              <a:rPr lang="en-GB" sz="2000" b="1" dirty="0">
                <a:solidFill>
                  <a:schemeClr val="accent1">
                    <a:lumMod val="75000"/>
                  </a:schemeClr>
                </a:solidFill>
                <a:latin typeface="Trebuchet MS" panose="020B0603020202020204" pitchFamily="34" charset="0"/>
              </a:rPr>
              <a:t>Financial part/financial documentation/financial reporting, attachments to financial report/ how to organize and report the documents in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/What financial paperwork and in what form are required? How to submit an interim report on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a:t>
            </a:r>
          </a:p>
          <a:p>
            <a:pPr marL="457200" indent="-457200">
              <a:buAutoNum type="arabicPeriod"/>
            </a:pPr>
            <a:r>
              <a:rPr lang="en-GB" sz="2000" b="1" dirty="0">
                <a:solidFill>
                  <a:schemeClr val="accent1">
                    <a:lumMod val="75000"/>
                  </a:schemeClr>
                </a:solidFill>
                <a:latin typeface="Trebuchet MS" panose="020B0603020202020204" pitchFamily="34" charset="0"/>
              </a:rPr>
              <a:t>Is there any specificity in the selection of audit firms to conduct an audit before submitting an interim report? /Information about interim report and FLC/ Audit</a:t>
            </a:r>
          </a:p>
          <a:p>
            <a:pPr marL="457200" indent="-457200" algn="just">
              <a:buAutoNum type="arabicPeriod"/>
            </a:pPr>
            <a:r>
              <a:rPr lang="en-GB" sz="2000" b="1" dirty="0">
                <a:solidFill>
                  <a:schemeClr val="accent1">
                    <a:lumMod val="75000"/>
                  </a:schemeClr>
                </a:solidFill>
                <a:latin typeface="Trebuchet MS" panose="020B0603020202020204" pitchFamily="34" charset="0"/>
              </a:rPr>
              <a:t>In the process of preparing the consolidated interim report the partners can upload financial documents which weren't on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 when the FLC control were development? Documents in connection with the expenditures made,   not verified and not asked by FLC, but which could bring more explanation for the control of the expenditure development over the all project by JTS and department of the payment authorization?</a:t>
            </a:r>
          </a:p>
          <a:p>
            <a:pPr marL="457200" indent="-457200" algn="just">
              <a:buAutoNum type="arabicPeriod"/>
            </a:pPr>
            <a:r>
              <a:rPr lang="en-GB" sz="2000" b="1" dirty="0">
                <a:solidFill>
                  <a:schemeClr val="accent1">
                    <a:lumMod val="75000"/>
                  </a:schemeClr>
                </a:solidFill>
                <a:latin typeface="Trebuchet MS" panose="020B0603020202020204" pitchFamily="34" charset="0"/>
              </a:rPr>
              <a:t>Eligibility of declared costs; </a:t>
            </a:r>
          </a:p>
          <a:p>
            <a:pPr marL="457200" indent="-457200" algn="just">
              <a:buAutoNum type="arabicPeriod"/>
            </a:pPr>
            <a:r>
              <a:rPr lang="en-GB" sz="2000" b="1" dirty="0">
                <a:solidFill>
                  <a:schemeClr val="accent1">
                    <a:lumMod val="75000"/>
                  </a:schemeClr>
                </a:solidFill>
                <a:latin typeface="Trebuchet MS" panose="020B0603020202020204" pitchFamily="34" charset="0"/>
              </a:rPr>
              <a:t>Do we suppose to upload tender documents to </a:t>
            </a:r>
            <a:r>
              <a:rPr lang="en-GB" sz="2000" b="1" dirty="0" err="1">
                <a:solidFill>
                  <a:schemeClr val="accent1">
                    <a:lumMod val="75000"/>
                  </a:schemeClr>
                </a:solidFill>
                <a:latin typeface="Trebuchet MS" panose="020B0603020202020204" pitchFamily="34" charset="0"/>
              </a:rPr>
              <a:t>eMS</a:t>
            </a:r>
            <a:r>
              <a:rPr lang="en-GB" sz="2000" b="1" dirty="0">
                <a:solidFill>
                  <a:schemeClr val="accent1">
                    <a:lumMod val="75000"/>
                  </a:schemeClr>
                </a:solidFill>
                <a:latin typeface="Trebuchet MS" panose="020B0603020202020204" pitchFamily="34" charset="0"/>
              </a:rPr>
              <a:t> platform (supply contract, invoice etc.) relates to administrative spending?</a:t>
            </a:r>
          </a:p>
          <a:p>
            <a:pPr marL="457200" indent="-457200" algn="just">
              <a:buAutoNum type="arabicPeriod"/>
            </a:pPr>
            <a:endParaRPr lang="en-GB" sz="20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1087852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TotalTime>
  <Words>1445</Words>
  <Application>Microsoft Office PowerPoint</Application>
  <PresentationFormat>Widescreen</PresentationFormat>
  <Paragraphs>106</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Trebuchet MS</vt:lpstr>
      <vt:lpstr>Wingdings</vt:lpstr>
      <vt:lpstr>Office Theme</vt:lpstr>
      <vt:lpstr>PowerPoint Presentation</vt:lpstr>
      <vt:lpstr> </vt:lpstr>
      <vt:lpstr>Necessary steps for the financial interim report</vt:lpstr>
      <vt:lpstr>Expenditure and revenue verification</vt:lpstr>
      <vt:lpstr>Interim financial report        Remember!</vt:lpstr>
      <vt:lpstr>Supporting documents required for expenditure verification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Jesica</cp:lastModifiedBy>
  <cp:revision>137</cp:revision>
  <cp:lastPrinted>2018-09-06T12:58:07Z</cp:lastPrinted>
  <dcterms:created xsi:type="dcterms:W3CDTF">2018-08-21T07:17:02Z</dcterms:created>
  <dcterms:modified xsi:type="dcterms:W3CDTF">2021-06-11T06:44:37Z</dcterms:modified>
</cp:coreProperties>
</file>