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64" r:id="rId3"/>
    <p:sldId id="268" r:id="rId4"/>
    <p:sldId id="277" r:id="rId5"/>
    <p:sldId id="276" r:id="rId6"/>
    <p:sldId id="269" r:id="rId7"/>
    <p:sldId id="270" r:id="rId8"/>
    <p:sldId id="271" r:id="rId9"/>
    <p:sldId id="272" r:id="rId10"/>
  </p:sldIdLst>
  <p:sldSz cx="12192000" cy="6858000"/>
  <p:notesSz cx="6805613" cy="99441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C75E3-597B-4F09-A6AC-26EE1C7A1C6B}" type="datetimeFigureOut">
              <a:rPr lang="ro-RO" smtClean="0"/>
              <a:t>14.06.2021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0262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2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37116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3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41534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4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27179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5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57994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6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60034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7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89729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8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47837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9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33257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14.06.2021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office@bsb.adrse.ro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101416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9EA7F4-0D90-4C8D-BD64-BC02A3852D34}"/>
              </a:ext>
            </a:extLst>
          </p:cNvPr>
          <p:cNvSpPr txBox="1"/>
          <p:nvPr/>
        </p:nvSpPr>
        <p:spPr>
          <a:xfrm>
            <a:off x="3076394" y="2250695"/>
            <a:ext cx="618744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NARRATIVE REPORTING</a:t>
            </a:r>
          </a:p>
          <a:p>
            <a:pPr algn="ctr"/>
            <a:endParaRPr lang="en-GB" sz="20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algn="ctr"/>
            <a:endParaRPr lang="en-GB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algn="ctr"/>
            <a:r>
              <a:rPr lang="en-GB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HOW TO ORGANISE, STEPS, CONTENT, HOW TO  REPORT IN EMS,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</a:rPr>
              <a:t>ATTACHMENTS</a:t>
            </a:r>
            <a:endParaRPr lang="en-GB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D60265-449B-4E58-964D-8F57C2805A0E}"/>
              </a:ext>
            </a:extLst>
          </p:cNvPr>
          <p:cNvSpPr txBox="1"/>
          <p:nvPr/>
        </p:nvSpPr>
        <p:spPr>
          <a:xfrm>
            <a:off x="8704661" y="5062178"/>
            <a:ext cx="2783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14 JUNE 2021</a:t>
            </a:r>
          </a:p>
        </p:txBody>
      </p:sp>
    </p:spTree>
    <p:extLst>
      <p:ext uri="{BB962C8B-B14F-4D97-AF65-F5344CB8AC3E}">
        <p14:creationId xmlns:p14="http://schemas.microsoft.com/office/powerpoint/2010/main" val="3296766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25707" y="0"/>
            <a:ext cx="12295751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id="{B26A476A-74D8-4696-8B88-2C7F3166900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422399" y="1472494"/>
            <a:ext cx="9675691" cy="488386"/>
          </a:xfrm>
        </p:spPr>
        <p:txBody>
          <a:bodyPr>
            <a:noAutofit/>
          </a:bodyPr>
          <a:lstStyle/>
          <a:p>
            <a:pPr lvl="0"/>
            <a:br>
              <a:rPr lang="en-GB" sz="3200" b="1" dirty="0">
                <a:solidFill>
                  <a:srgbClr val="2F5597"/>
                </a:solidFill>
                <a:latin typeface="Trebuchet MS" pitchFamily="34"/>
              </a:rPr>
            </a:br>
            <a:endParaRPr lang="ro-RO" sz="3200" b="1" dirty="0">
              <a:solidFill>
                <a:srgbClr val="2F5597"/>
              </a:solidFill>
              <a:latin typeface="Trebuchet MS" pitchFamily="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A8744E-9EDE-46FF-8B59-B27315E64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415" y="2136674"/>
            <a:ext cx="3585582" cy="38686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54FC3A-4B54-4B24-B074-4241295416F9}"/>
              </a:ext>
            </a:extLst>
          </p:cNvPr>
          <p:cNvSpPr txBox="1"/>
          <p:nvPr/>
        </p:nvSpPr>
        <p:spPr>
          <a:xfrm>
            <a:off x="2174240" y="915578"/>
            <a:ext cx="784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Content of the Narrative Part </a:t>
            </a:r>
          </a:p>
          <a:p>
            <a:pPr algn="ctr"/>
            <a:r>
              <a:rPr lang="en-GB" sz="24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of the Interim Report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24AD76-9ED6-4BBE-93C7-5BE9A082D1C1}"/>
              </a:ext>
            </a:extLst>
          </p:cNvPr>
          <p:cNvSpPr txBox="1"/>
          <p:nvPr/>
        </p:nvSpPr>
        <p:spPr>
          <a:xfrm>
            <a:off x="4085968" y="2133800"/>
            <a:ext cx="772679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Progress in implementation for the period starting the first day of the project implementation Contract until the last day of the interim reporting period</a:t>
            </a:r>
          </a:p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Detailed information on the implementation of project activities, on indicators, outputs, deliverables, project’s potential impact and its sustainability</a:t>
            </a:r>
          </a:p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All beneficiaries have to provide clear details on how complementarities/synergies are being considered during implementation.</a:t>
            </a:r>
          </a:p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Justify any deviation and in case of delays, explain how the delayed activities, deliverables and outputs will be completed</a:t>
            </a:r>
          </a:p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Please provide full and comprehensive description of progress achieved and do not make cross references to progress reports, as controllers are not able to see them.</a:t>
            </a:r>
          </a:p>
        </p:txBody>
      </p:sp>
    </p:spTree>
    <p:extLst>
      <p:ext uri="{BB962C8B-B14F-4D97-AF65-F5344CB8AC3E}">
        <p14:creationId xmlns:p14="http://schemas.microsoft.com/office/powerpoint/2010/main" val="309472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0"/>
            <a:ext cx="12192000" cy="714229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D2749A3E-766F-4AF4-A8EE-56FCD4852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6400" y="619760"/>
            <a:ext cx="8554720" cy="1097280"/>
          </a:xfrm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Report Sections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3DD3E0-88C2-497A-BAB7-C1D67BC68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5" y="1800393"/>
            <a:ext cx="2143125" cy="2143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4ACF83-4BB3-449F-986E-BBF9398852D0}"/>
              </a:ext>
            </a:extLst>
          </p:cNvPr>
          <p:cNvSpPr txBox="1"/>
          <p:nvPr/>
        </p:nvSpPr>
        <p:spPr>
          <a:xfrm>
            <a:off x="2188176" y="2207741"/>
            <a:ext cx="96907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Main achievements: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refer to the most significant achievements the project registered since the beginning till the last day of the period for which the Interim report is prepared (</a:t>
            </a:r>
            <a:r>
              <a:rPr lang="en-US" dirty="0">
                <a:solidFill>
                  <a:srgbClr val="FF0000"/>
                </a:solidFill>
                <a:latin typeface="Trebuchet MS" panose="020B0603020202020204" pitchFamily="34" charset="0"/>
              </a:rPr>
              <a:t>focus on the implementation groups of activities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)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Specific objectives: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select the appropriate level of achievement and describe the progress made towards their achievement in Period for which the Interim report is prepared 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Target groups: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rebuchet MS" panose="020B0603020202020204" pitchFamily="34" charset="0"/>
              </a:rPr>
              <a:t>correlate the values with the ones reported in the previous Progress Reports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Problems and solutions: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describe any problems you encountered as well as the solutions found to mitigate potential risks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Horizontal principles: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select the appropriate level of achievement and describe the relevant implemented activities in this respect</a:t>
            </a:r>
          </a:p>
        </p:txBody>
      </p:sp>
    </p:spTree>
    <p:extLst>
      <p:ext uri="{BB962C8B-B14F-4D97-AF65-F5344CB8AC3E}">
        <p14:creationId xmlns:p14="http://schemas.microsoft.com/office/powerpoint/2010/main" val="654832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-22525" y="0"/>
            <a:ext cx="12192000" cy="714229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D2749A3E-766F-4AF4-A8EE-56FCD4852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6400" y="619760"/>
            <a:ext cx="8554720" cy="1097280"/>
          </a:xfrm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WORK PACKAGES Section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3DD3E0-88C2-497A-BAB7-C1D67BC68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5" y="1800393"/>
            <a:ext cx="2143125" cy="2143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4ACF83-4BB3-449F-986E-BBF9398852D0}"/>
              </a:ext>
            </a:extLst>
          </p:cNvPr>
          <p:cNvSpPr txBox="1"/>
          <p:nvPr/>
        </p:nvSpPr>
        <p:spPr>
          <a:xfrm>
            <a:off x="2188176" y="2207741"/>
            <a:ext cx="96907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u="sng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WP description:</a:t>
            </a:r>
            <a:r>
              <a:rPr lang="en-US" sz="1800" b="0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de</a:t>
            </a:r>
            <a:r>
              <a:rPr lang="en-US" sz="1800" b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scribe the progress and partners’ involvement; justify delays, describe encountered problems and present applied solutions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sz="1800" b="0" u="sng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Outputs:</a:t>
            </a:r>
            <a:r>
              <a:rPr lang="en-US" sz="1800" b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 select the appropriate status, insert appropriate values under “achieved in this report” (</a:t>
            </a:r>
            <a:r>
              <a:rPr lang="en-US" sz="1800" b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pay attention to the initially planned target values</a:t>
            </a:r>
            <a:r>
              <a:rPr lang="en-US" sz="1800" b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), upload output evidence if finalized in the period for which the Interim report is prepared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sz="1800" b="0" u="sng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Activities:</a:t>
            </a:r>
            <a:r>
              <a:rPr lang="en-US" sz="1800" b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 select the appropriate activity status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en-US" sz="1800" b="0" u="sng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Deliverables:</a:t>
            </a:r>
            <a:r>
              <a:rPr lang="en-US" sz="1800" b="0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</a:rPr>
              <a:t> select the appropriate status; upload the deliverable evidence (if finalized till the end of the reporting period for which the Interim report is prepared); shortly present the progress made towards its completion</a:t>
            </a:r>
            <a:br>
              <a:rPr lang="en-US" sz="1800" b="1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</a:br>
            <a:endParaRPr lang="en-US" sz="1800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07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0"/>
            <a:ext cx="12192000" cy="714229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D2749A3E-766F-4AF4-A8EE-56FCD4852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6400" y="619760"/>
            <a:ext cx="8554720" cy="1097280"/>
          </a:xfrm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ATTACHMENTS</a:t>
            </a:r>
            <a:b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Supporting documents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3DD3E0-88C2-497A-BAB7-C1D67BC68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25" y="1800393"/>
            <a:ext cx="2143125" cy="21431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4ACF83-4BB3-449F-986E-BBF9398852D0}"/>
              </a:ext>
            </a:extLst>
          </p:cNvPr>
          <p:cNvSpPr txBox="1"/>
          <p:nvPr/>
        </p:nvSpPr>
        <p:spPr>
          <a:xfrm>
            <a:off x="2188176" y="2207741"/>
            <a:ext cx="96907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Annexes to the interim report: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Declarations of the Lead Beneficiary/Beneficiary (see Annexes 7 and 8 to Instruction of the MA no. 15);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Updated procurement plan (see Annex no.4 </a:t>
            </a:r>
            <a:r>
              <a:rPr lang="en-GB" b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to PIM</a:t>
            </a:r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);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Documentary evidence of outputs and results;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Documentary evidence of deliverables;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Informative and promotional materials;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Standard Request for Payment (see Annex IV to grant contract);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Financial Identification Form (FIF), if modified from the one attached to the Grant contract;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Photos and/or video capture from events/meetings organised within the project;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Photos with equipment/supplies purchased by the project (results of works/spaces refurbished or any endowment if the case may be);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Financial supporting documents;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Documents related to public procurements;</a:t>
            </a: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 Expenditure verification reports/ FLC certificates.</a:t>
            </a:r>
          </a:p>
        </p:txBody>
      </p:sp>
    </p:spTree>
    <p:extLst>
      <p:ext uri="{BB962C8B-B14F-4D97-AF65-F5344CB8AC3E}">
        <p14:creationId xmlns:p14="http://schemas.microsoft.com/office/powerpoint/2010/main" val="2518772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0"/>
            <a:ext cx="12192000" cy="714229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E3A8AB-F8E0-4498-AF39-FCBB574EE0D3}"/>
              </a:ext>
            </a:extLst>
          </p:cNvPr>
          <p:cNvSpPr txBox="1"/>
          <p:nvPr/>
        </p:nvSpPr>
        <p:spPr>
          <a:xfrm>
            <a:off x="3740392" y="2671901"/>
            <a:ext cx="78786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U</a:t>
            </a:r>
            <a:r>
              <a:rPr lang="ro-RO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se the  </a:t>
            </a: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Annex </a:t>
            </a: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9</a:t>
            </a: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 </a:t>
            </a:r>
            <a:r>
              <a:rPr lang="ro-RO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“Checklist Beneficiaries _Narrative.doc)”</a:t>
            </a: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 of the Project Implementation Manual,</a:t>
            </a:r>
            <a:r>
              <a:rPr lang="ro-RO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 developed as an optional self-verification tool prior to the submission of the report</a:t>
            </a:r>
            <a:r>
              <a:rPr lang="en-GB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!</a:t>
            </a:r>
            <a:r>
              <a:rPr lang="ro-RO" sz="2800" b="1" dirty="0">
                <a:solidFill>
                  <a:schemeClr val="accent1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</a:rPr>
              <a:t> </a:t>
            </a:r>
            <a:endParaRPr lang="en-GB" sz="28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212A2-6BEA-46A4-9CDA-460C8E5BF0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223" y="1641415"/>
            <a:ext cx="2720675" cy="1812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760379-0E27-4E54-85ED-CF2834587B11}"/>
              </a:ext>
            </a:extLst>
          </p:cNvPr>
          <p:cNvSpPr txBox="1"/>
          <p:nvPr/>
        </p:nvSpPr>
        <p:spPr>
          <a:xfrm>
            <a:off x="3740392" y="1056640"/>
            <a:ext cx="4326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Final Check  </a:t>
            </a:r>
          </a:p>
        </p:txBody>
      </p:sp>
    </p:spTree>
    <p:extLst>
      <p:ext uri="{BB962C8B-B14F-4D97-AF65-F5344CB8AC3E}">
        <p14:creationId xmlns:p14="http://schemas.microsoft.com/office/powerpoint/2010/main" val="3112482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142148"/>
            <a:ext cx="12192000" cy="71422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AEBBD9-BF81-40C2-8331-AA575ED7F2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4998" y="623013"/>
            <a:ext cx="4002691" cy="22014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33D72D-76B3-4867-B6C0-9BFC01967B8F}"/>
              </a:ext>
            </a:extLst>
          </p:cNvPr>
          <p:cNvSpPr txBox="1"/>
          <p:nvPr/>
        </p:nvSpPr>
        <p:spPr>
          <a:xfrm>
            <a:off x="4968240" y="2626529"/>
            <a:ext cx="42265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JTS PROJECT OFFICER :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 pitchFamily="3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GEORGIANA BRATU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634376-E0CA-4929-8D70-1C4A157E80B7}"/>
              </a:ext>
            </a:extLst>
          </p:cNvPr>
          <p:cNvSpPr txBox="1"/>
          <p:nvPr/>
        </p:nvSpPr>
        <p:spPr>
          <a:xfrm>
            <a:off x="730249" y="4472050"/>
            <a:ext cx="61976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Joint Technical Secretariat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48A Tomis Boulevard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Constanta, Romania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Phone: +40 341 452 836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Fax: +40 341 452 841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E-mail: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office@bsb.adrse.ro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Trebuchet MS" pitchFamily="34"/>
                <a:ea typeface="+mn-ea"/>
                <a:cs typeface="+mn-cs"/>
              </a:rPr>
              <a:t>firstname.surname@bsb.adrse.ro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 pitchFamily="3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058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142148"/>
            <a:ext cx="12192000" cy="714229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33D72D-76B3-4867-B6C0-9BFC01967B8F}"/>
              </a:ext>
            </a:extLst>
          </p:cNvPr>
          <p:cNvSpPr txBox="1"/>
          <p:nvPr/>
        </p:nvSpPr>
        <p:spPr>
          <a:xfrm>
            <a:off x="4968240" y="2626529"/>
            <a:ext cx="42265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 pitchFamily="3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E7C4CE-BFB4-458A-9693-23D0FBF771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96104"/>
            <a:ext cx="2444540" cy="2197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4FD9D7-78C1-41C0-BD6A-2CEBE2F205FD}"/>
              </a:ext>
            </a:extLst>
          </p:cNvPr>
          <p:cNvSpPr txBox="1"/>
          <p:nvPr/>
        </p:nvSpPr>
        <p:spPr>
          <a:xfrm>
            <a:off x="3139440" y="579120"/>
            <a:ext cx="5709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Questions/topics from beneficiaries (1)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2CE4C8-2485-447C-9E60-D6F47517EDCD}"/>
              </a:ext>
            </a:extLst>
          </p:cNvPr>
          <p:cNvSpPr txBox="1"/>
          <p:nvPr/>
        </p:nvSpPr>
        <p:spPr>
          <a:xfrm>
            <a:off x="2444540" y="1696720"/>
            <a:ext cx="936822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Instructions regarding the procurement plan and procedures</a:t>
            </a:r>
          </a:p>
          <a:p>
            <a:pPr marL="457200" indent="-457200" algn="just">
              <a:buAutoNum type="arabicPeriod"/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What is the role of the project assistant in the interim report?</a:t>
            </a: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Can we buy services or goods from university trade organizations</a:t>
            </a: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?</a:t>
            </a: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What is the real possibility that the progress reports will return to the initial format of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eMS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?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 case the implementation period changes (extension by 6 months) does the deadline for the preparation and submission of the interim report change?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We would like to learn more about single tender procedures (both for services and supplies)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More detailed information to work with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eMS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–esp. downloads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What are Lead Beneficiary's obligations and main responsibilities in this report?</a:t>
            </a: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How is the quality of deliverables assessed?</a:t>
            </a:r>
          </a:p>
          <a:p>
            <a:pPr marL="457200" indent="-457200" algn="just">
              <a:buAutoNum type="arabicPeriod"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How detailed should the interim report be?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buAutoNum type="arabicPeriod"/>
            </a:pP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457200" indent="-457200" algn="just">
              <a:buAutoNum type="arabicPeriod"/>
            </a:pP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852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1D5FF00B-2D2E-4458-8492-4136E7B00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id="{E8FA4F06-0609-47D3-BFE0-8A8C285B36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-142149"/>
            <a:ext cx="12203262" cy="714889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33D72D-76B3-4867-B6C0-9BFC01967B8F}"/>
              </a:ext>
            </a:extLst>
          </p:cNvPr>
          <p:cNvSpPr txBox="1"/>
          <p:nvPr/>
        </p:nvSpPr>
        <p:spPr>
          <a:xfrm>
            <a:off x="4968240" y="2626529"/>
            <a:ext cx="42265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Trebuchet MS" pitchFamily="3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E7C4CE-BFB4-458A-9693-23D0FBF771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2" y="2862313"/>
            <a:ext cx="2444540" cy="2197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4FD9D7-78C1-41C0-BD6A-2CEBE2F205FD}"/>
              </a:ext>
            </a:extLst>
          </p:cNvPr>
          <p:cNvSpPr txBox="1"/>
          <p:nvPr/>
        </p:nvSpPr>
        <p:spPr>
          <a:xfrm>
            <a:off x="3606800" y="609600"/>
            <a:ext cx="5201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Questions/topics from beneficiaries (2)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2CE4C8-2485-447C-9E60-D6F47517EDCD}"/>
              </a:ext>
            </a:extLst>
          </p:cNvPr>
          <p:cNvSpPr txBox="1"/>
          <p:nvPr/>
        </p:nvSpPr>
        <p:spPr>
          <a:xfrm>
            <a:off x="2587607" y="1922399"/>
            <a:ext cx="935696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11.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In what form should the narrative report be made?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12. Details about the way of filling the interim report, terms, deadlines, etc.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13. How can be defined the Project Output Indicator and Targets Level of Achievement?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14. How can we proceed when the size of the deliverables is exceeding the maximum size accepted by the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eMS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system?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15. Should all partners upload on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eMS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the deliverables that are involved in (along with submitting the description of their contribution), or the WP leader only to avoid duplications?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16. Who will sign the Interim Report?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17. It is possible to access the </a:t>
            </a:r>
            <a:r>
              <a:rPr lang="en-US" sz="2000" b="1" dirty="0" err="1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eMS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 platform for initialization?</a:t>
            </a:r>
          </a:p>
          <a:p>
            <a:pPr algn="just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Trebuchet MS" panose="020B0603020202020204" pitchFamily="34" charset="0"/>
              </a:rPr>
              <a:t>18.The Lead Beneficiary will have to submit an Interim report as Lead partner and as project partner as well ? 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6473AE-5189-4809-81BA-DFF5EB1296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614" b="12723"/>
          <a:stretch/>
        </p:blipFill>
        <p:spPr>
          <a:xfrm>
            <a:off x="9738804" y="5724578"/>
            <a:ext cx="1782636" cy="114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83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914</Words>
  <Application>Microsoft Office PowerPoint</Application>
  <PresentationFormat>Widescreen</PresentationFormat>
  <Paragraphs>86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Trebuchet MS</vt:lpstr>
      <vt:lpstr>Office Theme</vt:lpstr>
      <vt:lpstr>PowerPoint Presentation</vt:lpstr>
      <vt:lpstr> </vt:lpstr>
      <vt:lpstr>Report Sections</vt:lpstr>
      <vt:lpstr>WORK PACKAGES Section</vt:lpstr>
      <vt:lpstr>ATTACHMENTS Supporting documents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W10</cp:lastModifiedBy>
  <cp:revision>155</cp:revision>
  <cp:lastPrinted>2018-09-06T12:58:07Z</cp:lastPrinted>
  <dcterms:created xsi:type="dcterms:W3CDTF">2018-08-21T07:17:02Z</dcterms:created>
  <dcterms:modified xsi:type="dcterms:W3CDTF">2021-06-14T06:33:19Z</dcterms:modified>
</cp:coreProperties>
</file>