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81" r:id="rId3"/>
    <p:sldId id="276" r:id="rId4"/>
    <p:sldId id="283" r:id="rId5"/>
    <p:sldId id="277" r:id="rId6"/>
  </p:sldIdLst>
  <p:sldSz cx="12192000" cy="6858000"/>
  <p:notesSz cx="6805613" cy="99441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haela Cristina" initials="MC" lastIdx="2" clrIdx="0"/>
  <p:cmAuthor id="1" name="Laura Bobarnac" initials="LB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0" autoAdjust="0"/>
  </p:normalViewPr>
  <p:slideViewPr>
    <p:cSldViewPr snapToGrid="0">
      <p:cViewPr>
        <p:scale>
          <a:sx n="120" d="100"/>
          <a:sy n="120" d="100"/>
        </p:scale>
        <p:origin x="-108" y="5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2F9C0E1A-E0B6-44DE-A5CE-AA69999C55C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22A9FF7-BFDE-49E2-A11C-7AF058A5D1A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DD2ABAA-F89C-4AEC-97CD-30EFE3DADA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D57C9D7-33EA-41D6-876A-F200552189A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8B1348-32C9-49DB-BBAE-6F39060C899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7678761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5B785-75FE-484D-8744-254208B054B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1424848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1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FAB8D00-7CF2-4143-B758-A0365DA4F10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60939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2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951105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3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99570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4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50403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5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7558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8B3B4D5-466C-49F1-B911-8226F8FC866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CE5F91A-8723-482E-9E96-BC51AC69032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27D4DC4-1C6B-4DF2-8506-CDAB54976E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CFB349A-6AA0-4949-A06C-F95C2D18BAFA}" type="datetime1">
              <a:rPr lang="ro-RO"/>
              <a:pPr lvl="0"/>
              <a:t>13.09.2021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81C04E4-E918-43B8-89D1-29327568FDF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9681002-7BCD-4F2D-A3F8-B5BC16A71B4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F01A862-5C65-499C-B204-4755EA5A4A4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7999276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79D5DC-4A6D-4A2E-B668-49D35F12270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95AFC1D-806A-44BC-BF12-EF75D5306BAC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B9AD54A-DABB-402A-BFD8-2EFE1C6E03F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D1944ED-046A-45D3-84BC-C7C5DEA8A7B5}" type="datetime1">
              <a:rPr lang="ro-RO"/>
              <a:pPr lvl="0"/>
              <a:t>13.09.2021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445892A-AD83-413C-98E9-177BE90484C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67F265D-A578-4FCF-950A-D624C5ECB19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8C197DD-241D-42A2-8B97-0A968BFCDB54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43923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24507759-98F6-482E-A2BA-138F0B72D11F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D68D1D1-063A-4AAB-9B87-FA8A20EB0477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3965E7B-7D99-4323-B86E-3C8D24130A1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959E843-9514-4540-A523-26FAC0E01B26}" type="datetime1">
              <a:rPr lang="ro-RO"/>
              <a:pPr lvl="0"/>
              <a:t>13.09.2021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E3A03CA-F2DB-4ECD-AC15-B3185679E3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1B3961A-2035-451B-99FE-1AFC731A59E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3BF6C25-D11D-4642-A319-719D56F9452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099801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CF4DC1A-C0A8-4644-84F1-037B64E92A2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CFEC247-D457-498F-AD00-F58AAB903A12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E075358-252D-45D7-B9B5-E90943ADEB9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FD3AE4-15F0-460E-B7B0-937F248A4E9B}" type="datetime1">
              <a:rPr lang="ro-RO"/>
              <a:pPr lvl="0"/>
              <a:t>13.09.2021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DFDC9E2-645F-44D9-9121-BD4D2E511FE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57FBB11-60E6-4B5F-8916-797B163D30A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6EA9C1F-6E0F-4364-99C3-DCFCC75DA7F7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0745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4844A64-D151-44BD-AB20-E528077FA6E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464507B-F084-47EA-BB5B-F43E565953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E207F18-3E2E-47B6-BEAF-B6942B70C68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515791-4FB8-4B53-A8B4-36C77774F6B6}" type="datetime1">
              <a:rPr lang="ro-RO"/>
              <a:pPr lvl="0"/>
              <a:t>13.09.2021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7ED12A7-8560-4E67-AE63-CE80BBCBA7E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3D1083F-FC12-48B7-A654-065E1F38B50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477D033-0381-4715-B77C-3EB721D8C39D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2031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6446EC-00F0-4FC3-8FE1-58E965089AC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1AD3856-02A1-45AD-8336-56A71C79A16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B6CEE69-A0E8-4E07-95EF-860CCDACCF61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1D811F6-3CDE-4FBC-A569-FE8ECACCE2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A6C1B9E-0B85-42E5-BC18-5D3969E509DD}" type="datetime1">
              <a:rPr lang="ro-RO"/>
              <a:pPr lvl="0"/>
              <a:t>13.09.2021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08C9271-5EB5-4A61-8C83-81275D4730A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5B87113-0A40-4EF9-9D14-C6B56A01D0B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1B1E4C7-5344-4B71-A634-5673CEB333F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88014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D21004D-67E3-4568-A48A-15439BBBE3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FCF3A6C-3B13-4E18-986B-8C6B7C9429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36706F7-7042-4BA6-A1B3-89F9DB836959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C77FF7DC-2BCE-4D2A-BF71-D09E9297D66F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47ECFD21-D43C-4E72-9F74-7EADC669576C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29414E69-D2D9-45F4-B6D0-1D418C47B9A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C9FC3E1-FE72-4CEE-800D-1BD7A129F828}" type="datetime1">
              <a:rPr lang="ro-RO"/>
              <a:pPr lvl="0"/>
              <a:t>13.09.2021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B58E8DB6-AE32-46F9-815E-FBE11708BB5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691A0FB-B5B0-4ECD-8C9B-49EAE61099B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84BF156-7FFD-4342-BACC-5FBC1E9E7B32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27125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EA216B9-7605-4737-89A2-6F98B160C29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1BB2154-FBD8-40BD-876B-E2348593606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31B6B66-33C6-42A4-8730-3356704E9211}" type="datetime1">
              <a:rPr lang="ro-RO"/>
              <a:pPr lvl="0"/>
              <a:t>13.09.2021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9C8937E-555A-4C8D-BC1A-7DE0B4E0971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DF514FBA-F242-4863-A87C-7FBCC58A216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4CA7528-67E9-4B7A-95D1-96FABDC6DC8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45996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DF0B84EB-EBE7-401D-A8D7-E192BFD216E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20B8698-3611-49B8-9334-F0418978F55C}" type="datetime1">
              <a:rPr lang="ro-RO"/>
              <a:pPr lvl="0"/>
              <a:t>13.09.2021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701E8E1-E270-4F3A-AAB4-E5D07F27B16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CE4CF34-3401-4D65-A89A-8BC74CE8C22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7ACE0D6-5E68-4B80-A84E-EEAC90F1F73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65055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28BF73-1236-40FA-9D00-91DDF8BFE78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B859FBE-95ED-4234-A08F-7196DAB715E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FD051B0-AC25-41EC-8B4E-ABF86F2FF28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C626C45-6CA1-4D00-BDE7-51AE1BCC5F4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7D52054-DC57-48A5-96A5-8C7CB6368B9B}" type="datetime1">
              <a:rPr lang="ro-RO"/>
              <a:pPr lvl="0"/>
              <a:t>13.09.2021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4C05AA6-D53A-4391-A66A-A6D7E5251B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218B561-49AE-4AF6-8F5F-0C0EA955E91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0F059AE-2EC4-4E25-A8C5-11B14A156A5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8321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05006D0-1DCF-4723-A6A4-B938B5A126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92817BB9-4141-4560-B6C9-7E94E98B19F8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lang="ro-RO" sz="3200"/>
            </a:lvl1pPr>
          </a:lstStyle>
          <a:p>
            <a:pPr lvl="0"/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8B0870F-D5B3-4CA8-9E7A-EFFF9BB37FE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F3A6981-9BA0-4B89-B4B4-9713D848158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BA8772E-96B5-4723-BA66-4847E0DA7E66}" type="datetime1">
              <a:rPr lang="ro-RO"/>
              <a:pPr lvl="0"/>
              <a:t>13.09.2021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B19B2BF-D2FE-4C98-9AED-6AC25BC1854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F1B22D8-5BD6-41D0-83AF-7879C7FA138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ACC2F5A-C991-48A0-A7ED-866C559FCCEB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72197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B228415-64C9-4281-9D6F-628850BEF18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27DA92C-74EA-4981-883A-9FEFFE2829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8329F30-6A38-4363-9961-FBE8244DE184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4FF3B277-1B55-4CE6-AAB7-EB54C19CF53C}" type="datetime1">
              <a:rPr lang="ro-RO"/>
              <a:pPr lvl="0"/>
              <a:t>13.09.2021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F638EF7-4EA1-47A9-BC50-949DD8C8CD5C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6AD9D8C-6AFA-4D4A-8510-0ED84E3B27A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D8D87798-9558-42B7-92CB-41E7BBAD7B13}" type="slidenum"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c.europa.eu/europeaid/prag/" TargetMode="External"/><Relationship Id="rId5" Type="http://schemas.openxmlformats.org/officeDocument/2006/relationships/hyperlink" Target="https://blacksea-cbc.net/news/archive-news/procurement-rules-national-legislation-or-prag/" TargetMode="Externa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blacksea-cbc.net/news/archive-news/faq-section-has-been-updated/faq/" TargetMode="External"/><Relationship Id="rId5" Type="http://schemas.openxmlformats.org/officeDocument/2006/relationships/hyperlink" Target="https://blacksea-cbc.net/black-sea-basin-2014-2020/reference-documents/" TargetMode="Externa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="" xmlns:a16="http://schemas.microsoft.com/office/drawing/2014/main" id="{3C952957-0CEE-4049-BF11-C6CA89326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="" xmlns:a16="http://schemas.microsoft.com/office/drawing/2014/main" id="{3D3E29DD-DCF1-4F13-A8C4-2CB3EE505A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3F175C1D-4F09-4419-BDC3-0E51CBFB5D02}"/>
              </a:ext>
            </a:extLst>
          </p:cNvPr>
          <p:cNvSpPr/>
          <p:nvPr/>
        </p:nvSpPr>
        <p:spPr>
          <a:xfrm>
            <a:off x="4218460" y="1414174"/>
            <a:ext cx="7243326" cy="22984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EB6F09A-70ED-41E9-94E9-27FB3F1C0316}"/>
              </a:ext>
            </a:extLst>
          </p:cNvPr>
          <p:cNvSpPr txBox="1"/>
          <p:nvPr/>
        </p:nvSpPr>
        <p:spPr>
          <a:xfrm>
            <a:off x="4470082" y="1568135"/>
            <a:ext cx="562543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800" dirty="0" smtClean="0">
                <a:solidFill>
                  <a:srgbClr val="000066"/>
                </a:solidFill>
                <a:latin typeface="Calibri" panose="020F0502020204030204" pitchFamily="34" charset="0"/>
                <a:cs typeface="Arial" pitchFamily="34" charset="0"/>
              </a:rPr>
              <a:t>Black Sea Basin</a:t>
            </a:r>
            <a:endParaRPr lang="ko-KR" altLang="en-US" sz="4800" dirty="0">
              <a:solidFill>
                <a:srgbClr val="000066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DEB214A-7349-46A1-99AE-CA9B9F3154DE}"/>
              </a:ext>
            </a:extLst>
          </p:cNvPr>
          <p:cNvSpPr txBox="1"/>
          <p:nvPr/>
        </p:nvSpPr>
        <p:spPr>
          <a:xfrm>
            <a:off x="4472161" y="2420817"/>
            <a:ext cx="638507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400" dirty="0" smtClean="0">
                <a:solidFill>
                  <a:srgbClr val="000066"/>
                </a:solidFill>
                <a:latin typeface="Calibri" panose="020F0502020204030204" pitchFamily="34" charset="0"/>
                <a:cs typeface="Arial" pitchFamily="34" charset="0"/>
              </a:rPr>
              <a:t>ENI CBC Joint Operational </a:t>
            </a:r>
            <a:r>
              <a:rPr lang="en-US" altLang="ko-KR" sz="2400" dirty="0" err="1" smtClean="0">
                <a:solidFill>
                  <a:srgbClr val="000066"/>
                </a:solidFill>
                <a:latin typeface="Calibri" panose="020F0502020204030204" pitchFamily="34" charset="0"/>
                <a:cs typeface="Arial" pitchFamily="34" charset="0"/>
              </a:rPr>
              <a:t>Programme</a:t>
            </a:r>
            <a:r>
              <a:rPr lang="en-US" altLang="ko-KR" sz="2400" dirty="0" smtClean="0">
                <a:solidFill>
                  <a:srgbClr val="000066"/>
                </a:solidFill>
                <a:latin typeface="Calibri" panose="020F0502020204030204" pitchFamily="34" charset="0"/>
                <a:cs typeface="Arial" pitchFamily="34" charset="0"/>
              </a:rPr>
              <a:t> 2014-2020</a:t>
            </a:r>
            <a:endParaRPr lang="ko-KR" altLang="en-US" sz="2400" dirty="0">
              <a:solidFill>
                <a:srgbClr val="000066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DEB214A-7349-46A1-99AE-CA9B9F3154DE}"/>
              </a:ext>
            </a:extLst>
          </p:cNvPr>
          <p:cNvSpPr txBox="1"/>
          <p:nvPr/>
        </p:nvSpPr>
        <p:spPr>
          <a:xfrm>
            <a:off x="4483924" y="3052491"/>
            <a:ext cx="6385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Trebuchet MS" pitchFamily="34"/>
              </a:rPr>
              <a:t>Public procurement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8BDA4EA-0C65-4CFD-8878-E0A530ED5307}"/>
              </a:ext>
            </a:extLst>
          </p:cNvPr>
          <p:cNvSpPr txBox="1"/>
          <p:nvPr/>
        </p:nvSpPr>
        <p:spPr>
          <a:xfrm>
            <a:off x="4992286" y="3798008"/>
            <a:ext cx="5169613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rgbClr val="000066"/>
                </a:solidFill>
                <a:latin typeface="Calibri" panose="020F0502020204030204" pitchFamily="34" charset="0"/>
                <a:cs typeface="Arial" pitchFamily="34" charset="0"/>
              </a:rPr>
              <a:t>Controllers experience sharing</a:t>
            </a:r>
            <a:endParaRPr lang="en-US" altLang="ko-KR" sz="2400" dirty="0">
              <a:solidFill>
                <a:srgbClr val="000066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r>
              <a:rPr lang="en-US" altLang="ko-KR" sz="2400" dirty="0">
                <a:solidFill>
                  <a:srgbClr val="000066"/>
                </a:solidFill>
                <a:latin typeface="Calibri" panose="020F0502020204030204" pitchFamily="34" charset="0"/>
                <a:cs typeface="Arial" pitchFamily="34" charset="0"/>
              </a:rPr>
              <a:t>16</a:t>
            </a:r>
            <a:r>
              <a:rPr lang="en-US" altLang="ko-KR" sz="2400" baseline="30000" dirty="0">
                <a:solidFill>
                  <a:srgbClr val="000066"/>
                </a:solidFill>
                <a:latin typeface="Calibri" panose="020F0502020204030204" pitchFamily="34" charset="0"/>
                <a:cs typeface="Arial" pitchFamily="34" charset="0"/>
              </a:rPr>
              <a:t>th</a:t>
            </a:r>
            <a:r>
              <a:rPr lang="en-US" altLang="ko-KR" sz="2400" dirty="0">
                <a:solidFill>
                  <a:srgbClr val="000066"/>
                </a:solidFill>
                <a:latin typeface="Calibri" panose="020F0502020204030204" pitchFamily="34" charset="0"/>
                <a:cs typeface="Arial" pitchFamily="34" charset="0"/>
              </a:rPr>
              <a:t> of September 2021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=""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=""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6" name="Group 5"/>
          <p:cNvGrpSpPr/>
          <p:nvPr/>
        </p:nvGrpSpPr>
        <p:grpSpPr>
          <a:xfrm>
            <a:off x="6934967" y="3163129"/>
            <a:ext cx="2094299" cy="2136448"/>
            <a:chOff x="7743859" y="4175769"/>
            <a:chExt cx="2094299" cy="2136448"/>
          </a:xfrm>
        </p:grpSpPr>
        <p:sp>
          <p:nvSpPr>
            <p:cNvPr id="7" name="Teardrop 6">
              <a:extLst>
                <a:ext uri="{FF2B5EF4-FFF2-40B4-BE49-F238E27FC236}">
                  <a16:creationId xmlns="" xmlns:a16="http://schemas.microsoft.com/office/drawing/2014/main" id="{FE43A75A-4C00-443F-BCB3-91A417455616}"/>
                </a:ext>
              </a:extLst>
            </p:cNvPr>
            <p:cNvSpPr/>
            <p:nvPr/>
          </p:nvSpPr>
          <p:spPr>
            <a:xfrm rot="8100000">
              <a:off x="7743859" y="4175769"/>
              <a:ext cx="2094299" cy="2136448"/>
            </a:xfrm>
            <a:prstGeom prst="teardrop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18">
              <a:extLst>
                <a:ext uri="{FF2B5EF4-FFF2-40B4-BE49-F238E27FC236}">
                  <a16:creationId xmlns="" xmlns:a16="http://schemas.microsoft.com/office/drawing/2014/main" id="{FD806398-955C-4ADD-AEAE-759515021E8E}"/>
                </a:ext>
              </a:extLst>
            </p:cNvPr>
            <p:cNvSpPr/>
            <p:nvPr/>
          </p:nvSpPr>
          <p:spPr>
            <a:xfrm>
              <a:off x="8124029" y="4698355"/>
              <a:ext cx="1336328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o-RO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Grant Contract  </a:t>
              </a:r>
              <a:r>
                <a:rPr lang="ro-RO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art.9</a:t>
              </a:r>
              <a:endParaRPr lang="en-GB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098976" y="1396967"/>
            <a:ext cx="2713790" cy="2791691"/>
            <a:chOff x="9309294" y="1960029"/>
            <a:chExt cx="2713790" cy="2791691"/>
          </a:xfrm>
        </p:grpSpPr>
        <p:sp>
          <p:nvSpPr>
            <p:cNvPr id="8" name="Teardrop 7">
              <a:extLst>
                <a:ext uri="{FF2B5EF4-FFF2-40B4-BE49-F238E27FC236}">
                  <a16:creationId xmlns="" xmlns:a16="http://schemas.microsoft.com/office/drawing/2014/main" id="{2BAD5F97-5C85-499D-A6A7-1F64408E7CCA}"/>
                </a:ext>
              </a:extLst>
            </p:cNvPr>
            <p:cNvSpPr/>
            <p:nvPr/>
          </p:nvSpPr>
          <p:spPr>
            <a:xfrm rot="8100000">
              <a:off x="9309294" y="1960029"/>
              <a:ext cx="2713790" cy="2706842"/>
            </a:xfrm>
            <a:prstGeom prst="teardrop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8">
              <a:extLst>
                <a:ext uri="{FF2B5EF4-FFF2-40B4-BE49-F238E27FC236}">
                  <a16:creationId xmlns="" xmlns:a16="http://schemas.microsoft.com/office/drawing/2014/main" id="{8D2C51A8-250C-47DD-A570-D0DB8687C670}"/>
                </a:ext>
              </a:extLst>
            </p:cNvPr>
            <p:cNvSpPr/>
            <p:nvPr/>
          </p:nvSpPr>
          <p:spPr>
            <a:xfrm>
              <a:off x="10023543" y="2166397"/>
              <a:ext cx="1336328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o-RO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Financing</a:t>
              </a:r>
              <a:r>
                <a:rPr lang="ro-RO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 Agreement art. 4 </a:t>
              </a:r>
              <a:r>
                <a:rPr lang="en-US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.1</a:t>
              </a:r>
              <a:endPara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 algn="ctr"/>
              <a:r>
                <a:rPr lang="ro-RO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General </a:t>
              </a:r>
              <a:r>
                <a:rPr lang="ro-RO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Conditions</a:t>
              </a:r>
              <a:r>
                <a:rPr lang="ro-RO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 </a:t>
              </a:r>
              <a:r>
                <a:rPr lang="ro-RO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and</a:t>
              </a:r>
              <a:r>
                <a:rPr lang="ro-RO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 </a:t>
              </a:r>
            </a:p>
            <a:p>
              <a:pPr algn="ctr"/>
              <a:r>
                <a:rPr lang="ro-RO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art.9 </a:t>
              </a:r>
            </a:p>
            <a:p>
              <a:pPr algn="ctr"/>
              <a:r>
                <a:rPr lang="ro-RO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Special </a:t>
              </a:r>
              <a:r>
                <a:rPr lang="ro-RO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Conditions</a:t>
              </a:r>
              <a:endPara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210306" y="572689"/>
            <a:ext cx="2124256" cy="2154993"/>
            <a:chOff x="3882766" y="495628"/>
            <a:chExt cx="2124256" cy="2154993"/>
          </a:xfrm>
        </p:grpSpPr>
        <p:sp>
          <p:nvSpPr>
            <p:cNvPr id="9" name="Teardrop 8">
              <a:extLst>
                <a:ext uri="{FF2B5EF4-FFF2-40B4-BE49-F238E27FC236}">
                  <a16:creationId xmlns="" xmlns:a16="http://schemas.microsoft.com/office/drawing/2014/main" id="{D1768B22-3EA0-474B-A912-60791F9E24E8}"/>
                </a:ext>
              </a:extLst>
            </p:cNvPr>
            <p:cNvSpPr/>
            <p:nvPr/>
          </p:nvSpPr>
          <p:spPr>
            <a:xfrm rot="8100000">
              <a:off x="3882766" y="495628"/>
              <a:ext cx="2124256" cy="2154993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840A488D-4A83-4AA4-B856-239CF86C503A}"/>
                </a:ext>
              </a:extLst>
            </p:cNvPr>
            <p:cNvSpPr txBox="1"/>
            <p:nvPr/>
          </p:nvSpPr>
          <p:spPr>
            <a:xfrm>
              <a:off x="4050324" y="910994"/>
              <a:ext cx="175724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o-RO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ENI CBC IR 897/2014 </a:t>
              </a:r>
              <a:endParaRPr lang="en-GB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 algn="ctr"/>
              <a:r>
                <a:rPr lang="ro-RO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art.52</a:t>
              </a:r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 </a:t>
              </a:r>
              <a:r>
                <a:rPr lang="en-GB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- 56</a:t>
              </a:r>
              <a:endParaRPr lang="en-GB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sp>
        <p:nvSpPr>
          <p:cNvPr id="13" name="Text Placeholder 13">
            <a:extLst>
              <a:ext uri="{FF2B5EF4-FFF2-40B4-BE49-F238E27FC236}">
                <a16:creationId xmlns="" xmlns:a16="http://schemas.microsoft.com/office/drawing/2014/main" id="{3BD66397-105A-4560-8F5E-AB4A8199299A}"/>
              </a:ext>
            </a:extLst>
          </p:cNvPr>
          <p:cNvSpPr txBox="1">
            <a:spLocks/>
          </p:cNvSpPr>
          <p:nvPr/>
        </p:nvSpPr>
        <p:spPr>
          <a:xfrm>
            <a:off x="551069" y="1224685"/>
            <a:ext cx="4668711" cy="905489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altLang="ko-KR" sz="3600" dirty="0">
                <a:solidFill>
                  <a:srgbClr val="000066"/>
                </a:solidFill>
                <a:cs typeface="Arial" pitchFamily="34" charset="0"/>
              </a:rPr>
              <a:t>Main </a:t>
            </a:r>
            <a:r>
              <a:rPr lang="en-US" altLang="ko-KR" sz="3600" dirty="0" smtClean="0">
                <a:solidFill>
                  <a:srgbClr val="000066"/>
                </a:solidFill>
                <a:cs typeface="Arial" pitchFamily="34" charset="0"/>
              </a:rPr>
              <a:t>Legal Framework</a:t>
            </a:r>
            <a:endParaRPr lang="en-US" altLang="ko-KR" sz="3600" b="1" dirty="0">
              <a:latin typeface="+mj-lt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6604D7C-A378-4785-BDF6-DE4429CBBC2C}"/>
              </a:ext>
            </a:extLst>
          </p:cNvPr>
          <p:cNvSpPr txBox="1"/>
          <p:nvPr/>
        </p:nvSpPr>
        <p:spPr>
          <a:xfrm>
            <a:off x="651689" y="2067997"/>
            <a:ext cx="2496931" cy="400110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r>
              <a:rPr lang="ro-R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ENI CBC IR 897/2014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="" xmlns:a16="http://schemas.microsoft.com/office/drawing/2014/main" id="{7EC4A944-73B7-48D2-BC60-7B13647F4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407796"/>
              </p:ext>
            </p:extLst>
          </p:nvPr>
        </p:nvGraphicFramePr>
        <p:xfrm>
          <a:off x="152400" y="2472473"/>
          <a:ext cx="5818094" cy="4247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93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687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846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8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Article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8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Content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867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52.1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800" b="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52.2</a:t>
                      </a:r>
                      <a:endParaRPr lang="en-GB" sz="1800" b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US" sz="1800" b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Rules for contracting authorities/entities in EU Member</a:t>
                      </a:r>
                      <a:r>
                        <a:rPr lang="en-US" sz="1800" b="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States</a:t>
                      </a:r>
                      <a:endParaRPr lang="en-US" sz="1800" b="1" u="sng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General principles:</a:t>
                      </a:r>
                    </a:p>
                    <a:p>
                      <a:pPr marL="285750" indent="-28575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best value for money / lowest price</a:t>
                      </a:r>
                    </a:p>
                    <a:p>
                      <a:pPr marL="285750" indent="-28575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avoid conflict of interest</a:t>
                      </a:r>
                    </a:p>
                    <a:p>
                      <a:pPr marL="285750" indent="-28575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rules &gt; 60 000 € (evaluation committee, transparency, fair competition, ex-ante publicity; equal treatment, proportionality, non-discrimination; best international practice for tender documents; reasonable deadlines; exclusion situations)</a:t>
                      </a:r>
                      <a:endParaRPr lang="en-GB" sz="1400" b="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46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52.3</a:t>
                      </a:r>
                      <a:endParaRPr lang="en-GB" sz="1800" b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Rules of nationality and origin</a:t>
                      </a:r>
                      <a:endParaRPr lang="en-GB" sz="1800" b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870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53-56</a:t>
                      </a:r>
                      <a:endParaRPr lang="en-GB" sz="1800" b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Procedures and thresholds for </a:t>
                      </a:r>
                      <a:r>
                        <a:rPr lang="en-US" sz="1800" b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service, supply, works contracts</a:t>
                      </a:r>
                      <a:endParaRPr lang="en-GB" sz="1800" b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7711498" y="5353755"/>
            <a:ext cx="3584260" cy="1094868"/>
            <a:chOff x="7711498" y="5353755"/>
            <a:chExt cx="3584260" cy="1094868"/>
          </a:xfrm>
        </p:grpSpPr>
        <p:sp>
          <p:nvSpPr>
            <p:cNvPr id="16" name="TextBox 15"/>
            <p:cNvSpPr txBox="1"/>
            <p:nvPr/>
          </p:nvSpPr>
          <p:spPr>
            <a:xfrm>
              <a:off x="7954515" y="5802292"/>
              <a:ext cx="33412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002060"/>
                  </a:solidFill>
                </a:rPr>
                <a:t>GC &amp; FA</a:t>
              </a:r>
            </a:p>
            <a:p>
              <a:pPr algn="ctr"/>
              <a:r>
                <a:rPr lang="en-US" dirty="0" smtClean="0">
                  <a:solidFill>
                    <a:srgbClr val="002060"/>
                  </a:solidFill>
                </a:rPr>
                <a:t>supplement ENI CBC IR.</a:t>
              </a:r>
              <a:endParaRPr lang="en-GB" dirty="0">
                <a:solidFill>
                  <a:srgbClr val="002060"/>
                </a:solidFill>
              </a:endParaRPr>
            </a:p>
          </p:txBody>
        </p:sp>
        <p:sp>
          <p:nvSpPr>
            <p:cNvPr id="18" name="Left Brace 17"/>
            <p:cNvSpPr/>
            <p:nvPr/>
          </p:nvSpPr>
          <p:spPr>
            <a:xfrm rot="4638272">
              <a:off x="9073890" y="3991363"/>
              <a:ext cx="723585" cy="3448369"/>
            </a:xfrm>
            <a:prstGeom prst="leftBrace">
              <a:avLst>
                <a:gd name="adj1" fmla="val 8333"/>
                <a:gd name="adj2" fmla="val 50194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3581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=""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=""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389E3FBA-A98F-4005-AD74-949635555F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2462" y="6083416"/>
            <a:ext cx="8837458" cy="369329"/>
          </a:xfrm>
        </p:spPr>
        <p:txBody>
          <a:bodyPr/>
          <a:lstStyle/>
          <a:p>
            <a:pPr algn="just"/>
            <a:r>
              <a:rPr lang="ro-RO" sz="16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  <a:hlinkClick r:id="rId5"/>
              </a:rPr>
              <a:t>https://blacksea-cbc.net/news/archive-news/procurement-rules-national-legislation-or-prag/</a:t>
            </a:r>
            <a:endParaRPr lang="ro-RO" sz="1600" dirty="0">
              <a:solidFill>
                <a:schemeClr val="accent1">
                  <a:lumMod val="75000"/>
                </a:schemeClr>
              </a:solidFill>
              <a:latin typeface="Trebuchet MS" pitchFamily="34"/>
            </a:endParaRPr>
          </a:p>
          <a:p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F481CB10-336F-4A08-90EA-A257E9B3E7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120655"/>
              </p:ext>
            </p:extLst>
          </p:nvPr>
        </p:nvGraphicFramePr>
        <p:xfrm>
          <a:off x="657960" y="2074344"/>
          <a:ext cx="4442360" cy="272288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srgbClr val="0070C0">
                      <a:alpha val="40000"/>
                    </a:srgbClr>
                  </a:outerShdw>
                </a:effectLst>
              </a:tblPr>
              <a:tblGrid>
                <a:gridCol w="1793522">
                  <a:extLst>
                    <a:ext uri="{9D8B030D-6E8A-4147-A177-3AD203B41FA5}">
                      <a16:colId xmlns="" xmlns:a16="http://schemas.microsoft.com/office/drawing/2014/main" val="1769392189"/>
                    </a:ext>
                  </a:extLst>
                </a:gridCol>
                <a:gridCol w="1449958">
                  <a:extLst>
                    <a:ext uri="{9D8B030D-6E8A-4147-A177-3AD203B41FA5}">
                      <a16:colId xmlns="" xmlns:a16="http://schemas.microsoft.com/office/drawing/2014/main" val="1946454171"/>
                    </a:ext>
                  </a:extLst>
                </a:gridCol>
                <a:gridCol w="1198880">
                  <a:extLst>
                    <a:ext uri="{9D8B030D-6E8A-4147-A177-3AD203B41FA5}">
                      <a16:colId xmlns="" xmlns:a16="http://schemas.microsoft.com/office/drawing/2014/main" val="235936894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Country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Contracting authorities/entities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Other entities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7506096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Bulgaria</a:t>
                      </a:r>
                      <a:endParaRPr lang="en-US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National legislation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National legislation*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21057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Greece</a:t>
                      </a:r>
                      <a:endParaRPr lang="en-US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National legislation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PRAG**</a:t>
                      </a:r>
                      <a:endParaRPr lang="en-US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07983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Romania</a:t>
                      </a:r>
                      <a:endParaRPr lang="en-US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National legislation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500261499"/>
                  </a:ext>
                </a:extLst>
              </a:tr>
            </a:tbl>
          </a:graphicData>
        </a:graphic>
      </p:graphicFrame>
      <p:sp>
        <p:nvSpPr>
          <p:cNvPr id="8" name="Rectangle 1">
            <a:extLst>
              <a:ext uri="{FF2B5EF4-FFF2-40B4-BE49-F238E27FC236}">
                <a16:creationId xmlns="" xmlns:a16="http://schemas.microsoft.com/office/drawing/2014/main" id="{DEA72761-528E-4E63-BE0B-3F862417FF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5188" y="26400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="" xmlns:a16="http://schemas.microsoft.com/office/drawing/2014/main" id="{65370A7F-B113-42BA-AD9F-011896ADE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704921"/>
              </p:ext>
            </p:extLst>
          </p:nvPr>
        </p:nvGraphicFramePr>
        <p:xfrm>
          <a:off x="5709920" y="2074908"/>
          <a:ext cx="5170334" cy="2903492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srgbClr val="0070C0">
                      <a:alpha val="40000"/>
                    </a:srgbClr>
                  </a:outerShdw>
                </a:effectLst>
              </a:tblPr>
              <a:tblGrid>
                <a:gridCol w="2438400">
                  <a:extLst>
                    <a:ext uri="{9D8B030D-6E8A-4147-A177-3AD203B41FA5}">
                      <a16:colId xmlns="" xmlns:a16="http://schemas.microsoft.com/office/drawing/2014/main" val="1399443706"/>
                    </a:ext>
                  </a:extLst>
                </a:gridCol>
                <a:gridCol w="1554480">
                  <a:extLst>
                    <a:ext uri="{9D8B030D-6E8A-4147-A177-3AD203B41FA5}">
                      <a16:colId xmlns="" xmlns:a16="http://schemas.microsoft.com/office/drawing/2014/main" val="2269954151"/>
                    </a:ext>
                  </a:extLst>
                </a:gridCol>
                <a:gridCol w="1177454">
                  <a:extLst>
                    <a:ext uri="{9D8B030D-6E8A-4147-A177-3AD203B41FA5}">
                      <a16:colId xmlns="" xmlns:a16="http://schemas.microsoft.com/office/drawing/2014/main" val="2520342295"/>
                    </a:ext>
                  </a:extLst>
                </a:gridCol>
              </a:tblGrid>
              <a:tr h="818761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Country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Contracting authorities/ entities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Other entities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58767012"/>
                  </a:ext>
                </a:extLst>
              </a:tr>
              <a:tr h="31202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Armenia</a:t>
                      </a:r>
                      <a:endParaRPr lang="en-US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97623772"/>
                  </a:ext>
                </a:extLst>
              </a:tr>
              <a:tr h="31202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Georgia</a:t>
                      </a:r>
                      <a:endParaRPr lang="en-US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918644419"/>
                  </a:ext>
                </a:extLst>
              </a:tr>
              <a:tr h="391432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Republic of Moldova</a:t>
                      </a:r>
                      <a:endParaRPr lang="en-US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34747614"/>
                  </a:ext>
                </a:extLst>
              </a:tr>
              <a:tr h="31202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Turkey</a:t>
                      </a:r>
                      <a:endParaRPr lang="en-US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29700370"/>
                  </a:ext>
                </a:extLst>
              </a:tr>
              <a:tr h="31202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Ukraine</a:t>
                      </a:r>
                      <a:endParaRPr lang="en-US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National legislation</a:t>
                      </a:r>
                      <a:r>
                        <a:rPr lang="en-US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***</a:t>
                      </a:r>
                      <a:endParaRPr lang="en-US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8955230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E73AB930-51FC-4536-9805-E3ACA7B24B58}"/>
              </a:ext>
            </a:extLst>
          </p:cNvPr>
          <p:cNvSpPr txBox="1"/>
          <p:nvPr/>
        </p:nvSpPr>
        <p:spPr>
          <a:xfrm>
            <a:off x="651981" y="1285750"/>
            <a:ext cx="5994626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National 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legislation or PRAG?</a:t>
            </a:r>
          </a:p>
          <a:p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Grant Contract – art. 9, Financing Agreement – art. 4.1</a:t>
            </a:r>
            <a:endParaRPr lang="ko-KR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342A3CA-11C6-422F-9DD6-0EED029B7EF6}"/>
              </a:ext>
            </a:extLst>
          </p:cNvPr>
          <p:cNvSpPr txBox="1"/>
          <p:nvPr/>
        </p:nvSpPr>
        <p:spPr>
          <a:xfrm>
            <a:off x="668324" y="4797224"/>
            <a:ext cx="4531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* As </a:t>
            </a:r>
            <a:r>
              <a:rPr lang="en-US" sz="1400" dirty="0">
                <a:solidFill>
                  <a:srgbClr val="002060"/>
                </a:solidFill>
              </a:rPr>
              <a:t>set by the national law</a:t>
            </a:r>
            <a:r>
              <a:rPr lang="en-US" sz="1400" dirty="0" smtClean="0">
                <a:solidFill>
                  <a:srgbClr val="002060"/>
                </a:solidFill>
              </a:rPr>
              <a:t>.</a:t>
            </a:r>
          </a:p>
          <a:p>
            <a:pPr marL="0" lvl="1"/>
            <a:r>
              <a:rPr lang="en-US" sz="1400" dirty="0">
                <a:solidFill>
                  <a:srgbClr val="002060"/>
                </a:solidFill>
              </a:rPr>
              <a:t>** PRAG in force at the moment of the launch of the procurement procedure (currently, version August 2020) - </a:t>
            </a:r>
            <a:r>
              <a:rPr lang="en-US" sz="1400" dirty="0">
                <a:solidFill>
                  <a:srgbClr val="002060"/>
                </a:solidFill>
                <a:hlinkClick r:id="rId6"/>
              </a:rPr>
              <a:t>https://ec.europa.eu/europeaid/prag</a:t>
            </a:r>
            <a:r>
              <a:rPr lang="en-US" sz="1400" dirty="0" smtClean="0">
                <a:solidFill>
                  <a:srgbClr val="002060"/>
                </a:solidFill>
                <a:hlinkClick r:id="rId6"/>
              </a:rPr>
              <a:t>/</a:t>
            </a:r>
            <a:endParaRPr lang="en-US" sz="1400" dirty="0">
              <a:solidFill>
                <a:srgbClr val="00206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2138533-97D2-4131-AC79-3EDC039C764F}"/>
              </a:ext>
            </a:extLst>
          </p:cNvPr>
          <p:cNvSpPr txBox="1"/>
          <p:nvPr/>
        </p:nvSpPr>
        <p:spPr>
          <a:xfrm>
            <a:off x="5728208" y="4975370"/>
            <a:ext cx="51601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*** </a:t>
            </a:r>
            <a:r>
              <a:rPr lang="en-US" sz="1400" dirty="0">
                <a:solidFill>
                  <a:srgbClr val="002060"/>
                </a:solidFill>
              </a:rPr>
              <a:t>As set by the Financing Agreement.</a:t>
            </a:r>
          </a:p>
        </p:txBody>
      </p:sp>
    </p:spTree>
    <p:extLst>
      <p:ext uri="{BB962C8B-B14F-4D97-AF65-F5344CB8AC3E}">
        <p14:creationId xmlns:p14="http://schemas.microsoft.com/office/powerpoint/2010/main" val="114940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=""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=""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B3F4D8B-DB48-4239-8E74-3D7F3354B876}"/>
              </a:ext>
            </a:extLst>
          </p:cNvPr>
          <p:cNvSpPr txBox="1"/>
          <p:nvPr/>
        </p:nvSpPr>
        <p:spPr>
          <a:xfrm>
            <a:off x="649950" y="1345824"/>
            <a:ext cx="391084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r>
              <a:rPr lang="ro-R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ENI CBC IR 897/2014</a:t>
            </a:r>
            <a:r>
              <a:rPr lang="en-GB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en-GB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art. 53 – 55</a:t>
            </a:r>
          </a:p>
          <a:p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PRAG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374109"/>
              </p:ext>
            </p:extLst>
          </p:nvPr>
        </p:nvGraphicFramePr>
        <p:xfrm>
          <a:off x="653571" y="2272562"/>
          <a:ext cx="7393346" cy="189631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120900"/>
                <a:gridCol w="2003835"/>
                <a:gridCol w="2100662"/>
                <a:gridCol w="2167949"/>
              </a:tblGrid>
              <a:tr h="7740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effectLst/>
                        </a:rPr>
                        <a:t>International open tender</a:t>
                      </a:r>
                      <a:endParaRPr lang="en-GB" sz="1800" dirty="0"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effectLst/>
                        </a:rPr>
                        <a:t>International restricted tender</a:t>
                      </a:r>
                      <a:endParaRPr lang="en-GB" sz="1800" dirty="0"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effectLst/>
                        </a:rPr>
                        <a:t>Open tender in </a:t>
                      </a:r>
                      <a:r>
                        <a:rPr lang="en-US" sz="1600" dirty="0" err="1">
                          <a:effectLst/>
                        </a:rPr>
                        <a:t>programme</a:t>
                      </a:r>
                      <a:r>
                        <a:rPr lang="en-US" sz="1600" dirty="0">
                          <a:effectLst/>
                        </a:rPr>
                        <a:t> area</a:t>
                      </a:r>
                      <a:endParaRPr lang="en-GB" sz="1800" dirty="0"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40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effectLst/>
                        </a:rPr>
                        <a:t>Services</a:t>
                      </a:r>
                      <a:endParaRPr lang="en-GB" sz="1800" dirty="0"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</a:rPr>
                        <a:t>Not applicable</a:t>
                      </a:r>
                      <a:endParaRPr lang="en-GB" sz="1600" dirty="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solidFill>
                            <a:srgbClr val="002060"/>
                          </a:solidFill>
                          <a:effectLst/>
                        </a:rPr>
                        <a:t>≥ 300.000€</a:t>
                      </a:r>
                      <a:endParaRPr lang="en-GB" sz="160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</a:rPr>
                        <a:t>Not applicable</a:t>
                      </a:r>
                      <a:endParaRPr lang="en-GB" sz="1600" dirty="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40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effectLst/>
                        </a:rPr>
                        <a:t>Supplies</a:t>
                      </a:r>
                      <a:endParaRPr lang="en-GB" sz="1800" dirty="0"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</a:rPr>
                        <a:t>≥ 300.000€</a:t>
                      </a:r>
                      <a:endParaRPr lang="en-GB" sz="1600" dirty="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solidFill>
                            <a:srgbClr val="002060"/>
                          </a:solidFill>
                          <a:effectLst/>
                        </a:rPr>
                        <a:t>Not applicable</a:t>
                      </a:r>
                      <a:endParaRPr lang="en-GB" sz="160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</a:rPr>
                        <a:t>≥ 100.000€ &lt; 300.000€</a:t>
                      </a:r>
                      <a:endParaRPr lang="en-GB" sz="1600" dirty="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40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effectLst/>
                        </a:rPr>
                        <a:t>Works</a:t>
                      </a:r>
                      <a:endParaRPr lang="en-GB" sz="1800" dirty="0"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solidFill>
                            <a:srgbClr val="002060"/>
                          </a:solidFill>
                          <a:effectLst/>
                        </a:rPr>
                        <a:t>≥ 5.000.000€</a:t>
                      </a:r>
                      <a:endParaRPr lang="en-GB" sz="160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</a:rPr>
                        <a:t>Not applicable</a:t>
                      </a:r>
                      <a:endParaRPr lang="en-GB" sz="1600" dirty="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</a:rPr>
                        <a:t>≥ 300.000€ &lt; 5.000.000€</a:t>
                      </a:r>
                      <a:endParaRPr lang="en-GB" sz="1600" dirty="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323645"/>
              </p:ext>
            </p:extLst>
          </p:nvPr>
        </p:nvGraphicFramePr>
        <p:xfrm>
          <a:off x="665466" y="4532672"/>
          <a:ext cx="7373682" cy="1897624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117919"/>
                <a:gridCol w="1998505"/>
                <a:gridCol w="2095075"/>
                <a:gridCol w="2162183"/>
              </a:tblGrid>
              <a:tr h="9702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effectLst/>
                        </a:rPr>
                        <a:t>Simplified </a:t>
                      </a:r>
                      <a:r>
                        <a:rPr lang="en-US" sz="1600" dirty="0" smtClean="0">
                          <a:effectLst/>
                        </a:rPr>
                        <a:t>procedure </a:t>
                      </a:r>
                      <a:r>
                        <a:rPr lang="en-US" sz="1400" dirty="0" smtClean="0">
                          <a:effectLst/>
                        </a:rPr>
                        <a:t>(competitive negotiated procedure)</a:t>
                      </a:r>
                      <a:endParaRPr lang="en-GB" sz="1600" dirty="0"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effectLst/>
                        </a:rPr>
                        <a:t>Single tender procedure</a:t>
                      </a:r>
                      <a:endParaRPr lang="en-GB" sz="1800" dirty="0"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effectLst/>
                        </a:rPr>
                        <a:t>Payment against invoice without prior acceptance of a tender</a:t>
                      </a:r>
                      <a:endParaRPr lang="en-GB" sz="1800" dirty="0"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091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spc="-5">
                          <a:effectLst/>
                        </a:rPr>
                        <a:t>Services</a:t>
                      </a:r>
                      <a:endParaRPr lang="en-GB" sz="1800"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</a:rPr>
                        <a:t>&gt; </a:t>
                      </a:r>
                      <a:r>
                        <a:rPr lang="en-US" sz="1400" spc="-5" dirty="0">
                          <a:solidFill>
                            <a:srgbClr val="002060"/>
                          </a:solidFill>
                          <a:effectLst/>
                        </a:rPr>
                        <a:t>20.000€ </a:t>
                      </a: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</a:rPr>
                        <a:t>&lt; </a:t>
                      </a:r>
                      <a:r>
                        <a:rPr lang="en-US" sz="1400" spc="-5" dirty="0">
                          <a:solidFill>
                            <a:srgbClr val="002060"/>
                          </a:solidFill>
                          <a:effectLst/>
                        </a:rPr>
                        <a:t>300.000€</a:t>
                      </a:r>
                      <a:endParaRPr lang="en-GB" sz="1600" dirty="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solidFill>
                            <a:srgbClr val="002060"/>
                          </a:solidFill>
                          <a:effectLst/>
                        </a:rPr>
                        <a:t>&gt; </a:t>
                      </a:r>
                      <a:r>
                        <a:rPr lang="en-US" sz="1400" spc="-5">
                          <a:solidFill>
                            <a:srgbClr val="002060"/>
                          </a:solidFill>
                          <a:effectLst/>
                        </a:rPr>
                        <a:t>2.500€ </a:t>
                      </a:r>
                      <a:r>
                        <a:rPr lang="en-US" sz="1400">
                          <a:solidFill>
                            <a:srgbClr val="002060"/>
                          </a:solidFill>
                          <a:effectLst/>
                        </a:rPr>
                        <a:t>≤ </a:t>
                      </a:r>
                      <a:r>
                        <a:rPr lang="en-US" sz="1400" spc="-5">
                          <a:solidFill>
                            <a:srgbClr val="002060"/>
                          </a:solidFill>
                          <a:effectLst/>
                        </a:rPr>
                        <a:t>20.000€</a:t>
                      </a:r>
                      <a:endParaRPr lang="en-GB" sz="160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solidFill>
                            <a:srgbClr val="002060"/>
                          </a:solidFill>
                          <a:effectLst/>
                        </a:rPr>
                        <a:t>≤</a:t>
                      </a:r>
                      <a:r>
                        <a:rPr lang="en-US" sz="1400" spc="-5">
                          <a:solidFill>
                            <a:srgbClr val="002060"/>
                          </a:solidFill>
                          <a:effectLst/>
                        </a:rPr>
                        <a:t> 2,500€</a:t>
                      </a:r>
                      <a:endParaRPr lang="en-GB" sz="160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91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spc="-5">
                          <a:effectLst/>
                        </a:rPr>
                        <a:t>Supplies</a:t>
                      </a:r>
                      <a:endParaRPr lang="en-GB" sz="1800"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solidFill>
                            <a:srgbClr val="002060"/>
                          </a:solidFill>
                          <a:effectLst/>
                        </a:rPr>
                        <a:t>&gt; </a:t>
                      </a:r>
                      <a:r>
                        <a:rPr lang="en-US" sz="1400" spc="-5">
                          <a:solidFill>
                            <a:srgbClr val="002060"/>
                          </a:solidFill>
                          <a:effectLst/>
                        </a:rPr>
                        <a:t>20.000€ </a:t>
                      </a:r>
                      <a:r>
                        <a:rPr lang="en-US" sz="1400">
                          <a:solidFill>
                            <a:srgbClr val="002060"/>
                          </a:solidFill>
                          <a:effectLst/>
                        </a:rPr>
                        <a:t>&lt; </a:t>
                      </a:r>
                      <a:r>
                        <a:rPr lang="en-US" sz="1400" spc="-5">
                          <a:solidFill>
                            <a:srgbClr val="002060"/>
                          </a:solidFill>
                          <a:effectLst/>
                        </a:rPr>
                        <a:t>100.000€</a:t>
                      </a:r>
                      <a:endParaRPr lang="en-GB" sz="160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</a:rPr>
                        <a:t>&gt; </a:t>
                      </a:r>
                      <a:r>
                        <a:rPr lang="en-US" sz="1400" spc="-5" dirty="0">
                          <a:solidFill>
                            <a:srgbClr val="002060"/>
                          </a:solidFill>
                          <a:effectLst/>
                        </a:rPr>
                        <a:t>2.500€ </a:t>
                      </a: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</a:rPr>
                        <a:t>≤ </a:t>
                      </a:r>
                      <a:r>
                        <a:rPr lang="en-US" sz="1400" spc="-5" dirty="0">
                          <a:solidFill>
                            <a:srgbClr val="002060"/>
                          </a:solidFill>
                          <a:effectLst/>
                        </a:rPr>
                        <a:t>20.000€</a:t>
                      </a:r>
                      <a:endParaRPr lang="en-GB" sz="1600" dirty="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solidFill>
                            <a:srgbClr val="002060"/>
                          </a:solidFill>
                          <a:effectLst/>
                        </a:rPr>
                        <a:t>≤</a:t>
                      </a:r>
                      <a:r>
                        <a:rPr lang="en-US" sz="1400" spc="-5">
                          <a:solidFill>
                            <a:srgbClr val="002060"/>
                          </a:solidFill>
                          <a:effectLst/>
                        </a:rPr>
                        <a:t> 2.500€</a:t>
                      </a:r>
                      <a:endParaRPr lang="en-GB" sz="160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91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spc="-5" dirty="0">
                          <a:effectLst/>
                        </a:rPr>
                        <a:t>Works</a:t>
                      </a:r>
                      <a:endParaRPr lang="en-GB" sz="1800" dirty="0"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solidFill>
                            <a:srgbClr val="002060"/>
                          </a:solidFill>
                          <a:effectLst/>
                        </a:rPr>
                        <a:t>&gt; </a:t>
                      </a:r>
                      <a:r>
                        <a:rPr lang="en-US" sz="1400" spc="-5">
                          <a:solidFill>
                            <a:srgbClr val="002060"/>
                          </a:solidFill>
                          <a:effectLst/>
                        </a:rPr>
                        <a:t>20.000€ </a:t>
                      </a:r>
                      <a:r>
                        <a:rPr lang="en-US" sz="1400">
                          <a:solidFill>
                            <a:srgbClr val="002060"/>
                          </a:solidFill>
                          <a:effectLst/>
                        </a:rPr>
                        <a:t>&lt; </a:t>
                      </a:r>
                      <a:r>
                        <a:rPr lang="en-US" sz="1400" spc="-5">
                          <a:solidFill>
                            <a:srgbClr val="002060"/>
                          </a:solidFill>
                          <a:effectLst/>
                        </a:rPr>
                        <a:t>300.000€</a:t>
                      </a:r>
                      <a:endParaRPr lang="en-GB" sz="160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</a:rPr>
                        <a:t>&gt; </a:t>
                      </a:r>
                      <a:r>
                        <a:rPr lang="en-US" sz="1400" spc="-5" dirty="0">
                          <a:solidFill>
                            <a:srgbClr val="002060"/>
                          </a:solidFill>
                          <a:effectLst/>
                        </a:rPr>
                        <a:t>2.500€ </a:t>
                      </a: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</a:rPr>
                        <a:t>≤ </a:t>
                      </a:r>
                      <a:r>
                        <a:rPr lang="en-US" sz="1400" spc="-5" dirty="0">
                          <a:solidFill>
                            <a:srgbClr val="002060"/>
                          </a:solidFill>
                          <a:effectLst/>
                        </a:rPr>
                        <a:t>20.000€</a:t>
                      </a:r>
                      <a:endParaRPr lang="en-GB" sz="1600" dirty="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</a:rPr>
                        <a:t>≤</a:t>
                      </a:r>
                      <a:r>
                        <a:rPr lang="en-US" sz="1400" spc="-5" dirty="0">
                          <a:solidFill>
                            <a:srgbClr val="002060"/>
                          </a:solidFill>
                          <a:effectLst/>
                        </a:rPr>
                        <a:t> 2.500€</a:t>
                      </a:r>
                      <a:endParaRPr lang="en-GB" sz="1600" dirty="0">
                        <a:solidFill>
                          <a:srgbClr val="002060"/>
                        </a:solidFill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695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=""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=""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CFA1CAC-A2FD-416D-AAD2-9ECB19E08C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2800" y="2057400"/>
            <a:ext cx="5462584" cy="4623816"/>
          </a:xfrm>
          <a:ln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</a:ln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000" dirty="0">
                <a:solidFill>
                  <a:srgbClr val="002060"/>
                </a:solidFill>
                <a:latin typeface="+mn-lt"/>
              </a:rPr>
              <a:t>Also check:</a:t>
            </a:r>
          </a:p>
          <a:p>
            <a:pPr lvl="1">
              <a:spcBef>
                <a:spcPts val="0"/>
              </a:spcBef>
            </a:pPr>
            <a:r>
              <a:rPr lang="en-US" sz="1800" dirty="0">
                <a:solidFill>
                  <a:srgbClr val="002060"/>
                </a:solidFill>
                <a:latin typeface="+mn-lt"/>
              </a:rPr>
              <a:t>MA Instruction no. 15 – Annex 4: Procurement Risk Indicators</a:t>
            </a:r>
          </a:p>
          <a:p>
            <a:pPr lvl="1">
              <a:spcBef>
                <a:spcPts val="0"/>
              </a:spcBef>
            </a:pPr>
            <a:r>
              <a:rPr lang="en-US" sz="1800" dirty="0" smtClean="0">
                <a:solidFill>
                  <a:srgbClr val="002060"/>
                </a:solidFill>
                <a:latin typeface="+mn-lt"/>
              </a:rPr>
              <a:t>Project </a:t>
            </a:r>
            <a:r>
              <a:rPr lang="en-US" sz="1800" dirty="0">
                <a:solidFill>
                  <a:srgbClr val="002060"/>
                </a:solidFill>
                <a:latin typeface="+mn-lt"/>
              </a:rPr>
              <a:t>Implementation Manual, section 4.3 (examples of breaches</a:t>
            </a:r>
            <a:r>
              <a:rPr lang="en-US" sz="1800" dirty="0" smtClean="0">
                <a:solidFill>
                  <a:srgbClr val="002060"/>
                </a:solidFill>
                <a:latin typeface="+mn-lt"/>
              </a:rPr>
              <a:t>)</a:t>
            </a:r>
          </a:p>
          <a:p>
            <a:pPr lvl="1">
              <a:spcBef>
                <a:spcPts val="0"/>
              </a:spcBef>
            </a:pPr>
            <a:r>
              <a:rPr lang="en-US" sz="1800" dirty="0" smtClean="0">
                <a:solidFill>
                  <a:srgbClr val="002060"/>
                </a:solidFill>
                <a:latin typeface="+mn-lt"/>
              </a:rPr>
              <a:t>TESIM </a:t>
            </a:r>
            <a:r>
              <a:rPr lang="en-US" sz="1800" dirty="0">
                <a:solidFill>
                  <a:srgbClr val="002060"/>
                </a:solidFill>
                <a:latin typeface="+mn-lt"/>
              </a:rPr>
              <a:t>Guide on procurement by project beneficiaries using </a:t>
            </a:r>
            <a:r>
              <a:rPr lang="en-US" sz="1800" dirty="0" smtClean="0">
                <a:solidFill>
                  <a:srgbClr val="002060"/>
                </a:solidFill>
                <a:latin typeface="+mn-lt"/>
              </a:rPr>
              <a:t>PRAG – </a:t>
            </a:r>
            <a:r>
              <a:rPr lang="en-US" sz="1800" dirty="0">
                <a:solidFill>
                  <a:srgbClr val="002060"/>
                </a:solidFill>
                <a:latin typeface="+mn-lt"/>
              </a:rPr>
              <a:t>tips, potential cases of failure, key challenges and </a:t>
            </a:r>
            <a:r>
              <a:rPr lang="en-US" sz="1800" dirty="0" smtClean="0">
                <a:solidFill>
                  <a:srgbClr val="002060"/>
                </a:solidFill>
                <a:latin typeface="+mn-lt"/>
              </a:rPr>
              <a:t>recommendations </a:t>
            </a:r>
            <a:r>
              <a:rPr lang="en-US" sz="1800" dirty="0">
                <a:solidFill>
                  <a:srgbClr val="002060"/>
                </a:solidFill>
                <a:latin typeface="+mn-lt"/>
              </a:rPr>
              <a:t>by type of contract (</a:t>
            </a:r>
            <a:r>
              <a:rPr lang="en-US" sz="1800" dirty="0" smtClean="0">
                <a:solidFill>
                  <a:srgbClr val="002060"/>
                </a:solidFill>
                <a:latin typeface="+mn-lt"/>
              </a:rPr>
              <a:t>services</a:t>
            </a:r>
            <a:r>
              <a:rPr lang="en-US" sz="1800" dirty="0">
                <a:solidFill>
                  <a:srgbClr val="002060"/>
                </a:solidFill>
                <a:latin typeface="+mn-lt"/>
              </a:rPr>
              <a:t>, supplies, </a:t>
            </a:r>
            <a:r>
              <a:rPr lang="en-US" sz="1800" dirty="0" smtClean="0">
                <a:solidFill>
                  <a:srgbClr val="002060"/>
                </a:solidFill>
                <a:latin typeface="+mn-lt"/>
              </a:rPr>
              <a:t>works)</a:t>
            </a:r>
          </a:p>
          <a:p>
            <a:pPr lvl="2">
              <a:spcBef>
                <a:spcPts val="0"/>
              </a:spcBef>
            </a:pPr>
            <a:r>
              <a:rPr lang="en-US" sz="1800" dirty="0" smtClean="0">
                <a:solidFill>
                  <a:srgbClr val="002060"/>
                </a:solidFill>
                <a:latin typeface="+mn-lt"/>
              </a:rPr>
              <a:t>indicative </a:t>
            </a:r>
            <a:r>
              <a:rPr lang="en-US" sz="1800" dirty="0">
                <a:solidFill>
                  <a:srgbClr val="002060"/>
                </a:solidFill>
                <a:latin typeface="+mn-lt"/>
              </a:rPr>
              <a:t>role; updated version published in August </a:t>
            </a:r>
            <a:r>
              <a:rPr lang="en-US" sz="1800" dirty="0" smtClean="0">
                <a:solidFill>
                  <a:srgbClr val="002060"/>
                </a:solidFill>
                <a:latin typeface="+mn-lt"/>
              </a:rPr>
              <a:t>2021 - </a:t>
            </a:r>
            <a:r>
              <a:rPr lang="en-US" sz="1800" dirty="0" smtClean="0">
                <a:solidFill>
                  <a:srgbClr val="002060"/>
                </a:solidFill>
                <a:latin typeface="+mn-lt"/>
                <a:hlinkClick r:id="rId5"/>
              </a:rPr>
              <a:t>https</a:t>
            </a:r>
            <a:r>
              <a:rPr lang="en-US" sz="1800" dirty="0">
                <a:solidFill>
                  <a:srgbClr val="002060"/>
                </a:solidFill>
                <a:latin typeface="+mn-lt"/>
                <a:hlinkClick r:id="rId5"/>
              </a:rPr>
              <a:t>://blacksea-cbc.net/black-sea-basin-2014-2020/reference-documents/</a:t>
            </a:r>
            <a:r>
              <a:rPr lang="en-US" sz="1800" dirty="0">
                <a:solidFill>
                  <a:srgbClr val="002060"/>
                </a:solidFill>
                <a:latin typeface="+mn-lt"/>
              </a:rPr>
              <a:t> - Project Implementation Manual (Annex 2</a:t>
            </a:r>
            <a:r>
              <a:rPr lang="en-US" sz="1800" dirty="0" smtClean="0">
                <a:solidFill>
                  <a:srgbClr val="002060"/>
                </a:solidFill>
                <a:latin typeface="+mn-lt"/>
              </a:rPr>
              <a:t>)</a:t>
            </a:r>
          </a:p>
          <a:p>
            <a:pPr lvl="1">
              <a:spcBef>
                <a:spcPts val="0"/>
              </a:spcBef>
            </a:pPr>
            <a:r>
              <a:rPr lang="en-US" sz="1800" dirty="0" smtClean="0">
                <a:solidFill>
                  <a:srgbClr val="002060"/>
                </a:solidFill>
                <a:latin typeface="+mn-lt"/>
              </a:rPr>
              <a:t>FAQ </a:t>
            </a:r>
            <a:r>
              <a:rPr lang="en-US" sz="1800" dirty="0">
                <a:solidFill>
                  <a:srgbClr val="002060"/>
                </a:solidFill>
                <a:latin typeface="+mn-lt"/>
              </a:rPr>
              <a:t>– beneficiaries </a:t>
            </a:r>
            <a:r>
              <a:rPr lang="en-US" sz="1800" dirty="0">
                <a:solidFill>
                  <a:srgbClr val="002060"/>
                </a:solidFill>
                <a:latin typeface="+mn-lt"/>
                <a:hlinkClick r:id="rId6"/>
              </a:rPr>
              <a:t>https://blacksea-cbc.net/news/archive-news/faq-section-has-been-updated/faq</a:t>
            </a:r>
            <a:r>
              <a:rPr lang="en-US" sz="1800" dirty="0" smtClean="0">
                <a:solidFill>
                  <a:srgbClr val="002060"/>
                </a:solidFill>
                <a:latin typeface="+mn-lt"/>
                <a:hlinkClick r:id="rId6"/>
              </a:rPr>
              <a:t>/</a:t>
            </a:r>
            <a:endParaRPr lang="en-US" sz="1800" dirty="0">
              <a:solidFill>
                <a:srgbClr val="002060"/>
              </a:solidFill>
              <a:highlight>
                <a:srgbClr val="FFFF00"/>
              </a:highlight>
              <a:latin typeface="+mn-lt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875AAB1B-03F1-45C0-A7A2-5D0323DAC4AC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51982" y="2057399"/>
            <a:ext cx="4976658" cy="4599433"/>
          </a:xfrm>
          <a:noFill/>
          <a:ln>
            <a:gradFill flip="none" rotWithShape="1">
              <a:gsLst>
                <a:gs pos="0">
                  <a:srgbClr val="0070C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</a:ln>
          <a:effectLst/>
        </p:spPr>
        <p:txBody>
          <a:bodyPr>
            <a:normAutofit fontScale="250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0" dirty="0" smtClean="0">
                <a:solidFill>
                  <a:srgbClr val="002060"/>
                </a:solidFill>
                <a:latin typeface="+mn-lt"/>
              </a:rPr>
              <a:t>A sufficient </a:t>
            </a:r>
            <a:r>
              <a:rPr lang="en-US" sz="8000" dirty="0">
                <a:solidFill>
                  <a:srgbClr val="002060"/>
                </a:solidFill>
                <a:latin typeface="+mn-lt"/>
              </a:rPr>
              <a:t>description of goods, services, works in the procurement documents </a:t>
            </a:r>
            <a:r>
              <a:rPr lang="en-US" sz="8000" dirty="0" smtClean="0">
                <a:solidFill>
                  <a:srgbClr val="002060"/>
                </a:solidFill>
                <a:latin typeface="+mn-lt"/>
              </a:rPr>
              <a:t>is ensured (award </a:t>
            </a:r>
            <a:r>
              <a:rPr lang="en-US" sz="8000" dirty="0">
                <a:solidFill>
                  <a:srgbClr val="002060"/>
                </a:solidFill>
                <a:latin typeface="+mn-lt"/>
              </a:rPr>
              <a:t>documentation </a:t>
            </a:r>
            <a:r>
              <a:rPr lang="en-US" sz="8000" dirty="0" smtClean="0">
                <a:solidFill>
                  <a:srgbClr val="002060"/>
                </a:solidFill>
                <a:latin typeface="+mn-lt"/>
              </a:rPr>
              <a:t>/ reception / invoice)</a:t>
            </a:r>
            <a:endParaRPr lang="en-US" sz="8000" dirty="0">
              <a:solidFill>
                <a:srgbClr val="002060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0" dirty="0" smtClean="0">
                <a:solidFill>
                  <a:srgbClr val="002060"/>
                </a:solidFill>
                <a:latin typeface="+mn-lt"/>
              </a:rPr>
              <a:t>There are no discrepancies between procurement documents issued at different stages (award documentation, evaluation, contract, reception)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0" dirty="0" smtClean="0">
                <a:solidFill>
                  <a:srgbClr val="002060"/>
                </a:solidFill>
                <a:latin typeface="+mn-lt"/>
              </a:rPr>
              <a:t>Procurement rules for expert services are followed as well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0" dirty="0" smtClean="0">
                <a:solidFill>
                  <a:srgbClr val="002060"/>
                </a:solidFill>
                <a:latin typeface="+mn-lt"/>
              </a:rPr>
              <a:t>Conflict </a:t>
            </a:r>
            <a:r>
              <a:rPr lang="en-US" sz="8000" dirty="0">
                <a:solidFill>
                  <a:srgbClr val="002060"/>
                </a:solidFill>
                <a:latin typeface="+mn-lt"/>
              </a:rPr>
              <a:t>of interests – project beneficiary / </a:t>
            </a:r>
            <a:r>
              <a:rPr lang="en-US" sz="8000" dirty="0" smtClean="0">
                <a:solidFill>
                  <a:srgbClr val="002060"/>
                </a:solidFill>
                <a:latin typeface="+mn-lt"/>
              </a:rPr>
              <a:t>provider – are avoided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0" dirty="0" smtClean="0">
                <a:solidFill>
                  <a:srgbClr val="002060"/>
                </a:solidFill>
                <a:latin typeface="+mn-lt"/>
              </a:rPr>
              <a:t>Selection criteria are not restrictive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0" dirty="0" smtClean="0">
                <a:solidFill>
                  <a:srgbClr val="002060"/>
                </a:solidFill>
                <a:latin typeface="+mn-lt"/>
              </a:rPr>
              <a:t>Tenderers/candidates fulfill the selection/award criteria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0" dirty="0" smtClean="0">
                <a:solidFill>
                  <a:srgbClr val="002060"/>
                </a:solidFill>
                <a:latin typeface="+mn-lt"/>
              </a:rPr>
              <a:t>The estimated contract values are not artificially split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9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4706D34A-0E9A-474D-BA90-59F658BEB3F3}"/>
              </a:ext>
            </a:extLst>
          </p:cNvPr>
          <p:cNvSpPr txBox="1"/>
          <p:nvPr/>
        </p:nvSpPr>
        <p:spPr>
          <a:xfrm>
            <a:off x="651982" y="1427728"/>
            <a:ext cx="2238702" cy="400110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r>
              <a:rPr lang="en-GB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Pay attention that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10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2653</TotalTime>
  <Words>545</Words>
  <Application>Microsoft Office PowerPoint</Application>
  <PresentationFormat>Custom</PresentationFormat>
  <Paragraphs>120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Jesica</dc:creator>
  <cp:lastModifiedBy>Mihaela Cristina</cp:lastModifiedBy>
  <cp:revision>273</cp:revision>
  <cp:lastPrinted>2019-04-03T07:34:22Z</cp:lastPrinted>
  <dcterms:created xsi:type="dcterms:W3CDTF">2018-08-21T07:17:02Z</dcterms:created>
  <dcterms:modified xsi:type="dcterms:W3CDTF">2021-09-13T09:23:06Z</dcterms:modified>
</cp:coreProperties>
</file>